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1"/>
  </p:notesMasterIdLst>
  <p:sldIdLst>
    <p:sldId id="256" r:id="rId2"/>
    <p:sldId id="258" r:id="rId3"/>
    <p:sldId id="259" r:id="rId4"/>
    <p:sldId id="257" r:id="rId5"/>
    <p:sldId id="260" r:id="rId6"/>
    <p:sldId id="272" r:id="rId7"/>
    <p:sldId id="268" r:id="rId8"/>
    <p:sldId id="269" r:id="rId9"/>
    <p:sldId id="270" r:id="rId10"/>
    <p:sldId id="271" r:id="rId11"/>
    <p:sldId id="263" r:id="rId12"/>
    <p:sldId id="267" r:id="rId13"/>
    <p:sldId id="262" r:id="rId14"/>
    <p:sldId id="264" r:id="rId15"/>
    <p:sldId id="266" r:id="rId16"/>
    <p:sldId id="273" r:id="rId17"/>
    <p:sldId id="274" r:id="rId18"/>
    <p:sldId id="275" r:id="rId19"/>
    <p:sldId id="276"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3600" autoAdjust="0"/>
  </p:normalViewPr>
  <p:slideViewPr>
    <p:cSldViewPr snapToGrid="0">
      <p:cViewPr varScale="1">
        <p:scale>
          <a:sx n="43" d="100"/>
          <a:sy n="43" d="100"/>
        </p:scale>
        <p:origin x="1576"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umsplatzhalt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4A2368-57D0-40C7-BA37-0E3CC3F775E7}" type="datetimeFigureOut">
              <a:rPr lang="en-GB" smtClean="0"/>
              <a:t>04/04/2019</a:t>
            </a:fld>
            <a:endParaRPr lang="en-GB"/>
          </a:p>
        </p:txBody>
      </p:sp>
      <p:sp>
        <p:nvSpPr>
          <p:cNvPr id="4" name="Folienbildplatzhalt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izenplatzhalt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6" name="Fußzeilenplatzhalt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Foliennummernplatzhalt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536438-B63A-452C-9AF8-4D06F041640A}" type="slidenum">
              <a:rPr lang="en-GB" smtClean="0"/>
              <a:t>‹Nr.›</a:t>
            </a:fld>
            <a:endParaRPr lang="en-GB"/>
          </a:p>
        </p:txBody>
      </p:sp>
    </p:spTree>
    <p:extLst>
      <p:ext uri="{BB962C8B-B14F-4D97-AF65-F5344CB8AC3E}">
        <p14:creationId xmlns:p14="http://schemas.microsoft.com/office/powerpoint/2010/main" val="328793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en-GB" i="1" dirty="0"/>
              <a:t>Storage Jar, picture 1.</a:t>
            </a:r>
            <a:r>
              <a:rPr lang="en-GB" i="0" dirty="0"/>
              <a:t> ©Mandiza Landsmeer.18.03.2019, Lampeter.</a:t>
            </a:r>
          </a:p>
          <a:p>
            <a:endParaRPr lang="en-GB" i="0" dirty="0"/>
          </a:p>
          <a:p>
            <a:endParaRPr lang="en-GB" i="0" dirty="0"/>
          </a:p>
        </p:txBody>
      </p:sp>
      <p:sp>
        <p:nvSpPr>
          <p:cNvPr id="4" name="Foliennummernplatzhalter 3"/>
          <p:cNvSpPr>
            <a:spLocks noGrp="1"/>
          </p:cNvSpPr>
          <p:nvPr>
            <p:ph type="sldNum" sz="quarter" idx="5"/>
          </p:nvPr>
        </p:nvSpPr>
        <p:spPr/>
        <p:txBody>
          <a:bodyPr/>
          <a:lstStyle/>
          <a:p>
            <a:fld id="{85536438-B63A-452C-9AF8-4D06F041640A}" type="slidenum">
              <a:rPr lang="en-GB" smtClean="0"/>
              <a:t>2</a:t>
            </a:fld>
            <a:endParaRPr lang="en-GB"/>
          </a:p>
        </p:txBody>
      </p:sp>
    </p:spTree>
    <p:extLst>
      <p:ext uri="{BB962C8B-B14F-4D97-AF65-F5344CB8AC3E}">
        <p14:creationId xmlns:p14="http://schemas.microsoft.com/office/powerpoint/2010/main" val="25532221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r>
              <a:rPr lang="en-GB" dirty="0"/>
              <a:t>From left to right: </a:t>
            </a:r>
            <a:r>
              <a:rPr lang="en-GB" i="1" dirty="0"/>
              <a:t>Storage jar, picture 2. ©</a:t>
            </a:r>
            <a:r>
              <a:rPr lang="en-GB" i="0" dirty="0"/>
              <a:t>Mandiza Landsmeer.18.03.2019, Lampeter.</a:t>
            </a:r>
          </a:p>
          <a:p>
            <a:r>
              <a:rPr lang="en-GB" i="0" dirty="0"/>
              <a:t>                             </a:t>
            </a:r>
            <a:r>
              <a:rPr lang="en-GB" i="1" dirty="0"/>
              <a:t>Storage jar, picture 3. ©</a:t>
            </a:r>
            <a:r>
              <a:rPr lang="en-GB" i="0" dirty="0"/>
              <a:t>Mandiza Landsmeer.18.03.2019, Lampeter.</a:t>
            </a:r>
          </a:p>
          <a:p>
            <a:r>
              <a:rPr lang="en-GB" i="0" dirty="0"/>
              <a:t>                             </a:t>
            </a:r>
            <a:r>
              <a:rPr lang="en-GB" i="1" dirty="0"/>
              <a:t>Storage jar, picture 4. ©</a:t>
            </a:r>
            <a:r>
              <a:rPr lang="en-GB" i="0" dirty="0"/>
              <a:t>Mandiza Landsmeer.18.03.2019, Lampeter. </a:t>
            </a:r>
            <a:endParaRPr lang="en-GB" dirty="0"/>
          </a:p>
        </p:txBody>
      </p:sp>
      <p:sp>
        <p:nvSpPr>
          <p:cNvPr id="4" name="Foliennummernplatzhalter 3"/>
          <p:cNvSpPr>
            <a:spLocks noGrp="1"/>
          </p:cNvSpPr>
          <p:nvPr>
            <p:ph type="sldNum" sz="quarter" idx="5"/>
          </p:nvPr>
        </p:nvSpPr>
        <p:spPr/>
        <p:txBody>
          <a:bodyPr/>
          <a:lstStyle/>
          <a:p>
            <a:fld id="{85536438-B63A-452C-9AF8-4D06F041640A}" type="slidenum">
              <a:rPr lang="en-GB" smtClean="0"/>
              <a:t>3</a:t>
            </a:fld>
            <a:endParaRPr lang="en-GB"/>
          </a:p>
        </p:txBody>
      </p:sp>
    </p:spTree>
    <p:extLst>
      <p:ext uri="{BB962C8B-B14F-4D97-AF65-F5344CB8AC3E}">
        <p14:creationId xmlns:p14="http://schemas.microsoft.com/office/powerpoint/2010/main" val="21685552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0" indent="0">
              <a:buFont typeface="Arial" panose="020B0604020202020204" pitchFamily="34" charset="0"/>
              <a:buNone/>
            </a:pPr>
            <a:r>
              <a:rPr lang="en-GB" dirty="0">
                <a:solidFill>
                  <a:schemeClr val="accent4">
                    <a:lumMod val="75000"/>
                  </a:schemeClr>
                </a:solidFill>
              </a:rPr>
              <a:t>Colour: </a:t>
            </a:r>
            <a:r>
              <a:rPr lang="en-GB" dirty="0"/>
              <a:t>(1) the initial object appears to have had a terracotta-like colour due to the clay chosen, variations of that colour can occur due to uneven firing.</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             (2) on the rim of the jar, a dark brown patch can be detected, when closely inspected it could have been the remainders of a seal (The Met, Jar with pointed base and intact seal, 2019, and </a:t>
            </a:r>
            <a:r>
              <a:rPr lang="en-GB" dirty="0" err="1"/>
              <a:t>Barta</a:t>
            </a:r>
            <a:r>
              <a:rPr lang="en-GB" dirty="0"/>
              <a:t>, 130).</a:t>
            </a:r>
          </a:p>
          <a:p>
            <a:pPr marL="0" indent="0">
              <a:buFont typeface="Arial" panose="020B0604020202020204" pitchFamily="34" charset="0"/>
              <a:buNone/>
            </a:pPr>
            <a:endParaRPr lang="en-GB" dirty="0">
              <a:highlight>
                <a:srgbClr val="FFFF00"/>
              </a:highlight>
            </a:endParaRPr>
          </a:p>
          <a:p>
            <a:pPr marL="0" indent="0">
              <a:buFont typeface="Arial" panose="020B0604020202020204" pitchFamily="34" charset="0"/>
              <a:buNone/>
            </a:pPr>
            <a:r>
              <a:rPr lang="en-GB" dirty="0">
                <a:highlight>
                  <a:srgbClr val="FFFF00"/>
                </a:highlight>
              </a:rPr>
              <a:t>             (3) Starting at the rim and following through to the neck of the jar and scattered inside the rim (only on one side), is a white coloured coating, ceasing around the shoulder/ thickest part of the body of the jar. A strip on one side of the jar remains free from white, however the white coating continues afterwards, until the base. This could possibly be the remains of a white slip, pigment which was used in funerary rituals in chapels, as offerings, sometimes even covering the floors (Bader and </a:t>
            </a:r>
            <a:r>
              <a:rPr lang="en-GB" dirty="0" err="1">
                <a:highlight>
                  <a:srgbClr val="FFFF00"/>
                </a:highlight>
              </a:rPr>
              <a:t>Ownby</a:t>
            </a:r>
            <a:r>
              <a:rPr lang="en-GB" dirty="0">
                <a:highlight>
                  <a:srgbClr val="FFFF00"/>
                </a:highlight>
              </a:rPr>
              <a:t> 2013:33). The large, pigment free area on the body of the jar would indicate that the jar, together with other jars, was subject to a funerary ritual, with another jar possibly resting on it. Otherwise it could be the remains of so called whitewash, occasionally used to coat beer jars (Barta,130). </a:t>
            </a:r>
          </a:p>
          <a:p>
            <a:pPr marL="0" indent="0">
              <a:buFont typeface="Arial" panose="020B0604020202020204" pitchFamily="34" charset="0"/>
              <a:buNone/>
            </a:pPr>
            <a:endParaRPr lang="en-GB" dirty="0">
              <a:highlight>
                <a:srgbClr val="FFFF00"/>
              </a:highlight>
            </a:endParaRPr>
          </a:p>
          <a:p>
            <a:pPr marL="0" indent="0">
              <a:buFont typeface="Arial" panose="020B0604020202020204" pitchFamily="34" charset="0"/>
              <a:buNone/>
            </a:pPr>
            <a:r>
              <a:rPr lang="en-GB" dirty="0">
                <a:highlight>
                  <a:srgbClr val="FFFF00"/>
                </a:highlight>
              </a:rPr>
              <a:t>             (4) dark dots, sometimes in larger accumulation, freckle the jar. Possibly a fungus/</a:t>
            </a:r>
            <a:r>
              <a:rPr lang="en-GB" dirty="0" err="1">
                <a:highlight>
                  <a:srgbClr val="FFFF00"/>
                </a:highlight>
              </a:rPr>
              <a:t>mold</a:t>
            </a:r>
            <a:r>
              <a:rPr lang="en-GB" dirty="0">
                <a:highlight>
                  <a:srgbClr val="FFFF00"/>
                </a:highlight>
              </a:rPr>
              <a:t>, thus signs of deterioration. </a:t>
            </a:r>
          </a:p>
          <a:p>
            <a:pPr marL="0" indent="0">
              <a:buFont typeface="Arial" panose="020B0604020202020204" pitchFamily="34" charset="0"/>
              <a:buNone/>
            </a:pPr>
            <a:r>
              <a:rPr lang="en-GB" dirty="0">
                <a:highlight>
                  <a:srgbClr val="FFFF00"/>
                </a:highlight>
              </a:rPr>
              <a:t>             (5) An accumulation of thick beige/white residue, increasing in thickness towards the base, starting mainly from the body downwards. </a:t>
            </a:r>
          </a:p>
          <a:p>
            <a:pPr marL="0" indent="0">
              <a:buFont typeface="Arial" panose="020B0604020202020204" pitchFamily="34" charset="0"/>
              <a:buNone/>
            </a:pPr>
            <a:r>
              <a:rPr lang="en-GB" dirty="0">
                <a:highlight>
                  <a:srgbClr val="FFFF00"/>
                </a:highlight>
              </a:rPr>
              <a:t>               </a:t>
            </a:r>
          </a:p>
          <a:p>
            <a:pPr marL="0" indent="0">
              <a:buFont typeface="Arial" panose="020B0604020202020204" pitchFamily="34" charset="0"/>
              <a:buNone/>
            </a:pPr>
            <a:r>
              <a:rPr lang="en-GB" dirty="0">
                <a:highlight>
                  <a:srgbClr val="FFFF00"/>
                </a:highlight>
              </a:rPr>
              <a:t>Shape: An ovaloid body, round base and recurved, straight rim (</a:t>
            </a:r>
            <a:r>
              <a:rPr lang="en-GB" dirty="0" err="1">
                <a:highlight>
                  <a:srgbClr val="FFFF00"/>
                </a:highlight>
              </a:rPr>
              <a:t>Wodzinska</a:t>
            </a:r>
            <a:r>
              <a:rPr lang="en-GB" dirty="0">
                <a:highlight>
                  <a:srgbClr val="FFFF00"/>
                </a:highlight>
              </a:rPr>
              <a:t> 2009:4-5) slim, rough decoration on the shoulder, which can be interpreted as attempts at floral decoration (</a:t>
            </a:r>
            <a:r>
              <a:rPr lang="en-GB" dirty="0" err="1">
                <a:highlight>
                  <a:srgbClr val="FFFF00"/>
                </a:highlight>
              </a:rPr>
              <a:t>Budka</a:t>
            </a:r>
            <a:r>
              <a:rPr lang="en-GB" dirty="0">
                <a:highlight>
                  <a:srgbClr val="FFFF00"/>
                </a:highlight>
              </a:rPr>
              <a:t> 2015:293). Given that these decorations are a rarity among beer jars, our vessel could possibly date to the nineteenth dynasty, where floral decorations were used, stating aspects such as rebirth (</a:t>
            </a:r>
            <a:r>
              <a:rPr lang="en-GB" dirty="0" err="1">
                <a:highlight>
                  <a:srgbClr val="FFFF00"/>
                </a:highlight>
              </a:rPr>
              <a:t>Budka</a:t>
            </a:r>
            <a:r>
              <a:rPr lang="en-GB" dirty="0">
                <a:highlight>
                  <a:srgbClr val="FFFF00"/>
                </a:highlight>
              </a:rPr>
              <a:t> 2015:294). Ramesside period beer jars however were cut flat at the base, hence it would be rather unlikely to date to this period (</a:t>
            </a:r>
            <a:r>
              <a:rPr lang="en-GB" dirty="0" err="1">
                <a:highlight>
                  <a:srgbClr val="FFFF00"/>
                </a:highlight>
              </a:rPr>
              <a:t>Budka</a:t>
            </a:r>
            <a:r>
              <a:rPr lang="en-GB" dirty="0">
                <a:highlight>
                  <a:srgbClr val="FFFF00"/>
                </a:highlight>
              </a:rPr>
              <a:t> 2015:286). </a:t>
            </a:r>
            <a:r>
              <a:rPr lang="en-GB" dirty="0">
                <a:highlight>
                  <a:srgbClr val="FFFF00"/>
                </a:highlight>
                <a:sym typeface="Wingdings" panose="05000000000000000000" pitchFamily="2" charset="2"/>
              </a:rPr>
              <a:t> Our vessel has only one of many possible shapes of a beer jar! (</a:t>
            </a:r>
            <a:r>
              <a:rPr lang="en-GB" dirty="0" err="1">
                <a:highlight>
                  <a:srgbClr val="FFFF00"/>
                </a:highlight>
                <a:sym typeface="Wingdings" panose="05000000000000000000" pitchFamily="2" charset="2"/>
              </a:rPr>
              <a:t>Budka</a:t>
            </a:r>
            <a:r>
              <a:rPr lang="en-GB" dirty="0">
                <a:highlight>
                  <a:srgbClr val="FFFF00"/>
                </a:highlight>
                <a:sym typeface="Wingdings" panose="05000000000000000000" pitchFamily="2" charset="2"/>
              </a:rPr>
              <a:t> and </a:t>
            </a:r>
            <a:r>
              <a:rPr lang="en-GB" dirty="0" err="1">
                <a:highlight>
                  <a:srgbClr val="FFFF00"/>
                </a:highlight>
                <a:sym typeface="Wingdings" panose="05000000000000000000" pitchFamily="2" charset="2"/>
              </a:rPr>
              <a:t>Kammerzell</a:t>
            </a:r>
            <a:r>
              <a:rPr lang="en-GB" dirty="0">
                <a:highlight>
                  <a:srgbClr val="FFFF00"/>
                </a:highlight>
                <a:sym typeface="Wingdings" panose="05000000000000000000" pitchFamily="2" charset="2"/>
              </a:rPr>
              <a:t> 2015:255). Our vessel shows wear and tear.</a:t>
            </a:r>
            <a:endParaRPr lang="en-GB" dirty="0">
              <a:highlight>
                <a:srgbClr val="FFFF00"/>
              </a:highlight>
            </a:endParaRPr>
          </a:p>
          <a:p>
            <a:pPr marL="0" indent="0">
              <a:buFont typeface="Arial" panose="020B0604020202020204" pitchFamily="34" charset="0"/>
              <a:buNone/>
            </a:pPr>
            <a:endParaRPr lang="en-GB" dirty="0">
              <a:highlight>
                <a:srgbClr val="FFFF00"/>
              </a:highlight>
            </a:endParaRPr>
          </a:p>
          <a:p>
            <a:pPr marL="0" indent="0">
              <a:buFont typeface="Arial" panose="020B0604020202020204" pitchFamily="34" charset="0"/>
              <a:buNone/>
            </a:pPr>
            <a:r>
              <a:rPr lang="en-GB" dirty="0">
                <a:highlight>
                  <a:srgbClr val="FFFF00"/>
                </a:highlight>
              </a:rPr>
              <a:t>Material: marl clay/</a:t>
            </a:r>
            <a:r>
              <a:rPr lang="en-GB" dirty="0" err="1">
                <a:highlight>
                  <a:srgbClr val="FFFF00"/>
                </a:highlight>
              </a:rPr>
              <a:t>tafla</a:t>
            </a:r>
            <a:r>
              <a:rPr lang="en-GB" dirty="0">
                <a:highlight>
                  <a:srgbClr val="FFFF00"/>
                </a:highlight>
              </a:rPr>
              <a:t>, with a medium homogenous groundmass, no organic particles can be detected within the clay, evidently having been there before firing.            (</a:t>
            </a:r>
            <a:r>
              <a:rPr lang="en-GB" dirty="0" err="1">
                <a:highlight>
                  <a:srgbClr val="FFFF00"/>
                </a:highlight>
              </a:rPr>
              <a:t>Wodzinska</a:t>
            </a:r>
            <a:r>
              <a:rPr lang="en-GB" dirty="0">
                <a:highlight>
                  <a:srgbClr val="FFFF00"/>
                </a:highlight>
              </a:rPr>
              <a:t> 2009:11). </a:t>
            </a:r>
          </a:p>
          <a:p>
            <a:pPr marL="0" indent="0">
              <a:buFont typeface="Arial" panose="020B0604020202020204" pitchFamily="34" charset="0"/>
              <a:buNone/>
            </a:pPr>
            <a:r>
              <a:rPr lang="en-GB" dirty="0">
                <a:highlight>
                  <a:srgbClr val="FFFF00"/>
                </a:highlight>
              </a:rPr>
              <a:t>              </a:t>
            </a:r>
          </a:p>
        </p:txBody>
      </p:sp>
      <p:sp>
        <p:nvSpPr>
          <p:cNvPr id="4" name="Foliennummernplatzhalter 3"/>
          <p:cNvSpPr>
            <a:spLocks noGrp="1"/>
          </p:cNvSpPr>
          <p:nvPr>
            <p:ph type="sldNum" sz="quarter" idx="5"/>
          </p:nvPr>
        </p:nvSpPr>
        <p:spPr/>
        <p:txBody>
          <a:bodyPr/>
          <a:lstStyle/>
          <a:p>
            <a:fld id="{85536438-B63A-452C-9AF8-4D06F041640A}" type="slidenum">
              <a:rPr lang="en-GB" smtClean="0"/>
              <a:t>5</a:t>
            </a:fld>
            <a:endParaRPr lang="en-GB"/>
          </a:p>
        </p:txBody>
      </p:sp>
    </p:spTree>
    <p:extLst>
      <p:ext uri="{BB962C8B-B14F-4D97-AF65-F5344CB8AC3E}">
        <p14:creationId xmlns:p14="http://schemas.microsoft.com/office/powerpoint/2010/main" val="19167005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171450" indent="-171450">
              <a:buFont typeface="Arial" panose="020B0604020202020204" pitchFamily="34" charset="0"/>
              <a:buChar char="•"/>
            </a:pPr>
            <a:r>
              <a:rPr lang="en-GB" dirty="0"/>
              <a:t>Guide to understanding the anatomy of the beer jar (</a:t>
            </a:r>
            <a:r>
              <a:rPr lang="en-GB" dirty="0" err="1"/>
              <a:t>Wodzinska</a:t>
            </a:r>
            <a:r>
              <a:rPr lang="en-GB" dirty="0"/>
              <a:t> 2009:3).</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i="1" dirty="0"/>
              <a:t>Storage jar, picture 5. ©</a:t>
            </a:r>
            <a:r>
              <a:rPr lang="en-GB" i="0" dirty="0"/>
              <a:t>Lars Ivar </a:t>
            </a:r>
            <a:r>
              <a:rPr lang="en-GB" i="0" dirty="0" err="1"/>
              <a:t>Nitter</a:t>
            </a:r>
            <a:r>
              <a:rPr lang="en-GB" i="0" dirty="0"/>
              <a:t> Havro.02.04.2019, Lampeter. </a:t>
            </a:r>
          </a:p>
          <a:p>
            <a:pPr marL="171450" indent="-171450">
              <a:buFont typeface="Arial" panose="020B0604020202020204" pitchFamily="34" charset="0"/>
              <a:buChar char="•"/>
            </a:pPr>
            <a:endParaRPr lang="en-GB" dirty="0"/>
          </a:p>
        </p:txBody>
      </p:sp>
      <p:sp>
        <p:nvSpPr>
          <p:cNvPr id="4" name="Foliennummernplatzhalter 3"/>
          <p:cNvSpPr>
            <a:spLocks noGrp="1"/>
          </p:cNvSpPr>
          <p:nvPr>
            <p:ph type="sldNum" sz="quarter" idx="5"/>
          </p:nvPr>
        </p:nvSpPr>
        <p:spPr/>
        <p:txBody>
          <a:bodyPr/>
          <a:lstStyle/>
          <a:p>
            <a:fld id="{85536438-B63A-452C-9AF8-4D06F041640A}" type="slidenum">
              <a:rPr lang="en-GB" smtClean="0"/>
              <a:t>6</a:t>
            </a:fld>
            <a:endParaRPr lang="en-GB"/>
          </a:p>
        </p:txBody>
      </p:sp>
    </p:spTree>
    <p:extLst>
      <p:ext uri="{BB962C8B-B14F-4D97-AF65-F5344CB8AC3E}">
        <p14:creationId xmlns:p14="http://schemas.microsoft.com/office/powerpoint/2010/main" val="28904874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i="1" dirty="0"/>
              <a:t>Storage jar, picture 5. ©</a:t>
            </a:r>
            <a:r>
              <a:rPr lang="en-GB" i="0" dirty="0"/>
              <a:t>Lars Ivar </a:t>
            </a:r>
            <a:r>
              <a:rPr lang="en-GB" i="0" dirty="0" err="1"/>
              <a:t>Nitter</a:t>
            </a:r>
            <a:r>
              <a:rPr lang="en-GB" i="0" dirty="0"/>
              <a:t> Havro.02.04.2019, Lampeter.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i="1" dirty="0"/>
              <a:t>Storage jar, picture 6. ©</a:t>
            </a:r>
            <a:r>
              <a:rPr lang="en-GB" i="0" dirty="0"/>
              <a:t>Lars Ivar </a:t>
            </a:r>
            <a:r>
              <a:rPr lang="en-GB" i="0" dirty="0" err="1"/>
              <a:t>Nitter</a:t>
            </a:r>
            <a:r>
              <a:rPr lang="en-GB" i="0" dirty="0"/>
              <a:t> Havro.02.04.2019, Lampeter.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i="0" dirty="0"/>
          </a:p>
          <a:p>
            <a:pPr marL="171450" indent="-171450">
              <a:buFont typeface="Arial" panose="020B0604020202020204" pitchFamily="34" charset="0"/>
              <a:buChar char="•"/>
            </a:pPr>
            <a:endParaRPr lang="en-GB" dirty="0"/>
          </a:p>
        </p:txBody>
      </p:sp>
      <p:sp>
        <p:nvSpPr>
          <p:cNvPr id="4" name="Foliennummernplatzhalter 3"/>
          <p:cNvSpPr>
            <a:spLocks noGrp="1"/>
          </p:cNvSpPr>
          <p:nvPr>
            <p:ph type="sldNum" sz="quarter" idx="5"/>
          </p:nvPr>
        </p:nvSpPr>
        <p:spPr/>
        <p:txBody>
          <a:bodyPr/>
          <a:lstStyle/>
          <a:p>
            <a:fld id="{85536438-B63A-452C-9AF8-4D06F041640A}" type="slidenum">
              <a:rPr lang="en-GB" smtClean="0"/>
              <a:t>7</a:t>
            </a:fld>
            <a:endParaRPr lang="en-GB"/>
          </a:p>
        </p:txBody>
      </p:sp>
    </p:spTree>
    <p:extLst>
      <p:ext uri="{BB962C8B-B14F-4D97-AF65-F5344CB8AC3E}">
        <p14:creationId xmlns:p14="http://schemas.microsoft.com/office/powerpoint/2010/main" val="26832515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Storage jar, picture 7. ©</a:t>
            </a:r>
            <a:r>
              <a:rPr lang="en-GB" i="0" dirty="0"/>
              <a:t>Lars Ivar </a:t>
            </a:r>
            <a:r>
              <a:rPr lang="en-GB" i="0" dirty="0" err="1"/>
              <a:t>Nitter</a:t>
            </a:r>
            <a:r>
              <a:rPr lang="en-GB" i="0" dirty="0"/>
              <a:t> Havro.02.04.2019, Lampeter.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i="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i="0" dirty="0"/>
              <a:t>(Jar with pointed base and intact seal, The Met, 2019).</a:t>
            </a:r>
          </a:p>
          <a:p>
            <a:endParaRPr lang="en-GB" dirty="0"/>
          </a:p>
        </p:txBody>
      </p:sp>
      <p:sp>
        <p:nvSpPr>
          <p:cNvPr id="4" name="Foliennummernplatzhalter 3"/>
          <p:cNvSpPr>
            <a:spLocks noGrp="1"/>
          </p:cNvSpPr>
          <p:nvPr>
            <p:ph type="sldNum" sz="quarter" idx="5"/>
          </p:nvPr>
        </p:nvSpPr>
        <p:spPr/>
        <p:txBody>
          <a:bodyPr/>
          <a:lstStyle/>
          <a:p>
            <a:fld id="{85536438-B63A-452C-9AF8-4D06F041640A}" type="slidenum">
              <a:rPr lang="en-GB" smtClean="0"/>
              <a:t>8</a:t>
            </a:fld>
            <a:endParaRPr lang="en-GB"/>
          </a:p>
        </p:txBody>
      </p:sp>
    </p:spTree>
    <p:extLst>
      <p:ext uri="{BB962C8B-B14F-4D97-AF65-F5344CB8AC3E}">
        <p14:creationId xmlns:p14="http://schemas.microsoft.com/office/powerpoint/2010/main" val="37805974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171450" indent="-171450">
              <a:buFont typeface="Arial" panose="020B0604020202020204" pitchFamily="34" charset="0"/>
              <a:buChar char="•"/>
            </a:pPr>
            <a:r>
              <a:rPr lang="en-GB" dirty="0"/>
              <a:t>White slip is visible, 4/5 could indicate that this is vessel 4 out of 5.</a:t>
            </a:r>
          </a:p>
          <a:p>
            <a:pPr marL="171450" indent="-171450">
              <a:buFont typeface="Arial" panose="020B0604020202020204" pitchFamily="34" charset="0"/>
              <a:buChar char="•"/>
            </a:pP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i="1" dirty="0"/>
              <a:t>Storage jar, picture 8. ©</a:t>
            </a:r>
            <a:r>
              <a:rPr lang="en-GB" i="0" dirty="0"/>
              <a:t>Lars Ivar </a:t>
            </a:r>
            <a:r>
              <a:rPr lang="en-GB" i="0" dirty="0" err="1"/>
              <a:t>Nitter</a:t>
            </a:r>
            <a:r>
              <a:rPr lang="en-GB" i="0" dirty="0"/>
              <a:t> Havro.02.04.2019, Lampeter. </a:t>
            </a:r>
          </a:p>
          <a:p>
            <a:pPr marL="171450" indent="-171450">
              <a:buFont typeface="Arial" panose="020B0604020202020204" pitchFamily="34" charset="0"/>
              <a:buChar char="•"/>
            </a:pPr>
            <a:endParaRPr lang="en-GB" dirty="0"/>
          </a:p>
        </p:txBody>
      </p:sp>
      <p:sp>
        <p:nvSpPr>
          <p:cNvPr id="4" name="Foliennummernplatzhalter 3"/>
          <p:cNvSpPr>
            <a:spLocks noGrp="1"/>
          </p:cNvSpPr>
          <p:nvPr>
            <p:ph type="sldNum" sz="quarter" idx="5"/>
          </p:nvPr>
        </p:nvSpPr>
        <p:spPr/>
        <p:txBody>
          <a:bodyPr/>
          <a:lstStyle/>
          <a:p>
            <a:fld id="{85536438-B63A-452C-9AF8-4D06F041640A}" type="slidenum">
              <a:rPr lang="en-GB" smtClean="0"/>
              <a:t>9</a:t>
            </a:fld>
            <a:endParaRPr lang="en-GB"/>
          </a:p>
        </p:txBody>
      </p:sp>
    </p:spTree>
    <p:extLst>
      <p:ext uri="{BB962C8B-B14F-4D97-AF65-F5344CB8AC3E}">
        <p14:creationId xmlns:p14="http://schemas.microsoft.com/office/powerpoint/2010/main" val="12363960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171450" indent="-171450">
              <a:buFont typeface="Arial" panose="020B0604020202020204" pitchFamily="34" charset="0"/>
              <a:buChar char="•"/>
            </a:pPr>
            <a:r>
              <a:rPr lang="en-GB" dirty="0"/>
              <a:t>Darker colour on the bottom of the base, interior. Remains of possible insect activity at the neck, interior. </a:t>
            </a:r>
            <a:r>
              <a:rPr lang="en-GB" dirty="0">
                <a:sym typeface="Wingdings" panose="05000000000000000000" pitchFamily="2" charset="2"/>
              </a:rPr>
              <a:t> indication that the vessel was used and later accessible to insects.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i="1" dirty="0"/>
              <a:t>Storage jar, picture 9. ©</a:t>
            </a:r>
            <a:r>
              <a:rPr lang="en-GB" i="0" dirty="0"/>
              <a:t>Lars Ivar </a:t>
            </a:r>
            <a:r>
              <a:rPr lang="en-GB" i="0" dirty="0" err="1"/>
              <a:t>Nitter</a:t>
            </a:r>
            <a:r>
              <a:rPr lang="en-GB" i="0" dirty="0"/>
              <a:t> Havro.02.04.2019, Lampeter.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i="0" dirty="0"/>
          </a:p>
          <a:p>
            <a:pPr marL="171450" indent="-171450">
              <a:buFont typeface="Arial" panose="020B0604020202020204" pitchFamily="34" charset="0"/>
              <a:buChar char="•"/>
            </a:pPr>
            <a:endParaRPr lang="en-GB" dirty="0"/>
          </a:p>
        </p:txBody>
      </p:sp>
      <p:sp>
        <p:nvSpPr>
          <p:cNvPr id="4" name="Foliennummernplatzhalter 3"/>
          <p:cNvSpPr>
            <a:spLocks noGrp="1"/>
          </p:cNvSpPr>
          <p:nvPr>
            <p:ph type="sldNum" sz="quarter" idx="5"/>
          </p:nvPr>
        </p:nvSpPr>
        <p:spPr/>
        <p:txBody>
          <a:bodyPr/>
          <a:lstStyle/>
          <a:p>
            <a:fld id="{85536438-B63A-452C-9AF8-4D06F041640A}" type="slidenum">
              <a:rPr lang="en-GB" smtClean="0"/>
              <a:t>10</a:t>
            </a:fld>
            <a:endParaRPr lang="en-GB"/>
          </a:p>
        </p:txBody>
      </p:sp>
    </p:spTree>
    <p:extLst>
      <p:ext uri="{BB962C8B-B14F-4D97-AF65-F5344CB8AC3E}">
        <p14:creationId xmlns:p14="http://schemas.microsoft.com/office/powerpoint/2010/main" val="21180325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171450" indent="-171450">
              <a:buFont typeface="Arial" panose="020B0604020202020204" pitchFamily="34" charset="0"/>
              <a:buChar char="•"/>
            </a:pPr>
            <a:r>
              <a:rPr lang="en-GB" dirty="0"/>
              <a:t>The pot mark: As compared to the listed pot marks from </a:t>
            </a:r>
            <a:r>
              <a:rPr lang="en-GB" dirty="0" err="1"/>
              <a:t>Tarham</a:t>
            </a:r>
            <a:r>
              <a:rPr lang="en-GB" dirty="0"/>
              <a:t>, as listed by Petrie, Wainwright and Henderson 1913:XX-XXI.</a:t>
            </a:r>
          </a:p>
          <a:p>
            <a:pPr marL="171450" indent="-171450">
              <a:buFont typeface="Arial" panose="020B0604020202020204" pitchFamily="34" charset="0"/>
              <a:buChar char="•"/>
            </a:pPr>
            <a:r>
              <a:rPr lang="en-GB" dirty="0"/>
              <a:t>Also the comparison to the international </a:t>
            </a:r>
            <a:r>
              <a:rPr lang="en-GB" dirty="0" err="1"/>
              <a:t>potmark</a:t>
            </a:r>
            <a:r>
              <a:rPr lang="en-GB" dirty="0"/>
              <a:t> workshop 2019 gave no clear match (http://www.potmark-egypt.com/Basic-signs.html).</a:t>
            </a:r>
          </a:p>
          <a:p>
            <a:pPr marL="171450" indent="-171450">
              <a:buFont typeface="Arial" panose="020B0604020202020204" pitchFamily="34" charset="0"/>
              <a:buChar char="•"/>
            </a:pPr>
            <a:r>
              <a:rPr lang="en-GB" dirty="0"/>
              <a:t>The most similar pot mark found has been labelled cat.2, but was possibly inscribed horizontally instead of vertically like our example (Bader and </a:t>
            </a:r>
            <a:r>
              <a:rPr lang="en-GB" dirty="0" err="1"/>
              <a:t>Ownby</a:t>
            </a:r>
            <a:r>
              <a:rPr lang="en-GB" dirty="0"/>
              <a:t> 2013:271). </a:t>
            </a:r>
          </a:p>
          <a:p>
            <a:endParaRPr lang="en-GB" dirty="0"/>
          </a:p>
          <a:p>
            <a:pPr marL="171450" indent="-171450">
              <a:buFont typeface="Arial" panose="020B0604020202020204" pitchFamily="34" charset="0"/>
              <a:buChar char="•"/>
            </a:pPr>
            <a:r>
              <a:rPr lang="en-GB" dirty="0"/>
              <a:t>The white/beige residue: Could have been residue from when the vessel was potentially re-used for building </a:t>
            </a:r>
            <a:r>
              <a:rPr lang="en-GB" dirty="0" err="1"/>
              <a:t>mastabas</a:t>
            </a:r>
            <a:r>
              <a:rPr lang="en-GB" dirty="0"/>
              <a:t> in the cemetery of the pyramid builders at Giza, holding mortar/plaster (Bader and </a:t>
            </a:r>
            <a:r>
              <a:rPr lang="en-GB" dirty="0" err="1"/>
              <a:t>Ownby</a:t>
            </a:r>
            <a:r>
              <a:rPr lang="en-GB" dirty="0"/>
              <a:t> 2013:33).</a:t>
            </a:r>
          </a:p>
          <a:p>
            <a:pPr marL="171450" indent="-171450">
              <a:buFont typeface="Arial" panose="020B0604020202020204" pitchFamily="34" charset="0"/>
              <a:buChar char="•"/>
            </a:pPr>
            <a:r>
              <a:rPr lang="en-GB" i="1" dirty="0"/>
              <a:t>Storage jar, picture 10. ©</a:t>
            </a:r>
            <a:r>
              <a:rPr lang="en-GB" i="0" dirty="0"/>
              <a:t>Lars Ivar </a:t>
            </a:r>
            <a:r>
              <a:rPr lang="en-GB" i="0" dirty="0" err="1"/>
              <a:t>Nitter</a:t>
            </a:r>
            <a:r>
              <a:rPr lang="en-GB" i="0" dirty="0"/>
              <a:t> Havro.02.04.2019, Lampeter. </a:t>
            </a:r>
          </a:p>
          <a:p>
            <a:pPr marL="171450" indent="-171450">
              <a:buFont typeface="Arial" panose="020B0604020202020204" pitchFamily="34" charset="0"/>
              <a:buChar char="•"/>
            </a:pPr>
            <a:endParaRPr lang="en-GB" dirty="0"/>
          </a:p>
        </p:txBody>
      </p:sp>
      <p:sp>
        <p:nvSpPr>
          <p:cNvPr id="4" name="Foliennummernplatzhalter 3"/>
          <p:cNvSpPr>
            <a:spLocks noGrp="1"/>
          </p:cNvSpPr>
          <p:nvPr>
            <p:ph type="sldNum" sz="quarter" idx="5"/>
          </p:nvPr>
        </p:nvSpPr>
        <p:spPr/>
        <p:txBody>
          <a:bodyPr/>
          <a:lstStyle/>
          <a:p>
            <a:fld id="{85536438-B63A-452C-9AF8-4D06F041640A}" type="slidenum">
              <a:rPr lang="en-GB" smtClean="0"/>
              <a:t>11</a:t>
            </a:fld>
            <a:endParaRPr lang="en-GB"/>
          </a:p>
        </p:txBody>
      </p:sp>
    </p:spTree>
    <p:extLst>
      <p:ext uri="{BB962C8B-B14F-4D97-AF65-F5344CB8AC3E}">
        <p14:creationId xmlns:p14="http://schemas.microsoft.com/office/powerpoint/2010/main" val="27955377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171450" indent="-171450">
              <a:buFont typeface="Arial" panose="020B0604020202020204" pitchFamily="34" charset="0"/>
              <a:buChar char="•"/>
            </a:pPr>
            <a:r>
              <a:rPr lang="en-GB" dirty="0"/>
              <a:t>Cat.2, most similar pot mark identified,</a:t>
            </a:r>
            <a:r>
              <a:rPr lang="en-GB" dirty="0">
                <a:sym typeface="Wingdings" panose="05000000000000000000" pitchFamily="2" charset="2"/>
              </a:rPr>
              <a:t></a:t>
            </a:r>
            <a:r>
              <a:rPr lang="en-GB" dirty="0"/>
              <a:t> sherd found at the lower necropolis, burial shaft 90</a:t>
            </a:r>
            <a:r>
              <a:rPr lang="en-GB" dirty="0">
                <a:sym typeface="Wingdings" panose="05000000000000000000" pitchFamily="2" charset="2"/>
              </a:rPr>
              <a:t></a:t>
            </a:r>
            <a:r>
              <a:rPr lang="en-GB" dirty="0"/>
              <a:t> West Saqqara, </a:t>
            </a:r>
            <a:r>
              <a:rPr lang="en-GB" dirty="0">
                <a:sym typeface="Wingdings" panose="05000000000000000000" pitchFamily="2" charset="2"/>
              </a:rPr>
              <a:t></a:t>
            </a:r>
            <a:r>
              <a:rPr lang="en-GB" dirty="0"/>
              <a:t>dated to the times of </a:t>
            </a:r>
            <a:r>
              <a:rPr lang="en-GB" dirty="0" err="1"/>
              <a:t>Pepy</a:t>
            </a:r>
            <a:r>
              <a:rPr lang="en-GB" dirty="0"/>
              <a:t> II, </a:t>
            </a:r>
            <a:r>
              <a:rPr lang="en-GB" dirty="0">
                <a:sym typeface="Wingdings" panose="05000000000000000000" pitchFamily="2" charset="2"/>
              </a:rPr>
              <a:t> unclear vessel form,  context number: SQ 1816 (</a:t>
            </a:r>
            <a:r>
              <a:rPr lang="en-GB" dirty="0" err="1">
                <a:sym typeface="Wingdings" panose="05000000000000000000" pitchFamily="2" charset="2"/>
              </a:rPr>
              <a:t>Budka</a:t>
            </a:r>
            <a:r>
              <a:rPr lang="en-GB" dirty="0">
                <a:sym typeface="Wingdings" panose="05000000000000000000" pitchFamily="2" charset="2"/>
              </a:rPr>
              <a:t> and </a:t>
            </a:r>
            <a:r>
              <a:rPr lang="en-GB" dirty="0" err="1">
                <a:sym typeface="Wingdings" panose="05000000000000000000" pitchFamily="2" charset="2"/>
              </a:rPr>
              <a:t>Kammerzell</a:t>
            </a:r>
            <a:r>
              <a:rPr lang="en-GB" dirty="0">
                <a:sym typeface="Wingdings" panose="05000000000000000000" pitchFamily="2" charset="2"/>
              </a:rPr>
              <a:t> 2015:270).</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i="1" dirty="0"/>
              <a:t>Storage jar, picture 10. ©</a:t>
            </a:r>
            <a:r>
              <a:rPr lang="en-GB" i="0" dirty="0"/>
              <a:t>Lars Ivar </a:t>
            </a:r>
            <a:r>
              <a:rPr lang="en-GB" i="0" dirty="0" err="1"/>
              <a:t>Nitter</a:t>
            </a:r>
            <a:r>
              <a:rPr lang="en-GB" i="0" dirty="0"/>
              <a:t> Havro.02.04.2019, Lampeter.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i="0" dirty="0"/>
              <a:t>Most incised beer jars found at West Saqqara were from a funerary or mortuary context (</a:t>
            </a:r>
            <a:r>
              <a:rPr lang="en-GB" i="0" dirty="0" err="1"/>
              <a:t>Budka</a:t>
            </a:r>
            <a:r>
              <a:rPr lang="en-GB" i="0" dirty="0"/>
              <a:t> and </a:t>
            </a:r>
            <a:r>
              <a:rPr lang="en-GB" i="0" dirty="0" err="1"/>
              <a:t>Kammerzell</a:t>
            </a:r>
            <a:r>
              <a:rPr lang="en-GB" i="0" dirty="0"/>
              <a:t> 2015:258). </a:t>
            </a:r>
          </a:p>
          <a:p>
            <a:pPr marL="0" indent="0">
              <a:buFont typeface="Arial" panose="020B0604020202020204" pitchFamily="34" charset="0"/>
              <a:buNone/>
            </a:pPr>
            <a:endParaRPr lang="en-GB" dirty="0">
              <a:sym typeface="Wingdings" panose="05000000000000000000" pitchFamily="2" charset="2"/>
            </a:endParaRPr>
          </a:p>
          <a:p>
            <a:pPr marL="0" indent="0">
              <a:buFont typeface="Arial" panose="020B0604020202020204" pitchFamily="34" charset="0"/>
              <a:buNone/>
            </a:pPr>
            <a:endParaRPr lang="en-GB" dirty="0">
              <a:sym typeface="Wingdings" panose="05000000000000000000" pitchFamily="2" charset="2"/>
            </a:endParaRPr>
          </a:p>
          <a:p>
            <a:pPr marL="171450" indent="-171450">
              <a:buFont typeface="Arial" panose="020B0604020202020204" pitchFamily="34" charset="0"/>
              <a:buChar char="•"/>
            </a:pPr>
            <a:r>
              <a:rPr lang="en-GB" dirty="0">
                <a:sym typeface="Wingdings" panose="05000000000000000000" pitchFamily="2" charset="2"/>
              </a:rPr>
              <a:t>We do not have the context, origins, dating and overall bibliography of our vessel! Hence we can only speculate and only a chemical analysis of the residue and clay could further help this research.</a:t>
            </a:r>
          </a:p>
          <a:p>
            <a:pPr marL="171450" indent="-171450">
              <a:buFont typeface="Arial" panose="020B0604020202020204" pitchFamily="34" charset="0"/>
              <a:buChar char="•"/>
            </a:pPr>
            <a:endParaRPr lang="en-GB" dirty="0"/>
          </a:p>
        </p:txBody>
      </p:sp>
      <p:sp>
        <p:nvSpPr>
          <p:cNvPr id="4" name="Foliennummernplatzhalter 3"/>
          <p:cNvSpPr>
            <a:spLocks noGrp="1"/>
          </p:cNvSpPr>
          <p:nvPr>
            <p:ph type="sldNum" sz="quarter" idx="5"/>
          </p:nvPr>
        </p:nvSpPr>
        <p:spPr/>
        <p:txBody>
          <a:bodyPr/>
          <a:lstStyle/>
          <a:p>
            <a:fld id="{85536438-B63A-452C-9AF8-4D06F041640A}" type="slidenum">
              <a:rPr lang="en-GB" smtClean="0"/>
              <a:t>12</a:t>
            </a:fld>
            <a:endParaRPr lang="en-GB"/>
          </a:p>
        </p:txBody>
      </p:sp>
    </p:spTree>
    <p:extLst>
      <p:ext uri="{BB962C8B-B14F-4D97-AF65-F5344CB8AC3E}">
        <p14:creationId xmlns:p14="http://schemas.microsoft.com/office/powerpoint/2010/main" val="1231795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171450" indent="-171450">
              <a:buFont typeface="Arial" panose="020B0604020202020204" pitchFamily="34" charset="0"/>
              <a:buChar char="•"/>
            </a:pPr>
            <a:r>
              <a:rPr lang="en-GB" dirty="0"/>
              <a:t>Beer as divine offering: as early as the 3</a:t>
            </a:r>
            <a:r>
              <a:rPr lang="en-GB" baseline="30000" dirty="0"/>
              <a:t>rd</a:t>
            </a:r>
            <a:r>
              <a:rPr lang="en-GB" dirty="0"/>
              <a:t> dynasty, beer is mentioned. In association with a funerary context, it was mentioned as early as the 5</a:t>
            </a:r>
            <a:r>
              <a:rPr lang="en-GB" baseline="30000" dirty="0"/>
              <a:t>th</a:t>
            </a:r>
            <a:r>
              <a:rPr lang="en-GB" dirty="0"/>
              <a:t> dynasty, including in the pyramid texts. (Lucas and Harris 2012:12). Many non-Egyptian historians have mentioned beer, with </a:t>
            </a:r>
            <a:r>
              <a:rPr lang="en-GB" dirty="0" err="1"/>
              <a:t>Athenalus</a:t>
            </a:r>
            <a:r>
              <a:rPr lang="en-GB" dirty="0"/>
              <a:t> mentioning that those Egyptians that were too poor to afford wine, would drink beer (Lucas and Harris 2012:13). Beer however was also mentioned as part of offerings to Pharaoh Snefru (</a:t>
            </a:r>
            <a:r>
              <a:rPr lang="en-GB" dirty="0" err="1"/>
              <a:t>Erman</a:t>
            </a:r>
            <a:r>
              <a:rPr lang="en-GB" dirty="0"/>
              <a:t> and Blackman 1927:86). Beer seemingly played an important role in any strata of society in ancient Egypt, hence it was included in the funerary offerings of Egyptians ranging from poor to wealthy (Baden and </a:t>
            </a:r>
            <a:r>
              <a:rPr lang="en-GB" dirty="0" err="1"/>
              <a:t>Ownby</a:t>
            </a:r>
            <a:r>
              <a:rPr lang="en-GB" dirty="0"/>
              <a:t> 2013:32).</a:t>
            </a:r>
          </a:p>
          <a:p>
            <a:endParaRPr lang="en-GB" dirty="0"/>
          </a:p>
          <a:p>
            <a:pPr marL="171450" indent="-171450">
              <a:buFont typeface="Arial" panose="020B0604020202020204" pitchFamily="34" charset="0"/>
              <a:buChar char="•"/>
            </a:pPr>
            <a:r>
              <a:rPr lang="en-GB" dirty="0"/>
              <a:t>Beer was also imported but in very small quantities, with the only evidence for import dating to the New Kingdom and referring to a beer imported from </a:t>
            </a:r>
            <a:r>
              <a:rPr lang="en-GB" dirty="0" err="1"/>
              <a:t>Kedi</a:t>
            </a:r>
            <a:r>
              <a:rPr lang="en-GB" dirty="0"/>
              <a:t> (in Asia) (Lucas and Harris 2012:13). Hence, it is most likely Egyptian of origin.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Bakery and Brewery were associated , as shown in ancient texts such as the papyrus of Ani “ O you who give bread and beer to the perfected souls in the house of Osiris..” (</a:t>
            </a:r>
            <a:r>
              <a:rPr lang="en-GB" dirty="0" err="1"/>
              <a:t>Goelet</a:t>
            </a:r>
            <a:r>
              <a:rPr lang="en-GB" dirty="0"/>
              <a:t> et al 2015:Plate 6-A). Further, the book of the dead mentions beer as offering multiple times, as well as depicting what could be interpreted as beer jars </a:t>
            </a:r>
            <a:r>
              <a:rPr lang="en-GB" dirty="0">
                <a:sym typeface="Wingdings" panose="05000000000000000000" pitchFamily="2" charset="2"/>
              </a:rPr>
              <a:t> Sokar-Osiris scene </a:t>
            </a:r>
            <a:r>
              <a:rPr lang="en-GB" dirty="0"/>
              <a:t>(</a:t>
            </a:r>
            <a:r>
              <a:rPr lang="en-GB" dirty="0" err="1"/>
              <a:t>Goelet</a:t>
            </a:r>
            <a:r>
              <a:rPr lang="en-GB" dirty="0"/>
              <a:t> et al 2015: Plate 4-A, 6-B, 36-A-36-B). </a:t>
            </a:r>
          </a:p>
        </p:txBody>
      </p:sp>
      <p:sp>
        <p:nvSpPr>
          <p:cNvPr id="4" name="Foliennummernplatzhalter 3"/>
          <p:cNvSpPr>
            <a:spLocks noGrp="1"/>
          </p:cNvSpPr>
          <p:nvPr>
            <p:ph type="sldNum" sz="quarter" idx="5"/>
          </p:nvPr>
        </p:nvSpPr>
        <p:spPr/>
        <p:txBody>
          <a:bodyPr/>
          <a:lstStyle/>
          <a:p>
            <a:fld id="{85536438-B63A-452C-9AF8-4D06F041640A}" type="slidenum">
              <a:rPr lang="en-GB" smtClean="0"/>
              <a:t>13</a:t>
            </a:fld>
            <a:endParaRPr lang="en-GB"/>
          </a:p>
        </p:txBody>
      </p:sp>
    </p:spTree>
    <p:extLst>
      <p:ext uri="{BB962C8B-B14F-4D97-AF65-F5344CB8AC3E}">
        <p14:creationId xmlns:p14="http://schemas.microsoft.com/office/powerpoint/2010/main" val="26403905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171450" indent="-171450">
              <a:buFont typeface="Arial" panose="020B0604020202020204" pitchFamily="34" charset="0"/>
              <a:buChar char="•"/>
            </a:pPr>
            <a:r>
              <a:rPr lang="en-GB" dirty="0"/>
              <a:t>Models of a bakery and brewery combined often show the beer jars and the process of brewing. This small wooden model from a tomb of the 12</a:t>
            </a:r>
            <a:r>
              <a:rPr lang="en-GB" baseline="30000" dirty="0"/>
              <a:t>th</a:t>
            </a:r>
            <a:r>
              <a:rPr lang="en-GB" dirty="0"/>
              <a:t> dynasty (Berlin museum, inv. No. 1366) shows the brewing process in the middle, including a depiction of the associated storage jar (Van de Beck 2016). The size to body ratio could indicate that some jars were particularly large (Van de Beck 2016). </a:t>
            </a:r>
          </a:p>
          <a:p>
            <a:pPr marL="171450" indent="-171450">
              <a:buFont typeface="Arial" panose="020B0604020202020204" pitchFamily="34" charset="0"/>
              <a:buChar char="•"/>
            </a:pPr>
            <a:endParaRPr lang="en-GB" i="1" dirty="0"/>
          </a:p>
        </p:txBody>
      </p:sp>
      <p:sp>
        <p:nvSpPr>
          <p:cNvPr id="4" name="Foliennummernplatzhalter 3"/>
          <p:cNvSpPr>
            <a:spLocks noGrp="1"/>
          </p:cNvSpPr>
          <p:nvPr>
            <p:ph type="sldNum" sz="quarter" idx="5"/>
          </p:nvPr>
        </p:nvSpPr>
        <p:spPr/>
        <p:txBody>
          <a:bodyPr/>
          <a:lstStyle/>
          <a:p>
            <a:fld id="{85536438-B63A-452C-9AF8-4D06F041640A}" type="slidenum">
              <a:rPr lang="en-GB" smtClean="0"/>
              <a:t>14</a:t>
            </a:fld>
            <a:endParaRPr lang="en-GB"/>
          </a:p>
        </p:txBody>
      </p:sp>
    </p:spTree>
    <p:extLst>
      <p:ext uri="{BB962C8B-B14F-4D97-AF65-F5344CB8AC3E}">
        <p14:creationId xmlns:p14="http://schemas.microsoft.com/office/powerpoint/2010/main" val="39119856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a:t>
            </a:r>
            <a:r>
              <a:rPr lang="en-GB" i="1" dirty="0"/>
              <a:t>bread-and-bear scene </a:t>
            </a:r>
            <a:r>
              <a:rPr lang="en-GB" i="0" dirty="0"/>
              <a:t>from the tomb of </a:t>
            </a:r>
            <a:r>
              <a:rPr lang="en-GB" i="0" dirty="0" err="1"/>
              <a:t>Hetepherakhet</a:t>
            </a:r>
            <a:r>
              <a:rPr lang="en-GB" i="0" dirty="0"/>
              <a:t> clearly shows the process of beer making, while the finished product is filled into storage jars and sealed at the top, as well as stored in small supports (Van de Beck 2016).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i="0" dirty="0"/>
              <a:t>Most beer jar representations can be found in either of these categories: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i="0" dirty="0"/>
              <a:t>In relation to an offering scene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i="0" dirty="0"/>
              <a:t>In relation to agricultural scenes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i="0" dirty="0"/>
              <a:t>In relation to food production scenes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i="0" dirty="0"/>
              <a:t>Various: In relation to scenes of milking cows, drinking on boats, irrigating fields (Bader and </a:t>
            </a:r>
            <a:r>
              <a:rPr lang="en-GB" i="0" dirty="0" err="1"/>
              <a:t>Ownby</a:t>
            </a:r>
            <a:r>
              <a:rPr lang="en-GB" i="0" dirty="0"/>
              <a:t> 2013:35-41)</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GB" i="0" dirty="0"/>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GB" i="0" dirty="0"/>
          </a:p>
          <a:p>
            <a:endParaRPr lang="en-GB" dirty="0"/>
          </a:p>
        </p:txBody>
      </p:sp>
      <p:sp>
        <p:nvSpPr>
          <p:cNvPr id="4" name="Foliennummernplatzhalter 3"/>
          <p:cNvSpPr>
            <a:spLocks noGrp="1"/>
          </p:cNvSpPr>
          <p:nvPr>
            <p:ph type="sldNum" sz="quarter" idx="5"/>
          </p:nvPr>
        </p:nvSpPr>
        <p:spPr/>
        <p:txBody>
          <a:bodyPr/>
          <a:lstStyle/>
          <a:p>
            <a:fld id="{85536438-B63A-452C-9AF8-4D06F041640A}" type="slidenum">
              <a:rPr lang="en-GB" smtClean="0"/>
              <a:t>15</a:t>
            </a:fld>
            <a:endParaRPr lang="en-GB"/>
          </a:p>
        </p:txBody>
      </p:sp>
    </p:spTree>
    <p:extLst>
      <p:ext uri="{BB962C8B-B14F-4D97-AF65-F5344CB8AC3E}">
        <p14:creationId xmlns:p14="http://schemas.microsoft.com/office/powerpoint/2010/main" val="40176898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171450" indent="-171450">
              <a:buFont typeface="Arial" panose="020B0604020202020204" pitchFamily="34" charset="0"/>
              <a:buChar char="•"/>
            </a:pPr>
            <a:r>
              <a:rPr lang="en-GB" dirty="0"/>
              <a:t>From top left to right: Milking scene, tomb of </a:t>
            </a:r>
            <a:r>
              <a:rPr lang="en-GB" dirty="0" err="1"/>
              <a:t>Kaiemankh</a:t>
            </a:r>
            <a:r>
              <a:rPr lang="en-GB" dirty="0"/>
              <a:t> (Bader and </a:t>
            </a:r>
            <a:r>
              <a:rPr lang="en-GB" dirty="0" err="1"/>
              <a:t>Ownby</a:t>
            </a:r>
            <a:r>
              <a:rPr lang="en-GB" dirty="0"/>
              <a:t> 2013:48), irrigation scene, </a:t>
            </a:r>
            <a:r>
              <a:rPr lang="en-GB" dirty="0" err="1"/>
              <a:t>mastaba</a:t>
            </a:r>
            <a:r>
              <a:rPr lang="en-GB" dirty="0"/>
              <a:t> of </a:t>
            </a:r>
            <a:r>
              <a:rPr lang="en-GB" dirty="0" err="1"/>
              <a:t>Ptahshepses</a:t>
            </a:r>
            <a:r>
              <a:rPr lang="en-GB" dirty="0"/>
              <a:t> (Bader and </a:t>
            </a:r>
            <a:r>
              <a:rPr lang="en-GB" dirty="0" err="1"/>
              <a:t>Ownby</a:t>
            </a:r>
            <a:r>
              <a:rPr lang="en-GB" dirty="0"/>
              <a:t> 2013:46) and another milking scene, tomb of </a:t>
            </a:r>
            <a:r>
              <a:rPr lang="en-GB" dirty="0" err="1"/>
              <a:t>Shepsipumenu</a:t>
            </a:r>
            <a:r>
              <a:rPr lang="en-GB" dirty="0"/>
              <a:t> (Bader and </a:t>
            </a:r>
            <a:r>
              <a:rPr lang="en-GB" dirty="0" err="1"/>
              <a:t>Ownby</a:t>
            </a:r>
            <a:r>
              <a:rPr lang="en-GB" dirty="0"/>
              <a:t> 2013: 49). </a:t>
            </a:r>
          </a:p>
        </p:txBody>
      </p:sp>
      <p:sp>
        <p:nvSpPr>
          <p:cNvPr id="4" name="Foliennummernplatzhalter 3"/>
          <p:cNvSpPr>
            <a:spLocks noGrp="1"/>
          </p:cNvSpPr>
          <p:nvPr>
            <p:ph type="sldNum" sz="quarter" idx="5"/>
          </p:nvPr>
        </p:nvSpPr>
        <p:spPr/>
        <p:txBody>
          <a:bodyPr/>
          <a:lstStyle/>
          <a:p>
            <a:fld id="{85536438-B63A-452C-9AF8-4D06F041640A}" type="slidenum">
              <a:rPr lang="en-GB" smtClean="0"/>
              <a:t>16</a:t>
            </a:fld>
            <a:endParaRPr lang="en-GB"/>
          </a:p>
        </p:txBody>
      </p:sp>
    </p:spTree>
    <p:extLst>
      <p:ext uri="{BB962C8B-B14F-4D97-AF65-F5344CB8AC3E}">
        <p14:creationId xmlns:p14="http://schemas.microsoft.com/office/powerpoint/2010/main" val="11934042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171450" indent="-171450">
              <a:buFont typeface="Arial" panose="020B0604020202020204" pitchFamily="34" charset="0"/>
              <a:buChar char="•"/>
            </a:pPr>
            <a:r>
              <a:rPr lang="en-GB" dirty="0"/>
              <a:t>The uses of beer jars were various: oil, wine, beer, honey, grains and water (Bader and </a:t>
            </a:r>
            <a:r>
              <a:rPr lang="en-GB" dirty="0" err="1"/>
              <a:t>Ownby</a:t>
            </a:r>
            <a:r>
              <a:rPr lang="en-GB" dirty="0"/>
              <a:t> 2013:31,41). Some examples are named:</a:t>
            </a:r>
          </a:p>
          <a:p>
            <a:pPr marL="171450" indent="-171450">
              <a:buFont typeface="Arial" panose="020B0604020202020204" pitchFamily="34" charset="0"/>
              <a:buChar char="•"/>
            </a:pPr>
            <a:r>
              <a:rPr lang="en-GB" dirty="0"/>
              <a:t>In the tomb of </a:t>
            </a:r>
            <a:r>
              <a:rPr lang="en-GB" dirty="0" err="1"/>
              <a:t>Wenisankh</a:t>
            </a:r>
            <a:r>
              <a:rPr lang="en-GB" dirty="0"/>
              <a:t> in Thebes, a jar is mentioned for the use of oil (Bader and </a:t>
            </a:r>
            <a:r>
              <a:rPr lang="en-GB" dirty="0" err="1"/>
              <a:t>Ownby</a:t>
            </a:r>
            <a:r>
              <a:rPr lang="en-GB" dirty="0"/>
              <a:t> 2013:41).</a:t>
            </a:r>
          </a:p>
          <a:p>
            <a:pPr marL="171450" indent="-171450">
              <a:buFont typeface="Arial" panose="020B0604020202020204" pitchFamily="34" charset="0"/>
              <a:buChar char="•"/>
            </a:pPr>
            <a:r>
              <a:rPr lang="en-GB" dirty="0"/>
              <a:t>In the tomb of </a:t>
            </a:r>
            <a:r>
              <a:rPr lang="en-GB" dirty="0" err="1"/>
              <a:t>Nebemakhet</a:t>
            </a:r>
            <a:r>
              <a:rPr lang="en-GB" dirty="0"/>
              <a:t>, scenes associate a beer jar with the word wine: </a:t>
            </a:r>
            <a:r>
              <a:rPr lang="en-GB" dirty="0" err="1"/>
              <a:t>irp</a:t>
            </a:r>
            <a:r>
              <a:rPr lang="en-GB" dirty="0"/>
              <a:t> (Bader and </a:t>
            </a:r>
            <a:r>
              <a:rPr lang="en-GB" dirty="0" err="1"/>
              <a:t>Ownby</a:t>
            </a:r>
            <a:r>
              <a:rPr lang="en-GB" dirty="0"/>
              <a:t> 2013:39).</a:t>
            </a:r>
          </a:p>
          <a:p>
            <a:pPr marL="0" indent="0">
              <a:buFont typeface="Arial" panose="020B0604020202020204" pitchFamily="34" charset="0"/>
              <a:buNone/>
            </a:pP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Apparently beer jars were not re-usable if once they held beer, as beer fermentation traces would have ruined any new content (</a:t>
            </a:r>
            <a:r>
              <a:rPr lang="en-GB" dirty="0" err="1"/>
              <a:t>Budka</a:t>
            </a:r>
            <a:r>
              <a:rPr lang="en-GB" dirty="0"/>
              <a:t> and </a:t>
            </a:r>
            <a:r>
              <a:rPr lang="en-GB" dirty="0" err="1"/>
              <a:t>Kammerzell</a:t>
            </a:r>
            <a:r>
              <a:rPr lang="en-GB" dirty="0"/>
              <a:t> 2015:257). This however does not mean that that was always the case, and that jars used otherwise would not have been reused. Some jars were found to have been used as home storage by less wealthy Egyptians (Bader and </a:t>
            </a:r>
            <a:r>
              <a:rPr lang="en-GB" dirty="0" err="1"/>
              <a:t>Ownby</a:t>
            </a:r>
            <a:r>
              <a:rPr lang="en-GB" dirty="0"/>
              <a:t> 2013:32).</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p:txBody>
      </p:sp>
      <p:sp>
        <p:nvSpPr>
          <p:cNvPr id="4" name="Foliennummernplatzhalter 3"/>
          <p:cNvSpPr>
            <a:spLocks noGrp="1"/>
          </p:cNvSpPr>
          <p:nvPr>
            <p:ph type="sldNum" sz="quarter" idx="5"/>
          </p:nvPr>
        </p:nvSpPr>
        <p:spPr/>
        <p:txBody>
          <a:bodyPr/>
          <a:lstStyle/>
          <a:p>
            <a:fld id="{85536438-B63A-452C-9AF8-4D06F041640A}" type="slidenum">
              <a:rPr lang="en-GB" smtClean="0"/>
              <a:t>17</a:t>
            </a:fld>
            <a:endParaRPr lang="en-GB"/>
          </a:p>
        </p:txBody>
      </p:sp>
    </p:spTree>
    <p:extLst>
      <p:ext uri="{BB962C8B-B14F-4D97-AF65-F5344CB8AC3E}">
        <p14:creationId xmlns:p14="http://schemas.microsoft.com/office/powerpoint/2010/main" val="7561219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latin typeface="Bookman Old Style" panose="02050604050505020204" pitchFamily="18" charset="0"/>
              </a:rPr>
              <a:t>We will not know unless we analyse the jars` residue and consistency</a:t>
            </a:r>
          </a:p>
          <a:p>
            <a:pPr marL="171450" indent="-171450">
              <a:buFont typeface="Arial" panose="020B0604020202020204" pitchFamily="34" charset="0"/>
              <a:buChar char="•"/>
            </a:pPr>
            <a:r>
              <a:rPr lang="en-GB" dirty="0"/>
              <a:t>The white slip could have been due to the jar having been part of a funerary ritual within for example a chapel, later to be re-used to store mortar (beige residue) (Bader and </a:t>
            </a:r>
            <a:r>
              <a:rPr lang="en-GB" dirty="0" err="1"/>
              <a:t>Ownby</a:t>
            </a:r>
            <a:r>
              <a:rPr lang="en-GB" dirty="0"/>
              <a:t> 2013:33) and left unprotected for a while, thus insects could nest.</a:t>
            </a:r>
          </a:p>
        </p:txBody>
      </p:sp>
      <p:sp>
        <p:nvSpPr>
          <p:cNvPr id="4" name="Foliennummernplatzhalter 3"/>
          <p:cNvSpPr>
            <a:spLocks noGrp="1"/>
          </p:cNvSpPr>
          <p:nvPr>
            <p:ph type="sldNum" sz="quarter" idx="5"/>
          </p:nvPr>
        </p:nvSpPr>
        <p:spPr/>
        <p:txBody>
          <a:bodyPr/>
          <a:lstStyle/>
          <a:p>
            <a:fld id="{85536438-B63A-452C-9AF8-4D06F041640A}" type="slidenum">
              <a:rPr lang="en-GB" smtClean="0"/>
              <a:t>18</a:t>
            </a:fld>
            <a:endParaRPr lang="en-GB"/>
          </a:p>
        </p:txBody>
      </p:sp>
    </p:spTree>
    <p:extLst>
      <p:ext uri="{BB962C8B-B14F-4D97-AF65-F5344CB8AC3E}">
        <p14:creationId xmlns:p14="http://schemas.microsoft.com/office/powerpoint/2010/main" val="41011996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elfolie">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de-DE"/>
              <a:t>Mastertitelformat bearbeiten</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de-DE"/>
              <a:t>Master-Untertitelformat bearbeiten</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4/4/2019</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‹Nr.›</a:t>
            </a:fld>
            <a:endParaRPr lang="en-US" dirty="0"/>
          </a:p>
        </p:txBody>
      </p:sp>
      <p:grpSp>
        <p:nvGrpSpPr>
          <p:cNvPr id="9" name="Group 8"/>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el und Inhal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a:t>Mastertitelformat bearbeiten</a:t>
            </a:r>
            <a:endParaRPr lang="en-US" dirty="0"/>
          </a:p>
        </p:txBody>
      </p:sp>
      <p:sp>
        <p:nvSpPr>
          <p:cNvPr id="3" name="Content Placeholder 2"/>
          <p:cNvSpPr>
            <a:spLocks noGrp="1"/>
          </p:cNvSpPr>
          <p:nvPr>
            <p:ph idx="1"/>
          </p:nvPr>
        </p:nvSpPr>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4/4/2019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‹Nr.›</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Abschnitts-&#10;überschrif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accent1"/>
                </a:solidFill>
              </a:defRPr>
            </a:lvl1pPr>
          </a:lstStyle>
          <a:p>
            <a:r>
              <a:rPr lang="de-DE"/>
              <a:t>Mastertitelformat bearbeiten</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de-DE"/>
              <a:t>Mastertextformat bearbeiten</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4/4/2019</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‹Nr.›</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accent1"/>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Zwei Inhalt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de-DE"/>
              <a:t>Mastertitelformat bearbeiten</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4/4/2019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‹Nr.›</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Vergleich">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de-DE"/>
              <a:t>Mastertitelformat bearbeiten</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de-DE"/>
              <a:t>Mastertextformat bearbeiten</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de-DE"/>
              <a:t>Mastertextformat bearbeiten</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4/4/2019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‹Nr.›</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Nur Tite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a:t>Mastertitelformat bearbeiten</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4/4/2019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‹Nr.›</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Leer">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4/4/2019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‹Nr.›</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Inhalt mit Überschrift">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de-DE"/>
              <a:t>Mastertitelformat bearbeiten</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de-DE"/>
              <a:t>Mastertextformat bearbeiten</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4/4/2019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‹Nr.›</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Bild mit Überschrift">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de-DE"/>
              <a:t>Mastertitelformat bearbeiten</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de-DE"/>
              <a:t>Bild durch Klicken auf Symbol hinzufügen</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de-DE"/>
              <a:t>Mastertextformat bearbeiten</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4/4/2019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‹Nr.›</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el und vertikaler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a:t>Mastertitelformat bearbeiten</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4/4/2019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‹Nr.›</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kaler Titel u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de-DE"/>
              <a:t>Mastertitelformat bearbeiten</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4/4/2019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‹Nr.›</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de-DE"/>
              <a:t>Mastertitelformat bearbeiten</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4/4/2019</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‹Nr.›</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4.jpg"/><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6.jpg"/></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7.jpg"/></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0.xml"/><Relationship Id="rId1" Type="http://schemas.openxmlformats.org/officeDocument/2006/relationships/slideLayout" Target="../slideLayouts/slideLayout9.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8382A34-C0C5-4369-9925-00F473FDDC9D}"/>
              </a:ext>
            </a:extLst>
          </p:cNvPr>
          <p:cNvSpPr>
            <a:spLocks noGrp="1"/>
          </p:cNvSpPr>
          <p:nvPr>
            <p:ph type="ctrTitle"/>
          </p:nvPr>
        </p:nvSpPr>
        <p:spPr>
          <a:xfrm>
            <a:off x="1915128" y="1187326"/>
            <a:ext cx="8361229" cy="2241674"/>
          </a:xfrm>
        </p:spPr>
        <p:txBody>
          <a:bodyPr/>
          <a:lstStyle/>
          <a:p>
            <a:r>
              <a:rPr lang="en-GB" dirty="0"/>
              <a:t>Ancient Egyptian beer jar</a:t>
            </a:r>
          </a:p>
        </p:txBody>
      </p:sp>
      <p:sp>
        <p:nvSpPr>
          <p:cNvPr id="3" name="Untertitel 2">
            <a:extLst>
              <a:ext uri="{FF2B5EF4-FFF2-40B4-BE49-F238E27FC236}">
                <a16:creationId xmlns:a16="http://schemas.microsoft.com/office/drawing/2014/main" id="{08E452C5-E545-4C5A-AF0A-367634FACF17}"/>
              </a:ext>
            </a:extLst>
          </p:cNvPr>
          <p:cNvSpPr>
            <a:spLocks noGrp="1"/>
          </p:cNvSpPr>
          <p:nvPr>
            <p:ph type="subTitle" idx="1"/>
          </p:nvPr>
        </p:nvSpPr>
        <p:spPr>
          <a:xfrm>
            <a:off x="1075959" y="3687580"/>
            <a:ext cx="6831673" cy="3432748"/>
          </a:xfrm>
        </p:spPr>
        <p:txBody>
          <a:bodyPr>
            <a:normAutofit/>
          </a:bodyPr>
          <a:lstStyle/>
          <a:p>
            <a:r>
              <a:rPr lang="en-GB" sz="2800" dirty="0">
                <a:solidFill>
                  <a:schemeClr val="bg2">
                    <a:lumMod val="10000"/>
                  </a:schemeClr>
                </a:solidFill>
                <a:latin typeface="Bookman Old Style" panose="02050604050505020204" pitchFamily="18" charset="0"/>
              </a:rPr>
              <a:t>University of Wales Trinity Saint David</a:t>
            </a:r>
          </a:p>
          <a:p>
            <a:r>
              <a:rPr lang="en-GB" sz="2800" dirty="0">
                <a:solidFill>
                  <a:schemeClr val="bg2">
                    <a:lumMod val="10000"/>
                  </a:schemeClr>
                </a:solidFill>
                <a:latin typeface="Bookman Old Style" panose="02050604050505020204" pitchFamily="18" charset="0"/>
              </a:rPr>
              <a:t>Lampeter</a:t>
            </a:r>
          </a:p>
          <a:p>
            <a:r>
              <a:rPr lang="en-GB" sz="2800" dirty="0">
                <a:solidFill>
                  <a:schemeClr val="bg2">
                    <a:lumMod val="10000"/>
                  </a:schemeClr>
                </a:solidFill>
                <a:latin typeface="Bookman Old Style" panose="02050604050505020204" pitchFamily="18" charset="0"/>
              </a:rPr>
              <a:t>HPAH6011</a:t>
            </a:r>
          </a:p>
          <a:p>
            <a:r>
              <a:rPr lang="en-GB" sz="2800" dirty="0">
                <a:solidFill>
                  <a:schemeClr val="bg2">
                    <a:lumMod val="10000"/>
                  </a:schemeClr>
                </a:solidFill>
                <a:latin typeface="Bookman Old Style" panose="02050604050505020204" pitchFamily="18" charset="0"/>
              </a:rPr>
              <a:t>Funerary beliefs in Ancient Egypt</a:t>
            </a:r>
          </a:p>
        </p:txBody>
      </p:sp>
    </p:spTree>
    <p:extLst>
      <p:ext uri="{BB962C8B-B14F-4D97-AF65-F5344CB8AC3E}">
        <p14:creationId xmlns:p14="http://schemas.microsoft.com/office/powerpoint/2010/main" val="18038436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fik 2">
            <a:extLst>
              <a:ext uri="{FF2B5EF4-FFF2-40B4-BE49-F238E27FC236}">
                <a16:creationId xmlns:a16="http://schemas.microsoft.com/office/drawing/2014/main" id="{29D4896B-D009-4443-85F6-D145811D8899}"/>
              </a:ext>
            </a:extLst>
          </p:cNvPr>
          <p:cNvPicPr>
            <a:picLocks noChangeAspect="1"/>
          </p:cNvPicPr>
          <p:nvPr/>
        </p:nvPicPr>
        <p:blipFill>
          <a:blip r:embed="rId3"/>
          <a:stretch>
            <a:fillRect/>
          </a:stretch>
        </p:blipFill>
        <p:spPr>
          <a:xfrm rot="10800000">
            <a:off x="1438276" y="661987"/>
            <a:ext cx="9838266" cy="5534025"/>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923729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fik 2">
            <a:extLst>
              <a:ext uri="{FF2B5EF4-FFF2-40B4-BE49-F238E27FC236}">
                <a16:creationId xmlns:a16="http://schemas.microsoft.com/office/drawing/2014/main" id="{3277D181-066B-4E58-A70A-95E1129613FF}"/>
              </a:ext>
            </a:extLst>
          </p:cNvPr>
          <p:cNvPicPr>
            <a:picLocks noChangeAspect="1"/>
          </p:cNvPicPr>
          <p:nvPr/>
        </p:nvPicPr>
        <p:blipFill>
          <a:blip r:embed="rId3"/>
          <a:stretch>
            <a:fillRect/>
          </a:stretch>
        </p:blipFill>
        <p:spPr>
          <a:xfrm rot="5400000">
            <a:off x="-765748" y="1395257"/>
            <a:ext cx="6858000" cy="3857625"/>
          </a:xfrm>
          <a:prstGeom prst="rect">
            <a:avLst/>
          </a:prstGeom>
        </p:spPr>
      </p:pic>
      <p:pic>
        <p:nvPicPr>
          <p:cNvPr id="5" name="Grafik 4">
            <a:extLst>
              <a:ext uri="{FF2B5EF4-FFF2-40B4-BE49-F238E27FC236}">
                <a16:creationId xmlns:a16="http://schemas.microsoft.com/office/drawing/2014/main" id="{289269EF-641E-4981-B7FA-485D3686531A}"/>
              </a:ext>
            </a:extLst>
          </p:cNvPr>
          <p:cNvPicPr>
            <a:picLocks noChangeAspect="1"/>
          </p:cNvPicPr>
          <p:nvPr/>
        </p:nvPicPr>
        <p:blipFill>
          <a:blip r:embed="rId4"/>
          <a:stretch>
            <a:fillRect/>
          </a:stretch>
        </p:blipFill>
        <p:spPr>
          <a:xfrm rot="5400000">
            <a:off x="3091877" y="1395256"/>
            <a:ext cx="6858000" cy="3857625"/>
          </a:xfrm>
          <a:prstGeom prst="rect">
            <a:avLst/>
          </a:prstGeom>
        </p:spPr>
      </p:pic>
      <p:pic>
        <p:nvPicPr>
          <p:cNvPr id="7" name="Grafik 6">
            <a:extLst>
              <a:ext uri="{FF2B5EF4-FFF2-40B4-BE49-F238E27FC236}">
                <a16:creationId xmlns:a16="http://schemas.microsoft.com/office/drawing/2014/main" id="{4054A2B2-0321-4CF0-B612-A4141A7733B5}"/>
              </a:ext>
            </a:extLst>
          </p:cNvPr>
          <p:cNvPicPr>
            <a:picLocks noChangeAspect="1"/>
          </p:cNvPicPr>
          <p:nvPr/>
        </p:nvPicPr>
        <p:blipFill>
          <a:blip r:embed="rId5"/>
          <a:stretch>
            <a:fillRect/>
          </a:stretch>
        </p:blipFill>
        <p:spPr>
          <a:xfrm rot="5400000">
            <a:off x="6949504" y="1395256"/>
            <a:ext cx="6858000" cy="3857625"/>
          </a:xfrm>
          <a:prstGeom prst="rect">
            <a:avLst/>
          </a:prstGeom>
        </p:spPr>
      </p:pic>
    </p:spTree>
    <p:extLst>
      <p:ext uri="{BB962C8B-B14F-4D97-AF65-F5344CB8AC3E}">
        <p14:creationId xmlns:p14="http://schemas.microsoft.com/office/powerpoint/2010/main" val="41593280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B685F75-6BB3-453D-AC27-07BF2BE2FC23}"/>
              </a:ext>
            </a:extLst>
          </p:cNvPr>
          <p:cNvSpPr>
            <a:spLocks noGrp="1"/>
          </p:cNvSpPr>
          <p:nvPr>
            <p:ph type="title"/>
          </p:nvPr>
        </p:nvSpPr>
        <p:spPr/>
        <p:txBody>
          <a:bodyPr>
            <a:normAutofit/>
          </a:bodyPr>
          <a:lstStyle/>
          <a:p>
            <a:pPr algn="ctr"/>
            <a:r>
              <a:rPr lang="en-GB" sz="4800" dirty="0">
                <a:latin typeface="Bookman Old Style" panose="02050604050505020204" pitchFamily="18" charset="0"/>
              </a:rPr>
              <a:t>List of contents </a:t>
            </a:r>
          </a:p>
        </p:txBody>
      </p:sp>
      <p:sp>
        <p:nvSpPr>
          <p:cNvPr id="3" name="Inhaltsplatzhalter 2">
            <a:extLst>
              <a:ext uri="{FF2B5EF4-FFF2-40B4-BE49-F238E27FC236}">
                <a16:creationId xmlns:a16="http://schemas.microsoft.com/office/drawing/2014/main" id="{9D89C758-9696-4A03-96D0-50915C79D2EC}"/>
              </a:ext>
            </a:extLst>
          </p:cNvPr>
          <p:cNvSpPr>
            <a:spLocks noGrp="1"/>
          </p:cNvSpPr>
          <p:nvPr>
            <p:ph idx="1"/>
          </p:nvPr>
        </p:nvSpPr>
        <p:spPr>
          <a:xfrm>
            <a:off x="1371600" y="1289154"/>
            <a:ext cx="9601200" cy="5568846"/>
          </a:xfrm>
        </p:spPr>
        <p:txBody>
          <a:bodyPr>
            <a:normAutofit/>
          </a:bodyPr>
          <a:lstStyle/>
          <a:p>
            <a:endParaRPr lang="en-GB" sz="3600" dirty="0">
              <a:latin typeface="Bookman Old Style" panose="02050604050505020204" pitchFamily="18" charset="0"/>
            </a:endParaRPr>
          </a:p>
          <a:p>
            <a:r>
              <a:rPr lang="en-GB" sz="3600" dirty="0">
                <a:latin typeface="Bookman Old Style" panose="02050604050505020204" pitchFamily="18" charset="0"/>
              </a:rPr>
              <a:t>Description</a:t>
            </a:r>
          </a:p>
          <a:p>
            <a:r>
              <a:rPr lang="en-GB" sz="3600" dirty="0" err="1">
                <a:latin typeface="Bookman Old Style" panose="02050604050505020204" pitchFamily="18" charset="0"/>
              </a:rPr>
              <a:t>Perculiarities</a:t>
            </a:r>
            <a:endParaRPr lang="en-GB" sz="3600" dirty="0">
              <a:latin typeface="Bookman Old Style" panose="02050604050505020204" pitchFamily="18" charset="0"/>
            </a:endParaRPr>
          </a:p>
          <a:p>
            <a:r>
              <a:rPr lang="en-GB" sz="3600" dirty="0">
                <a:latin typeface="Bookman Old Style" panose="02050604050505020204" pitchFamily="18" charset="0"/>
              </a:rPr>
              <a:t>Overview: Beer storage jar</a:t>
            </a:r>
          </a:p>
          <a:p>
            <a:r>
              <a:rPr lang="en-GB" sz="3600" dirty="0">
                <a:latin typeface="Bookman Old Style" panose="02050604050505020204" pitchFamily="18" charset="0"/>
              </a:rPr>
              <a:t>Further uses</a:t>
            </a:r>
          </a:p>
          <a:p>
            <a:r>
              <a:rPr lang="en-GB" sz="3600" dirty="0">
                <a:latin typeface="Bookman Old Style" panose="02050604050505020204" pitchFamily="18" charset="0"/>
              </a:rPr>
              <a:t>Conclusion</a:t>
            </a:r>
          </a:p>
          <a:p>
            <a:r>
              <a:rPr lang="en-GB" sz="3600" dirty="0">
                <a:latin typeface="Bookman Old Style" panose="02050604050505020204" pitchFamily="18" charset="0"/>
              </a:rPr>
              <a:t>References</a:t>
            </a:r>
          </a:p>
          <a:p>
            <a:endParaRPr lang="en-GB" sz="3600" dirty="0">
              <a:latin typeface="Bookman Old Style" panose="02050604050505020204" pitchFamily="18" charset="0"/>
            </a:endParaRPr>
          </a:p>
        </p:txBody>
      </p:sp>
    </p:spTree>
    <p:extLst>
      <p:ext uri="{BB962C8B-B14F-4D97-AF65-F5344CB8AC3E}">
        <p14:creationId xmlns:p14="http://schemas.microsoft.com/office/powerpoint/2010/main" val="511060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BFE6C83-CA45-479D-9D66-611EE244B70B}"/>
              </a:ext>
            </a:extLst>
          </p:cNvPr>
          <p:cNvSpPr>
            <a:spLocks noGrp="1"/>
          </p:cNvSpPr>
          <p:nvPr>
            <p:ph type="title"/>
          </p:nvPr>
        </p:nvSpPr>
        <p:spPr>
          <a:xfrm>
            <a:off x="723900" y="685800"/>
            <a:ext cx="3855720" cy="978108"/>
          </a:xfrm>
        </p:spPr>
        <p:txBody>
          <a:bodyPr/>
          <a:lstStyle/>
          <a:p>
            <a:r>
              <a:rPr lang="en-GB" dirty="0">
                <a:latin typeface="Bookman Old Style" panose="02050604050505020204" pitchFamily="18" charset="0"/>
              </a:rPr>
              <a:t>Description</a:t>
            </a:r>
          </a:p>
        </p:txBody>
      </p:sp>
      <p:sp>
        <p:nvSpPr>
          <p:cNvPr id="3" name="Inhaltsplatzhalter 2">
            <a:extLst>
              <a:ext uri="{FF2B5EF4-FFF2-40B4-BE49-F238E27FC236}">
                <a16:creationId xmlns:a16="http://schemas.microsoft.com/office/drawing/2014/main" id="{035844E1-A9E0-44AD-828D-5701C35950EA}"/>
              </a:ext>
            </a:extLst>
          </p:cNvPr>
          <p:cNvSpPr>
            <a:spLocks noGrp="1"/>
          </p:cNvSpPr>
          <p:nvPr>
            <p:ph idx="1"/>
          </p:nvPr>
        </p:nvSpPr>
        <p:spPr/>
        <p:txBody>
          <a:bodyPr/>
          <a:lstStyle/>
          <a:p>
            <a:endParaRPr lang="en-GB" dirty="0"/>
          </a:p>
          <a:p>
            <a:r>
              <a:rPr lang="en-GB" sz="3200" dirty="0">
                <a:latin typeface="Bookman Old Style" panose="02050604050505020204" pitchFamily="18" charset="0"/>
              </a:rPr>
              <a:t>Orange/beige/white/ dark brown/black</a:t>
            </a:r>
          </a:p>
          <a:p>
            <a:r>
              <a:rPr lang="en-GB" sz="3200" dirty="0">
                <a:latin typeface="Bookman Old Style" panose="02050604050505020204" pitchFamily="18" charset="0"/>
              </a:rPr>
              <a:t>Ovaloid, round base, recurved straight rim</a:t>
            </a:r>
          </a:p>
          <a:p>
            <a:r>
              <a:rPr lang="en-GB" sz="3200" dirty="0">
                <a:latin typeface="Bookman Old Style" panose="02050604050505020204" pitchFamily="18" charset="0"/>
              </a:rPr>
              <a:t>Marl clay, medium homogenous, no org. materials within</a:t>
            </a:r>
          </a:p>
          <a:p>
            <a:endParaRPr lang="en-GB" sz="3200" dirty="0">
              <a:latin typeface="Bookman Old Style" panose="02050604050505020204" pitchFamily="18" charset="0"/>
            </a:endParaRPr>
          </a:p>
          <a:p>
            <a:endParaRPr lang="en-GB" sz="3200" dirty="0">
              <a:latin typeface="Bookman Old Style" panose="02050604050505020204" pitchFamily="18" charset="0"/>
            </a:endParaRPr>
          </a:p>
        </p:txBody>
      </p:sp>
      <p:sp>
        <p:nvSpPr>
          <p:cNvPr id="4" name="Textplatzhalter 3">
            <a:extLst>
              <a:ext uri="{FF2B5EF4-FFF2-40B4-BE49-F238E27FC236}">
                <a16:creationId xmlns:a16="http://schemas.microsoft.com/office/drawing/2014/main" id="{CB7CAB7B-CB9F-4379-9B55-F850C754BE1C}"/>
              </a:ext>
            </a:extLst>
          </p:cNvPr>
          <p:cNvSpPr>
            <a:spLocks noGrp="1"/>
          </p:cNvSpPr>
          <p:nvPr>
            <p:ph type="body" sz="half" idx="2"/>
          </p:nvPr>
        </p:nvSpPr>
        <p:spPr>
          <a:xfrm>
            <a:off x="723900" y="1364105"/>
            <a:ext cx="3855720" cy="4503295"/>
          </a:xfrm>
        </p:spPr>
        <p:txBody>
          <a:bodyPr>
            <a:normAutofit/>
          </a:bodyPr>
          <a:lstStyle/>
          <a:p>
            <a:pPr marL="571500" indent="-571500">
              <a:buFont typeface="Arial" panose="020B0604020202020204" pitchFamily="34" charset="0"/>
              <a:buChar char="•"/>
            </a:pPr>
            <a:r>
              <a:rPr lang="en-GB" sz="3800" dirty="0">
                <a:latin typeface="Bookman Old Style" panose="02050604050505020204" pitchFamily="18" charset="0"/>
              </a:rPr>
              <a:t>Colour</a:t>
            </a:r>
          </a:p>
          <a:p>
            <a:pPr marL="571500" indent="-571500">
              <a:buFont typeface="Arial" panose="020B0604020202020204" pitchFamily="34" charset="0"/>
              <a:buChar char="•"/>
            </a:pPr>
            <a:r>
              <a:rPr lang="en-GB" sz="3800" dirty="0">
                <a:latin typeface="Bookman Old Style" panose="02050604050505020204" pitchFamily="18" charset="0"/>
              </a:rPr>
              <a:t>Shape</a:t>
            </a:r>
          </a:p>
          <a:p>
            <a:pPr marL="571500" indent="-571500">
              <a:buFont typeface="Arial" panose="020B0604020202020204" pitchFamily="34" charset="0"/>
              <a:buChar char="•"/>
            </a:pPr>
            <a:r>
              <a:rPr lang="en-GB" sz="3800" dirty="0">
                <a:latin typeface="Bookman Old Style" panose="02050604050505020204" pitchFamily="18" charset="0"/>
              </a:rPr>
              <a:t>Material</a:t>
            </a:r>
          </a:p>
          <a:p>
            <a:pPr marL="571500" indent="-571500">
              <a:buFont typeface="Arial" panose="020B0604020202020204" pitchFamily="34" charset="0"/>
              <a:buChar char="•"/>
            </a:pPr>
            <a:endParaRPr lang="en-GB" sz="3800" dirty="0">
              <a:latin typeface="Bookman Old Style" panose="02050604050505020204" pitchFamily="18" charset="0"/>
            </a:endParaRPr>
          </a:p>
          <a:p>
            <a:endParaRPr lang="en-GB" sz="3800" dirty="0">
              <a:latin typeface="Bookman Old Style" panose="02050604050505020204" pitchFamily="18" charset="0"/>
            </a:endParaRPr>
          </a:p>
          <a:p>
            <a:pPr marL="571500" indent="-571500">
              <a:buFont typeface="Arial" panose="020B0604020202020204" pitchFamily="34" charset="0"/>
              <a:buChar char="•"/>
            </a:pPr>
            <a:endParaRPr lang="en-GB" sz="3600" dirty="0"/>
          </a:p>
        </p:txBody>
      </p:sp>
      <p:sp>
        <p:nvSpPr>
          <p:cNvPr id="5" name="Pfeil: Chevron 4">
            <a:extLst>
              <a:ext uri="{FF2B5EF4-FFF2-40B4-BE49-F238E27FC236}">
                <a16:creationId xmlns:a16="http://schemas.microsoft.com/office/drawing/2014/main" id="{E88699F8-BF6E-4A10-98BF-D91528FFE493}"/>
              </a:ext>
            </a:extLst>
          </p:cNvPr>
          <p:cNvSpPr/>
          <p:nvPr/>
        </p:nvSpPr>
        <p:spPr>
          <a:xfrm>
            <a:off x="5606371" y="1179276"/>
            <a:ext cx="484632" cy="484632"/>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6" name="Pfeil: Chevron 5">
            <a:extLst>
              <a:ext uri="{FF2B5EF4-FFF2-40B4-BE49-F238E27FC236}">
                <a16:creationId xmlns:a16="http://schemas.microsoft.com/office/drawing/2014/main" id="{18AB74C5-BAA2-44C0-9337-48EC6C525433}"/>
              </a:ext>
            </a:extLst>
          </p:cNvPr>
          <p:cNvSpPr/>
          <p:nvPr/>
        </p:nvSpPr>
        <p:spPr>
          <a:xfrm>
            <a:off x="5606371" y="2338465"/>
            <a:ext cx="484632" cy="484632"/>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Pfeil: Chevron 6">
            <a:extLst>
              <a:ext uri="{FF2B5EF4-FFF2-40B4-BE49-F238E27FC236}">
                <a16:creationId xmlns:a16="http://schemas.microsoft.com/office/drawing/2014/main" id="{41C91E9C-BB4C-49A4-A9FB-001D2AE65D77}"/>
              </a:ext>
            </a:extLst>
          </p:cNvPr>
          <p:cNvSpPr/>
          <p:nvPr/>
        </p:nvSpPr>
        <p:spPr>
          <a:xfrm>
            <a:off x="5623884" y="3273426"/>
            <a:ext cx="484632" cy="484632"/>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Tree>
    <p:extLst>
      <p:ext uri="{BB962C8B-B14F-4D97-AF65-F5344CB8AC3E}">
        <p14:creationId xmlns:p14="http://schemas.microsoft.com/office/powerpoint/2010/main" val="4548443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fik 2">
            <a:extLst>
              <a:ext uri="{FF2B5EF4-FFF2-40B4-BE49-F238E27FC236}">
                <a16:creationId xmlns:a16="http://schemas.microsoft.com/office/drawing/2014/main" id="{FDE101A2-F165-436B-AB08-3565F1DC204A}"/>
              </a:ext>
            </a:extLst>
          </p:cNvPr>
          <p:cNvPicPr>
            <a:picLocks noChangeAspect="1"/>
          </p:cNvPicPr>
          <p:nvPr/>
        </p:nvPicPr>
        <p:blipFill>
          <a:blip r:embed="rId3"/>
          <a:stretch>
            <a:fillRect/>
          </a:stretch>
        </p:blipFill>
        <p:spPr>
          <a:xfrm>
            <a:off x="999487" y="344774"/>
            <a:ext cx="6000920" cy="6220918"/>
          </a:xfrm>
          <a:prstGeom prst="rect">
            <a:avLst/>
          </a:prstGeom>
        </p:spPr>
      </p:pic>
      <p:pic>
        <p:nvPicPr>
          <p:cNvPr id="5" name="Grafik 4">
            <a:extLst>
              <a:ext uri="{FF2B5EF4-FFF2-40B4-BE49-F238E27FC236}">
                <a16:creationId xmlns:a16="http://schemas.microsoft.com/office/drawing/2014/main" id="{85F586E8-DC6C-4EB5-8C72-27815341B741}"/>
              </a:ext>
            </a:extLst>
          </p:cNvPr>
          <p:cNvPicPr>
            <a:picLocks noChangeAspect="1"/>
          </p:cNvPicPr>
          <p:nvPr/>
        </p:nvPicPr>
        <p:blipFill>
          <a:blip r:embed="rId4"/>
          <a:stretch>
            <a:fillRect/>
          </a:stretch>
        </p:blipFill>
        <p:spPr>
          <a:xfrm>
            <a:off x="7048500" y="457200"/>
            <a:ext cx="5143500" cy="6220918"/>
          </a:xfrm>
          <a:prstGeom prst="rect">
            <a:avLst/>
          </a:prstGeom>
        </p:spPr>
      </p:pic>
    </p:spTree>
    <p:extLst>
      <p:ext uri="{BB962C8B-B14F-4D97-AF65-F5344CB8AC3E}">
        <p14:creationId xmlns:p14="http://schemas.microsoft.com/office/powerpoint/2010/main" val="24140235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fik 2">
            <a:extLst>
              <a:ext uri="{FF2B5EF4-FFF2-40B4-BE49-F238E27FC236}">
                <a16:creationId xmlns:a16="http://schemas.microsoft.com/office/drawing/2014/main" id="{97F5C5FD-E48B-4080-915B-7BF241ED881A}"/>
              </a:ext>
            </a:extLst>
          </p:cNvPr>
          <p:cNvPicPr>
            <a:picLocks noChangeAspect="1"/>
          </p:cNvPicPr>
          <p:nvPr/>
        </p:nvPicPr>
        <p:blipFill>
          <a:blip r:embed="rId3"/>
          <a:stretch>
            <a:fillRect/>
          </a:stretch>
        </p:blipFill>
        <p:spPr>
          <a:xfrm>
            <a:off x="646138" y="0"/>
            <a:ext cx="5143500" cy="68580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Grafik 4">
            <a:extLst>
              <a:ext uri="{FF2B5EF4-FFF2-40B4-BE49-F238E27FC236}">
                <a16:creationId xmlns:a16="http://schemas.microsoft.com/office/drawing/2014/main" id="{7CFABB90-D7CC-44FD-BDC6-6AB514DC709F}"/>
              </a:ext>
            </a:extLst>
          </p:cNvPr>
          <p:cNvPicPr>
            <a:picLocks noChangeAspect="1"/>
          </p:cNvPicPr>
          <p:nvPr/>
        </p:nvPicPr>
        <p:blipFill>
          <a:blip r:embed="rId4"/>
          <a:stretch>
            <a:fillRect/>
          </a:stretch>
        </p:blipFill>
        <p:spPr>
          <a:xfrm rot="5400000">
            <a:off x="4932388" y="857250"/>
            <a:ext cx="6858000" cy="5143500"/>
          </a:xfrm>
          <a:prstGeom prst="rect">
            <a:avLst/>
          </a:prstGeom>
        </p:spPr>
      </p:pic>
    </p:spTree>
    <p:extLst>
      <p:ext uri="{BB962C8B-B14F-4D97-AF65-F5344CB8AC3E}">
        <p14:creationId xmlns:p14="http://schemas.microsoft.com/office/powerpoint/2010/main" val="25944049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fik 6">
            <a:extLst>
              <a:ext uri="{FF2B5EF4-FFF2-40B4-BE49-F238E27FC236}">
                <a16:creationId xmlns:a16="http://schemas.microsoft.com/office/drawing/2014/main" id="{77EC8163-7B15-49D8-957A-91593AC18FE5}"/>
              </a:ext>
            </a:extLst>
          </p:cNvPr>
          <p:cNvPicPr>
            <a:picLocks noChangeAspect="1"/>
          </p:cNvPicPr>
          <p:nvPr/>
        </p:nvPicPr>
        <p:blipFill rotWithShape="1">
          <a:blip r:embed="rId3"/>
          <a:srcRect l="66024" r="17377"/>
          <a:stretch/>
        </p:blipFill>
        <p:spPr>
          <a:xfrm>
            <a:off x="3102963" y="-15899"/>
            <a:ext cx="2023672" cy="6858000"/>
          </a:xfrm>
          <a:prstGeom prst="rect">
            <a:avLst/>
          </a:prstGeom>
        </p:spPr>
      </p:pic>
      <p:pic>
        <p:nvPicPr>
          <p:cNvPr id="9" name="Grafik 8">
            <a:extLst>
              <a:ext uri="{FF2B5EF4-FFF2-40B4-BE49-F238E27FC236}">
                <a16:creationId xmlns:a16="http://schemas.microsoft.com/office/drawing/2014/main" id="{76D19FFC-CA65-4A53-B971-224DD0F18D4A}"/>
              </a:ext>
            </a:extLst>
          </p:cNvPr>
          <p:cNvPicPr>
            <a:picLocks noChangeAspect="1"/>
          </p:cNvPicPr>
          <p:nvPr/>
        </p:nvPicPr>
        <p:blipFill>
          <a:blip r:embed="rId4"/>
          <a:stretch>
            <a:fillRect/>
          </a:stretch>
        </p:blipFill>
        <p:spPr>
          <a:xfrm>
            <a:off x="6096000" y="-47696"/>
            <a:ext cx="4081634" cy="6889797"/>
          </a:xfrm>
          <a:prstGeom prst="rect">
            <a:avLst/>
          </a:prstGeom>
        </p:spPr>
      </p:pic>
    </p:spTree>
    <p:extLst>
      <p:ext uri="{BB962C8B-B14F-4D97-AF65-F5344CB8AC3E}">
        <p14:creationId xmlns:p14="http://schemas.microsoft.com/office/powerpoint/2010/main" val="42899539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fik 2">
            <a:extLst>
              <a:ext uri="{FF2B5EF4-FFF2-40B4-BE49-F238E27FC236}">
                <a16:creationId xmlns:a16="http://schemas.microsoft.com/office/drawing/2014/main" id="{4CAB00D5-70BB-4185-AAD8-B8D9F1845201}"/>
              </a:ext>
            </a:extLst>
          </p:cNvPr>
          <p:cNvPicPr>
            <a:picLocks noChangeAspect="1"/>
          </p:cNvPicPr>
          <p:nvPr/>
        </p:nvPicPr>
        <p:blipFill>
          <a:blip r:embed="rId3"/>
          <a:stretch>
            <a:fillRect/>
          </a:stretch>
        </p:blipFill>
        <p:spPr>
          <a:xfrm>
            <a:off x="1524000" y="0"/>
            <a:ext cx="9144000" cy="6858000"/>
          </a:xfrm>
          <a:prstGeom prst="rect">
            <a:avLst/>
          </a:prstGeom>
        </p:spPr>
      </p:pic>
    </p:spTree>
    <p:extLst>
      <p:ext uri="{BB962C8B-B14F-4D97-AF65-F5344CB8AC3E}">
        <p14:creationId xmlns:p14="http://schemas.microsoft.com/office/powerpoint/2010/main" val="39784156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fik 2">
            <a:extLst>
              <a:ext uri="{FF2B5EF4-FFF2-40B4-BE49-F238E27FC236}">
                <a16:creationId xmlns:a16="http://schemas.microsoft.com/office/drawing/2014/main" id="{E853E2D3-76EE-4EAC-8ACE-48C9ADF3CE45}"/>
              </a:ext>
            </a:extLst>
          </p:cNvPr>
          <p:cNvPicPr>
            <a:picLocks noChangeAspect="1"/>
          </p:cNvPicPr>
          <p:nvPr/>
        </p:nvPicPr>
        <p:blipFill>
          <a:blip r:embed="rId3"/>
          <a:stretch>
            <a:fillRect/>
          </a:stretch>
        </p:blipFill>
        <p:spPr>
          <a:xfrm>
            <a:off x="1524000" y="0"/>
            <a:ext cx="9144000" cy="6858000"/>
          </a:xfrm>
          <a:prstGeom prst="rect">
            <a:avLst/>
          </a:prstGeom>
        </p:spPr>
      </p:pic>
    </p:spTree>
    <p:extLst>
      <p:ext uri="{BB962C8B-B14F-4D97-AF65-F5344CB8AC3E}">
        <p14:creationId xmlns:p14="http://schemas.microsoft.com/office/powerpoint/2010/main" val="32494218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D79B6B4-5680-482D-8B73-FAB5A05CCA68}"/>
              </a:ext>
            </a:extLst>
          </p:cNvPr>
          <p:cNvSpPr>
            <a:spLocks noGrp="1"/>
          </p:cNvSpPr>
          <p:nvPr>
            <p:ph type="title"/>
          </p:nvPr>
        </p:nvSpPr>
        <p:spPr>
          <a:xfrm>
            <a:off x="903782" y="436589"/>
            <a:ext cx="3855720" cy="498423"/>
          </a:xfrm>
        </p:spPr>
        <p:txBody>
          <a:bodyPr/>
          <a:lstStyle/>
          <a:p>
            <a:r>
              <a:rPr lang="en-GB" sz="3600" dirty="0">
                <a:latin typeface="Bookman Old Style" panose="02050604050505020204" pitchFamily="18" charset="0"/>
              </a:rPr>
              <a:t>Peculiarities</a:t>
            </a:r>
            <a:br>
              <a:rPr lang="en-GB" sz="3600" dirty="0">
                <a:latin typeface="Bookman Old Style" panose="02050604050505020204" pitchFamily="18" charset="0"/>
              </a:rPr>
            </a:br>
            <a:br>
              <a:rPr lang="en-GB" sz="3600" dirty="0">
                <a:latin typeface="Bookman Old Style" panose="02050604050505020204" pitchFamily="18" charset="0"/>
              </a:rPr>
            </a:br>
            <a:br>
              <a:rPr lang="en-GB" sz="3600" dirty="0">
                <a:latin typeface="Bookman Old Style" panose="02050604050505020204" pitchFamily="18" charset="0"/>
              </a:rPr>
            </a:br>
            <a:br>
              <a:rPr lang="en-GB" sz="3600" dirty="0">
                <a:latin typeface="Bookman Old Style" panose="02050604050505020204" pitchFamily="18" charset="0"/>
              </a:rPr>
            </a:br>
            <a:br>
              <a:rPr lang="en-GB" sz="3600" dirty="0">
                <a:latin typeface="Bookman Old Style" panose="02050604050505020204" pitchFamily="18" charset="0"/>
              </a:rPr>
            </a:br>
            <a:endParaRPr lang="en-GB" sz="3600" dirty="0">
              <a:latin typeface="Bookman Old Style" panose="02050604050505020204" pitchFamily="18" charset="0"/>
            </a:endParaRPr>
          </a:p>
        </p:txBody>
      </p:sp>
      <p:sp>
        <p:nvSpPr>
          <p:cNvPr id="4" name="Textplatzhalter 3">
            <a:extLst>
              <a:ext uri="{FF2B5EF4-FFF2-40B4-BE49-F238E27FC236}">
                <a16:creationId xmlns:a16="http://schemas.microsoft.com/office/drawing/2014/main" id="{6655D77D-31C8-47FD-8BF0-9DBBCDB325FC}"/>
              </a:ext>
            </a:extLst>
          </p:cNvPr>
          <p:cNvSpPr>
            <a:spLocks noGrp="1"/>
          </p:cNvSpPr>
          <p:nvPr>
            <p:ph type="body" sz="half" idx="2"/>
          </p:nvPr>
        </p:nvSpPr>
        <p:spPr>
          <a:xfrm>
            <a:off x="723900" y="1184223"/>
            <a:ext cx="3855720" cy="4683177"/>
          </a:xfrm>
        </p:spPr>
        <p:txBody>
          <a:bodyPr>
            <a:normAutofit/>
          </a:bodyPr>
          <a:lstStyle/>
          <a:p>
            <a:pPr marL="285750" indent="-285750">
              <a:buFont typeface="Arial" panose="020B0604020202020204" pitchFamily="34" charset="0"/>
              <a:buChar char="•"/>
            </a:pPr>
            <a:r>
              <a:rPr lang="en-GB" sz="3600" dirty="0">
                <a:latin typeface="Bookman Old Style" panose="02050604050505020204" pitchFamily="18" charset="0"/>
              </a:rPr>
              <a:t>The pot mark</a:t>
            </a:r>
          </a:p>
          <a:p>
            <a:pPr marL="285750" indent="-285750">
              <a:buFont typeface="Arial" panose="020B0604020202020204" pitchFamily="34" charset="0"/>
              <a:buChar char="•"/>
            </a:pPr>
            <a:r>
              <a:rPr lang="en-GB" sz="3600" dirty="0">
                <a:latin typeface="Bookman Old Style" panose="02050604050505020204" pitchFamily="18" charset="0"/>
              </a:rPr>
              <a:t>The white/beige residue</a:t>
            </a:r>
          </a:p>
          <a:p>
            <a:pPr marL="285750" indent="-285750">
              <a:buFont typeface="Arial" panose="020B0604020202020204" pitchFamily="34" charset="0"/>
              <a:buChar char="•"/>
            </a:pPr>
            <a:endParaRPr lang="en-GB" sz="3600" dirty="0">
              <a:latin typeface="Bookman Old Style" panose="02050604050505020204" pitchFamily="18" charset="0"/>
            </a:endParaRPr>
          </a:p>
        </p:txBody>
      </p:sp>
      <p:pic>
        <p:nvPicPr>
          <p:cNvPr id="9" name="Inhaltsplatzhalter 8">
            <a:extLst>
              <a:ext uri="{FF2B5EF4-FFF2-40B4-BE49-F238E27FC236}">
                <a16:creationId xmlns:a16="http://schemas.microsoft.com/office/drawing/2014/main" id="{77E4FBCC-0146-4222-B1AD-DEBCECFA1D82}"/>
              </a:ext>
            </a:extLst>
          </p:cNvPr>
          <p:cNvPicPr>
            <a:picLocks noGrp="1" noChangeAspect="1"/>
          </p:cNvPicPr>
          <p:nvPr>
            <p:ph idx="1"/>
          </p:nvPr>
        </p:nvPicPr>
        <p:blipFill>
          <a:blip r:embed="rId3"/>
          <a:stretch>
            <a:fillRect/>
          </a:stretch>
        </p:blipFill>
        <p:spPr>
          <a:xfrm>
            <a:off x="6096000" y="39418"/>
            <a:ext cx="5026702" cy="670226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1383474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Bildplatzhalter 5">
            <a:extLst>
              <a:ext uri="{FF2B5EF4-FFF2-40B4-BE49-F238E27FC236}">
                <a16:creationId xmlns:a16="http://schemas.microsoft.com/office/drawing/2014/main" id="{5C75E2B1-0F90-4690-9EF3-AD5007620A0E}"/>
              </a:ext>
            </a:extLst>
          </p:cNvPr>
          <p:cNvPicPr>
            <a:picLocks noGrp="1" noChangeAspect="1"/>
          </p:cNvPicPr>
          <p:nvPr>
            <p:ph type="pic" idx="1"/>
          </p:nvPr>
        </p:nvPicPr>
        <p:blipFill>
          <a:blip r:embed="rId3"/>
          <a:srcRect t="11383" b="11383"/>
          <a:stretch>
            <a:fillRect/>
          </a:stretch>
        </p:blipFill>
        <p:spPr>
          <a:xfrm>
            <a:off x="5652041" y="-3748"/>
            <a:ext cx="6659880" cy="685799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Textplatzhalter 3">
            <a:extLst>
              <a:ext uri="{FF2B5EF4-FFF2-40B4-BE49-F238E27FC236}">
                <a16:creationId xmlns:a16="http://schemas.microsoft.com/office/drawing/2014/main" id="{4B48F26B-ADE4-4B51-82AA-E0B4C605ACB3}"/>
              </a:ext>
            </a:extLst>
          </p:cNvPr>
          <p:cNvSpPr>
            <a:spLocks noGrp="1"/>
          </p:cNvSpPr>
          <p:nvPr>
            <p:ph type="body" sz="half" idx="2"/>
          </p:nvPr>
        </p:nvSpPr>
        <p:spPr/>
        <p:txBody>
          <a:bodyPr/>
          <a:lstStyle/>
          <a:p>
            <a:endParaRPr lang="en-GB" dirty="0"/>
          </a:p>
        </p:txBody>
      </p:sp>
      <p:pic>
        <p:nvPicPr>
          <p:cNvPr id="8" name="Grafik 7">
            <a:extLst>
              <a:ext uri="{FF2B5EF4-FFF2-40B4-BE49-F238E27FC236}">
                <a16:creationId xmlns:a16="http://schemas.microsoft.com/office/drawing/2014/main" id="{B58D3EC6-97D5-452B-9239-632A63A46540}"/>
              </a:ext>
            </a:extLst>
          </p:cNvPr>
          <p:cNvPicPr>
            <a:picLocks noChangeAspect="1"/>
          </p:cNvPicPr>
          <p:nvPr/>
        </p:nvPicPr>
        <p:blipFill>
          <a:blip r:embed="rId4"/>
          <a:stretch>
            <a:fillRect/>
          </a:stretch>
        </p:blipFill>
        <p:spPr>
          <a:xfrm>
            <a:off x="134910" y="606070"/>
            <a:ext cx="5111645" cy="564586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9919180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99E612D-DBDE-44BE-978D-D4B06896E964}"/>
              </a:ext>
            </a:extLst>
          </p:cNvPr>
          <p:cNvSpPr>
            <a:spLocks noGrp="1"/>
          </p:cNvSpPr>
          <p:nvPr>
            <p:ph type="title"/>
          </p:nvPr>
        </p:nvSpPr>
        <p:spPr/>
        <p:txBody>
          <a:bodyPr/>
          <a:lstStyle/>
          <a:p>
            <a:r>
              <a:rPr lang="en-GB" sz="3600" dirty="0">
                <a:latin typeface="Bookman Old Style" panose="02050604050505020204" pitchFamily="18" charset="0"/>
              </a:rPr>
              <a:t>Beer storage jar</a:t>
            </a:r>
            <a:br>
              <a:rPr lang="en-GB" sz="3600" dirty="0">
                <a:latin typeface="Bookman Old Style" panose="02050604050505020204" pitchFamily="18" charset="0"/>
              </a:rPr>
            </a:br>
            <a:endParaRPr lang="en-GB" sz="3600" dirty="0">
              <a:latin typeface="Bookman Old Style" panose="02050604050505020204" pitchFamily="18" charset="0"/>
            </a:endParaRPr>
          </a:p>
        </p:txBody>
      </p:sp>
      <p:sp>
        <p:nvSpPr>
          <p:cNvPr id="3" name="Inhaltsplatzhalter 2">
            <a:extLst>
              <a:ext uri="{FF2B5EF4-FFF2-40B4-BE49-F238E27FC236}">
                <a16:creationId xmlns:a16="http://schemas.microsoft.com/office/drawing/2014/main" id="{F353A239-08DA-45C4-98CC-8EEF07F97D3D}"/>
              </a:ext>
            </a:extLst>
          </p:cNvPr>
          <p:cNvSpPr>
            <a:spLocks noGrp="1"/>
          </p:cNvSpPr>
          <p:nvPr>
            <p:ph idx="1"/>
          </p:nvPr>
        </p:nvSpPr>
        <p:spPr/>
        <p:txBody>
          <a:bodyPr>
            <a:normAutofit/>
          </a:bodyPr>
          <a:lstStyle/>
          <a:p>
            <a:pPr marL="0" indent="0">
              <a:buNone/>
            </a:pPr>
            <a:endParaRPr lang="en-GB" sz="3600" dirty="0">
              <a:latin typeface="Bookman Old Style" panose="02050604050505020204" pitchFamily="18" charset="0"/>
            </a:endParaRPr>
          </a:p>
          <a:p>
            <a:pPr marL="0" indent="0">
              <a:buNone/>
            </a:pPr>
            <a:endParaRPr lang="en-GB" sz="3600" dirty="0">
              <a:latin typeface="Bookman Old Style" panose="02050604050505020204" pitchFamily="18" charset="0"/>
            </a:endParaRPr>
          </a:p>
          <a:p>
            <a:pPr marL="0" indent="0">
              <a:buNone/>
            </a:pPr>
            <a:endParaRPr lang="en-GB" sz="3600" dirty="0">
              <a:latin typeface="Bookman Old Style" panose="02050604050505020204" pitchFamily="18" charset="0"/>
            </a:endParaRPr>
          </a:p>
          <a:p>
            <a:pPr marL="0" indent="0">
              <a:buNone/>
            </a:pPr>
            <a:endParaRPr lang="en-GB" sz="3600" dirty="0">
              <a:latin typeface="Bookman Old Style" panose="02050604050505020204" pitchFamily="18" charset="0"/>
            </a:endParaRPr>
          </a:p>
        </p:txBody>
      </p:sp>
      <p:sp>
        <p:nvSpPr>
          <p:cNvPr id="4" name="Textplatzhalter 3">
            <a:extLst>
              <a:ext uri="{FF2B5EF4-FFF2-40B4-BE49-F238E27FC236}">
                <a16:creationId xmlns:a16="http://schemas.microsoft.com/office/drawing/2014/main" id="{938D38E7-9329-4032-B6D6-CE6B0B2C715E}"/>
              </a:ext>
            </a:extLst>
          </p:cNvPr>
          <p:cNvSpPr>
            <a:spLocks noGrp="1"/>
          </p:cNvSpPr>
          <p:nvPr>
            <p:ph type="body" sz="half" idx="2"/>
          </p:nvPr>
        </p:nvSpPr>
        <p:spPr>
          <a:xfrm>
            <a:off x="723900" y="1199213"/>
            <a:ext cx="3855720" cy="4668187"/>
          </a:xfrm>
        </p:spPr>
        <p:txBody>
          <a:bodyPr>
            <a:normAutofit/>
          </a:bodyPr>
          <a:lstStyle/>
          <a:p>
            <a:pPr marL="285750" indent="-285750">
              <a:buFont typeface="Arial" panose="020B0604020202020204" pitchFamily="34" charset="0"/>
              <a:buChar char="•"/>
            </a:pPr>
            <a:r>
              <a:rPr lang="en-GB" sz="3200" dirty="0">
                <a:latin typeface="Bookman Old Style" panose="02050604050505020204" pitchFamily="18" charset="0"/>
              </a:rPr>
              <a:t>Many texts mention beer as divine offering</a:t>
            </a:r>
          </a:p>
          <a:p>
            <a:pPr marL="285750" indent="-285750">
              <a:buFont typeface="Arial" panose="020B0604020202020204" pitchFamily="34" charset="0"/>
              <a:buChar char="•"/>
            </a:pPr>
            <a:r>
              <a:rPr lang="en-GB" sz="3200" dirty="0">
                <a:latin typeface="Bookman Old Style" panose="02050604050505020204" pitchFamily="18" charset="0"/>
              </a:rPr>
              <a:t>Beer was imported but in small quantities</a:t>
            </a:r>
          </a:p>
        </p:txBody>
      </p:sp>
      <p:pic>
        <p:nvPicPr>
          <p:cNvPr id="6" name="Grafik 5">
            <a:extLst>
              <a:ext uri="{FF2B5EF4-FFF2-40B4-BE49-F238E27FC236}">
                <a16:creationId xmlns:a16="http://schemas.microsoft.com/office/drawing/2014/main" id="{C1958E96-D66C-4E97-999F-23025E246FF0}"/>
              </a:ext>
            </a:extLst>
          </p:cNvPr>
          <p:cNvPicPr>
            <a:picLocks noChangeAspect="1"/>
          </p:cNvPicPr>
          <p:nvPr/>
        </p:nvPicPr>
        <p:blipFill>
          <a:blip r:embed="rId3"/>
          <a:stretch>
            <a:fillRect/>
          </a:stretch>
        </p:blipFill>
        <p:spPr>
          <a:xfrm>
            <a:off x="5201462" y="0"/>
            <a:ext cx="6990537" cy="6857999"/>
          </a:xfrm>
          <a:prstGeom prst="rect">
            <a:avLst/>
          </a:prstGeom>
        </p:spPr>
      </p:pic>
    </p:spTree>
    <p:extLst>
      <p:ext uri="{BB962C8B-B14F-4D97-AF65-F5344CB8AC3E}">
        <p14:creationId xmlns:p14="http://schemas.microsoft.com/office/powerpoint/2010/main" val="27632128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39E41F8-1BCA-4CE3-87D3-E53FC3A50A24}"/>
              </a:ext>
            </a:extLst>
          </p:cNvPr>
          <p:cNvSpPr>
            <a:spLocks noGrp="1"/>
          </p:cNvSpPr>
          <p:nvPr>
            <p:ph type="title"/>
          </p:nvPr>
        </p:nvSpPr>
        <p:spPr>
          <a:xfrm>
            <a:off x="723900" y="685800"/>
            <a:ext cx="3855720" cy="573374"/>
          </a:xfrm>
        </p:spPr>
        <p:txBody>
          <a:bodyPr/>
          <a:lstStyle/>
          <a:p>
            <a:r>
              <a:rPr lang="en-GB" sz="3600" dirty="0">
                <a:latin typeface="Bookman Old Style" panose="02050604050505020204" pitchFamily="18" charset="0"/>
              </a:rPr>
              <a:t>Beer storage jar</a:t>
            </a:r>
          </a:p>
        </p:txBody>
      </p:sp>
      <p:pic>
        <p:nvPicPr>
          <p:cNvPr id="6" name="Inhaltsplatzhalter 5">
            <a:extLst>
              <a:ext uri="{FF2B5EF4-FFF2-40B4-BE49-F238E27FC236}">
                <a16:creationId xmlns:a16="http://schemas.microsoft.com/office/drawing/2014/main" id="{C40608DB-BAED-4483-9DB7-425E3604253E}"/>
              </a:ext>
            </a:extLst>
          </p:cNvPr>
          <p:cNvPicPr>
            <a:picLocks noGrp="1" noChangeAspect="1"/>
          </p:cNvPicPr>
          <p:nvPr>
            <p:ph idx="1"/>
          </p:nvPr>
        </p:nvPicPr>
        <p:blipFill rotWithShape="1">
          <a:blip r:embed="rId3"/>
          <a:srcRect b="14104"/>
          <a:stretch/>
        </p:blipFill>
        <p:spPr>
          <a:xfrm>
            <a:off x="5591331" y="1"/>
            <a:ext cx="6600669" cy="6858000"/>
          </a:xfrm>
        </p:spPr>
      </p:pic>
      <p:sp>
        <p:nvSpPr>
          <p:cNvPr id="4" name="Textplatzhalter 3">
            <a:extLst>
              <a:ext uri="{FF2B5EF4-FFF2-40B4-BE49-F238E27FC236}">
                <a16:creationId xmlns:a16="http://schemas.microsoft.com/office/drawing/2014/main" id="{D0F21D08-B1CE-413F-8EB5-4F300B37C15C}"/>
              </a:ext>
            </a:extLst>
          </p:cNvPr>
          <p:cNvSpPr>
            <a:spLocks noGrp="1"/>
          </p:cNvSpPr>
          <p:nvPr>
            <p:ph type="body" sz="half" idx="2"/>
          </p:nvPr>
        </p:nvSpPr>
        <p:spPr>
          <a:xfrm>
            <a:off x="723900" y="1259174"/>
            <a:ext cx="3855720" cy="4608226"/>
          </a:xfrm>
        </p:spPr>
        <p:txBody>
          <a:bodyPr>
            <a:normAutofit/>
          </a:bodyPr>
          <a:lstStyle/>
          <a:p>
            <a:pPr marL="457200" indent="-457200">
              <a:buFont typeface="Arial" panose="020B0604020202020204" pitchFamily="34" charset="0"/>
              <a:buChar char="•"/>
            </a:pPr>
            <a:endParaRPr lang="en-GB" sz="3200" dirty="0">
              <a:latin typeface="Bookman Old Style" panose="02050604050505020204" pitchFamily="18" charset="0"/>
            </a:endParaRPr>
          </a:p>
          <a:p>
            <a:pPr marL="457200" indent="-457200">
              <a:buFont typeface="Arial" panose="020B0604020202020204" pitchFamily="34" charset="0"/>
              <a:buChar char="•"/>
            </a:pPr>
            <a:r>
              <a:rPr lang="en-GB" sz="3200" dirty="0">
                <a:latin typeface="Bookman Old Style" panose="02050604050505020204" pitchFamily="18" charset="0"/>
              </a:rPr>
              <a:t>depictions in shape of models or tomb inscriptions</a:t>
            </a:r>
          </a:p>
          <a:p>
            <a:endParaRPr lang="en-GB" sz="3200" dirty="0">
              <a:latin typeface="Bookman Old Style" panose="02050604050505020204" pitchFamily="18" charset="0"/>
            </a:endParaRPr>
          </a:p>
        </p:txBody>
      </p:sp>
    </p:spTree>
    <p:extLst>
      <p:ext uri="{BB962C8B-B14F-4D97-AF65-F5344CB8AC3E}">
        <p14:creationId xmlns:p14="http://schemas.microsoft.com/office/powerpoint/2010/main" val="36955966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fik 2">
            <a:extLst>
              <a:ext uri="{FF2B5EF4-FFF2-40B4-BE49-F238E27FC236}">
                <a16:creationId xmlns:a16="http://schemas.microsoft.com/office/drawing/2014/main" id="{921A27C0-1F0C-4B2B-9019-6DE1B3FF7D39}"/>
              </a:ext>
            </a:extLst>
          </p:cNvPr>
          <p:cNvPicPr>
            <a:picLocks noChangeAspect="1"/>
          </p:cNvPicPr>
          <p:nvPr/>
        </p:nvPicPr>
        <p:blipFill rotWithShape="1">
          <a:blip r:embed="rId3"/>
          <a:srcRect b="8361"/>
          <a:stretch/>
        </p:blipFill>
        <p:spPr>
          <a:xfrm>
            <a:off x="1454047" y="134910"/>
            <a:ext cx="9563724" cy="6723090"/>
          </a:xfrm>
          <a:prstGeom prst="rect">
            <a:avLst/>
          </a:prstGeom>
        </p:spPr>
      </p:pic>
    </p:spTree>
    <p:extLst>
      <p:ext uri="{BB962C8B-B14F-4D97-AF65-F5344CB8AC3E}">
        <p14:creationId xmlns:p14="http://schemas.microsoft.com/office/powerpoint/2010/main" val="12547548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fik 2">
            <a:extLst>
              <a:ext uri="{FF2B5EF4-FFF2-40B4-BE49-F238E27FC236}">
                <a16:creationId xmlns:a16="http://schemas.microsoft.com/office/drawing/2014/main" id="{42114647-969B-4A98-B17A-E7FB1376E3CB}"/>
              </a:ext>
            </a:extLst>
          </p:cNvPr>
          <p:cNvPicPr>
            <a:picLocks noChangeAspect="1"/>
          </p:cNvPicPr>
          <p:nvPr/>
        </p:nvPicPr>
        <p:blipFill>
          <a:blip r:embed="rId3"/>
          <a:stretch>
            <a:fillRect/>
          </a:stretch>
        </p:blipFill>
        <p:spPr>
          <a:xfrm>
            <a:off x="625698" y="1"/>
            <a:ext cx="4437276" cy="4751882"/>
          </a:xfrm>
          <a:prstGeom prst="rect">
            <a:avLst/>
          </a:prstGeom>
        </p:spPr>
      </p:pic>
      <p:pic>
        <p:nvPicPr>
          <p:cNvPr id="5" name="Grafik 4">
            <a:extLst>
              <a:ext uri="{FF2B5EF4-FFF2-40B4-BE49-F238E27FC236}">
                <a16:creationId xmlns:a16="http://schemas.microsoft.com/office/drawing/2014/main" id="{5E792E3A-7140-4889-8B31-AA4E5EB13E8C}"/>
              </a:ext>
            </a:extLst>
          </p:cNvPr>
          <p:cNvPicPr>
            <a:picLocks noChangeAspect="1"/>
          </p:cNvPicPr>
          <p:nvPr/>
        </p:nvPicPr>
        <p:blipFill>
          <a:blip r:embed="rId4"/>
          <a:stretch>
            <a:fillRect/>
          </a:stretch>
        </p:blipFill>
        <p:spPr>
          <a:xfrm>
            <a:off x="5042472" y="0"/>
            <a:ext cx="5905804" cy="2971953"/>
          </a:xfrm>
          <a:prstGeom prst="rect">
            <a:avLst/>
          </a:prstGeom>
        </p:spPr>
      </p:pic>
      <p:pic>
        <p:nvPicPr>
          <p:cNvPr id="9" name="Grafik 8">
            <a:extLst>
              <a:ext uri="{FF2B5EF4-FFF2-40B4-BE49-F238E27FC236}">
                <a16:creationId xmlns:a16="http://schemas.microsoft.com/office/drawing/2014/main" id="{AE29D804-09CF-4F68-9D11-EBAD309830D8}"/>
              </a:ext>
            </a:extLst>
          </p:cNvPr>
          <p:cNvPicPr>
            <a:picLocks noChangeAspect="1"/>
          </p:cNvPicPr>
          <p:nvPr/>
        </p:nvPicPr>
        <p:blipFill>
          <a:blip r:embed="rId5"/>
          <a:stretch>
            <a:fillRect/>
          </a:stretch>
        </p:blipFill>
        <p:spPr>
          <a:xfrm>
            <a:off x="625698" y="4413056"/>
            <a:ext cx="8833548" cy="2514382"/>
          </a:xfrm>
          <a:prstGeom prst="rect">
            <a:avLst/>
          </a:prstGeom>
        </p:spPr>
      </p:pic>
    </p:spTree>
    <p:extLst>
      <p:ext uri="{BB962C8B-B14F-4D97-AF65-F5344CB8AC3E}">
        <p14:creationId xmlns:p14="http://schemas.microsoft.com/office/powerpoint/2010/main" val="9928328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892BE9B-A508-4661-AC61-2335AD360470}"/>
              </a:ext>
            </a:extLst>
          </p:cNvPr>
          <p:cNvSpPr>
            <a:spLocks noGrp="1"/>
          </p:cNvSpPr>
          <p:nvPr>
            <p:ph type="title"/>
          </p:nvPr>
        </p:nvSpPr>
        <p:spPr/>
        <p:txBody>
          <a:bodyPr/>
          <a:lstStyle/>
          <a:p>
            <a:r>
              <a:rPr lang="en-GB" dirty="0">
                <a:latin typeface="Bookman Old Style" panose="02050604050505020204" pitchFamily="18" charset="0"/>
              </a:rPr>
              <a:t>Further uses </a:t>
            </a:r>
          </a:p>
        </p:txBody>
      </p:sp>
      <p:sp>
        <p:nvSpPr>
          <p:cNvPr id="3" name="Inhaltsplatzhalter 2">
            <a:extLst>
              <a:ext uri="{FF2B5EF4-FFF2-40B4-BE49-F238E27FC236}">
                <a16:creationId xmlns:a16="http://schemas.microsoft.com/office/drawing/2014/main" id="{8D463C66-276D-4381-A344-B27A04153E83}"/>
              </a:ext>
            </a:extLst>
          </p:cNvPr>
          <p:cNvSpPr>
            <a:spLocks noGrp="1"/>
          </p:cNvSpPr>
          <p:nvPr>
            <p:ph sz="half" idx="1"/>
          </p:nvPr>
        </p:nvSpPr>
        <p:spPr/>
        <p:txBody>
          <a:bodyPr>
            <a:normAutofit/>
          </a:bodyPr>
          <a:lstStyle/>
          <a:p>
            <a:r>
              <a:rPr lang="en-GB" sz="3600" dirty="0">
                <a:latin typeface="Bookman Old Style" panose="02050604050505020204" pitchFamily="18" charset="0"/>
              </a:rPr>
              <a:t>Storing oil</a:t>
            </a:r>
          </a:p>
          <a:p>
            <a:r>
              <a:rPr lang="en-GB" sz="3600" dirty="0">
                <a:latin typeface="Bookman Old Style" panose="02050604050505020204" pitchFamily="18" charset="0"/>
              </a:rPr>
              <a:t>Storing water</a:t>
            </a:r>
          </a:p>
          <a:p>
            <a:r>
              <a:rPr lang="en-GB" sz="3600" dirty="0">
                <a:latin typeface="Bookman Old Style" panose="02050604050505020204" pitchFamily="18" charset="0"/>
              </a:rPr>
              <a:t>Storing wine</a:t>
            </a:r>
          </a:p>
          <a:p>
            <a:r>
              <a:rPr lang="en-GB" sz="3600" dirty="0">
                <a:latin typeface="Bookman Old Style" panose="02050604050505020204" pitchFamily="18" charset="0"/>
              </a:rPr>
              <a:t>Storing grain</a:t>
            </a:r>
          </a:p>
          <a:p>
            <a:r>
              <a:rPr lang="en-GB" sz="3600" dirty="0">
                <a:latin typeface="Bookman Old Style" panose="02050604050505020204" pitchFamily="18" charset="0"/>
              </a:rPr>
              <a:t>Storing milk etc</a:t>
            </a:r>
          </a:p>
        </p:txBody>
      </p:sp>
      <p:sp>
        <p:nvSpPr>
          <p:cNvPr id="4" name="Inhaltsplatzhalter 3">
            <a:extLst>
              <a:ext uri="{FF2B5EF4-FFF2-40B4-BE49-F238E27FC236}">
                <a16:creationId xmlns:a16="http://schemas.microsoft.com/office/drawing/2014/main" id="{15123CA3-FFCD-490D-B59C-3839CBD83D5E}"/>
              </a:ext>
            </a:extLst>
          </p:cNvPr>
          <p:cNvSpPr>
            <a:spLocks noGrp="1"/>
          </p:cNvSpPr>
          <p:nvPr>
            <p:ph sz="half" idx="2"/>
          </p:nvPr>
        </p:nvSpPr>
        <p:spPr/>
        <p:txBody>
          <a:bodyPr>
            <a:normAutofit/>
          </a:bodyPr>
          <a:lstStyle/>
          <a:p>
            <a:r>
              <a:rPr lang="en-GB" sz="3600" dirty="0">
                <a:latin typeface="Bookman Old Style" panose="02050604050505020204" pitchFamily="18" charset="0"/>
              </a:rPr>
              <a:t>inability to refill</a:t>
            </a:r>
            <a:r>
              <a:rPr lang="en-GB" sz="3600" dirty="0">
                <a:latin typeface="Bookman Old Style" panose="02050604050505020204" pitchFamily="18" charset="0"/>
                <a:sym typeface="Wingdings" panose="05000000000000000000" pitchFamily="2" charset="2"/>
              </a:rPr>
              <a:t> but used as storage domestically</a:t>
            </a:r>
            <a:endParaRPr lang="en-GB" sz="3600" dirty="0">
              <a:latin typeface="Bookman Old Style" panose="02050604050505020204" pitchFamily="18" charset="0"/>
            </a:endParaRPr>
          </a:p>
          <a:p>
            <a:r>
              <a:rPr lang="en-GB" sz="3600" dirty="0">
                <a:latin typeface="Bookman Old Style" panose="02050604050505020204" pitchFamily="18" charset="0"/>
              </a:rPr>
              <a:t>Lesser quality in funerary context</a:t>
            </a:r>
          </a:p>
          <a:p>
            <a:endParaRPr lang="en-GB" sz="3600" dirty="0">
              <a:latin typeface="Bookman Old Style" panose="02050604050505020204" pitchFamily="18" charset="0"/>
            </a:endParaRPr>
          </a:p>
        </p:txBody>
      </p:sp>
    </p:spTree>
    <p:extLst>
      <p:ext uri="{BB962C8B-B14F-4D97-AF65-F5344CB8AC3E}">
        <p14:creationId xmlns:p14="http://schemas.microsoft.com/office/powerpoint/2010/main" val="22461300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BF8F3C7-B146-40BC-9B56-5757E9BBC6FA}"/>
              </a:ext>
            </a:extLst>
          </p:cNvPr>
          <p:cNvSpPr>
            <a:spLocks noGrp="1"/>
          </p:cNvSpPr>
          <p:nvPr>
            <p:ph type="title"/>
          </p:nvPr>
        </p:nvSpPr>
        <p:spPr/>
        <p:txBody>
          <a:bodyPr>
            <a:normAutofit/>
          </a:bodyPr>
          <a:lstStyle/>
          <a:p>
            <a:r>
              <a:rPr lang="en-GB" sz="4800" dirty="0">
                <a:latin typeface="Bookman Old Style" panose="02050604050505020204" pitchFamily="18" charset="0"/>
              </a:rPr>
              <a:t>Conclusion</a:t>
            </a:r>
          </a:p>
        </p:txBody>
      </p:sp>
      <p:sp>
        <p:nvSpPr>
          <p:cNvPr id="3" name="Inhaltsplatzhalter 2">
            <a:extLst>
              <a:ext uri="{FF2B5EF4-FFF2-40B4-BE49-F238E27FC236}">
                <a16:creationId xmlns:a16="http://schemas.microsoft.com/office/drawing/2014/main" id="{20DBCBED-15E6-47ED-A873-3AB938CC8710}"/>
              </a:ext>
            </a:extLst>
          </p:cNvPr>
          <p:cNvSpPr>
            <a:spLocks noGrp="1"/>
          </p:cNvSpPr>
          <p:nvPr>
            <p:ph idx="1"/>
          </p:nvPr>
        </p:nvSpPr>
        <p:spPr/>
        <p:txBody>
          <a:bodyPr>
            <a:normAutofit/>
          </a:bodyPr>
          <a:lstStyle/>
          <a:p>
            <a:r>
              <a:rPr lang="en-GB" sz="3600" dirty="0">
                <a:latin typeface="Bookman Old Style" panose="02050604050505020204" pitchFamily="18" charset="0"/>
              </a:rPr>
              <a:t>We will not know unless we analyse the jars` residue and consistency</a:t>
            </a:r>
          </a:p>
          <a:p>
            <a:r>
              <a:rPr lang="en-GB" sz="3600" dirty="0">
                <a:latin typeface="Bookman Old Style" panose="02050604050505020204" pitchFamily="18" charset="0"/>
              </a:rPr>
              <a:t>Pot mark does not help us much, white slip pointing towards funerary use</a:t>
            </a:r>
          </a:p>
          <a:p>
            <a:r>
              <a:rPr lang="en-GB" sz="3600" dirty="0">
                <a:latin typeface="Bookman Old Style" panose="02050604050505020204" pitchFamily="18" charset="0"/>
              </a:rPr>
              <a:t>Re-used to store building materials? </a:t>
            </a:r>
          </a:p>
          <a:p>
            <a:pPr marL="0" indent="0">
              <a:buNone/>
            </a:pPr>
            <a:endParaRPr lang="en-GB" sz="3600" dirty="0">
              <a:latin typeface="Bookman Old Style" panose="02050604050505020204" pitchFamily="18" charset="0"/>
            </a:endParaRPr>
          </a:p>
        </p:txBody>
      </p:sp>
    </p:spTree>
    <p:extLst>
      <p:ext uri="{BB962C8B-B14F-4D97-AF65-F5344CB8AC3E}">
        <p14:creationId xmlns:p14="http://schemas.microsoft.com/office/powerpoint/2010/main" val="22974223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34FCD59-1B4C-4691-9C8C-31CC56C72D18}"/>
              </a:ext>
            </a:extLst>
          </p:cNvPr>
          <p:cNvSpPr>
            <a:spLocks noGrp="1"/>
          </p:cNvSpPr>
          <p:nvPr>
            <p:ph type="title"/>
          </p:nvPr>
        </p:nvSpPr>
        <p:spPr/>
        <p:txBody>
          <a:bodyPr/>
          <a:lstStyle/>
          <a:p>
            <a:r>
              <a:rPr lang="en-GB" dirty="0">
                <a:latin typeface="Bookman Old Style" panose="02050604050505020204" pitchFamily="18" charset="0"/>
              </a:rPr>
              <a:t>Reference list</a:t>
            </a:r>
            <a:br>
              <a:rPr lang="en-GB" dirty="0">
                <a:latin typeface="Bookman Old Style" panose="02050604050505020204" pitchFamily="18" charset="0"/>
              </a:rPr>
            </a:br>
            <a:endParaRPr lang="en-GB" dirty="0">
              <a:latin typeface="Bookman Old Style" panose="02050604050505020204" pitchFamily="18" charset="0"/>
            </a:endParaRPr>
          </a:p>
        </p:txBody>
      </p:sp>
      <p:sp>
        <p:nvSpPr>
          <p:cNvPr id="3" name="Inhaltsplatzhalter 2">
            <a:extLst>
              <a:ext uri="{FF2B5EF4-FFF2-40B4-BE49-F238E27FC236}">
                <a16:creationId xmlns:a16="http://schemas.microsoft.com/office/drawing/2014/main" id="{8F18EFCB-22F5-4547-A384-634E96233BD5}"/>
              </a:ext>
            </a:extLst>
          </p:cNvPr>
          <p:cNvSpPr>
            <a:spLocks noGrp="1"/>
          </p:cNvSpPr>
          <p:nvPr>
            <p:ph idx="1"/>
          </p:nvPr>
        </p:nvSpPr>
        <p:spPr>
          <a:xfrm>
            <a:off x="1371600" y="1394085"/>
            <a:ext cx="9601200" cy="5463915"/>
          </a:xfrm>
        </p:spPr>
        <p:txBody>
          <a:bodyPr>
            <a:normAutofit fontScale="47500" lnSpcReduction="20000"/>
          </a:bodyPr>
          <a:lstStyle/>
          <a:p>
            <a:r>
              <a:rPr lang="de-CH" dirty="0"/>
              <a:t>Faulkner, R. O. (Raymond O., </a:t>
            </a:r>
            <a:r>
              <a:rPr lang="de-CH" dirty="0" err="1"/>
              <a:t>Goelet</a:t>
            </a:r>
            <a:r>
              <a:rPr lang="de-CH" dirty="0"/>
              <a:t>, O., Von Dassow, E., &amp; Wasserman, J. (2015). </a:t>
            </a:r>
            <a:r>
              <a:rPr lang="en-GB" i="1" dirty="0"/>
              <a:t>The Egyptian Book of the dead</a:t>
            </a:r>
            <a:r>
              <a:rPr lang="en-GB" dirty="0"/>
              <a:t> (Third </a:t>
            </a:r>
            <a:r>
              <a:rPr lang="en-GB" dirty="0" err="1"/>
              <a:t>Revi</a:t>
            </a:r>
            <a:r>
              <a:rPr lang="en-GB" dirty="0"/>
              <a:t>). Chronicle Books.</a:t>
            </a:r>
            <a:endParaRPr lang="de-CH" dirty="0"/>
          </a:p>
          <a:p>
            <a:r>
              <a:rPr lang="en-GB" dirty="0"/>
              <a:t>Lucas, A. (Alfred), &amp; Harris, J. R. (John R. (2012). </a:t>
            </a:r>
            <a:r>
              <a:rPr lang="en-GB" i="1" dirty="0"/>
              <a:t>Ancient Egyptian materials and industries</a:t>
            </a:r>
            <a:r>
              <a:rPr lang="en-GB" dirty="0"/>
              <a:t>. Dover Publications. Retrieved from https://books.google.co.uk/books?hl=en&amp;lr=&amp;id=wWHvAgAAQBAJ&amp;oi=fnd&amp;pg=PP1&amp;dq=wine jars%2C ancient </a:t>
            </a:r>
            <a:r>
              <a:rPr lang="en-GB" dirty="0" err="1"/>
              <a:t>egypt&amp;ots</a:t>
            </a:r>
            <a:r>
              <a:rPr lang="en-GB" dirty="0"/>
              <a:t>=</a:t>
            </a:r>
            <a:r>
              <a:rPr lang="en-GB" dirty="0" err="1"/>
              <a:t>nVveCKJfBw&amp;sig</a:t>
            </a:r>
            <a:r>
              <a:rPr lang="en-GB" dirty="0"/>
              <a:t>=sncZw59jHx-fnC1GnmevxfkS6o8&amp;fbclid=IwAR0xyqqGIUob-FEYicdrj4Af7QM4aXTDC1SrOIFNfPzs4VgyI5SmE1mAGNY#v=</a:t>
            </a:r>
            <a:r>
              <a:rPr lang="en-GB" dirty="0" err="1"/>
              <a:t>onepage&amp;q</a:t>
            </a:r>
            <a:r>
              <a:rPr lang="en-GB" dirty="0"/>
              <a:t>=</a:t>
            </a:r>
            <a:r>
              <a:rPr lang="en-GB" dirty="0" err="1"/>
              <a:t>beer&amp;f</a:t>
            </a:r>
            <a:r>
              <a:rPr lang="en-GB" dirty="0"/>
              <a:t>=false</a:t>
            </a:r>
            <a:endParaRPr lang="de-CH" dirty="0"/>
          </a:p>
          <a:p>
            <a:r>
              <a:rPr lang="en-GB" dirty="0"/>
              <a:t>The International </a:t>
            </a:r>
            <a:r>
              <a:rPr lang="en-GB" dirty="0" err="1"/>
              <a:t>Potmark</a:t>
            </a:r>
            <a:r>
              <a:rPr lang="en-GB" dirty="0"/>
              <a:t> Workshop. (n.d.). Retrieved April 1, 2019, from http://www.potmark-egypt.com/Basic-signs.html</a:t>
            </a:r>
            <a:endParaRPr lang="de-CH" dirty="0"/>
          </a:p>
          <a:p>
            <a:r>
              <a:rPr lang="en-GB" dirty="0"/>
              <a:t>Jar with pointed base and intact seal. (n.d.). Retrieved April 1, 2019, from https://www.metmuseum.org/art/collection/search/552018?searchField=All&amp;amp;sortBy=Relevance&amp;amp;where=Egypt&amp;amp;what=Ceramics&amp;amp;ft=egyptian+storage+jar&amp;amp;offset=160&amp;amp;rpp=80&amp;amp;pos=167</a:t>
            </a:r>
            <a:endParaRPr lang="de-CH" dirty="0"/>
          </a:p>
          <a:p>
            <a:r>
              <a:rPr lang="en-GB" dirty="0"/>
              <a:t>Large late ware storage jar. (n.d.). Retrieved April 1, 2019, from https://www.metmuseum.org/art/collection/search/547140</a:t>
            </a:r>
            <a:endParaRPr lang="de-CH" dirty="0"/>
          </a:p>
          <a:p>
            <a:r>
              <a:rPr lang="en-GB" dirty="0"/>
              <a:t>Petrie, F., Wainwright, G. A., &amp; Gardiner, A. H. (1913). </a:t>
            </a:r>
            <a:r>
              <a:rPr lang="en-GB" i="1" dirty="0" err="1"/>
              <a:t>Tarkhan</a:t>
            </a:r>
            <a:r>
              <a:rPr lang="en-GB" i="1" dirty="0"/>
              <a:t> I and Memphis V</a:t>
            </a:r>
            <a:r>
              <a:rPr lang="en-GB" dirty="0"/>
              <a:t>. London: School of Archaeology in Egypt. Retrieved from https://archive.org/details/tarkhanimemphisv00petr/page/n4</a:t>
            </a:r>
            <a:endParaRPr lang="de-CH" dirty="0"/>
          </a:p>
          <a:p>
            <a:r>
              <a:rPr lang="en-GB" dirty="0"/>
              <a:t>Van de </a:t>
            </a:r>
            <a:r>
              <a:rPr lang="en-GB" dirty="0" err="1"/>
              <a:t>Beek</a:t>
            </a:r>
            <a:r>
              <a:rPr lang="en-GB" dirty="0"/>
              <a:t>, N. (2016). Bread and beer for </a:t>
            </a:r>
            <a:r>
              <a:rPr lang="en-GB" dirty="0" err="1"/>
              <a:t>Hetepherakhet</a:t>
            </a:r>
            <a:r>
              <a:rPr lang="en-GB" dirty="0"/>
              <a:t>. Retrieved April 2, 2019, from http://nickyvandebeek.com/2016/05/bread-and-beer-for-hetepherakhet/</a:t>
            </a:r>
            <a:endParaRPr lang="de-CH" dirty="0"/>
          </a:p>
          <a:p>
            <a:r>
              <a:rPr lang="en-GB" dirty="0"/>
              <a:t>Bader, B., &amp; </a:t>
            </a:r>
            <a:r>
              <a:rPr lang="en-GB" dirty="0" err="1"/>
              <a:t>Ownby</a:t>
            </a:r>
            <a:r>
              <a:rPr lang="en-GB" dirty="0"/>
              <a:t>, M. F. (2013). Functional Aspects of Egyptian ceramics in their archaeological context: Proceedings of a Conference held at the McDonald Institute for Archaeological Research, </a:t>
            </a:r>
            <a:r>
              <a:rPr lang="en-GB" dirty="0" err="1"/>
              <a:t>Cambridg</a:t>
            </a:r>
            <a:endParaRPr lang="de-CH" dirty="0"/>
          </a:p>
          <a:p>
            <a:r>
              <a:rPr lang="en-GB" dirty="0" err="1"/>
              <a:t>Budka</a:t>
            </a:r>
            <a:r>
              <a:rPr lang="en-GB" dirty="0"/>
              <a:t>, J., &amp; </a:t>
            </a:r>
            <a:r>
              <a:rPr lang="en-GB" dirty="0" err="1"/>
              <a:t>Kammerzell</a:t>
            </a:r>
            <a:r>
              <a:rPr lang="en-GB" dirty="0"/>
              <a:t>, F. (2015). </a:t>
            </a:r>
            <a:r>
              <a:rPr lang="en-GB" i="1" dirty="0"/>
              <a:t>Lingua </a:t>
            </a:r>
            <a:r>
              <a:rPr lang="en-GB" i="1" dirty="0" err="1"/>
              <a:t>Aegyptia</a:t>
            </a:r>
            <a:r>
              <a:rPr lang="en-GB" i="1" dirty="0"/>
              <a:t> </a:t>
            </a:r>
            <a:r>
              <a:rPr lang="en-GB" i="1" dirty="0" err="1"/>
              <a:t>Studia</a:t>
            </a:r>
            <a:r>
              <a:rPr lang="en-GB" i="1" dirty="0"/>
              <a:t> </a:t>
            </a:r>
            <a:r>
              <a:rPr lang="en-GB" i="1" dirty="0" err="1"/>
              <a:t>Monographica</a:t>
            </a:r>
            <a:r>
              <a:rPr lang="en-GB" i="1" dirty="0"/>
              <a:t>: Non-textual Marking Systems in Ancient Egypt (and </a:t>
            </a:r>
            <a:r>
              <a:rPr lang="en-GB" i="1" dirty="0" err="1"/>
              <a:t>Elswhere</a:t>
            </a:r>
            <a:r>
              <a:rPr lang="en-GB" i="1" dirty="0"/>
              <a:t>)</a:t>
            </a:r>
            <a:r>
              <a:rPr lang="en-GB" dirty="0"/>
              <a:t>. Hamburg: </a:t>
            </a:r>
            <a:r>
              <a:rPr lang="en-GB" dirty="0" err="1"/>
              <a:t>Widmaier</a:t>
            </a:r>
            <a:r>
              <a:rPr lang="en-GB" dirty="0"/>
              <a:t> Verlag.</a:t>
            </a:r>
            <a:endParaRPr lang="de-CH" dirty="0"/>
          </a:p>
          <a:p>
            <a:r>
              <a:rPr lang="en-GB" dirty="0" err="1"/>
              <a:t>Budka</a:t>
            </a:r>
            <a:r>
              <a:rPr lang="en-GB" dirty="0"/>
              <a:t>, J. (2015). Marks on Egyptian Festival Pottery: The use of pot marks in the context of Osirian rituals. </a:t>
            </a:r>
            <a:r>
              <a:rPr lang="en-GB" i="1" dirty="0"/>
              <a:t>Lingua </a:t>
            </a:r>
            <a:r>
              <a:rPr lang="en-GB" i="1" dirty="0" err="1"/>
              <a:t>Aegyptia-Studia</a:t>
            </a:r>
            <a:r>
              <a:rPr lang="en-GB" i="1" dirty="0"/>
              <a:t> </a:t>
            </a:r>
            <a:r>
              <a:rPr lang="en-GB" i="1" dirty="0" err="1"/>
              <a:t>Monographica</a:t>
            </a:r>
            <a:r>
              <a:rPr lang="en-GB" dirty="0"/>
              <a:t>, </a:t>
            </a:r>
            <a:r>
              <a:rPr lang="en-GB" i="1" dirty="0"/>
              <a:t>16</a:t>
            </a:r>
            <a:r>
              <a:rPr lang="en-GB" dirty="0"/>
              <a:t>(1899), 283–297.</a:t>
            </a:r>
            <a:endParaRPr lang="de-CH" dirty="0"/>
          </a:p>
          <a:p>
            <a:r>
              <a:rPr lang="en-GB" dirty="0" err="1"/>
              <a:t>Wodzińska</a:t>
            </a:r>
            <a:r>
              <a:rPr lang="en-GB" dirty="0"/>
              <a:t>, A. (2009). </a:t>
            </a:r>
            <a:r>
              <a:rPr lang="en-GB" i="1" dirty="0"/>
              <a:t>A Manual of Egyptian Pottery: Volume 2: </a:t>
            </a:r>
            <a:r>
              <a:rPr lang="en-GB" i="1" dirty="0" err="1"/>
              <a:t>Naqada</a:t>
            </a:r>
            <a:r>
              <a:rPr lang="en-GB" i="1" dirty="0"/>
              <a:t> III-Middle Kingdom</a:t>
            </a:r>
            <a:r>
              <a:rPr lang="en-GB" dirty="0"/>
              <a:t> (Vol. 2). Boston: Ancient Egypt Research Associates, Inc.</a:t>
            </a:r>
            <a:endParaRPr lang="de-CH" dirty="0"/>
          </a:p>
          <a:p>
            <a:r>
              <a:rPr lang="en-GB" dirty="0" err="1"/>
              <a:t>Mawdsley</a:t>
            </a:r>
            <a:r>
              <a:rPr lang="en-GB" dirty="0"/>
              <a:t>, L. (2009). The corpus of </a:t>
            </a:r>
            <a:r>
              <a:rPr lang="en-GB" dirty="0" err="1"/>
              <a:t>potmarks</a:t>
            </a:r>
            <a:r>
              <a:rPr lang="en-GB" dirty="0"/>
              <a:t> from </a:t>
            </a:r>
            <a:r>
              <a:rPr lang="en-GB" dirty="0" err="1"/>
              <a:t>Tarkhan</a:t>
            </a:r>
            <a:r>
              <a:rPr lang="en-GB" dirty="0"/>
              <a:t>. </a:t>
            </a:r>
            <a:r>
              <a:rPr lang="en-GB" i="1" dirty="0"/>
              <a:t>British Museum Studies in Ancient Egypt and Sudan</a:t>
            </a:r>
            <a:r>
              <a:rPr lang="en-GB" dirty="0"/>
              <a:t>, </a:t>
            </a:r>
            <a:r>
              <a:rPr lang="en-GB" i="1" dirty="0"/>
              <a:t>13</a:t>
            </a:r>
            <a:r>
              <a:rPr lang="en-GB" dirty="0"/>
              <a:t>, 197–219.</a:t>
            </a:r>
            <a:endParaRPr lang="de-CH" dirty="0"/>
          </a:p>
          <a:p>
            <a:r>
              <a:rPr lang="en-GB" dirty="0" err="1"/>
              <a:t>Barta</a:t>
            </a:r>
            <a:r>
              <a:rPr lang="en-GB" dirty="0"/>
              <a:t>, M. (n.d.). Several remarks on beer jars found at </a:t>
            </a:r>
            <a:r>
              <a:rPr lang="en-GB" dirty="0" err="1"/>
              <a:t>Abusir</a:t>
            </a:r>
            <a:r>
              <a:rPr lang="en-GB" dirty="0"/>
              <a:t> (pp. 128–131).</a:t>
            </a:r>
            <a:endParaRPr lang="de-CH" dirty="0"/>
          </a:p>
          <a:p>
            <a:r>
              <a:rPr lang="en-GB" dirty="0"/>
              <a:t> </a:t>
            </a:r>
            <a:endParaRPr lang="de-CH" dirty="0"/>
          </a:p>
          <a:p>
            <a:r>
              <a:rPr lang="en-GB" dirty="0"/>
              <a:t> Pictures:</a:t>
            </a:r>
            <a:endParaRPr lang="de-CH" dirty="0"/>
          </a:p>
          <a:p>
            <a:r>
              <a:rPr lang="en-GB" dirty="0"/>
              <a:t> </a:t>
            </a:r>
            <a:r>
              <a:rPr lang="en-GB" i="1" dirty="0"/>
              <a:t>Storage jar, pictures 1-4. ©</a:t>
            </a:r>
            <a:r>
              <a:rPr lang="en-GB" dirty="0"/>
              <a:t>Mandiza Landsmeer.02.04.2019, Lampeter. </a:t>
            </a:r>
            <a:endParaRPr lang="de-CH" dirty="0"/>
          </a:p>
          <a:p>
            <a:r>
              <a:rPr lang="en-GB" i="1" dirty="0"/>
              <a:t>Storage jar, pictures 5-10. ©</a:t>
            </a:r>
            <a:r>
              <a:rPr lang="en-GB" dirty="0"/>
              <a:t>Lars Ivar </a:t>
            </a:r>
            <a:r>
              <a:rPr lang="en-GB" dirty="0" err="1"/>
              <a:t>Nitter</a:t>
            </a:r>
            <a:r>
              <a:rPr lang="en-GB" dirty="0"/>
              <a:t> Havro.02.04.2019, Lampeter. </a:t>
            </a:r>
            <a:endParaRPr lang="de-CH" dirty="0"/>
          </a:p>
          <a:p>
            <a:endParaRPr lang="en-GB" dirty="0"/>
          </a:p>
        </p:txBody>
      </p:sp>
    </p:spTree>
    <p:extLst>
      <p:ext uri="{BB962C8B-B14F-4D97-AF65-F5344CB8AC3E}">
        <p14:creationId xmlns:p14="http://schemas.microsoft.com/office/powerpoint/2010/main" val="1522603809"/>
      </p:ext>
    </p:extLst>
  </p:cSld>
  <p:clrMapOvr>
    <a:masterClrMapping/>
  </p:clrMapOvr>
</p:sld>
</file>

<file path=ppt/theme/theme1.xml><?xml version="1.0" encoding="utf-8"?>
<a:theme xmlns:a="http://schemas.openxmlformats.org/drawingml/2006/main" name="Ausschnitt">
  <a:themeElements>
    <a:clrScheme name="Crop">
      <a:dk1>
        <a:sysClr val="windowText" lastClr="000000"/>
      </a:dk1>
      <a:lt1>
        <a:sysClr val="window" lastClr="FFFFFF"/>
      </a:lt1>
      <a:dk2>
        <a:srgbClr val="4A2318"/>
      </a:dk2>
      <a:lt2>
        <a:srgbClr val="EDECEB"/>
      </a:lt2>
      <a:accent1>
        <a:srgbClr val="F3C82E"/>
      </a:accent1>
      <a:accent2>
        <a:srgbClr val="A26176"/>
      </a:accent2>
      <a:accent3>
        <a:srgbClr val="74A94E"/>
      </a:accent3>
      <a:accent4>
        <a:srgbClr val="188E8D"/>
      </a:accent4>
      <a:accent5>
        <a:srgbClr val="EE913A"/>
      </a:accent5>
      <a:accent6>
        <a:srgbClr val="DF5D4A"/>
      </a:accent6>
      <a:hlink>
        <a:srgbClr val="188E8D"/>
      </a:hlink>
      <a:folHlink>
        <a:srgbClr val="A26176"/>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D7AA1D6E-F3E9-4763-A3BC-84DF2E02F60F}"/>
    </a:ext>
  </a:extLst>
</a:theme>
</file>

<file path=ppt/theme/theme2.xml><?xml version="1.0" encoding="utf-8"?>
<a:theme xmlns:a="http://schemas.openxmlformats.org/drawingml/2006/main" name="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TM10001105[[fn=Ernte]]</Template>
  <TotalTime>0</TotalTime>
  <Words>2394</Words>
  <Application>Microsoft Office PowerPoint</Application>
  <PresentationFormat>Breitbild</PresentationFormat>
  <Paragraphs>142</Paragraphs>
  <Slides>19</Slides>
  <Notes>16</Notes>
  <HiddenSlides>0</HiddenSlides>
  <MMClips>0</MMClips>
  <ScaleCrop>false</ScaleCrop>
  <HeadingPairs>
    <vt:vector size="6" baseType="variant">
      <vt:variant>
        <vt:lpstr>Verwendete Schriftarten</vt:lpstr>
      </vt:variant>
      <vt:variant>
        <vt:i4>4</vt:i4>
      </vt:variant>
      <vt:variant>
        <vt:lpstr>Design</vt:lpstr>
      </vt:variant>
      <vt:variant>
        <vt:i4>1</vt:i4>
      </vt:variant>
      <vt:variant>
        <vt:lpstr>Folientitel</vt:lpstr>
      </vt:variant>
      <vt:variant>
        <vt:i4>19</vt:i4>
      </vt:variant>
    </vt:vector>
  </HeadingPairs>
  <TitlesOfParts>
    <vt:vector size="24" baseType="lpstr">
      <vt:lpstr>Arial</vt:lpstr>
      <vt:lpstr>Bookman Old Style</vt:lpstr>
      <vt:lpstr>Calibri</vt:lpstr>
      <vt:lpstr>Franklin Gothic Book</vt:lpstr>
      <vt:lpstr>Ausschnitt</vt:lpstr>
      <vt:lpstr>Ancient Egyptian beer jar</vt:lpstr>
      <vt:lpstr>PowerPoint-Präsentation</vt:lpstr>
      <vt:lpstr>PowerPoint-Präsentation</vt:lpstr>
      <vt:lpstr>List of contents </vt:lpstr>
      <vt:lpstr>Description</vt:lpstr>
      <vt:lpstr>PowerPoint-Präsentation</vt:lpstr>
      <vt:lpstr>PowerPoint-Präsentation</vt:lpstr>
      <vt:lpstr>PowerPoint-Präsentation</vt:lpstr>
      <vt:lpstr>PowerPoint-Präsentation</vt:lpstr>
      <vt:lpstr>PowerPoint-Präsentation</vt:lpstr>
      <vt:lpstr>Peculiarities     </vt:lpstr>
      <vt:lpstr>PowerPoint-Präsentation</vt:lpstr>
      <vt:lpstr>Beer storage jar </vt:lpstr>
      <vt:lpstr>Beer storage jar</vt:lpstr>
      <vt:lpstr>PowerPoint-Präsentation</vt:lpstr>
      <vt:lpstr>PowerPoint-Präsentation</vt:lpstr>
      <vt:lpstr>Further uses </vt:lpstr>
      <vt:lpstr>Conclusion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PowerPoint-Präsentation</dc:title>
  <dc:creator>Mandiza Landsmeer</dc:creator>
  <cp:lastModifiedBy>Mandiza Landsmeer</cp:lastModifiedBy>
  <cp:revision>53</cp:revision>
  <dcterms:created xsi:type="dcterms:W3CDTF">2019-04-01T16:50:27Z</dcterms:created>
  <dcterms:modified xsi:type="dcterms:W3CDTF">2019-04-04T22:42:34Z</dcterms:modified>
</cp:coreProperties>
</file>