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8" r:id="rId4"/>
    <p:sldId id="259" r:id="rId5"/>
    <p:sldId id="260" r:id="rId6"/>
    <p:sldId id="257" r:id="rId7"/>
    <p:sldId id="261" r:id="rId8"/>
    <p:sldId id="262" r:id="rId9"/>
    <p:sldId id="263" r:id="rId10"/>
    <p:sldId id="267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7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62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87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94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170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428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45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56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3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189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749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95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95F29E-4365-483E-B959-F91073B23033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AA3C9-9925-4B13-B703-CF6670D25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658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739719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latin typeface="+mn-lt"/>
              </a:rPr>
              <a:t>HPAN5020/6020</a:t>
            </a:r>
            <a:br>
              <a:rPr lang="en-GB" b="1" dirty="0">
                <a:latin typeface="+mn-lt"/>
              </a:rPr>
            </a:br>
            <a:r>
              <a:rPr lang="en-GB" sz="3600" b="1" dirty="0">
                <a:latin typeface="+mn-lt"/>
              </a:rPr>
              <a:t>Activism, Protest and Campaigning for Global Justice</a:t>
            </a:r>
            <a:br>
              <a:rPr lang="en-GB" sz="3600" b="1" dirty="0">
                <a:latin typeface="+mn-lt"/>
              </a:rPr>
            </a:br>
            <a:r>
              <a:rPr lang="en-GB" sz="2200" b="1" dirty="0">
                <a:latin typeface="+mn-lt"/>
              </a:rPr>
              <a:t>Monday, 25 January 2021: </a:t>
            </a:r>
            <a:br>
              <a:rPr lang="en-GB" sz="2200" dirty="0">
                <a:latin typeface="+mn-lt"/>
              </a:rPr>
            </a:br>
            <a:endParaRPr lang="en-GB" sz="2200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8649" y="2104844"/>
            <a:ext cx="8018962" cy="3409547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en-GB" sz="3300" b="1" dirty="0"/>
              <a:t>Showcase for Assignment 1 (and discussion, helpful hints for the written study etc.)</a:t>
            </a:r>
          </a:p>
          <a:p>
            <a:pPr marL="0" indent="0">
              <a:buNone/>
            </a:pPr>
            <a:endParaRPr lang="en-GB" sz="3300" b="1" dirty="0"/>
          </a:p>
          <a:p>
            <a:pPr marL="0" indent="0">
              <a:buNone/>
            </a:pPr>
            <a:r>
              <a:rPr lang="en-GB" sz="6500" dirty="0">
                <a:solidFill>
                  <a:srgbClr val="FF0000"/>
                </a:solidFill>
                <a:highlight>
                  <a:srgbClr val="FFFF00"/>
                </a:highlight>
                <a:latin typeface="Bauhaus 93" panose="04030905020B02020C02" pitchFamily="82" charset="0"/>
              </a:rPr>
              <a:t>    Student Showcase……  </a:t>
            </a:r>
          </a:p>
          <a:p>
            <a:pPr marL="0" indent="0">
              <a:buNone/>
            </a:pPr>
            <a:endParaRPr lang="en-GB" sz="3300" b="1" dirty="0"/>
          </a:p>
          <a:p>
            <a:pPr marL="0" indent="0">
              <a:buNone/>
            </a:pPr>
            <a:r>
              <a:rPr lang="en-GB" sz="3300" b="1" dirty="0"/>
              <a:t>2. Assignment 2 (Review): Any questions?</a:t>
            </a:r>
          </a:p>
          <a:p>
            <a:pPr marL="0" indent="0">
              <a:buNone/>
            </a:pPr>
            <a:r>
              <a:rPr lang="en-GB" sz="3300" b="1" dirty="0"/>
              <a:t>          </a:t>
            </a:r>
            <a:r>
              <a:rPr lang="en-GB" sz="3300" b="1" i="1" dirty="0"/>
              <a:t>Break</a:t>
            </a:r>
          </a:p>
          <a:p>
            <a:pPr marL="0" indent="0">
              <a:buNone/>
            </a:pPr>
            <a:r>
              <a:rPr lang="en-GB" sz="3300" b="1" dirty="0"/>
              <a:t>3. Assignment 3</a:t>
            </a:r>
          </a:p>
          <a:p>
            <a:pPr marL="0" indent="0">
              <a:buNone/>
            </a:pPr>
            <a:endParaRPr lang="en-GB" sz="3300" b="1" dirty="0"/>
          </a:p>
        </p:txBody>
      </p:sp>
    </p:spTree>
    <p:extLst>
      <p:ext uri="{BB962C8B-B14F-4D97-AF65-F5344CB8AC3E}">
        <p14:creationId xmlns:p14="http://schemas.microsoft.com/office/powerpoint/2010/main" val="2261696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D3074-1E45-4906-A696-FE10B5200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Running order </a:t>
            </a:r>
            <a:br>
              <a:rPr lang="en-GB" b="1" dirty="0">
                <a:latin typeface="+mn-lt"/>
              </a:rPr>
            </a:br>
            <a:r>
              <a:rPr lang="en-GB" sz="2400" b="1" dirty="0">
                <a:latin typeface="+mn-lt"/>
              </a:rPr>
              <a:t>(provisional)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4D055-C399-41E5-AAB4-899AE67D7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2620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800" b="1" dirty="0"/>
              <a:t>Ceri</a:t>
            </a:r>
          </a:p>
          <a:p>
            <a:pPr marL="514350" indent="-514350">
              <a:buAutoNum type="arabicPeriod"/>
            </a:pPr>
            <a:r>
              <a:rPr lang="en-GB" sz="1800" b="1" dirty="0"/>
              <a:t>Jess</a:t>
            </a:r>
          </a:p>
          <a:p>
            <a:pPr marL="514350" indent="-514350">
              <a:buAutoNum type="arabicPeriod"/>
            </a:pPr>
            <a:r>
              <a:rPr lang="en-GB" sz="1800" b="1" dirty="0"/>
              <a:t>Susan</a:t>
            </a:r>
          </a:p>
          <a:p>
            <a:pPr marL="514350" indent="-514350">
              <a:buAutoNum type="arabicPeriod"/>
            </a:pPr>
            <a:r>
              <a:rPr lang="en-GB" sz="1800" b="1" dirty="0"/>
              <a:t>Michael</a:t>
            </a:r>
          </a:p>
          <a:p>
            <a:pPr marL="514350" indent="-514350">
              <a:buAutoNum type="arabicPeriod"/>
            </a:pPr>
            <a:r>
              <a:rPr lang="en-GB" sz="1800" b="1" dirty="0"/>
              <a:t>Cathy</a:t>
            </a:r>
          </a:p>
          <a:p>
            <a:pPr marL="514350" indent="-514350">
              <a:buAutoNum type="arabicPeriod"/>
            </a:pPr>
            <a:r>
              <a:rPr lang="en-GB" sz="1800" b="1" dirty="0"/>
              <a:t>Jane</a:t>
            </a:r>
          </a:p>
          <a:p>
            <a:pPr marL="514350" indent="-514350">
              <a:buAutoNum type="arabicPeriod"/>
            </a:pPr>
            <a:r>
              <a:rPr lang="en-GB" sz="1800" b="1" dirty="0"/>
              <a:t>Kayleigh</a:t>
            </a:r>
          </a:p>
          <a:p>
            <a:pPr marL="514350" indent="-514350">
              <a:buAutoNum type="arabicPeriod"/>
            </a:pPr>
            <a:r>
              <a:rPr lang="en-GB" sz="1800" b="1" dirty="0"/>
              <a:t>Toby</a:t>
            </a:r>
          </a:p>
          <a:p>
            <a:pPr marL="514350" indent="-514350">
              <a:buAutoNum type="arabicPeriod"/>
            </a:pPr>
            <a:r>
              <a:rPr lang="en-GB" sz="1800" b="1" dirty="0"/>
              <a:t>Bradley</a:t>
            </a:r>
          </a:p>
          <a:p>
            <a:pPr marL="514350" indent="-514350">
              <a:buAutoNum type="arabicPeriod"/>
            </a:pPr>
            <a:r>
              <a:rPr lang="en-GB" sz="1800" b="1" dirty="0"/>
              <a:t>Stephanie</a:t>
            </a:r>
          </a:p>
          <a:p>
            <a:pPr marL="514350" indent="-514350">
              <a:buAutoNum type="arabicPeriod"/>
            </a:pPr>
            <a:r>
              <a:rPr lang="en-GB" sz="1800" b="1" dirty="0"/>
              <a:t>Jonathon</a:t>
            </a:r>
          </a:p>
        </p:txBody>
      </p:sp>
    </p:spTree>
    <p:extLst>
      <p:ext uri="{BB962C8B-B14F-4D97-AF65-F5344CB8AC3E}">
        <p14:creationId xmlns:p14="http://schemas.microsoft.com/office/powerpoint/2010/main" val="862258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EAEC7-1DAD-40DE-B115-B37D2B302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+mn-lt"/>
              </a:rPr>
              <a:t>Ceri:</a:t>
            </a:r>
            <a:br>
              <a:rPr lang="en-GB" sz="2000" dirty="0">
                <a:latin typeface="+mn-lt"/>
              </a:rPr>
            </a:br>
            <a:r>
              <a:rPr lang="en-GB" sz="3200" b="1" dirty="0">
                <a:latin typeface="+mn-lt"/>
              </a:rPr>
              <a:t>Has apartheid really ended in S. Africa? Is Nelson Mandela’s legacy being destroyed?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4BA47D6F-89AB-475A-92CE-363987114E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932" y="1690689"/>
            <a:ext cx="5715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C889CD-FBD2-403E-A3C6-C2E564964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959" y="1889607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</p:txBody>
      </p:sp>
      <p:pic>
        <p:nvPicPr>
          <p:cNvPr id="7" name="Picture 2" descr="Image result for Mandela's legacy">
            <a:extLst>
              <a:ext uri="{FF2B5EF4-FFF2-40B4-BE49-F238E27FC236}">
                <a16:creationId xmlns:a16="http://schemas.microsoft.com/office/drawing/2014/main" id="{EF70AE7A-4388-4EF3-B2EA-8A963676E7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033" y="3681593"/>
            <a:ext cx="4622619" cy="2559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881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92518-F5B7-4302-8B65-9EFAF30A0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>
                <a:latin typeface="+mn-lt"/>
              </a:rPr>
              <a:t>Jess: </a:t>
            </a:r>
            <a:br>
              <a:rPr lang="en-GB" sz="2000" dirty="0">
                <a:latin typeface="+mn-lt"/>
              </a:rPr>
            </a:br>
            <a:r>
              <a:rPr lang="en-GB" sz="3200" b="1" dirty="0">
                <a:latin typeface="+mn-lt"/>
              </a:rPr>
              <a:t>Extinction Rebellion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1C95A1E9-AD19-4B2C-A660-F7A2C94CEC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017" y="519339"/>
            <a:ext cx="337313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BB1DF216-73D9-441E-8368-054E51E01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74" y="1965960"/>
            <a:ext cx="4389120" cy="2926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411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6B0D-2DBC-4720-83C1-31C5C7093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dirty="0">
                <a:latin typeface="+mn-lt"/>
              </a:rPr>
              <a:t>Susan:</a:t>
            </a:r>
            <a:br>
              <a:rPr lang="en-GB" sz="2000" dirty="0">
                <a:latin typeface="+mn-lt"/>
              </a:rPr>
            </a:br>
            <a:r>
              <a:rPr lang="en-GB" sz="3200" b="1" dirty="0">
                <a:latin typeface="+mn-lt"/>
              </a:rPr>
              <a:t>Bangladesh’s garment industry: women’s empowerment in the aftermath of the Dhaka factory collapse of 2013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14076DB-F97B-4DAC-9622-8807A42A7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407832"/>
            <a:ext cx="5213588" cy="347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2D1C9154-3A5C-4F64-BC69-8B8909BB76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56823"/>
            <a:ext cx="3383514" cy="190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2390A1B6-F157-4251-917D-2DBC6924BB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5895" y="3124976"/>
            <a:ext cx="2829455" cy="188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9437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C4EB1-70C9-45A4-9F36-B8C0DA8CE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+mn-lt"/>
              </a:rPr>
              <a:t>Michael: </a:t>
            </a:r>
            <a:br>
              <a:rPr lang="en-GB" sz="2000" dirty="0">
                <a:latin typeface="+mn-lt"/>
              </a:rPr>
            </a:br>
            <a:r>
              <a:rPr lang="en-GB" sz="3200" b="1" dirty="0">
                <a:latin typeface="+mn-lt"/>
              </a:rPr>
              <a:t>Piracy as a life of protest – during the golden age of piracy 1710s-1730s</a:t>
            </a:r>
          </a:p>
        </p:txBody>
      </p:sp>
      <p:pic>
        <p:nvPicPr>
          <p:cNvPr id="4100" name="Picture 4" descr="Image result for Pirate Democracy">
            <a:extLst>
              <a:ext uri="{FF2B5EF4-FFF2-40B4-BE49-F238E27FC236}">
                <a16:creationId xmlns:a16="http://schemas.microsoft.com/office/drawing/2014/main" id="{13D18B6F-C070-4341-AF18-3F5B8330F6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76" y="2558509"/>
            <a:ext cx="3724700" cy="350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Pirate Democracy">
            <a:extLst>
              <a:ext uri="{FF2B5EF4-FFF2-40B4-BE49-F238E27FC236}">
                <a16:creationId xmlns:a16="http://schemas.microsoft.com/office/drawing/2014/main" id="{81125FF7-FB2F-464F-A340-C7434D61743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225" y="1690689"/>
            <a:ext cx="3705737" cy="262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3957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A7321-B269-492F-A418-3B63813F3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>
                <a:latin typeface="+mn-lt"/>
              </a:rPr>
              <a:t>Cathy:</a:t>
            </a:r>
            <a:r>
              <a:rPr lang="en-GB" dirty="0">
                <a:latin typeface="+mn-lt"/>
              </a:rPr>
              <a:t> </a:t>
            </a:r>
            <a:br>
              <a:rPr lang="en-GB" dirty="0">
                <a:latin typeface="+mn-lt"/>
              </a:rPr>
            </a:br>
            <a:r>
              <a:rPr lang="en-GB" sz="3200" b="1" dirty="0">
                <a:latin typeface="+mn-lt"/>
              </a:rPr>
              <a:t>Pussy Riot</a:t>
            </a:r>
          </a:p>
        </p:txBody>
      </p:sp>
      <p:pic>
        <p:nvPicPr>
          <p:cNvPr id="5122" name="Picture 2" descr="Image result for Pussy Riot">
            <a:extLst>
              <a:ext uri="{FF2B5EF4-FFF2-40B4-BE49-F238E27FC236}">
                <a16:creationId xmlns:a16="http://schemas.microsoft.com/office/drawing/2014/main" id="{0C30C789-C552-45D6-81E7-10632E899F9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696" y="825523"/>
            <a:ext cx="4612570" cy="245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Pussy Riot">
            <a:extLst>
              <a:ext uri="{FF2B5EF4-FFF2-40B4-BE49-F238E27FC236}">
                <a16:creationId xmlns:a16="http://schemas.microsoft.com/office/drawing/2014/main" id="{1AD90DE6-F336-42CC-ADFC-C35278A96E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86" y="2795201"/>
            <a:ext cx="4146923" cy="3494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1494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56608-FC0A-46E2-A50A-0A669FBAB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>
                <a:latin typeface="+mn-lt"/>
              </a:rPr>
              <a:t>Jane:</a:t>
            </a:r>
            <a:br>
              <a:rPr lang="en-GB" dirty="0">
                <a:latin typeface="+mn-lt"/>
              </a:rPr>
            </a:br>
            <a:r>
              <a:rPr lang="en-GB" sz="3200" b="1" dirty="0">
                <a:latin typeface="+mn-lt"/>
              </a:rPr>
              <a:t>Emmeline Pankhurst</a:t>
            </a:r>
          </a:p>
        </p:txBody>
      </p:sp>
      <p:pic>
        <p:nvPicPr>
          <p:cNvPr id="6146" name="Picture 2" descr="Image result for Emmeline Pankhurst and Her Family">
            <a:extLst>
              <a:ext uri="{FF2B5EF4-FFF2-40B4-BE49-F238E27FC236}">
                <a16:creationId xmlns:a16="http://schemas.microsoft.com/office/drawing/2014/main" id="{BB13B8B9-1989-4178-947C-7E88193F85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1" y="2633912"/>
            <a:ext cx="5131525" cy="319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Image result for Emmeline Pankhurst and Her Family">
            <a:extLst>
              <a:ext uri="{FF2B5EF4-FFF2-40B4-BE49-F238E27FC236}">
                <a16:creationId xmlns:a16="http://schemas.microsoft.com/office/drawing/2014/main" id="{8DFBCD35-6432-494A-B47D-D9EF5E3BBD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992981"/>
            <a:ext cx="37338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00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68F1C-A95F-41F4-A28A-03D73CD45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+mn-lt"/>
              </a:rPr>
              <a:t>Kayleigh:</a:t>
            </a:r>
            <a:br>
              <a:rPr lang="en-GB" sz="2000" dirty="0">
                <a:latin typeface="+mn-lt"/>
              </a:rPr>
            </a:br>
            <a:r>
              <a:rPr lang="en-GB" sz="3200" b="1" dirty="0" err="1">
                <a:latin typeface="+mn-lt"/>
              </a:rPr>
              <a:t>Cymdeithas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yr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Iaith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Gymraeg</a:t>
            </a:r>
            <a:r>
              <a:rPr lang="en-GB" sz="3200" b="1" dirty="0">
                <a:latin typeface="+mn-lt"/>
              </a:rPr>
              <a:t> </a:t>
            </a:r>
            <a:br>
              <a:rPr lang="en-GB" sz="3200" b="1" dirty="0">
                <a:latin typeface="+mn-lt"/>
              </a:rPr>
            </a:br>
            <a:r>
              <a:rPr lang="en-GB" sz="3200" b="1" dirty="0">
                <a:latin typeface="+mn-lt"/>
              </a:rPr>
              <a:t>(Welsh Language Society)</a:t>
            </a:r>
          </a:p>
        </p:txBody>
      </p:sp>
      <p:pic>
        <p:nvPicPr>
          <p:cNvPr id="7170" name="Picture 2" descr="Image result for cymdeithas yr iaith">
            <a:extLst>
              <a:ext uri="{FF2B5EF4-FFF2-40B4-BE49-F238E27FC236}">
                <a16:creationId xmlns:a16="http://schemas.microsoft.com/office/drawing/2014/main" id="{EA976FAB-89F0-4D41-A124-7A471B1DE1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302" y="526653"/>
            <a:ext cx="14859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cymdeithas yr iaith">
            <a:extLst>
              <a:ext uri="{FF2B5EF4-FFF2-40B4-BE49-F238E27FC236}">
                <a16:creationId xmlns:a16="http://schemas.microsoft.com/office/drawing/2014/main" id="{31051BB2-4844-4AE5-8B53-29E2D8537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" y="2015466"/>
            <a:ext cx="5466987" cy="268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Image result for cymdeithas yr iaith TV masts">
            <a:extLst>
              <a:ext uri="{FF2B5EF4-FFF2-40B4-BE49-F238E27FC236}">
                <a16:creationId xmlns:a16="http://schemas.microsoft.com/office/drawing/2014/main" id="{16F79282-AA3C-446C-9647-48B02E8910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443" y="2831305"/>
            <a:ext cx="3267075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220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079C8-0A23-4CC9-97A6-5D1C550AD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+mn-lt"/>
              </a:rPr>
              <a:t>Toby:</a:t>
            </a:r>
            <a:br>
              <a:rPr lang="en-GB" sz="2000" dirty="0">
                <a:latin typeface="+mn-lt"/>
              </a:rPr>
            </a:br>
            <a:r>
              <a:rPr lang="en-GB" sz="3200" b="1" dirty="0">
                <a:latin typeface="+mn-lt"/>
              </a:rPr>
              <a:t>Has Chartism influenced worldwide freedom and justice struggles and, if so, how?</a:t>
            </a:r>
          </a:p>
        </p:txBody>
      </p:sp>
      <p:pic>
        <p:nvPicPr>
          <p:cNvPr id="8194" name="Picture 2" descr="Image result for Chartism">
            <a:extLst>
              <a:ext uri="{FF2B5EF4-FFF2-40B4-BE49-F238E27FC236}">
                <a16:creationId xmlns:a16="http://schemas.microsoft.com/office/drawing/2014/main" id="{63F77599-F549-4340-8A23-3A2CD130577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484" y="2132897"/>
            <a:ext cx="4046819" cy="318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Chartism">
            <a:extLst>
              <a:ext uri="{FF2B5EF4-FFF2-40B4-BE49-F238E27FC236}">
                <a16:creationId xmlns:a16="http://schemas.microsoft.com/office/drawing/2014/main" id="{316BCE41-41F2-48F7-A55E-7AB1C29706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303" y="2132897"/>
            <a:ext cx="319087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059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39997-FBAE-41DF-8936-5A7900093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>
                <a:latin typeface="+mn-lt"/>
              </a:rPr>
              <a:t>Bradley:</a:t>
            </a:r>
            <a:br>
              <a:rPr lang="en-GB" dirty="0">
                <a:latin typeface="+mn-lt"/>
              </a:rPr>
            </a:br>
            <a:r>
              <a:rPr lang="en-GB" sz="3200" b="1" dirty="0">
                <a:latin typeface="+mn-lt"/>
              </a:rPr>
              <a:t>Chartism in Wales</a:t>
            </a:r>
          </a:p>
        </p:txBody>
      </p:sp>
      <p:pic>
        <p:nvPicPr>
          <p:cNvPr id="9218" name="Picture 2" descr="Image result for Chartism in Wales">
            <a:extLst>
              <a:ext uri="{FF2B5EF4-FFF2-40B4-BE49-F238E27FC236}">
                <a16:creationId xmlns:a16="http://schemas.microsoft.com/office/drawing/2014/main" id="{645106C6-6506-4BB8-B25E-A334430295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49" y="2855889"/>
            <a:ext cx="5641521" cy="334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Image result for Chartism in Wales">
            <a:extLst>
              <a:ext uri="{FF2B5EF4-FFF2-40B4-BE49-F238E27FC236}">
                <a16:creationId xmlns:a16="http://schemas.microsoft.com/office/drawing/2014/main" id="{68839441-5FDF-4498-ADA6-17AA1E744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623" y="616018"/>
            <a:ext cx="39338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5895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254FD-CCA7-44A3-B9B6-26E276B6C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dirty="0">
                <a:latin typeface="+mn-lt"/>
              </a:rPr>
              <a:t>Stephanie:</a:t>
            </a:r>
            <a:br>
              <a:rPr lang="en-GB" dirty="0">
                <a:latin typeface="+mn-lt"/>
              </a:rPr>
            </a:br>
            <a:r>
              <a:rPr lang="en-GB" sz="3600" b="1" dirty="0">
                <a:latin typeface="+mn-lt"/>
              </a:rPr>
              <a:t>Black Lives Matter and legacies of Nat Turner’s Rebellion (Virginia 1831)</a:t>
            </a:r>
          </a:p>
        </p:txBody>
      </p:sp>
      <p:pic>
        <p:nvPicPr>
          <p:cNvPr id="10242" name="Picture 2" descr="Image result for Nat Turner Last Words">
            <a:extLst>
              <a:ext uri="{FF2B5EF4-FFF2-40B4-BE49-F238E27FC236}">
                <a16:creationId xmlns:a16="http://schemas.microsoft.com/office/drawing/2014/main" id="{CF0F99A1-45A8-4DC3-80C9-E0EB63170F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210" y="1690689"/>
            <a:ext cx="24384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Image result for nat turner's rebellion">
            <a:extLst>
              <a:ext uri="{FF2B5EF4-FFF2-40B4-BE49-F238E27FC236}">
                <a16:creationId xmlns:a16="http://schemas.microsoft.com/office/drawing/2014/main" id="{A0AD92AA-2D7D-4E4E-AE9A-96D78A12A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210" y="3426271"/>
            <a:ext cx="2438400" cy="2872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George Floyd">
            <a:extLst>
              <a:ext uri="{FF2B5EF4-FFF2-40B4-BE49-F238E27FC236}">
                <a16:creationId xmlns:a16="http://schemas.microsoft.com/office/drawing/2014/main" id="{907F3828-64CB-4713-A3B8-F5D4E17B53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403837"/>
            <a:ext cx="4455695" cy="274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123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A5459-0BA5-499B-9094-DEB9B792E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+mn-lt"/>
              </a:rPr>
              <a:t>Jonathon:</a:t>
            </a:r>
            <a:br>
              <a:rPr lang="en-GB" sz="2000" dirty="0">
                <a:latin typeface="+mn-lt"/>
              </a:rPr>
            </a:br>
            <a:r>
              <a:rPr lang="en-GB" sz="3200" b="1" dirty="0">
                <a:latin typeface="+mn-lt"/>
              </a:rPr>
              <a:t>Patrice Lumumba (First PM of the Republic of Congo, 1960)</a:t>
            </a:r>
          </a:p>
        </p:txBody>
      </p:sp>
      <p:pic>
        <p:nvPicPr>
          <p:cNvPr id="11266" name="Picture 2" descr="Image result for Patrice Lumumba">
            <a:extLst>
              <a:ext uri="{FF2B5EF4-FFF2-40B4-BE49-F238E27FC236}">
                <a16:creationId xmlns:a16="http://schemas.microsoft.com/office/drawing/2014/main" id="{9B39F63C-CE33-4286-B631-C8ADAE0C3E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94" y="1941168"/>
            <a:ext cx="3819216" cy="370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Image result for Katanga Revolt">
            <a:extLst>
              <a:ext uri="{FF2B5EF4-FFF2-40B4-BE49-F238E27FC236}">
                <a16:creationId xmlns:a16="http://schemas.microsoft.com/office/drawing/2014/main" id="{20CE626B-670A-462C-AF82-6DAF990B58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895" y="1212851"/>
            <a:ext cx="18669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Image result for Katanga Revolt">
            <a:extLst>
              <a:ext uri="{FF2B5EF4-FFF2-40B4-BE49-F238E27FC236}">
                <a16:creationId xmlns:a16="http://schemas.microsoft.com/office/drawing/2014/main" id="{657B0242-1020-409F-8CF5-36AC9CAA03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895" y="3502024"/>
            <a:ext cx="31242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8075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197</TotalTime>
  <Words>73</Words>
  <Application>Microsoft Office PowerPoint</Application>
  <PresentationFormat>On-screen Show (4:3)</PresentationFormat>
  <Paragraphs>32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Bauhaus 93</vt:lpstr>
      <vt:lpstr>Calibri</vt:lpstr>
      <vt:lpstr>Calibri Light</vt:lpstr>
      <vt:lpstr>Office Theme</vt:lpstr>
      <vt:lpstr>HPAN5020/6020 Activism, Protest and Campaigning for Global Justice Monday, 25 January 2021:  </vt:lpstr>
      <vt:lpstr>Running order  (provisional)</vt:lpstr>
      <vt:lpstr>Ceri: Has apartheid really ended in S. Africa? Is Nelson Mandela’s legacy being destroyed?</vt:lpstr>
      <vt:lpstr>Jess:  Extinction Rebellion</vt:lpstr>
      <vt:lpstr>Susan: Bangladesh’s garment industry: women’s empowerment in the aftermath of the Dhaka factory collapse of 2013</vt:lpstr>
      <vt:lpstr>Michael:  Piracy as a life of protest – during the golden age of piracy 1710s-1730s</vt:lpstr>
      <vt:lpstr>Cathy:  Pussy Riot</vt:lpstr>
      <vt:lpstr>Jane: Emmeline Pankhurst</vt:lpstr>
      <vt:lpstr>Kayleigh: Cymdeithas yr Iaith Gymraeg  (Welsh Language Society)</vt:lpstr>
      <vt:lpstr>Toby: Has Chartism influenced worldwide freedom and justice struggles and, if so, how?</vt:lpstr>
      <vt:lpstr>Bradley: Chartism in Wales</vt:lpstr>
      <vt:lpstr>Stephanie: Black Lives Matter and legacies of Nat Turner’s Rebellion (Virginia 1831)</vt:lpstr>
      <vt:lpstr>Jonathon: Patrice Lumumba (First PM of the Republic of Congo, 1960)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 Monday, 25 January 2021: Running Order: </dc:title>
  <dc:creator>Andy Bevan</dc:creator>
  <cp:lastModifiedBy>Andy Bevan</cp:lastModifiedBy>
  <cp:revision>22</cp:revision>
  <dcterms:created xsi:type="dcterms:W3CDTF">2021-01-22T12:47:42Z</dcterms:created>
  <dcterms:modified xsi:type="dcterms:W3CDTF">2021-01-24T12:21:03Z</dcterms:modified>
</cp:coreProperties>
</file>