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519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03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55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528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168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282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45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767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922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93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379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DB573-E1F4-46B5-8C0C-7A26307E569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6CA9C-F35E-42BC-ADBA-64E2FD857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60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Transducers, sensors and </a:t>
            </a:r>
            <a:r>
              <a:rPr lang="en-GB" dirty="0" smtClean="0">
                <a:solidFill>
                  <a:schemeClr val="bg1"/>
                </a:solidFill>
              </a:rPr>
              <a:t>actuators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56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Transducer</a:t>
            </a:r>
            <a:endParaRPr lang="en-GB" dirty="0"/>
          </a:p>
          <a:p>
            <a:pPr marL="0" indent="0">
              <a:buNone/>
            </a:pPr>
            <a:r>
              <a:rPr lang="en-GB" sz="2400" i="1" dirty="0"/>
              <a:t>noun</a:t>
            </a:r>
          </a:p>
          <a:p>
            <a:pPr marL="400050" lvl="1" indent="0">
              <a:buNone/>
            </a:pPr>
            <a:r>
              <a:rPr lang="en-GB" dirty="0"/>
              <a:t>a device that converts variations in a physical quantity, such as pressure or brightness, into an electrical signal, or vice versa.</a:t>
            </a:r>
          </a:p>
          <a:p>
            <a:pPr marL="400050" lvl="1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For the purposes of this module, we shall consider transducers as devices which produce electrical signals - sensors.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98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Sensors can be classified as either</a:t>
            </a:r>
          </a:p>
          <a:p>
            <a:pPr lvl="1"/>
            <a:r>
              <a:rPr lang="en-GB" dirty="0" smtClean="0"/>
              <a:t>Active, or</a:t>
            </a:r>
          </a:p>
          <a:p>
            <a:pPr lvl="1"/>
            <a:r>
              <a:rPr lang="en-GB" dirty="0"/>
              <a:t>Passive</a:t>
            </a:r>
          </a:p>
        </p:txBody>
      </p:sp>
    </p:spTree>
    <p:extLst>
      <p:ext uri="{BB962C8B-B14F-4D97-AF65-F5344CB8AC3E}">
        <p14:creationId xmlns:p14="http://schemas.microsoft.com/office/powerpoint/2010/main" val="176205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Active sensors typically require an external power source to produce the output signal</a:t>
            </a:r>
          </a:p>
          <a:p>
            <a:r>
              <a:rPr lang="en-GB" dirty="0" smtClean="0"/>
              <a:t>Active sensors will usually produce a voltage (1 to 10V) or current  (4 to 20mA) proportional to the measured property</a:t>
            </a:r>
          </a:p>
          <a:p>
            <a:r>
              <a:rPr lang="en-GB" dirty="0" smtClean="0"/>
              <a:t>Active sensors can also produce signal amplification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07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</a:p>
          <a:p>
            <a:pPr lvl="1"/>
            <a:r>
              <a:rPr lang="en-GB" dirty="0" smtClean="0"/>
              <a:t>Thermistor</a:t>
            </a:r>
          </a:p>
          <a:p>
            <a:pPr lvl="1"/>
            <a:r>
              <a:rPr lang="en-GB" dirty="0" smtClean="0"/>
              <a:t>Strain gauge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01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Passive sensors do not need any additional power source to operate</a:t>
            </a:r>
          </a:p>
          <a:p>
            <a:r>
              <a:rPr lang="en-GB" dirty="0" smtClean="0"/>
              <a:t>The output signal is generated in response to some external stimulus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60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</a:p>
          <a:p>
            <a:pPr lvl="1"/>
            <a:r>
              <a:rPr lang="en-GB" dirty="0" smtClean="0"/>
              <a:t>Thermocouple</a:t>
            </a:r>
          </a:p>
          <a:p>
            <a:pPr lvl="1"/>
            <a:r>
              <a:rPr lang="en-GB" dirty="0" smtClean="0"/>
              <a:t>Photodiode</a:t>
            </a:r>
          </a:p>
          <a:p>
            <a:pPr lvl="1"/>
            <a:r>
              <a:rPr lang="en-GB" dirty="0" smtClean="0"/>
              <a:t>Piezoelectric sensors</a:t>
            </a:r>
          </a:p>
        </p:txBody>
      </p:sp>
    </p:spTree>
    <p:extLst>
      <p:ext uri="{BB962C8B-B14F-4D97-AF65-F5344CB8AC3E}">
        <p14:creationId xmlns:p14="http://schemas.microsoft.com/office/powerpoint/2010/main" val="223009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Sensor or Transducer?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main types of sensor:-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Switches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Transducers, e.g. Light sensors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192" y="2161167"/>
            <a:ext cx="1549956" cy="1439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3782975"/>
            <a:ext cx="1512168" cy="1471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527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8278" y="1556792"/>
            <a:ext cx="5556562" cy="4350472"/>
          </a:xfrm>
        </p:spPr>
        <p:txBody>
          <a:bodyPr>
            <a:noAutofit/>
          </a:bodyPr>
          <a:lstStyle/>
          <a:p>
            <a:r>
              <a:rPr lang="en-GB" sz="2400" dirty="0"/>
              <a:t>A Switch can be used as a sensor that is either on or off</a:t>
            </a:r>
          </a:p>
          <a:p>
            <a:r>
              <a:rPr lang="en-GB" sz="2400" dirty="0"/>
              <a:t>A limit switch is the most common switch sensor.  It is used to restrict the movement of a machine</a:t>
            </a:r>
          </a:p>
          <a:p>
            <a:r>
              <a:rPr lang="en-GB" sz="2400" dirty="0"/>
              <a:t>The machine moves until it reaches a position and activates the limit switch</a:t>
            </a:r>
          </a:p>
          <a:p>
            <a:r>
              <a:rPr lang="en-GB" sz="2400" dirty="0"/>
              <a:t>A switch is then triggered and the control stops the machine movement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168" y="1491083"/>
            <a:ext cx="2300288" cy="2135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 flipV="1">
            <a:off x="7674948" y="3840710"/>
            <a:ext cx="0" cy="908447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7674949" y="4749155"/>
            <a:ext cx="2181225" cy="0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7682093" y="4149080"/>
            <a:ext cx="2181225" cy="0"/>
          </a:xfrm>
          <a:prstGeom prst="line">
            <a:avLst/>
          </a:prstGeom>
          <a:ln w="127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7674950" y="4151225"/>
            <a:ext cx="2181226" cy="601826"/>
            <a:chOff x="5551714" y="4784773"/>
            <a:chExt cx="2908073" cy="802434"/>
          </a:xfrm>
        </p:grpSpPr>
        <p:cxnSp>
          <p:nvCxnSpPr>
            <p:cNvPr id="14" name="Straight Connector 13"/>
            <p:cNvCxnSpPr/>
            <p:nvPr/>
          </p:nvCxnSpPr>
          <p:spPr>
            <a:xfrm>
              <a:off x="5551714" y="5587207"/>
              <a:ext cx="803212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6354926" y="4786362"/>
              <a:ext cx="80162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>
              <a:off x="5953709" y="5185990"/>
              <a:ext cx="80243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>
              <a:off x="6755334" y="5185990"/>
              <a:ext cx="80243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156551" y="5587207"/>
              <a:ext cx="803212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>
              <a:off x="7529973" y="5185990"/>
              <a:ext cx="80243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931190" y="4786362"/>
              <a:ext cx="528597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152580"/>
          <p:cNvSpPr txBox="1">
            <a:spLocks noChangeArrowheads="1"/>
          </p:cNvSpPr>
          <p:nvPr/>
        </p:nvSpPr>
        <p:spPr bwMode="auto">
          <a:xfrm>
            <a:off x="9876413" y="4049068"/>
            <a:ext cx="338554" cy="230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900"/>
              <a:t>On</a:t>
            </a:r>
            <a:endParaRPr lang="en-US" altLang="en-US" sz="900"/>
          </a:p>
        </p:txBody>
      </p:sp>
      <p:sp>
        <p:nvSpPr>
          <p:cNvPr id="10" name="TextBox 41"/>
          <p:cNvSpPr txBox="1">
            <a:spLocks noChangeArrowheads="1"/>
          </p:cNvSpPr>
          <p:nvPr/>
        </p:nvSpPr>
        <p:spPr bwMode="auto">
          <a:xfrm>
            <a:off x="9851410" y="4650333"/>
            <a:ext cx="338554" cy="230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900"/>
              <a:t>Off</a:t>
            </a:r>
            <a:endParaRPr lang="en-US" altLang="en-US" sz="900"/>
          </a:p>
        </p:txBody>
      </p:sp>
      <p:sp>
        <p:nvSpPr>
          <p:cNvPr id="11" name="TextBox 152581"/>
          <p:cNvSpPr txBox="1">
            <a:spLocks noChangeArrowheads="1"/>
          </p:cNvSpPr>
          <p:nvPr/>
        </p:nvSpPr>
        <p:spPr bwMode="auto">
          <a:xfrm>
            <a:off x="7474923" y="4049068"/>
            <a:ext cx="248786" cy="230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900"/>
              <a:t>1</a:t>
            </a:r>
            <a:endParaRPr lang="en-US" altLang="en-US" sz="900"/>
          </a:p>
        </p:txBody>
      </p:sp>
      <p:sp>
        <p:nvSpPr>
          <p:cNvPr id="12" name="TextBox 43"/>
          <p:cNvSpPr txBox="1">
            <a:spLocks noChangeArrowheads="1"/>
          </p:cNvSpPr>
          <p:nvPr/>
        </p:nvSpPr>
        <p:spPr bwMode="auto">
          <a:xfrm>
            <a:off x="7474923" y="4649143"/>
            <a:ext cx="248786" cy="230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900"/>
              <a:t>0</a:t>
            </a:r>
            <a:endParaRPr lang="en-US" altLang="en-US" sz="900"/>
          </a:p>
        </p:txBody>
      </p:sp>
      <p:sp>
        <p:nvSpPr>
          <p:cNvPr id="13" name="Text Box 23"/>
          <p:cNvSpPr txBox="1">
            <a:spLocks noChangeArrowheads="1"/>
          </p:cNvSpPr>
          <p:nvPr/>
        </p:nvSpPr>
        <p:spPr bwMode="auto">
          <a:xfrm>
            <a:off x="7738052" y="4874171"/>
            <a:ext cx="2273379" cy="25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ts val="375"/>
              </a:spcBef>
              <a:spcAft>
                <a:spcPts val="375"/>
              </a:spcAft>
            </a:pPr>
            <a:r>
              <a:rPr lang="en-GB" altLang="en-US" sz="1050" b="1" dirty="0"/>
              <a:t>Digital Signal of a Switch Sensor</a:t>
            </a:r>
            <a:endParaRPr lang="en-US" altLang="en-US" sz="1050" b="1" dirty="0"/>
          </a:p>
        </p:txBody>
      </p:sp>
    </p:spTree>
    <p:extLst>
      <p:ext uri="{BB962C8B-B14F-4D97-AF65-F5344CB8AC3E}">
        <p14:creationId xmlns:p14="http://schemas.microsoft.com/office/powerpoint/2010/main" val="106158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proximity switch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1628800"/>
            <a:ext cx="6247606" cy="3263504"/>
          </a:xfrm>
        </p:spPr>
        <p:txBody>
          <a:bodyPr>
            <a:noAutofit/>
          </a:bodyPr>
          <a:lstStyle/>
          <a:p>
            <a:r>
              <a:rPr lang="en-GB" sz="2400" dirty="0"/>
              <a:t>Is used to detect metallic objects</a:t>
            </a:r>
          </a:p>
          <a:p>
            <a:r>
              <a:rPr lang="en-GB" sz="2400" dirty="0"/>
              <a:t>An AC current is passed through a coil in the sensor creating a magnetic field</a:t>
            </a:r>
          </a:p>
          <a:p>
            <a:r>
              <a:rPr lang="en-GB" sz="2400" dirty="0"/>
              <a:t>Metallic object interferes with the magnetic field changing the electrical properties of the coil</a:t>
            </a:r>
          </a:p>
          <a:p>
            <a:r>
              <a:rPr lang="en-GB" sz="2400" dirty="0"/>
              <a:t>Change in electrical properties detected by internal circuitry and outputted as a high or low voltage level</a:t>
            </a:r>
          </a:p>
        </p:txBody>
      </p:sp>
      <p:pic>
        <p:nvPicPr>
          <p:cNvPr id="1026" name="Picture 2" descr="Image result for inductive proximity senso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74" b="14759"/>
          <a:stretch/>
        </p:blipFill>
        <p:spPr bwMode="auto">
          <a:xfrm>
            <a:off x="7824193" y="3068960"/>
            <a:ext cx="2143125" cy="1572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99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proximity switch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7" y="1870018"/>
            <a:ext cx="4006551" cy="3263504"/>
          </a:xfrm>
        </p:spPr>
        <p:txBody>
          <a:bodyPr>
            <a:noAutofit/>
          </a:bodyPr>
          <a:lstStyle/>
          <a:p>
            <a:r>
              <a:rPr lang="en-GB" sz="2400" dirty="0"/>
              <a:t>Often used in industrial machines to detect metallic objects like tin cans or used as limit switches to control movement.</a:t>
            </a:r>
          </a:p>
          <a:p>
            <a:r>
              <a:rPr lang="en-GB" sz="2400" dirty="0"/>
              <a:t>Larger version is used to detect cars at traffic lights and car park barriers</a:t>
            </a:r>
          </a:p>
        </p:txBody>
      </p:sp>
      <p:pic>
        <p:nvPicPr>
          <p:cNvPr id="4" name="Picture 4" descr="induction-loop-traffic-lights-sens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152" y="3933057"/>
            <a:ext cx="3399509" cy="1722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78"/>
          <a:stretch/>
        </p:blipFill>
        <p:spPr bwMode="auto">
          <a:xfrm>
            <a:off x="6764152" y="1898768"/>
            <a:ext cx="2943031" cy="189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18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Capacitive proximity switch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1" y="1700809"/>
            <a:ext cx="4978895" cy="3789165"/>
          </a:xfrm>
        </p:spPr>
        <p:txBody>
          <a:bodyPr>
            <a:noAutofit/>
          </a:bodyPr>
          <a:lstStyle/>
          <a:p>
            <a:r>
              <a:rPr lang="en-GB" sz="2400" dirty="0"/>
              <a:t>Similar to inductive proximity switch</a:t>
            </a:r>
          </a:p>
          <a:p>
            <a:r>
              <a:rPr lang="en-GB" sz="2400" dirty="0"/>
              <a:t>Can be used to detect conductive objects</a:t>
            </a:r>
          </a:p>
          <a:p>
            <a:r>
              <a:rPr lang="en-GB" sz="2400" dirty="0"/>
              <a:t>Senses objects with dielectric constant different to air</a:t>
            </a:r>
          </a:p>
          <a:p>
            <a:r>
              <a:rPr lang="en-GB" sz="2400" dirty="0"/>
              <a:t>Changes in dielectric constant are detected as a change in oscillator frequency</a:t>
            </a:r>
          </a:p>
          <a:p>
            <a:endParaRPr lang="en-GB" sz="2400" dirty="0"/>
          </a:p>
        </p:txBody>
      </p:sp>
      <p:pic>
        <p:nvPicPr>
          <p:cNvPr id="3074" name="Picture 2" descr="Image result for capacitive proximity switch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711" y="1197615"/>
            <a:ext cx="2057708" cy="2057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09" t="10322" r="24118" b="26916"/>
          <a:stretch/>
        </p:blipFill>
        <p:spPr bwMode="auto">
          <a:xfrm>
            <a:off x="6815471" y="3178934"/>
            <a:ext cx="3647347" cy="248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03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0" y="1305781"/>
            <a:ext cx="6095016" cy="3263504"/>
          </a:xfrm>
        </p:spPr>
        <p:txBody>
          <a:bodyPr>
            <a:noAutofit/>
          </a:bodyPr>
          <a:lstStyle/>
          <a:p>
            <a:r>
              <a:rPr lang="en-GB" sz="2400" dirty="0"/>
              <a:t>Detect the presence or absence of light</a:t>
            </a:r>
          </a:p>
          <a:p>
            <a:r>
              <a:rPr lang="en-GB" sz="2400" dirty="0"/>
              <a:t>Can be used in reflective or transmission mode.</a:t>
            </a:r>
          </a:p>
          <a:p>
            <a:r>
              <a:rPr lang="en-GB" sz="2400" dirty="0"/>
              <a:t>Can be used to detect size, or other physical property of moving components</a:t>
            </a:r>
          </a:p>
          <a:p>
            <a:pPr lvl="1"/>
            <a:r>
              <a:rPr lang="en-GB" dirty="0"/>
              <a:t>Height, Width, or presence of some feature e.g. if there is a cap on a bottle</a:t>
            </a:r>
          </a:p>
          <a:p>
            <a:r>
              <a:rPr lang="en-GB" sz="2400" dirty="0"/>
              <a:t>Can be used to detect difference between light and dark</a:t>
            </a:r>
          </a:p>
        </p:txBody>
      </p:sp>
      <p:pic>
        <p:nvPicPr>
          <p:cNvPr id="4098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9090" y="1231364"/>
            <a:ext cx="1794038" cy="141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7878"/>
          <a:stretch/>
        </p:blipFill>
        <p:spPr>
          <a:xfrm>
            <a:off x="8332285" y="2829905"/>
            <a:ext cx="1780842" cy="1238492"/>
          </a:xfrm>
          <a:prstGeom prst="rect">
            <a:avLst/>
          </a:prstGeom>
        </p:spPr>
      </p:pic>
      <p:pic>
        <p:nvPicPr>
          <p:cNvPr id="4100" name="Picture 4" descr="Image result for white line follower robo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208" y="4149080"/>
            <a:ext cx="2508996" cy="149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90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2952" y="1475534"/>
            <a:ext cx="4817104" cy="3263504"/>
          </a:xfrm>
        </p:spPr>
        <p:txBody>
          <a:bodyPr>
            <a:noAutofit/>
          </a:bodyPr>
          <a:lstStyle/>
          <a:p>
            <a:r>
              <a:rPr lang="en-GB" sz="2400" dirty="0"/>
              <a:t>Can be used to measure rotational speed</a:t>
            </a:r>
          </a:p>
          <a:p>
            <a:r>
              <a:rPr lang="en-GB" sz="2400" dirty="0"/>
              <a:t>Opaque disc with a single slot used to allow light to pass only once per revolution</a:t>
            </a:r>
          </a:p>
          <a:p>
            <a:r>
              <a:rPr lang="en-GB" sz="2400" dirty="0"/>
              <a:t>Switch will activate once per revolution producing a pulse</a:t>
            </a:r>
          </a:p>
          <a:p>
            <a:r>
              <a:rPr lang="en-GB" sz="2400" dirty="0"/>
              <a:t>Frequency of pulses measured to give rotational speed</a:t>
            </a:r>
          </a:p>
        </p:txBody>
      </p:sp>
      <p:pic>
        <p:nvPicPr>
          <p:cNvPr id="5122" name="Picture 2" descr="Slotted wheel and optical switch mounted on mo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710" y="1988841"/>
            <a:ext cx="3350090" cy="251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53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0" y="1484784"/>
            <a:ext cx="4895588" cy="326350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Rotational speed could relate to a few different physical properties we might want to measure</a:t>
            </a:r>
          </a:p>
          <a:p>
            <a:pPr lvl="1"/>
            <a:r>
              <a:rPr lang="en-GB" dirty="0" smtClean="0"/>
              <a:t>Wind speed</a:t>
            </a:r>
          </a:p>
          <a:p>
            <a:pPr lvl="1"/>
            <a:r>
              <a:rPr lang="en-GB" dirty="0" smtClean="0"/>
              <a:t>Record playback speed</a:t>
            </a:r>
          </a:p>
          <a:p>
            <a:pPr lvl="1"/>
            <a:r>
              <a:rPr lang="en-GB" dirty="0" smtClean="0"/>
              <a:t>Vehicle road or engine speed</a:t>
            </a:r>
          </a:p>
          <a:p>
            <a:pPr lvl="1"/>
            <a:endParaRPr lang="en-GB" dirty="0"/>
          </a:p>
        </p:txBody>
      </p:sp>
      <p:pic>
        <p:nvPicPr>
          <p:cNvPr id="6148" name="Picture 4" descr="Image result for turntabl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066" y="2576296"/>
            <a:ext cx="2872232" cy="191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 result for car speedomete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017" y="4035675"/>
            <a:ext cx="2295215" cy="163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Related image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41" y="1340768"/>
            <a:ext cx="214312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6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encoders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1" y="2226469"/>
            <a:ext cx="5061125" cy="326350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Adding a second detector allows us to detect direction of rotation through quadrature phase detection</a:t>
            </a:r>
          </a:p>
          <a:p>
            <a:r>
              <a:rPr lang="en-GB" dirty="0" smtClean="0"/>
              <a:t>Adding more slots increases resolution and allows us to measure angular displacement</a:t>
            </a:r>
          </a:p>
          <a:p>
            <a:r>
              <a:rPr lang="en-GB" dirty="0" smtClean="0"/>
              <a:t>Angular displacement can be related to physical movement of an object and used to measure distance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0137" y="1628800"/>
            <a:ext cx="2853509" cy="2064470"/>
          </a:xfrm>
          <a:prstGeom prst="rect">
            <a:avLst/>
          </a:prstGeom>
        </p:spPr>
      </p:pic>
      <p:pic>
        <p:nvPicPr>
          <p:cNvPr id="7174" name="Picture 6" descr="Image result for encoded tof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6" y="3726012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7636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Hall effect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417639"/>
            <a:ext cx="5472608" cy="4062875"/>
          </a:xfrm>
        </p:spPr>
        <p:txBody>
          <a:bodyPr>
            <a:noAutofit/>
          </a:bodyPr>
          <a:lstStyle/>
          <a:p>
            <a:r>
              <a:rPr lang="en-GB" sz="2400" dirty="0"/>
              <a:t>Hall effect sensors are used to detect and measure magnetic field intensity</a:t>
            </a:r>
          </a:p>
          <a:p>
            <a:r>
              <a:rPr lang="en-GB" sz="2400" dirty="0"/>
              <a:t>Hall sensor has four terminals – </a:t>
            </a:r>
          </a:p>
          <a:p>
            <a:pPr lvl="1"/>
            <a:r>
              <a:rPr lang="en-GB" sz="2000" dirty="0"/>
              <a:t>2 power supply and 2 measurement terminals</a:t>
            </a:r>
          </a:p>
          <a:p>
            <a:r>
              <a:rPr lang="en-GB" sz="2400" dirty="0"/>
              <a:t>Current flows between power terminals</a:t>
            </a:r>
          </a:p>
          <a:p>
            <a:r>
              <a:rPr lang="en-GB" sz="2400" dirty="0"/>
              <a:t>Electrons are deflected by magnetic field towards measurement terminals</a:t>
            </a:r>
          </a:p>
        </p:txBody>
      </p:sp>
      <p:pic>
        <p:nvPicPr>
          <p:cNvPr id="4" name="Hall_Sensor.webm.480p.vp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83672" y="1712530"/>
            <a:ext cx="4237769" cy="317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3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Hall effect sensor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8769" y="1484784"/>
            <a:ext cx="7714462" cy="326350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Output from hall sensor can be </a:t>
            </a:r>
            <a:r>
              <a:rPr lang="en-GB" dirty="0" err="1" smtClean="0"/>
              <a:t>thresholded</a:t>
            </a:r>
            <a:r>
              <a:rPr lang="en-GB" dirty="0" smtClean="0"/>
              <a:t> to give digital on/off output</a:t>
            </a:r>
          </a:p>
          <a:p>
            <a:r>
              <a:rPr lang="en-GB" dirty="0" smtClean="0"/>
              <a:t>Output from hall sensor can be linear to allow measurement of magnetic field</a:t>
            </a:r>
          </a:p>
          <a:p>
            <a:r>
              <a:rPr lang="en-GB" dirty="0" smtClean="0"/>
              <a:t>Can be used to measure current in a wire</a:t>
            </a:r>
          </a:p>
          <a:p>
            <a:r>
              <a:rPr lang="en-GB" dirty="0" smtClean="0"/>
              <a:t>Can be used to detect presence of a magnet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53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Actuators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actuator is a component of a machine that is responsible for moving and controlling a mechanism or system, for example by opening a valve.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simple terms, it is a "mover</a:t>
            </a:r>
            <a:r>
              <a:rPr lang="en-GB" dirty="0" smtClean="0"/>
              <a:t>".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01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Actuator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 of actuator include</a:t>
            </a:r>
            <a:endParaRPr lang="en-GB" dirty="0"/>
          </a:p>
          <a:p>
            <a:pPr lvl="1"/>
            <a:r>
              <a:rPr lang="en-GB" dirty="0"/>
              <a:t>Motors</a:t>
            </a:r>
          </a:p>
          <a:p>
            <a:pPr lvl="1"/>
            <a:r>
              <a:rPr lang="en-GB" dirty="0"/>
              <a:t>Solenoids</a:t>
            </a:r>
          </a:p>
          <a:p>
            <a:pPr lvl="1"/>
            <a:r>
              <a:rPr lang="en-GB" dirty="0"/>
              <a:t>Piezoelectric devices</a:t>
            </a:r>
          </a:p>
          <a:p>
            <a:endParaRPr lang="en-GB" dirty="0"/>
          </a:p>
        </p:txBody>
      </p:sp>
      <p:pic>
        <p:nvPicPr>
          <p:cNvPr id="2050" name="Picture 2" descr="Image result for mo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4930" y="402906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solenoi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415" y="2741294"/>
            <a:ext cx="1851025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www.thorlabs.com/Images/GuideImages/1076_piezoactuators_6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" t="33193" r="51941" b="2852"/>
          <a:stretch/>
        </p:blipFill>
        <p:spPr bwMode="auto">
          <a:xfrm>
            <a:off x="8405495" y="3742083"/>
            <a:ext cx="3176905" cy="177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20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Actuator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750560" cy="3917032"/>
          </a:xfrm>
        </p:spPr>
        <p:txBody>
          <a:bodyPr/>
          <a:lstStyle/>
          <a:p>
            <a:r>
              <a:rPr lang="en-GB" dirty="0" smtClean="0"/>
              <a:t>Actuators may be used to control the position of a valve in a control system</a:t>
            </a:r>
          </a:p>
          <a:p>
            <a:pPr lvl="1"/>
            <a:r>
              <a:rPr lang="en-GB" dirty="0" smtClean="0"/>
              <a:t>Your central heating at home may have motorised valves to control the flow of hot water to radiators or a hot water tank</a:t>
            </a:r>
            <a:endParaRPr lang="en-GB" dirty="0"/>
          </a:p>
        </p:txBody>
      </p:sp>
      <p:pic>
        <p:nvPicPr>
          <p:cNvPr id="1026" name="Picture 2" descr="Image result for motorised valv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8612" y="1696994"/>
            <a:ext cx="3072714" cy="3072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197118" y="1696994"/>
            <a:ext cx="11440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Actuator</a:t>
            </a:r>
          </a:p>
          <a:p>
            <a:r>
              <a:rPr lang="en-GB" sz="2000" dirty="0" smtClean="0"/>
              <a:t>(Motor)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7167881" y="4864398"/>
            <a:ext cx="747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Valve</a:t>
            </a:r>
            <a:endParaRPr lang="en-GB" dirty="0"/>
          </a:p>
        </p:txBody>
      </p:sp>
      <p:cxnSp>
        <p:nvCxnSpPr>
          <p:cNvPr id="7" name="Straight Arrow Connector 6"/>
          <p:cNvCxnSpPr>
            <a:stCxn id="4" idx="3"/>
          </p:cNvCxnSpPr>
          <p:nvPr/>
        </p:nvCxnSpPr>
        <p:spPr>
          <a:xfrm>
            <a:off x="7341153" y="2050937"/>
            <a:ext cx="1651169" cy="73126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5" idx="3"/>
          </p:cNvCxnSpPr>
          <p:nvPr/>
        </p:nvCxnSpPr>
        <p:spPr>
          <a:xfrm flipV="1">
            <a:off x="7915339" y="4241800"/>
            <a:ext cx="1858581" cy="80726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187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67</TotalTime>
  <Words>720</Words>
  <Application>Microsoft Office PowerPoint</Application>
  <PresentationFormat>Widescreen</PresentationFormat>
  <Paragraphs>102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Myriad Pro</vt:lpstr>
      <vt:lpstr>20140311PresentationUWTSDTemplate</vt:lpstr>
      <vt:lpstr>Transducers, sensors and actuators</vt:lpstr>
      <vt:lpstr>Transducers</vt:lpstr>
      <vt:lpstr>Transducers</vt:lpstr>
      <vt:lpstr>Active Sensors</vt:lpstr>
      <vt:lpstr>Active Sensors</vt:lpstr>
      <vt:lpstr>Passive Sensors</vt:lpstr>
      <vt:lpstr>Passive Sensors</vt:lpstr>
      <vt:lpstr>Sensor or Transducer?</vt:lpstr>
      <vt:lpstr>Switches</vt:lpstr>
      <vt:lpstr>Inductive proximity switch</vt:lpstr>
      <vt:lpstr>Inductive proximity switch</vt:lpstr>
      <vt:lpstr>Capacitive proximity switch</vt:lpstr>
      <vt:lpstr>Optical switches</vt:lpstr>
      <vt:lpstr>Optical switches</vt:lpstr>
      <vt:lpstr>Optical switches</vt:lpstr>
      <vt:lpstr>Optical encoders</vt:lpstr>
      <vt:lpstr>Hall effect sensors</vt:lpstr>
      <vt:lpstr>Hall effect sensor</vt:lpstr>
      <vt:lpstr>Actuators</vt:lpstr>
      <vt:lpstr>Actuator</vt:lpstr>
      <vt:lpstr>Actuator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Transducers, sensors and actuators</dc:title>
  <dc:creator>Stephen Mosey</dc:creator>
  <cp:lastModifiedBy>Stephen Mosey</cp:lastModifiedBy>
  <cp:revision>5</cp:revision>
  <dcterms:created xsi:type="dcterms:W3CDTF">2020-02-10T11:14:08Z</dcterms:created>
  <dcterms:modified xsi:type="dcterms:W3CDTF">2020-02-10T15:35:18Z</dcterms:modified>
</cp:coreProperties>
</file>