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12" autoAdjust="0"/>
  </p:normalViewPr>
  <p:slideViewPr>
    <p:cSldViewPr snapToGrid="0">
      <p:cViewPr varScale="1">
        <p:scale>
          <a:sx n="70" d="100"/>
          <a:sy n="70" d="100"/>
        </p:scale>
        <p:origin x="11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2222F8-0F7D-4798-B604-275710360588}" type="datetimeFigureOut">
              <a:rPr lang="en-IN" smtClean="0"/>
              <a:t>25-10-2025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D114E-647D-47A7-9C01-017B7DFCA045}" type="slidenum">
              <a:rPr lang="en-IN" smtClean="0"/>
              <a:t>‹#›</a:t>
            </a:fld>
            <a:endParaRPr lang="en-IN"/>
          </a:p>
        </p:txBody>
      </p:sp>
    </p:spTree>
    <p:extLst>
      <p:ext uri="{BB962C8B-B14F-4D97-AF65-F5344CB8AC3E}">
        <p14:creationId xmlns:p14="http://schemas.microsoft.com/office/powerpoint/2010/main" val="858248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Croeso Fest 2025 will be a flagship MICE event to promote the economy and culture of Wales internationally during the “Year of Croeso.” The term “Croeso” means “welcome” in Welsh and thus reflects warmth and hospitality in Welsh hospitality. The concept of the event blends professional networking practices with inclusive cultural experiences. The event aims to attract tourism boards, travel operators, and cultural ambassadors. This presentation will critically assess the feasibility of the event across strategic, operational, and financial dimensions, contributing to its value and viability.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CDAD114E-647D-47A7-9C01-017B7DFCA045}" type="slidenum">
              <a:rPr lang="en-IN" smtClean="0"/>
              <a:t>2</a:t>
            </a:fld>
            <a:endParaRPr lang="en-IN"/>
          </a:p>
        </p:txBody>
      </p:sp>
    </p:spTree>
    <p:extLst>
      <p:ext uri="{BB962C8B-B14F-4D97-AF65-F5344CB8AC3E}">
        <p14:creationId xmlns:p14="http://schemas.microsoft.com/office/powerpoint/2010/main" val="3740722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strategic objectives of Croeso Fest are framed using SMART objectives. The objectives include strengthening the Walsh brand identity, supporting the tourism and hospitality sector, and engaging in international travel trade and promoting sustainable tourism. All these actions will be taken as per ICC </a:t>
            </a:r>
            <a:r>
              <a:rPr lang="en-GB" sz="1200" kern="1200" dirty="0" err="1">
                <a:solidFill>
                  <a:schemeClr val="tx1"/>
                </a:solidFill>
                <a:effectLst/>
                <a:latin typeface="+mn-lt"/>
                <a:ea typeface="+mn-ea"/>
                <a:cs typeface="+mn-cs"/>
              </a:rPr>
              <a:t>Wales’</a:t>
            </a:r>
            <a:r>
              <a:rPr lang="en-GB" sz="1200" kern="1200" dirty="0">
                <a:solidFill>
                  <a:schemeClr val="tx1"/>
                </a:solidFill>
                <a:effectLst/>
                <a:latin typeface="+mn-lt"/>
                <a:ea typeface="+mn-ea"/>
                <a:cs typeface="+mn-cs"/>
              </a:rPr>
              <a:t> sustainability infrastructure requirements.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CDAD114E-647D-47A7-9C01-017B7DFCA045}" type="slidenum">
              <a:rPr lang="en-IN" smtClean="0"/>
              <a:t>3</a:t>
            </a:fld>
            <a:endParaRPr lang="en-IN"/>
          </a:p>
        </p:txBody>
      </p:sp>
    </p:spTree>
    <p:extLst>
      <p:ext uri="{BB962C8B-B14F-4D97-AF65-F5344CB8AC3E}">
        <p14:creationId xmlns:p14="http://schemas.microsoft.com/office/powerpoint/2010/main" val="3505763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3939F-F52D-12DE-467D-BAE0AAD759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88F65D-02E8-224F-AA4B-FC2F9D2983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DFCA4B-8513-6852-11CF-58DD946305E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Croeso Fest is designed as a hybrid MICE event, integrating professional networking with cultural experiences. The format includes events like keynote sessions, B2B exhibitions, guided heritage tours, culinary expos, and live performances. This multifaceted approach will support the tourism strategy of Wales and will offer and unique sense of business and cultural depth to the participants. Best practices will be implemented to manage the experimental event design.</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550B7F6-C624-927E-381B-B0A86C62395F}"/>
              </a:ext>
            </a:extLst>
          </p:cNvPr>
          <p:cNvSpPr>
            <a:spLocks noGrp="1"/>
          </p:cNvSpPr>
          <p:nvPr>
            <p:ph type="sldNum" sz="quarter" idx="5"/>
          </p:nvPr>
        </p:nvSpPr>
        <p:spPr/>
        <p:txBody>
          <a:bodyPr/>
          <a:lstStyle/>
          <a:p>
            <a:fld id="{CDAD114E-647D-47A7-9C01-017B7DFCA045}" type="slidenum">
              <a:rPr lang="en-IN" smtClean="0"/>
              <a:t>4</a:t>
            </a:fld>
            <a:endParaRPr lang="en-IN"/>
          </a:p>
        </p:txBody>
      </p:sp>
    </p:spTree>
    <p:extLst>
      <p:ext uri="{BB962C8B-B14F-4D97-AF65-F5344CB8AC3E}">
        <p14:creationId xmlns:p14="http://schemas.microsoft.com/office/powerpoint/2010/main" val="272614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497F1-3BA4-B29A-4815-C54762D78B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1405F-7DD7-0B37-B755-B95FFFA821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7C77D2-0680-ED0F-B8E8-04F421A5E4A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Croeso Fest will target global tourism professionals, cultural institutions, and event planners seeking immersive experiences. Targeting the 25–44 age group is essential for managing their travel engagements and mobility. Geographically, North America, Europe, and the Asia-Pacific will be prioritized for maximum exposure. The increasing business market opportunities in Wales and the increase in immersive experiences in travel operations in the market will help in the accumulation of customers. Thus, an emphasis will be made on unique and experimental tourism operations. </a:t>
            </a:r>
            <a:endParaRPr lang="en-IN" sz="1200" kern="1200" dirty="0">
              <a:solidFill>
                <a:schemeClr val="tx1"/>
              </a:solidFill>
              <a:effectLst/>
              <a:latin typeface="+mn-lt"/>
              <a:ea typeface="+mn-ea"/>
              <a:cs typeface="+mn-cs"/>
            </a:endParaRPr>
          </a:p>
          <a:p>
            <a:endParaRPr lang="en-IN" dirty="0"/>
          </a:p>
        </p:txBody>
      </p:sp>
      <p:sp>
        <p:nvSpPr>
          <p:cNvPr id="4" name="Slide Number Placeholder 3">
            <a:extLst>
              <a:ext uri="{FF2B5EF4-FFF2-40B4-BE49-F238E27FC236}">
                <a16:creationId xmlns:a16="http://schemas.microsoft.com/office/drawing/2014/main" id="{54BFBF45-8005-2896-2262-1A28D9249E41}"/>
              </a:ext>
            </a:extLst>
          </p:cNvPr>
          <p:cNvSpPr>
            <a:spLocks noGrp="1"/>
          </p:cNvSpPr>
          <p:nvPr>
            <p:ph type="sldNum" sz="quarter" idx="5"/>
          </p:nvPr>
        </p:nvSpPr>
        <p:spPr/>
        <p:txBody>
          <a:bodyPr/>
          <a:lstStyle/>
          <a:p>
            <a:fld id="{CDAD114E-647D-47A7-9C01-017B7DFCA045}" type="slidenum">
              <a:rPr lang="en-IN" smtClean="0"/>
              <a:t>5</a:t>
            </a:fld>
            <a:endParaRPr lang="en-IN"/>
          </a:p>
        </p:txBody>
      </p:sp>
    </p:spTree>
    <p:extLst>
      <p:ext uri="{BB962C8B-B14F-4D97-AF65-F5344CB8AC3E}">
        <p14:creationId xmlns:p14="http://schemas.microsoft.com/office/powerpoint/2010/main" val="348029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CE6D89-DB10-ED02-2052-F9AA39F02A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5774E3-1554-CA4C-B99F-C02442DC4C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D6F58B-72B8-90B3-B71B-F27983CFC7FD}"/>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Croeso Fest has significant competitors, including WTM London and </a:t>
            </a:r>
            <a:r>
              <a:rPr lang="en-US" sz="1200" kern="1200" dirty="0" err="1">
                <a:solidFill>
                  <a:schemeClr val="tx1"/>
                </a:solidFill>
                <a:effectLst/>
                <a:latin typeface="+mn-lt"/>
                <a:ea typeface="+mn-ea"/>
                <a:cs typeface="+mn-cs"/>
              </a:rPr>
              <a:t>ExploreGB</a:t>
            </a:r>
            <a:r>
              <a:rPr lang="en-US" sz="1200" kern="1200" dirty="0">
                <a:solidFill>
                  <a:schemeClr val="tx1"/>
                </a:solidFill>
                <a:effectLst/>
                <a:latin typeface="+mn-lt"/>
                <a:ea typeface="+mn-ea"/>
                <a:cs typeface="+mn-cs"/>
              </a:rPr>
              <a:t>. However, these competitors are broad and not culturally focused. Alternatively, Croeso Fest can offer a unique cultural identity while combining B2B networking with immersive cultural experiences. On a different note, Wales’s underrepresentation in international MICE events creates a strategic gap for the event to mitigate. Through the collaboration with Visit Wales, several destination management companies and local councils, Croeso Fest can become resourceful and credible. As a result, the overall operations will be unique and value-driven, despite the presence of a good number of competitors.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87D8417-81A1-0B18-5207-453B5D70F8BA}"/>
              </a:ext>
            </a:extLst>
          </p:cNvPr>
          <p:cNvSpPr>
            <a:spLocks noGrp="1"/>
          </p:cNvSpPr>
          <p:nvPr>
            <p:ph type="sldNum" sz="quarter" idx="5"/>
          </p:nvPr>
        </p:nvSpPr>
        <p:spPr/>
        <p:txBody>
          <a:bodyPr/>
          <a:lstStyle/>
          <a:p>
            <a:fld id="{CDAD114E-647D-47A7-9C01-017B7DFCA045}" type="slidenum">
              <a:rPr lang="en-IN" smtClean="0"/>
              <a:t>6</a:t>
            </a:fld>
            <a:endParaRPr lang="en-IN"/>
          </a:p>
        </p:txBody>
      </p:sp>
    </p:spTree>
    <p:extLst>
      <p:ext uri="{BB962C8B-B14F-4D97-AF65-F5344CB8AC3E}">
        <p14:creationId xmlns:p14="http://schemas.microsoft.com/office/powerpoint/2010/main" val="858141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F9B71-B067-2DE5-1A20-C24111C72B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8238A2-0235-C4F4-5272-F55D49C669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2377D2-7833-7906-4E15-E6B12D7FFFB7}"/>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ICC Wales, Newport, has been strategically selected as the venue for its capacity, sustainability credentials, and accessibility. It has about 5,000 sqm of adaptable space and advanced hybrid AV technology, thus supporting hybrid conferencing and eco-conscious operations. It is </a:t>
            </a:r>
            <a:r>
              <a:rPr lang="en-GB" sz="1200" kern="1200" dirty="0" err="1">
                <a:solidFill>
                  <a:schemeClr val="tx1"/>
                </a:solidFill>
                <a:effectLst/>
                <a:latin typeface="+mn-lt"/>
                <a:ea typeface="+mn-ea"/>
                <a:cs typeface="+mn-cs"/>
              </a:rPr>
              <a:t>alsoe</a:t>
            </a:r>
            <a:r>
              <a:rPr lang="en-GB" sz="1200" kern="1200" dirty="0">
                <a:solidFill>
                  <a:schemeClr val="tx1"/>
                </a:solidFill>
                <a:effectLst/>
                <a:latin typeface="+mn-lt"/>
                <a:ea typeface="+mn-ea"/>
                <a:cs typeface="+mn-cs"/>
              </a:rPr>
              <a:t> in proximity to Cardiff and Bristol airports, helping with smoother international access. The venue is also located near several hotels, restaurants, and cultural sites, which will help in delegate convenience. Thus, the visitor experience with this venue will be largely positive. </a:t>
            </a:r>
            <a:endParaRPr lang="en-IN" sz="1200" kern="1200" dirty="0">
              <a:solidFill>
                <a:schemeClr val="tx1"/>
              </a:solidFill>
              <a:effectLst/>
              <a:latin typeface="+mn-lt"/>
              <a:ea typeface="+mn-ea"/>
              <a:cs typeface="+mn-cs"/>
            </a:endParaRPr>
          </a:p>
          <a:p>
            <a:endParaRPr lang="en-IN" dirty="0"/>
          </a:p>
        </p:txBody>
      </p:sp>
      <p:sp>
        <p:nvSpPr>
          <p:cNvPr id="4" name="Slide Number Placeholder 3">
            <a:extLst>
              <a:ext uri="{FF2B5EF4-FFF2-40B4-BE49-F238E27FC236}">
                <a16:creationId xmlns:a16="http://schemas.microsoft.com/office/drawing/2014/main" id="{CADFA2F5-E8C8-B594-957C-94C6A7347789}"/>
              </a:ext>
            </a:extLst>
          </p:cNvPr>
          <p:cNvSpPr>
            <a:spLocks noGrp="1"/>
          </p:cNvSpPr>
          <p:nvPr>
            <p:ph type="sldNum" sz="quarter" idx="5"/>
          </p:nvPr>
        </p:nvSpPr>
        <p:spPr/>
        <p:txBody>
          <a:bodyPr/>
          <a:lstStyle/>
          <a:p>
            <a:fld id="{CDAD114E-647D-47A7-9C01-017B7DFCA045}" type="slidenum">
              <a:rPr lang="en-IN" smtClean="0"/>
              <a:t>7</a:t>
            </a:fld>
            <a:endParaRPr lang="en-IN"/>
          </a:p>
        </p:txBody>
      </p:sp>
    </p:spTree>
    <p:extLst>
      <p:ext uri="{BB962C8B-B14F-4D97-AF65-F5344CB8AC3E}">
        <p14:creationId xmlns:p14="http://schemas.microsoft.com/office/powerpoint/2010/main" val="3041158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2AC07-C9D4-52D9-2480-96C2A5C7BA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0A8F74-B00A-46AF-EA32-02727BA3F6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3DC48E-B25E-670F-DE69-C9DE9E79897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Operational success of an event requires detailed planning across multiple domains. Catering will mainly feature Welsh cuisine using locally sourced ingredients to manage sustainability. AV technicians, interpreters, and guest experience managers will ensure a smooth transition and delivery of the event, helping with better customer satisfaction. Transport, accessibility, and emergency services will ensure the mitigation of international standards. Digital registration systems will help manage delegate booking management. As a result, an overall positive stakeholder experience will be generated, and a seamless experience will be delivered.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C6D1673-9A71-9754-38A0-125CA3D96450}"/>
              </a:ext>
            </a:extLst>
          </p:cNvPr>
          <p:cNvSpPr>
            <a:spLocks noGrp="1"/>
          </p:cNvSpPr>
          <p:nvPr>
            <p:ph type="sldNum" sz="quarter" idx="5"/>
          </p:nvPr>
        </p:nvSpPr>
        <p:spPr/>
        <p:txBody>
          <a:bodyPr/>
          <a:lstStyle/>
          <a:p>
            <a:fld id="{CDAD114E-647D-47A7-9C01-017B7DFCA045}" type="slidenum">
              <a:rPr lang="en-IN" smtClean="0"/>
              <a:t>8</a:t>
            </a:fld>
            <a:endParaRPr lang="en-IN"/>
          </a:p>
        </p:txBody>
      </p:sp>
    </p:spTree>
    <p:extLst>
      <p:ext uri="{BB962C8B-B14F-4D97-AF65-F5344CB8AC3E}">
        <p14:creationId xmlns:p14="http://schemas.microsoft.com/office/powerpoint/2010/main" val="1675439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97F9B-1DB5-2A06-906C-F782E82441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FB14A2-3D87-A609-42E3-C1ED9C03CF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844104-FD46-E662-0BB6-D9A457392F1A}"/>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main expenses of the Croeso Fest will include venue hiring and management costs, staffing, marketing, catering, communication technology management and others, summing up to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250,000. However, the revenue will also gain revenue from delegate registration, sponsorship packages and exhibition booth sales, estimated at £310,000. Thus, a profitability of £ 60,000 is also expected.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4BB5979-006C-3F07-92B3-771AC3D1812C}"/>
              </a:ext>
            </a:extLst>
          </p:cNvPr>
          <p:cNvSpPr>
            <a:spLocks noGrp="1"/>
          </p:cNvSpPr>
          <p:nvPr>
            <p:ph type="sldNum" sz="quarter" idx="5"/>
          </p:nvPr>
        </p:nvSpPr>
        <p:spPr/>
        <p:txBody>
          <a:bodyPr/>
          <a:lstStyle/>
          <a:p>
            <a:fld id="{CDAD114E-647D-47A7-9C01-017B7DFCA045}" type="slidenum">
              <a:rPr lang="en-IN" smtClean="0"/>
              <a:t>9</a:t>
            </a:fld>
            <a:endParaRPr lang="en-IN"/>
          </a:p>
        </p:txBody>
      </p:sp>
    </p:spTree>
    <p:extLst>
      <p:ext uri="{BB962C8B-B14F-4D97-AF65-F5344CB8AC3E}">
        <p14:creationId xmlns:p14="http://schemas.microsoft.com/office/powerpoint/2010/main" val="832238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0A4F7-6BFE-4579-4937-9BDD93D4F9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E24D42-3397-1760-CEEF-FE8008622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827175-D767-2D1F-93DF-E679E8D24898}"/>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Croeso Fest’s marketing strategy will be guided by the Attention, Interest, Desire, and Action stages of the AIDA model. Digital channels like Instagram and LinkedIn will be used to target travel professionals. Email newsletters and an app will manage registrations and updates. Partnerships will be considered with Visit Wales and UK embassies for boosting the credibility and reach of the events. Influencers and bloggers will help generate an audience further. The motivational mix theory suggests that a company should use a combination of promotional activities to ensure reach. Thus, the theory will guide the event in considering a multichannel promotions strategy.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21F78C9-FA58-F9EE-4E75-119951F52B7E}"/>
              </a:ext>
            </a:extLst>
          </p:cNvPr>
          <p:cNvSpPr>
            <a:spLocks noGrp="1"/>
          </p:cNvSpPr>
          <p:nvPr>
            <p:ph type="sldNum" sz="quarter" idx="5"/>
          </p:nvPr>
        </p:nvSpPr>
        <p:spPr/>
        <p:txBody>
          <a:bodyPr/>
          <a:lstStyle/>
          <a:p>
            <a:fld id="{CDAD114E-647D-47A7-9C01-017B7DFCA045}" type="slidenum">
              <a:rPr lang="en-IN" smtClean="0"/>
              <a:t>10</a:t>
            </a:fld>
            <a:endParaRPr lang="en-IN"/>
          </a:p>
        </p:txBody>
      </p:sp>
    </p:spTree>
    <p:extLst>
      <p:ext uri="{BB962C8B-B14F-4D97-AF65-F5344CB8AC3E}">
        <p14:creationId xmlns:p14="http://schemas.microsoft.com/office/powerpoint/2010/main" val="3839930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183AB-ED9A-803B-D0B0-92C1D32A1F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FB55A0-3F2E-F8E1-33E2-B32DD98CB1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5CA9DA-231E-BDC1-5815-03613DC4E06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Croeso Fest’s risk strategy will account for risk, including logistical disruptions, attendance, weather, health, and funding. The mitigation strategies will be in the best interest of the vent management activities. The strategies will involve managing flexible contracts, insurance, backup suppliers, and a contingency reserve. Sustainability will be embedded in the operations through local sourcing, hybrid conferencing, and inclusive design. Thus, a complete risk accountability will be taken, ensuring better operations management. </a:t>
            </a:r>
            <a:endParaRPr lang="en-IN" sz="1200" kern="1200" dirty="0">
              <a:solidFill>
                <a:schemeClr val="tx1"/>
              </a:solidFill>
              <a:effectLst/>
              <a:latin typeface="+mn-lt"/>
              <a:ea typeface="+mn-ea"/>
              <a:cs typeface="+mn-cs"/>
            </a:endParaRPr>
          </a:p>
          <a:p>
            <a:endParaRPr lang="en-IN" dirty="0"/>
          </a:p>
        </p:txBody>
      </p:sp>
      <p:sp>
        <p:nvSpPr>
          <p:cNvPr id="4" name="Slide Number Placeholder 3">
            <a:extLst>
              <a:ext uri="{FF2B5EF4-FFF2-40B4-BE49-F238E27FC236}">
                <a16:creationId xmlns:a16="http://schemas.microsoft.com/office/drawing/2014/main" id="{94185352-8629-7334-B39F-56E524C2EED9}"/>
              </a:ext>
            </a:extLst>
          </p:cNvPr>
          <p:cNvSpPr>
            <a:spLocks noGrp="1"/>
          </p:cNvSpPr>
          <p:nvPr>
            <p:ph type="sldNum" sz="quarter" idx="5"/>
          </p:nvPr>
        </p:nvSpPr>
        <p:spPr/>
        <p:txBody>
          <a:bodyPr/>
          <a:lstStyle/>
          <a:p>
            <a:fld id="{CDAD114E-647D-47A7-9C01-017B7DFCA045}" type="slidenum">
              <a:rPr lang="en-IN" smtClean="0"/>
              <a:t>11</a:t>
            </a:fld>
            <a:endParaRPr lang="en-IN"/>
          </a:p>
        </p:txBody>
      </p:sp>
    </p:spTree>
    <p:extLst>
      <p:ext uri="{BB962C8B-B14F-4D97-AF65-F5344CB8AC3E}">
        <p14:creationId xmlns:p14="http://schemas.microsoft.com/office/powerpoint/2010/main" val="331200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5C687-4E75-475A-8CA5-FAB911C0B5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D4A43E-385B-168A-0864-C362DB1144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1DACF4-12CD-3E53-1777-A2EFFBFE606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conclusion, it can be said that the Croeso Fest can emerge as a compelling and feasible event concept that aligns with Walsh's “Year of Croeso” campaign and festival requirements. The festival reflects cultural authenticity and operational excellence, and can be proven as highly impactful for tourism visibility and identity creation of the region.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EB9CC06-4A9D-58C0-319B-A94A2DFB8E4E}"/>
              </a:ext>
            </a:extLst>
          </p:cNvPr>
          <p:cNvSpPr>
            <a:spLocks noGrp="1"/>
          </p:cNvSpPr>
          <p:nvPr>
            <p:ph type="sldNum" sz="quarter" idx="5"/>
          </p:nvPr>
        </p:nvSpPr>
        <p:spPr/>
        <p:txBody>
          <a:bodyPr/>
          <a:lstStyle/>
          <a:p>
            <a:fld id="{CDAD114E-647D-47A7-9C01-017B7DFCA045}" type="slidenum">
              <a:rPr lang="en-IN" smtClean="0"/>
              <a:t>12</a:t>
            </a:fld>
            <a:endParaRPr lang="en-IN"/>
          </a:p>
        </p:txBody>
      </p:sp>
    </p:spTree>
    <p:extLst>
      <p:ext uri="{BB962C8B-B14F-4D97-AF65-F5344CB8AC3E}">
        <p14:creationId xmlns:p14="http://schemas.microsoft.com/office/powerpoint/2010/main" val="58915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6A51-7B11-3E1C-C5C5-11A79D55DE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35CA24-4DD8-8EF7-19DF-AD212259B0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E44F4D-0FAC-625E-65F8-4CD805BE01A4}"/>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E276A600-CD14-5A18-4614-4193937974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30224B-B52B-BD11-01E8-FD9FE7B8FD96}"/>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206362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FE2DF-5383-EB6C-3BE7-AEE27F81E3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23642D-30D4-760A-F30E-6217ECBA8D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A105CB-5AD0-DCF5-91EA-FDCA9F53EB7C}"/>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30A4ADF4-C43F-A79E-3DC4-6AEDE388E2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0511407-DDEC-F930-EF97-8C41CAC4C55B}"/>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2904255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961CA-F852-E3BB-3DA9-E1FD0F1338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15A72C-0D3C-1256-5A10-D6EF52702F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A61F84-BA5A-266B-3FCE-C98912AB5C3E}"/>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7A6348E6-E49D-CA54-16EC-AB26B1744ED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122D37B-0E25-DBA4-0C06-D588EDE595FE}"/>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2559675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379FA-A21A-5D30-539D-9105BA6157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124AC7-9541-7398-8EBF-ACE0C436B5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A3F90F-DD55-D9F8-97AD-307448D78F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0B1F62-657D-3915-715D-F32F08270A13}"/>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6" name="Footer Placeholder 5">
            <a:extLst>
              <a:ext uri="{FF2B5EF4-FFF2-40B4-BE49-F238E27FC236}">
                <a16:creationId xmlns:a16="http://schemas.microsoft.com/office/drawing/2014/main" id="{2FA431B5-FC77-BACF-47D8-20C1934CA73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AF17138-D8F1-2479-DEC9-9FF931F711B4}"/>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2119612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086C-114F-2F6A-5433-7CC14B74F4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EEB4B7-88D3-6A7C-92DE-6E3642EE0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0A08EF-D2FD-63E0-C878-910B42A997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132CBB-4D45-479C-BE97-BDFE806D3B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7BB6C2-861E-6DFB-CE35-B21A3930A1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4E4849-134A-EE0F-3485-A6E4C36CCF92}"/>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8" name="Footer Placeholder 7">
            <a:extLst>
              <a:ext uri="{FF2B5EF4-FFF2-40B4-BE49-F238E27FC236}">
                <a16:creationId xmlns:a16="http://schemas.microsoft.com/office/drawing/2014/main" id="{A3CE8229-6CE9-6CEF-D434-A82803E1C16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16AD20B-20D2-8ECC-F35E-13E3839EB902}"/>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3829659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9768-4C0E-2E50-8208-532A61B8BE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595822-0B52-A347-3414-64038F8540B2}"/>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4" name="Footer Placeholder 3">
            <a:extLst>
              <a:ext uri="{FF2B5EF4-FFF2-40B4-BE49-F238E27FC236}">
                <a16:creationId xmlns:a16="http://schemas.microsoft.com/office/drawing/2014/main" id="{3AB5EEAD-0E5C-D292-EAF7-00BC8EB8911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8F6CF13-DA07-8E8B-7ACB-9D39FA2C6654}"/>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910887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3B8460-3700-FD8C-B884-0129B30777C3}"/>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3" name="Footer Placeholder 2">
            <a:extLst>
              <a:ext uri="{FF2B5EF4-FFF2-40B4-BE49-F238E27FC236}">
                <a16:creationId xmlns:a16="http://schemas.microsoft.com/office/drawing/2014/main" id="{EBAD3D58-E6E7-52BF-79DB-DBF15A886C5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FC81238-B1C2-60B9-0D50-5CF25C1E012C}"/>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295458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C02B-B070-E5D7-517C-30685B038A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20FED4-79F8-805F-CB47-DBE265DC65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EA675F-D180-0C07-6519-D646530F69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FFF3A9-7FA3-0B04-62D5-AFB42D386027}"/>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6" name="Footer Placeholder 5">
            <a:extLst>
              <a:ext uri="{FF2B5EF4-FFF2-40B4-BE49-F238E27FC236}">
                <a16:creationId xmlns:a16="http://schemas.microsoft.com/office/drawing/2014/main" id="{C7DCF710-273E-93B6-0E25-7D3ED0BDF09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E97DBF-B733-AB78-C0EE-36069B74E653}"/>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171819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D779-524E-68B8-D3E0-34AD1780CA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0D1760-8065-7FD4-0DE3-9F4C04FA4A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191155-015B-2BDD-C1CC-439F68C1E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98DA9A-6994-2341-1886-1BBC57416F5E}"/>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6" name="Footer Placeholder 5">
            <a:extLst>
              <a:ext uri="{FF2B5EF4-FFF2-40B4-BE49-F238E27FC236}">
                <a16:creationId xmlns:a16="http://schemas.microsoft.com/office/drawing/2014/main" id="{A98ABC73-6E2B-82BF-6484-BBB6FE334CE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671F1C2-283B-78B8-8685-7F97EDBE878B}"/>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1653675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941C-ED64-050B-692E-D124381C71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B8BCF1-E087-630D-795D-835B6A1AD6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473ABF-8B5C-5415-CB72-CF7272905011}"/>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48F33EB7-9EDE-6683-3C92-B839F293C1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280A6E-19DC-0995-5ACC-E5691BDEA33D}"/>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4268059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732E5-FD49-64A5-065F-3AD7AFDD32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CA0FA2-78EC-90DC-CF0E-21BA41243D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ABADAC-9480-C41D-180E-DE7240B4EEB1}"/>
              </a:ext>
            </a:extLst>
          </p:cNvPr>
          <p:cNvSpPr>
            <a:spLocks noGrp="1"/>
          </p:cNvSpPr>
          <p:nvPr>
            <p:ph type="dt" sz="half" idx="10"/>
          </p:nvPr>
        </p:nvSpPr>
        <p:spPr/>
        <p:txBody>
          <a:body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1E2BFCC1-35D1-838F-0FC1-1AFD907B52D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1624736-29D5-D340-FAF1-C038ED3A4BB2}"/>
              </a:ext>
            </a:extLst>
          </p:cNvPr>
          <p:cNvSpPr>
            <a:spLocks noGrp="1"/>
          </p:cNvSpPr>
          <p:nvPr>
            <p:ph type="sldNum" sz="quarter" idx="12"/>
          </p:nvPr>
        </p:nvSpPr>
        <p:spPr/>
        <p:txBody>
          <a:bodyPr/>
          <a:lstStyle/>
          <a:p>
            <a:fld id="{8BEDB604-5EB0-4493-8ECB-7901504E6BFD}" type="slidenum">
              <a:rPr lang="en-IN" smtClean="0"/>
              <a:t>‹#›</a:t>
            </a:fld>
            <a:endParaRPr lang="en-IN"/>
          </a:p>
        </p:txBody>
      </p:sp>
    </p:spTree>
    <p:extLst>
      <p:ext uri="{BB962C8B-B14F-4D97-AF65-F5344CB8AC3E}">
        <p14:creationId xmlns:p14="http://schemas.microsoft.com/office/powerpoint/2010/main" val="362493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A2DA03-6F72-538D-80AF-20EC410CBB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666D3D-32DD-FBE3-25CF-FC36ED0AFE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27209-FA1C-7324-1A57-D2794BB1C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4F3CBC-5016-40E0-AD04-E7CEDE6F63BB}" type="datetimeFigureOut">
              <a:rPr lang="en-IN" smtClean="0"/>
              <a:t>25-10-2025</a:t>
            </a:fld>
            <a:endParaRPr lang="en-IN"/>
          </a:p>
        </p:txBody>
      </p:sp>
      <p:sp>
        <p:nvSpPr>
          <p:cNvPr id="5" name="Footer Placeholder 4">
            <a:extLst>
              <a:ext uri="{FF2B5EF4-FFF2-40B4-BE49-F238E27FC236}">
                <a16:creationId xmlns:a16="http://schemas.microsoft.com/office/drawing/2014/main" id="{D1153B6A-6CCF-4F02-52D3-C2BACA58A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1D91D692-7420-2AF9-6E0D-37951D7D4C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EDB604-5EB0-4493-8ECB-7901504E6BFD}" type="slidenum">
              <a:rPr lang="en-IN" smtClean="0"/>
              <a:t>‹#›</a:t>
            </a:fld>
            <a:endParaRPr lang="en-IN"/>
          </a:p>
        </p:txBody>
      </p:sp>
    </p:spTree>
    <p:extLst>
      <p:ext uri="{BB962C8B-B14F-4D97-AF65-F5344CB8AC3E}">
        <p14:creationId xmlns:p14="http://schemas.microsoft.com/office/powerpoint/2010/main" val="235539492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9D152-50AB-9679-230B-4CEE017C17DD}"/>
              </a:ext>
            </a:extLst>
          </p:cNvPr>
          <p:cNvSpPr>
            <a:spLocks noGrp="1"/>
          </p:cNvSpPr>
          <p:nvPr>
            <p:ph type="ctrTitle"/>
          </p:nvPr>
        </p:nvSpPr>
        <p:spPr>
          <a:xfrm>
            <a:off x="1452656" y="1444741"/>
            <a:ext cx="9357865" cy="1041901"/>
          </a:xfr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a:bodyPr>
          <a:lstStyle/>
          <a:p>
            <a:r>
              <a:rPr lang="en-US" sz="3400" b="1" kern="1200" dirty="0" err="1">
                <a:solidFill>
                  <a:schemeClr val="tx1"/>
                </a:solidFill>
                <a:latin typeface="+mj-lt"/>
                <a:ea typeface="+mj-ea"/>
                <a:cs typeface="+mj-cs"/>
              </a:rPr>
              <a:t>Croeso</a:t>
            </a:r>
            <a:r>
              <a:rPr lang="en-US" sz="3400" b="1" kern="1200" dirty="0">
                <a:solidFill>
                  <a:schemeClr val="tx1"/>
                </a:solidFill>
                <a:latin typeface="+mj-lt"/>
                <a:ea typeface="+mj-ea"/>
                <a:cs typeface="+mj-cs"/>
              </a:rPr>
              <a:t> Fest: A Global Celebration of Welsh Culture and Hospitality</a:t>
            </a:r>
          </a:p>
        </p:txBody>
      </p:sp>
      <p:sp>
        <p:nvSpPr>
          <p:cNvPr id="3" name="Subtitle 2">
            <a:extLst>
              <a:ext uri="{FF2B5EF4-FFF2-40B4-BE49-F238E27FC236}">
                <a16:creationId xmlns:a16="http://schemas.microsoft.com/office/drawing/2014/main" id="{8DE7E3C8-3B83-5187-19B5-8C692FC1378D}"/>
              </a:ext>
            </a:extLst>
          </p:cNvPr>
          <p:cNvSpPr>
            <a:spLocks noGrp="1"/>
          </p:cNvSpPr>
          <p:nvPr>
            <p:ph type="subTitle" idx="1"/>
          </p:nvPr>
        </p:nvSpPr>
        <p:spPr>
          <a:xfrm>
            <a:off x="1452656" y="2623457"/>
            <a:ext cx="5710144" cy="2777938"/>
          </a:xfrm>
        </p:spPr>
        <p:txBody>
          <a:bodyPr vert="horz" lIns="91440" tIns="45720" rIns="91440" bIns="45720" rtlCol="0">
            <a:normAutofit/>
          </a:bodyPr>
          <a:lstStyle/>
          <a:p>
            <a:pPr indent="-228600" algn="l">
              <a:buFont typeface="Arial" panose="020B0604020202020204" pitchFamily="34" charset="0"/>
              <a:buChar char="•"/>
            </a:pPr>
            <a:r>
              <a:rPr lang="en-US" sz="2000" b="1" dirty="0"/>
              <a:t>BMIH6007 – International Meetings Management</a:t>
            </a:r>
          </a:p>
          <a:p>
            <a:pPr indent="-228600" algn="l">
              <a:buFont typeface="Arial" panose="020B0604020202020204" pitchFamily="34" charset="0"/>
              <a:buChar char="•"/>
            </a:pPr>
            <a:r>
              <a:rPr lang="en-US" sz="2000" b="1" dirty="0"/>
              <a:t>Student name: Sabiana Mihaela Oprea</a:t>
            </a:r>
          </a:p>
          <a:p>
            <a:pPr indent="-228600" algn="l">
              <a:buFont typeface="Arial" panose="020B0604020202020204" pitchFamily="34" charset="0"/>
              <a:buChar char="•"/>
            </a:pPr>
            <a:r>
              <a:rPr lang="en-US" sz="2000" b="1" dirty="0"/>
              <a:t>Student ID: 2237673</a:t>
            </a:r>
          </a:p>
        </p:txBody>
      </p:sp>
      <p:sp>
        <p:nvSpPr>
          <p:cNvPr id="4" name="TextBox 3">
            <a:extLst>
              <a:ext uri="{FF2B5EF4-FFF2-40B4-BE49-F238E27FC236}">
                <a16:creationId xmlns:a16="http://schemas.microsoft.com/office/drawing/2014/main" id="{215AB89E-7D21-B1F7-E2F3-EFCFF30B1A65}"/>
              </a:ext>
            </a:extLst>
          </p:cNvPr>
          <p:cNvSpPr txBox="1"/>
          <p:nvPr/>
        </p:nvSpPr>
        <p:spPr>
          <a:xfrm>
            <a:off x="7336902" y="5112017"/>
            <a:ext cx="3908978" cy="78585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100" dirty="0"/>
              <a:t>AI declaration: </a:t>
            </a:r>
            <a:r>
              <a:rPr lang="en-GB" sz="11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100" dirty="0"/>
          </a:p>
        </p:txBody>
      </p:sp>
    </p:spTree>
    <p:extLst>
      <p:ext uri="{BB962C8B-B14F-4D97-AF65-F5344CB8AC3E}">
        <p14:creationId xmlns:p14="http://schemas.microsoft.com/office/powerpoint/2010/main" val="2972367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oeso 2024">
            <a:extLst>
              <a:ext uri="{FF2B5EF4-FFF2-40B4-BE49-F238E27FC236}">
                <a16:creationId xmlns:a16="http://schemas.microsoft.com/office/drawing/2014/main" id="{B1F8F212-89B2-B637-E451-9A7BAC8221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882"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C6C1A1-8D3A-1DEB-F22C-225BBF4B74D3}"/>
              </a:ext>
            </a:extLst>
          </p:cNvPr>
          <p:cNvSpPr>
            <a:spLocks noGrp="1"/>
          </p:cNvSpPr>
          <p:nvPr>
            <p:ph type="title"/>
          </p:nvPr>
        </p:nvSpPr>
        <p:spPr>
          <a:xfrm>
            <a:off x="7531610" y="365125"/>
            <a:ext cx="3822189" cy="1899912"/>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r>
              <a:rPr lang="en-US" sz="3700" b="1">
                <a:solidFill>
                  <a:schemeClr val="tx1"/>
                </a:solidFill>
                <a:latin typeface="+mj-lt"/>
                <a:ea typeface="+mj-ea"/>
                <a:cs typeface="+mj-cs"/>
              </a:rPr>
              <a:t>Introduction and </a:t>
            </a:r>
            <a:br>
              <a:rPr lang="en-US" sz="3700" b="1">
                <a:solidFill>
                  <a:schemeClr val="tx1"/>
                </a:solidFill>
                <a:latin typeface="+mj-lt"/>
                <a:ea typeface="+mj-ea"/>
                <a:cs typeface="+mj-cs"/>
              </a:rPr>
            </a:br>
            <a:r>
              <a:rPr lang="en-US" sz="3700" b="1">
                <a:solidFill>
                  <a:schemeClr val="tx1"/>
                </a:solidFill>
                <a:latin typeface="+mj-lt"/>
                <a:ea typeface="+mj-ea"/>
                <a:cs typeface="+mj-cs"/>
              </a:rPr>
              <a:t>Event Concept</a:t>
            </a:r>
          </a:p>
        </p:txBody>
      </p:sp>
      <p:sp>
        <p:nvSpPr>
          <p:cNvPr id="4" name="Content Placeholder 3">
            <a:extLst>
              <a:ext uri="{FF2B5EF4-FFF2-40B4-BE49-F238E27FC236}">
                <a16:creationId xmlns:a16="http://schemas.microsoft.com/office/drawing/2014/main" id="{C7A17702-B350-B5FF-A84E-4C403447F103}"/>
              </a:ext>
            </a:extLst>
          </p:cNvPr>
          <p:cNvSpPr>
            <a:spLocks noGrp="1"/>
          </p:cNvSpPr>
          <p:nvPr>
            <p:ph sz="half" idx="2"/>
          </p:nvPr>
        </p:nvSpPr>
        <p:spPr>
          <a:xfrm>
            <a:off x="7531610" y="2434201"/>
            <a:ext cx="3822189" cy="3742762"/>
          </a:xfrm>
        </p:spPr>
        <p:txBody>
          <a:bodyPr vert="horz" lIns="91440" tIns="45720" rIns="91440" bIns="45720" rtlCol="0">
            <a:normAutofit/>
          </a:bodyPr>
          <a:lstStyle/>
          <a:p>
            <a:pPr lvl="0"/>
            <a:r>
              <a:rPr lang="en-US" sz="1700"/>
              <a:t>Croeso Fest 2025 is proposed as an international MICE event aligned with Visit Wales’ “Year of Croeso.” (Visit Wales, 2025b)</a:t>
            </a:r>
          </a:p>
          <a:p>
            <a:pPr lvl="0"/>
            <a:r>
              <a:rPr lang="en-US" sz="1700"/>
              <a:t>“Croeso” means “welcome” in Welsh (Visit Wales, 2025a)</a:t>
            </a:r>
          </a:p>
          <a:p>
            <a:pPr lvl="0"/>
            <a:r>
              <a:rPr lang="en-US" sz="1700"/>
              <a:t>The event will celebrate Welsh hospitality, culture, and identity.</a:t>
            </a:r>
          </a:p>
          <a:p>
            <a:pPr lvl="0"/>
            <a:r>
              <a:rPr lang="en-US" sz="1700"/>
              <a:t>It will be a 3-day summit</a:t>
            </a:r>
          </a:p>
          <a:p>
            <a:pPr lvl="0"/>
            <a:r>
              <a:rPr lang="en-US" sz="1700"/>
              <a:t>The fest will include business networking, cultural showcases, and tourism engagement for global stakeholders. </a:t>
            </a:r>
          </a:p>
          <a:p>
            <a:endParaRPr lang="en-US" sz="1700"/>
          </a:p>
        </p:txBody>
      </p:sp>
    </p:spTree>
    <p:extLst>
      <p:ext uri="{BB962C8B-B14F-4D97-AF65-F5344CB8AC3E}">
        <p14:creationId xmlns:p14="http://schemas.microsoft.com/office/powerpoint/2010/main" val="79555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A2F4A515-FD00-1AAB-69CD-6074C0763996}"/>
              </a:ext>
            </a:extLst>
          </p:cNvPr>
          <p:cNvGraphicFramePr>
            <a:graphicFrameLocks noGrp="1"/>
          </p:cNvGraphicFramePr>
          <p:nvPr>
            <p:ph sz="half" idx="1"/>
            <p:extLst>
              <p:ext uri="{D42A27DB-BD31-4B8C-83A1-F6EECF244321}">
                <p14:modId xmlns:p14="http://schemas.microsoft.com/office/powerpoint/2010/main" val="286292730"/>
              </p:ext>
            </p:extLst>
          </p:nvPr>
        </p:nvGraphicFramePr>
        <p:xfrm>
          <a:off x="4886325" y="1302082"/>
          <a:ext cx="7027878" cy="5248736"/>
        </p:xfrm>
        <a:graphic>
          <a:graphicData uri="http://schemas.openxmlformats.org/drawingml/2006/table">
            <a:tbl>
              <a:tblPr>
                <a:tableStyleId>{5C22544A-7EE6-4342-B048-85BDC9FD1C3A}</a:tableStyleId>
              </a:tblPr>
              <a:tblGrid>
                <a:gridCol w="1171313">
                  <a:extLst>
                    <a:ext uri="{9D8B030D-6E8A-4147-A177-3AD203B41FA5}">
                      <a16:colId xmlns:a16="http://schemas.microsoft.com/office/drawing/2014/main" val="1651973313"/>
                    </a:ext>
                  </a:extLst>
                </a:gridCol>
                <a:gridCol w="1171313">
                  <a:extLst>
                    <a:ext uri="{9D8B030D-6E8A-4147-A177-3AD203B41FA5}">
                      <a16:colId xmlns:a16="http://schemas.microsoft.com/office/drawing/2014/main" val="954247565"/>
                    </a:ext>
                  </a:extLst>
                </a:gridCol>
                <a:gridCol w="1171313">
                  <a:extLst>
                    <a:ext uri="{9D8B030D-6E8A-4147-A177-3AD203B41FA5}">
                      <a16:colId xmlns:a16="http://schemas.microsoft.com/office/drawing/2014/main" val="3656146830"/>
                    </a:ext>
                  </a:extLst>
                </a:gridCol>
                <a:gridCol w="1171313">
                  <a:extLst>
                    <a:ext uri="{9D8B030D-6E8A-4147-A177-3AD203B41FA5}">
                      <a16:colId xmlns:a16="http://schemas.microsoft.com/office/drawing/2014/main" val="1010496468"/>
                    </a:ext>
                  </a:extLst>
                </a:gridCol>
                <a:gridCol w="1171313">
                  <a:extLst>
                    <a:ext uri="{9D8B030D-6E8A-4147-A177-3AD203B41FA5}">
                      <a16:colId xmlns:a16="http://schemas.microsoft.com/office/drawing/2014/main" val="2775594787"/>
                    </a:ext>
                  </a:extLst>
                </a:gridCol>
                <a:gridCol w="1171313">
                  <a:extLst>
                    <a:ext uri="{9D8B030D-6E8A-4147-A177-3AD203B41FA5}">
                      <a16:colId xmlns:a16="http://schemas.microsoft.com/office/drawing/2014/main" val="2567070333"/>
                    </a:ext>
                  </a:extLst>
                </a:gridCol>
              </a:tblGrid>
              <a:tr h="322391">
                <a:tc>
                  <a:txBody>
                    <a:bodyPr/>
                    <a:lstStyle/>
                    <a:p>
                      <a:pPr>
                        <a:lnSpc>
                          <a:spcPct val="115000"/>
                        </a:lnSpc>
                        <a:buNone/>
                      </a:pPr>
                      <a:r>
                        <a:rPr lang="en-GB" sz="1400" b="1" dirty="0">
                          <a:effectLst/>
                        </a:rPr>
                        <a:t>Objectives</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tc>
                  <a:txBody>
                    <a:bodyPr/>
                    <a:lstStyle/>
                    <a:p>
                      <a:pPr>
                        <a:lnSpc>
                          <a:spcPct val="115000"/>
                        </a:lnSpc>
                        <a:buNone/>
                      </a:pPr>
                      <a:r>
                        <a:rPr lang="en-GB" sz="1400" b="1" dirty="0">
                          <a:effectLst/>
                        </a:rPr>
                        <a:t>Specific</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tc>
                  <a:txBody>
                    <a:bodyPr/>
                    <a:lstStyle/>
                    <a:p>
                      <a:pPr>
                        <a:lnSpc>
                          <a:spcPct val="115000"/>
                        </a:lnSpc>
                        <a:buNone/>
                      </a:pPr>
                      <a:r>
                        <a:rPr lang="en-GB" sz="1400" b="1" dirty="0">
                          <a:effectLst/>
                        </a:rPr>
                        <a:t>Measurable</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tc>
                  <a:txBody>
                    <a:bodyPr/>
                    <a:lstStyle/>
                    <a:p>
                      <a:pPr>
                        <a:lnSpc>
                          <a:spcPct val="115000"/>
                        </a:lnSpc>
                        <a:buNone/>
                      </a:pPr>
                      <a:r>
                        <a:rPr lang="en-GB" sz="1400" b="1" dirty="0">
                          <a:effectLst/>
                        </a:rPr>
                        <a:t>Achievable</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tc>
                  <a:txBody>
                    <a:bodyPr/>
                    <a:lstStyle/>
                    <a:p>
                      <a:pPr>
                        <a:lnSpc>
                          <a:spcPct val="115000"/>
                        </a:lnSpc>
                        <a:buNone/>
                      </a:pPr>
                      <a:r>
                        <a:rPr lang="en-GB" sz="1400" b="1" dirty="0">
                          <a:effectLst/>
                        </a:rPr>
                        <a:t>Relevant</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tc>
                  <a:txBody>
                    <a:bodyPr/>
                    <a:lstStyle/>
                    <a:p>
                      <a:pPr>
                        <a:lnSpc>
                          <a:spcPct val="115000"/>
                        </a:lnSpc>
                        <a:buNone/>
                      </a:pPr>
                      <a:r>
                        <a:rPr lang="en-GB" sz="1400" b="1" dirty="0">
                          <a:effectLst/>
                        </a:rPr>
                        <a:t>Time-bound</a:t>
                      </a:r>
                      <a:endParaRPr lang="en-IN" sz="1200" b="1" dirty="0">
                        <a:effectLst/>
                        <a:latin typeface="Arial" panose="020B0604020202020204" pitchFamily="34" charset="0"/>
                        <a:ea typeface="Arial" panose="020B0604020202020204" pitchFamily="34" charset="0"/>
                      </a:endParaRPr>
                    </a:p>
                  </a:txBody>
                  <a:tcPr marL="42441" marR="42441" marT="42441" marB="42441">
                    <a:solidFill>
                      <a:schemeClr val="accent6">
                        <a:lumMod val="60000"/>
                        <a:lumOff val="40000"/>
                      </a:schemeClr>
                    </a:solidFill>
                  </a:tcPr>
                </a:tc>
                <a:extLst>
                  <a:ext uri="{0D108BD9-81ED-4DB2-BD59-A6C34878D82A}">
                    <a16:rowId xmlns:a16="http://schemas.microsoft.com/office/drawing/2014/main" val="2855178925"/>
                  </a:ext>
                </a:extLst>
              </a:tr>
              <a:tr h="1231587">
                <a:tc>
                  <a:txBody>
                    <a:bodyPr/>
                    <a:lstStyle/>
                    <a:p>
                      <a:pPr algn="just">
                        <a:lnSpc>
                          <a:spcPct val="115000"/>
                        </a:lnSpc>
                        <a:buNone/>
                      </a:pPr>
                      <a:r>
                        <a:rPr lang="en-GB" sz="1100" dirty="0">
                          <a:effectLst/>
                        </a:rPr>
                        <a:t>Strengthen Welsh Brand Identity</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Showcase Welsh culture, language, and hospitality globally</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Track brand mentions, media coverage, and delegate feedback</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dirty="0">
                          <a:effectLst/>
                        </a:rPr>
                        <a:t>Use existing Visit Wales branding and partnerships</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Aligns with “Year of Croeso” national campaign</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During the 3-day event</a:t>
                      </a:r>
                      <a:endParaRPr lang="en-IN" sz="1050">
                        <a:effectLst/>
                        <a:latin typeface="Arial" panose="020B0604020202020204" pitchFamily="34" charset="0"/>
                        <a:ea typeface="Arial" panose="020B0604020202020204" pitchFamily="34" charset="0"/>
                      </a:endParaRPr>
                    </a:p>
                  </a:txBody>
                  <a:tcPr marL="42441" marR="42441" marT="42441" marB="42441"/>
                </a:tc>
                <a:extLst>
                  <a:ext uri="{0D108BD9-81ED-4DB2-BD59-A6C34878D82A}">
                    <a16:rowId xmlns:a16="http://schemas.microsoft.com/office/drawing/2014/main" val="2704788912"/>
                  </a:ext>
                </a:extLst>
              </a:tr>
              <a:tr h="1231587">
                <a:tc>
                  <a:txBody>
                    <a:bodyPr/>
                    <a:lstStyle/>
                    <a:p>
                      <a:pPr algn="just">
                        <a:lnSpc>
                          <a:spcPct val="115000"/>
                        </a:lnSpc>
                        <a:buNone/>
                      </a:pPr>
                      <a:r>
                        <a:rPr lang="en-GB" sz="1100" dirty="0">
                          <a:effectLst/>
                        </a:rPr>
                        <a:t>Support Tourism &amp; Hospitality Sector</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dirty="0">
                          <a:effectLst/>
                        </a:rPr>
                        <a:t>Promote local SMEs, hotels, and cultural venues</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dirty="0">
                          <a:effectLst/>
                        </a:rPr>
                        <a:t>Monitor bookings, vendor participation, and post-event surveys</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Leverage local suppliers and tourism boards</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Supports Wales’ economic goals</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dirty="0">
                          <a:effectLst/>
                        </a:rPr>
                        <a:t>Before event</a:t>
                      </a:r>
                      <a:endParaRPr lang="en-IN" sz="1050" dirty="0">
                        <a:effectLst/>
                        <a:latin typeface="Arial" panose="020B0604020202020204" pitchFamily="34" charset="0"/>
                        <a:ea typeface="Arial" panose="020B0604020202020204" pitchFamily="34" charset="0"/>
                      </a:endParaRPr>
                    </a:p>
                  </a:txBody>
                  <a:tcPr marL="42441" marR="42441" marT="42441" marB="42441"/>
                </a:tc>
                <a:extLst>
                  <a:ext uri="{0D108BD9-81ED-4DB2-BD59-A6C34878D82A}">
                    <a16:rowId xmlns:a16="http://schemas.microsoft.com/office/drawing/2014/main" val="2377279157"/>
                  </a:ext>
                </a:extLst>
              </a:tr>
              <a:tr h="1042768">
                <a:tc>
                  <a:txBody>
                    <a:bodyPr/>
                    <a:lstStyle/>
                    <a:p>
                      <a:pPr algn="just">
                        <a:lnSpc>
                          <a:spcPct val="115000"/>
                        </a:lnSpc>
                        <a:buNone/>
                      </a:pPr>
                      <a:r>
                        <a:rPr lang="en-GB" sz="1100" dirty="0">
                          <a:effectLst/>
                        </a:rPr>
                        <a:t>Engage International Travel Trade</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Facilitate global B2B networking and partnerships</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Count B2B meetings, partnerships formed</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Use targeted invitations</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Builds international visibility and trade relations</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Engagement tracked during and after the event</a:t>
                      </a:r>
                      <a:endParaRPr lang="en-IN" sz="1050">
                        <a:effectLst/>
                        <a:latin typeface="Arial" panose="020B0604020202020204" pitchFamily="34" charset="0"/>
                        <a:ea typeface="Arial" panose="020B0604020202020204" pitchFamily="34" charset="0"/>
                      </a:endParaRPr>
                    </a:p>
                  </a:txBody>
                  <a:tcPr marL="42441" marR="42441" marT="42441" marB="42441"/>
                </a:tc>
                <a:extLst>
                  <a:ext uri="{0D108BD9-81ED-4DB2-BD59-A6C34878D82A}">
                    <a16:rowId xmlns:a16="http://schemas.microsoft.com/office/drawing/2014/main" val="2979787467"/>
                  </a:ext>
                </a:extLst>
              </a:tr>
              <a:tr h="1420403">
                <a:tc>
                  <a:txBody>
                    <a:bodyPr/>
                    <a:lstStyle/>
                    <a:p>
                      <a:pPr algn="just">
                        <a:lnSpc>
                          <a:spcPct val="115000"/>
                        </a:lnSpc>
                        <a:buNone/>
                      </a:pPr>
                      <a:r>
                        <a:rPr lang="en-GB" sz="1100" dirty="0">
                          <a:effectLst/>
                        </a:rPr>
                        <a:t>Promote Sustainable Tourism</a:t>
                      </a:r>
                      <a:endParaRPr lang="en-IN" sz="1050" dirty="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Implement eco-friendly practices and community involvement</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Measure carbon footprint, local sourcing, and waste reduction</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Use ICC Wales’ sustainability infrastructure (ICC Wales, 2025)</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a:effectLst/>
                        </a:rPr>
                        <a:t>Supports ethical tourism</a:t>
                      </a:r>
                      <a:endParaRPr lang="en-IN" sz="1050">
                        <a:effectLst/>
                        <a:latin typeface="Arial" panose="020B0604020202020204" pitchFamily="34" charset="0"/>
                        <a:ea typeface="Arial" panose="020B0604020202020204" pitchFamily="34" charset="0"/>
                      </a:endParaRPr>
                    </a:p>
                  </a:txBody>
                  <a:tcPr marL="42441" marR="42441" marT="42441" marB="42441"/>
                </a:tc>
                <a:tc>
                  <a:txBody>
                    <a:bodyPr/>
                    <a:lstStyle/>
                    <a:p>
                      <a:pPr algn="just">
                        <a:lnSpc>
                          <a:spcPct val="115000"/>
                        </a:lnSpc>
                        <a:buNone/>
                      </a:pPr>
                      <a:r>
                        <a:rPr lang="en-GB" sz="1100" dirty="0">
                          <a:effectLst/>
                        </a:rPr>
                        <a:t>Sustainability metrics reported post-event</a:t>
                      </a:r>
                      <a:endParaRPr lang="en-IN" sz="1050" dirty="0">
                        <a:effectLst/>
                        <a:latin typeface="Arial" panose="020B0604020202020204" pitchFamily="34" charset="0"/>
                        <a:ea typeface="Arial" panose="020B0604020202020204" pitchFamily="34" charset="0"/>
                      </a:endParaRPr>
                    </a:p>
                  </a:txBody>
                  <a:tcPr marL="42441" marR="42441" marT="42441" marB="42441"/>
                </a:tc>
                <a:extLst>
                  <a:ext uri="{0D108BD9-81ED-4DB2-BD59-A6C34878D82A}">
                    <a16:rowId xmlns:a16="http://schemas.microsoft.com/office/drawing/2014/main" val="595360672"/>
                  </a:ext>
                </a:extLst>
              </a:tr>
            </a:tbl>
          </a:graphicData>
        </a:graphic>
      </p:graphicFrame>
      <p:sp>
        <p:nvSpPr>
          <p:cNvPr id="5" name="Title 1">
            <a:extLst>
              <a:ext uri="{FF2B5EF4-FFF2-40B4-BE49-F238E27FC236}">
                <a16:creationId xmlns:a16="http://schemas.microsoft.com/office/drawing/2014/main" id="{5E4B9B51-5BD3-EB93-1E7E-E7EBEF692B2E}"/>
              </a:ext>
            </a:extLst>
          </p:cNvPr>
          <p:cNvSpPr txBox="1">
            <a:spLocks/>
          </p:cNvSpPr>
          <p:nvPr/>
        </p:nvSpPr>
        <p:spPr>
          <a:xfrm>
            <a:off x="5969959" y="170721"/>
            <a:ext cx="5887096" cy="765110"/>
          </a:xfrm>
          <a:prstGeom prst="flowChartAlternateProcess">
            <a:avLst/>
          </a:prstGeom>
          <a:solidFill>
            <a:schemeClr val="accent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pPr algn="ctr"/>
            <a:r>
              <a:rPr lang="en-GB" b="1" dirty="0">
                <a:solidFill>
                  <a:schemeClr val="tx1"/>
                </a:solidFill>
              </a:rPr>
              <a:t>Strategic Objectives</a:t>
            </a:r>
            <a:endParaRPr lang="en-IN" b="1" dirty="0">
              <a:solidFill>
                <a:schemeClr val="tx1"/>
              </a:solidFill>
            </a:endParaRPr>
          </a:p>
        </p:txBody>
      </p:sp>
      <p:pic>
        <p:nvPicPr>
          <p:cNvPr id="2052" name="Picture 4" descr="Croeso Swansea">
            <a:extLst>
              <a:ext uri="{FF2B5EF4-FFF2-40B4-BE49-F238E27FC236}">
                <a16:creationId xmlns:a16="http://schemas.microsoft.com/office/drawing/2014/main" id="{542F2725-8D60-E307-6172-E9C35D921E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711"/>
          <a:stretch>
            <a:fillRect/>
          </a:stretch>
        </p:blipFill>
        <p:spPr bwMode="auto">
          <a:xfrm>
            <a:off x="-70339" y="0"/>
            <a:ext cx="5184949" cy="685800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325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A7862-37E5-E4E2-8CA0-63382B868B59}"/>
            </a:ext>
          </a:extLst>
        </p:cNvPr>
        <p:cNvGrpSpPr/>
        <p:nvPr/>
      </p:nvGrpSpPr>
      <p:grpSpPr>
        <a:xfrm>
          <a:off x="0" y="0"/>
          <a:ext cx="0" cy="0"/>
          <a:chOff x="0" y="0"/>
          <a:chExt cx="0" cy="0"/>
        </a:xfrm>
      </p:grpSpPr>
      <p:sp>
        <p:nvSpPr>
          <p:cNvPr id="3081" name="Rectangle 308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580636-E810-024A-5F78-EC33DBB9131C}"/>
              </a:ext>
            </a:extLst>
          </p:cNvPr>
          <p:cNvSpPr>
            <a:spLocks noGrp="1"/>
          </p:cNvSpPr>
          <p:nvPr>
            <p:ph type="title"/>
          </p:nvPr>
        </p:nvSpPr>
        <p:spPr>
          <a:xfrm>
            <a:off x="6234865" y="568517"/>
            <a:ext cx="5248221" cy="1067209"/>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r>
              <a:rPr lang="en-US" sz="3400" b="1" dirty="0">
                <a:solidFill>
                  <a:schemeClr val="bg1"/>
                </a:solidFill>
                <a:latin typeface="+mj-lt"/>
                <a:ea typeface="+mj-ea"/>
                <a:cs typeface="+mj-cs"/>
              </a:rPr>
              <a:t>Event Content and Context</a:t>
            </a:r>
          </a:p>
        </p:txBody>
      </p:sp>
      <p:pic>
        <p:nvPicPr>
          <p:cNvPr id="3076" name="Picture 4" descr="Croeso festival a huge success - Swansea">
            <a:extLst>
              <a:ext uri="{FF2B5EF4-FFF2-40B4-BE49-F238E27FC236}">
                <a16:creationId xmlns:a16="http://schemas.microsoft.com/office/drawing/2014/main" id="{4E9AEC0B-F34E-0DE5-C2D0-489D0ECDB0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3"/>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3084" name="Freeform: Shape 308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085" name="Freeform: Shape 308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Content Placeholder 3">
            <a:extLst>
              <a:ext uri="{FF2B5EF4-FFF2-40B4-BE49-F238E27FC236}">
                <a16:creationId xmlns:a16="http://schemas.microsoft.com/office/drawing/2014/main" id="{8FC3C75E-B618-72A7-7A73-A9D9FEE5BE84}"/>
              </a:ext>
            </a:extLst>
          </p:cNvPr>
          <p:cNvSpPr>
            <a:spLocks noGrp="1"/>
          </p:cNvSpPr>
          <p:nvPr>
            <p:ph sz="half" idx="2"/>
          </p:nvPr>
        </p:nvSpPr>
        <p:spPr>
          <a:xfrm>
            <a:off x="6234868" y="1820369"/>
            <a:ext cx="5217173" cy="4351338"/>
          </a:xfrm>
        </p:spPr>
        <p:txBody>
          <a:bodyPr vert="horz" lIns="91440" tIns="45720" rIns="91440" bIns="45720" rtlCol="0">
            <a:normAutofit/>
          </a:bodyPr>
          <a:lstStyle/>
          <a:p>
            <a:pPr lvl="0"/>
            <a:r>
              <a:rPr lang="en-US" sz="2600">
                <a:solidFill>
                  <a:schemeClr val="bg1"/>
                </a:solidFill>
              </a:rPr>
              <a:t>Croeso Fest blends business, culture, and tourism for holistic regional development.</a:t>
            </a:r>
          </a:p>
          <a:p>
            <a:pPr lvl="0"/>
            <a:r>
              <a:rPr lang="en-US" sz="2600">
                <a:solidFill>
                  <a:schemeClr val="bg1"/>
                </a:solidFill>
              </a:rPr>
              <a:t>Activities will include keynote sessions, B2B exhibitions, guided heritage tours, culinary expos, and live performances.</a:t>
            </a:r>
          </a:p>
          <a:p>
            <a:pPr lvl="0"/>
            <a:r>
              <a:rPr lang="en-US" sz="2600">
                <a:solidFill>
                  <a:schemeClr val="bg1"/>
                </a:solidFill>
              </a:rPr>
              <a:t>The event promotes Welsh identity and hospitality and aligns with the “Year of Croeso” campaign (Visit Wales, 2025c).</a:t>
            </a:r>
          </a:p>
          <a:p>
            <a:endParaRPr lang="en-US" sz="2600">
              <a:solidFill>
                <a:schemeClr val="bg1"/>
              </a:solidFill>
            </a:endParaRPr>
          </a:p>
        </p:txBody>
      </p:sp>
      <p:grpSp>
        <p:nvGrpSpPr>
          <p:cNvPr id="308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088" name="Freeform: Shape 308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9" name="Freeform: Shape 308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0" name="Freeform: Shape 308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1" name="Freeform: Shape 309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2" name="Freeform: Shape 309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94179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D92898-258E-EF07-264C-47F64CED32C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Title 1">
            <a:extLst>
              <a:ext uri="{FF2B5EF4-FFF2-40B4-BE49-F238E27FC236}">
                <a16:creationId xmlns:a16="http://schemas.microsoft.com/office/drawing/2014/main" id="{128D41D1-0918-270E-D464-6041615FB500}"/>
              </a:ext>
            </a:extLst>
          </p:cNvPr>
          <p:cNvSpPr txBox="1">
            <a:spLocks/>
          </p:cNvSpPr>
          <p:nvPr/>
        </p:nvSpPr>
        <p:spPr>
          <a:xfrm>
            <a:off x="1295400" y="669925"/>
            <a:ext cx="4800600" cy="1325563"/>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pPr defTabSz="914400">
              <a:lnSpc>
                <a:spcPct val="90000"/>
              </a:lnSpc>
              <a:spcAft>
                <a:spcPts val="600"/>
              </a:spcAft>
            </a:pPr>
            <a:r>
              <a:rPr lang="en-US" sz="3700" b="1">
                <a:solidFill>
                  <a:schemeClr val="bg1"/>
                </a:solidFill>
                <a:latin typeface="+mj-lt"/>
                <a:ea typeface="+mj-ea"/>
                <a:cs typeface="+mj-cs"/>
              </a:rPr>
              <a:t>Market Analysis and Target Audience</a:t>
            </a: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1B556C-EF36-6AE8-8C3D-F12034562B4A}"/>
              </a:ext>
            </a:extLst>
          </p:cNvPr>
          <p:cNvSpPr>
            <a:spLocks noGrp="1"/>
          </p:cNvSpPr>
          <p:nvPr>
            <p:ph sz="half" idx="1"/>
          </p:nvPr>
        </p:nvSpPr>
        <p:spPr>
          <a:xfrm>
            <a:off x="1295400" y="2288833"/>
            <a:ext cx="4800600" cy="3711571"/>
          </a:xfrm>
        </p:spPr>
        <p:txBody>
          <a:bodyPr vert="horz" lIns="91440" tIns="45720" rIns="91440" bIns="45720" rtlCol="0">
            <a:normAutofit/>
          </a:bodyPr>
          <a:lstStyle/>
          <a:p>
            <a:pPr lvl="0"/>
            <a:r>
              <a:rPr lang="en-US" sz="1700">
                <a:solidFill>
                  <a:schemeClr val="bg1"/>
                </a:solidFill>
              </a:rPr>
              <a:t>The target audience includes travel operators, tourism boards, cultural ambassadors, and event planners.</a:t>
            </a:r>
          </a:p>
          <a:p>
            <a:pPr lvl="0"/>
            <a:r>
              <a:rPr lang="en-US" sz="1700">
                <a:solidFill>
                  <a:schemeClr val="bg1"/>
                </a:solidFill>
              </a:rPr>
              <a:t>Primary demographic: 25–44, international professionals from North America, Europe, and Asia-Pacific.</a:t>
            </a:r>
          </a:p>
          <a:p>
            <a:pPr lvl="0"/>
            <a:r>
              <a:rPr lang="en-US" sz="1700">
                <a:solidFill>
                  <a:schemeClr val="bg1"/>
                </a:solidFill>
              </a:rPr>
              <a:t>There is a rising demand for immersive, experience-led travel requirements, especially around June (Robaina-Calderín e</a:t>
            </a:r>
            <a:r>
              <a:rPr lang="en-US" sz="1700" i="1">
                <a:solidFill>
                  <a:schemeClr val="bg1"/>
                </a:solidFill>
              </a:rPr>
              <a:t>t al</a:t>
            </a:r>
            <a:r>
              <a:rPr lang="en-US" sz="1700">
                <a:solidFill>
                  <a:schemeClr val="bg1"/>
                </a:solidFill>
              </a:rPr>
              <a:t>. 2023, Wales Government, 2025).</a:t>
            </a:r>
          </a:p>
          <a:p>
            <a:pPr lvl="0"/>
            <a:r>
              <a:rPr lang="en-US" sz="1700">
                <a:solidFill>
                  <a:schemeClr val="bg1"/>
                </a:solidFill>
              </a:rPr>
              <a:t>There are also business market opportunities in Wales (Wales Government, 2024).</a:t>
            </a:r>
          </a:p>
          <a:p>
            <a:endParaRPr lang="en-US" sz="1700">
              <a:solidFill>
                <a:schemeClr val="bg1"/>
              </a:solidFill>
            </a:endParaRPr>
          </a:p>
        </p:txBody>
      </p:sp>
      <p:pic>
        <p:nvPicPr>
          <p:cNvPr id="4" name="image2.png">
            <a:extLst>
              <a:ext uri="{FF2B5EF4-FFF2-40B4-BE49-F238E27FC236}">
                <a16:creationId xmlns:a16="http://schemas.microsoft.com/office/drawing/2014/main" id="{E40AB448-3317-7635-2C04-13D8C4A36FC6}"/>
              </a:ext>
            </a:extLst>
          </p:cNvPr>
          <p:cNvPicPr/>
          <p:nvPr/>
        </p:nvPicPr>
        <p:blipFill>
          <a:blip r:embed="rId3"/>
          <a:stretch>
            <a:fillRect/>
          </a:stretch>
        </p:blipFill>
        <p:spPr>
          <a:xfrm>
            <a:off x="6645193" y="456811"/>
            <a:ext cx="3588640" cy="2610735"/>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image1.png">
            <a:extLst>
              <a:ext uri="{FF2B5EF4-FFF2-40B4-BE49-F238E27FC236}">
                <a16:creationId xmlns:a16="http://schemas.microsoft.com/office/drawing/2014/main" id="{991E95B9-D326-AE47-872D-AC9D3A0FD23E}"/>
              </a:ext>
            </a:extLst>
          </p:cNvPr>
          <p:cNvPicPr/>
          <p:nvPr/>
        </p:nvPicPr>
        <p:blipFill>
          <a:blip r:embed="rId4"/>
          <a:stretch>
            <a:fillRect/>
          </a:stretch>
        </p:blipFill>
        <p:spPr>
          <a:xfrm>
            <a:off x="8038661" y="3983140"/>
            <a:ext cx="3588640" cy="2278786"/>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425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3D520A-8FFF-CD2C-8B83-959A86C602DD}"/>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age3.png">
            <a:extLst>
              <a:ext uri="{FF2B5EF4-FFF2-40B4-BE49-F238E27FC236}">
                <a16:creationId xmlns:a16="http://schemas.microsoft.com/office/drawing/2014/main" id="{4BF5686F-0E9D-8F97-5AD2-A3FB8BB97995}"/>
              </a:ext>
            </a:extLst>
          </p:cNvPr>
          <p:cNvPicPr/>
          <p:nvPr/>
        </p:nvPicPr>
        <p:blipFill>
          <a:blip r:embed="rId3"/>
          <a:srcRect r="3341" b="-2"/>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a:extLst>
              <a:ext uri="{FF2B5EF4-FFF2-40B4-BE49-F238E27FC236}">
                <a16:creationId xmlns:a16="http://schemas.microsoft.com/office/drawing/2014/main" id="{DF51CC25-104A-1FEC-DFC8-C03528637A0A}"/>
              </a:ext>
            </a:extLst>
          </p:cNvPr>
          <p:cNvPicPr>
            <a:picLocks noChangeAspect="1"/>
          </p:cNvPicPr>
          <p:nvPr/>
        </p:nvPicPr>
        <p:blipFill>
          <a:blip r:embed="rId4"/>
          <a:srcRect r="-2" b="21966"/>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3" name="Freeform: Shape 1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C66766-B97D-DE25-7224-9DFEA261FB26}"/>
              </a:ext>
            </a:extLst>
          </p:cNvPr>
          <p:cNvSpPr>
            <a:spLocks noGrp="1"/>
          </p:cNvSpPr>
          <p:nvPr>
            <p:ph type="title"/>
          </p:nvPr>
        </p:nvSpPr>
        <p:spPr>
          <a:xfrm>
            <a:off x="448056" y="859536"/>
            <a:ext cx="4832802" cy="1243584"/>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r>
              <a:rPr lang="en-US" sz="3400" b="1" kern="1200">
                <a:solidFill>
                  <a:schemeClr val="tx1"/>
                </a:solidFill>
                <a:latin typeface="+mj-lt"/>
                <a:ea typeface="+mj-ea"/>
                <a:cs typeface="+mj-cs"/>
              </a:rPr>
              <a:t>Competitive Landscape</a:t>
            </a:r>
          </a:p>
        </p:txBody>
      </p:sp>
      <p:sp>
        <p:nvSpPr>
          <p:cNvPr id="17" name="Rectangle 1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C39D3B24-F45D-DA54-CC80-2723EC16E826}"/>
              </a:ext>
            </a:extLst>
          </p:cNvPr>
          <p:cNvSpPr>
            <a:spLocks noGrp="1"/>
          </p:cNvSpPr>
          <p:nvPr>
            <p:ph sz="half" idx="2"/>
          </p:nvPr>
        </p:nvSpPr>
        <p:spPr>
          <a:xfrm>
            <a:off x="448056" y="2512611"/>
            <a:ext cx="4832803" cy="3664351"/>
          </a:xfrm>
        </p:spPr>
        <p:txBody>
          <a:bodyPr vert="horz" lIns="91440" tIns="45720" rIns="91440" bIns="45720" rtlCol="0">
            <a:normAutofit/>
          </a:bodyPr>
          <a:lstStyle/>
          <a:p>
            <a:pPr lvl="0"/>
            <a:r>
              <a:rPr lang="en-US" sz="2000" dirty="0"/>
              <a:t>Key competitors: WTM London (WTM London, 2025), </a:t>
            </a:r>
            <a:r>
              <a:rPr lang="en-US" sz="2000"/>
              <a:t>ExploreGB</a:t>
            </a:r>
            <a:r>
              <a:rPr lang="en-US" sz="2000" dirty="0"/>
              <a:t> (Exploring GB, 2025) and large-scale generic UK trade shows.</a:t>
            </a:r>
            <a:endParaRPr lang="en-US" sz="2000"/>
          </a:p>
          <a:p>
            <a:pPr lvl="0"/>
            <a:r>
              <a:rPr lang="en-US" sz="2000" dirty="0"/>
              <a:t>Croeso Fest differentiates by providing cultural depth, regional focus, and immersive experiences.</a:t>
            </a:r>
            <a:endParaRPr lang="en-US" sz="2000"/>
          </a:p>
          <a:p>
            <a:pPr lvl="0"/>
            <a:r>
              <a:rPr lang="en-US" sz="2000"/>
              <a:t>Wales’</a:t>
            </a:r>
            <a:r>
              <a:rPr lang="en-US" sz="2000" dirty="0"/>
              <a:t> limited MICE competition enhances niche appeal.</a:t>
            </a:r>
            <a:endParaRPr lang="en-US" sz="2000"/>
          </a:p>
          <a:p>
            <a:pPr lvl="0"/>
            <a:r>
              <a:rPr lang="en-US" sz="2000" dirty="0"/>
              <a:t>Strategic partnerships with Visit Wales</a:t>
            </a:r>
            <a:endParaRPr lang="en-US" sz="2000"/>
          </a:p>
          <a:p>
            <a:endParaRPr lang="en-US" sz="2000"/>
          </a:p>
        </p:txBody>
      </p:sp>
    </p:spTree>
    <p:extLst>
      <p:ext uri="{BB962C8B-B14F-4D97-AF65-F5344CB8AC3E}">
        <p14:creationId xmlns:p14="http://schemas.microsoft.com/office/powerpoint/2010/main" val="2987298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25CA09-5AB4-456F-5A9C-631C5F36BB9B}"/>
            </a:ext>
          </a:extLst>
        </p:cNvPr>
        <p:cNvGrpSpPr/>
        <p:nvPr/>
      </p:nvGrpSpPr>
      <p:grpSpPr>
        <a:xfrm>
          <a:off x="0" y="0"/>
          <a:ext cx="0" cy="0"/>
          <a:chOff x="0" y="0"/>
          <a:chExt cx="0" cy="0"/>
        </a:xfrm>
      </p:grpSpPr>
      <p:sp>
        <p:nvSpPr>
          <p:cNvPr id="4105" name="Rectangle 410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itle 1">
            <a:extLst>
              <a:ext uri="{FF2B5EF4-FFF2-40B4-BE49-F238E27FC236}">
                <a16:creationId xmlns:a16="http://schemas.microsoft.com/office/drawing/2014/main" id="{A6D45212-1C93-5094-C8FB-975881018D37}"/>
              </a:ext>
            </a:extLst>
          </p:cNvPr>
          <p:cNvSpPr txBox="1">
            <a:spLocks/>
          </p:cNvSpPr>
          <p:nvPr/>
        </p:nvSpPr>
        <p:spPr>
          <a:xfrm>
            <a:off x="838200" y="448721"/>
            <a:ext cx="4707671" cy="1225650"/>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pPr defTabSz="914400">
              <a:lnSpc>
                <a:spcPct val="90000"/>
              </a:lnSpc>
              <a:spcAft>
                <a:spcPts val="600"/>
              </a:spcAft>
            </a:pPr>
            <a:r>
              <a:rPr lang="en-US" sz="3500" b="1">
                <a:solidFill>
                  <a:schemeClr val="bg1"/>
                </a:solidFill>
                <a:latin typeface="+mj-lt"/>
                <a:ea typeface="+mj-ea"/>
                <a:cs typeface="+mj-cs"/>
              </a:rPr>
              <a:t>Venue Feasibility: ICC Wale</a:t>
            </a:r>
          </a:p>
        </p:txBody>
      </p:sp>
      <p:cxnSp>
        <p:nvCxnSpPr>
          <p:cNvPr id="4107" name="Straight Connector 410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084011-35FE-D2B5-6907-F3C39E831827}"/>
              </a:ext>
            </a:extLst>
          </p:cNvPr>
          <p:cNvSpPr>
            <a:spLocks noGrp="1"/>
          </p:cNvSpPr>
          <p:nvPr>
            <p:ph sz="half" idx="1"/>
          </p:nvPr>
        </p:nvSpPr>
        <p:spPr>
          <a:xfrm>
            <a:off x="897769" y="1909192"/>
            <a:ext cx="4586513" cy="3647710"/>
          </a:xfrm>
        </p:spPr>
        <p:txBody>
          <a:bodyPr vert="horz" lIns="91440" tIns="45720" rIns="91440" bIns="45720" rtlCol="0">
            <a:normAutofit/>
          </a:bodyPr>
          <a:lstStyle/>
          <a:p>
            <a:pPr lvl="0"/>
            <a:r>
              <a:rPr lang="en-US" sz="2000">
                <a:solidFill>
                  <a:schemeClr val="bg1"/>
                </a:solidFill>
              </a:rPr>
              <a:t>ICC Wales, Newport, is the proposed venue for Croeso Fest, 2025 (ICC Wales, 2021)</a:t>
            </a:r>
          </a:p>
          <a:p>
            <a:pPr lvl="0"/>
            <a:r>
              <a:rPr lang="en-US" sz="2000">
                <a:solidFill>
                  <a:schemeClr val="bg1"/>
                </a:solidFill>
              </a:rPr>
              <a:t>It offers 5,000 sqm of flexible space, hybrid conferencing tech and a sustainable infrastructure (ICC Wales, 2021). </a:t>
            </a:r>
          </a:p>
          <a:p>
            <a:pPr lvl="0"/>
            <a:r>
              <a:rPr lang="en-US" sz="2000">
                <a:solidFill>
                  <a:schemeClr val="bg1"/>
                </a:solidFill>
              </a:rPr>
              <a:t>It is surrounded by hotels and attractions, improving the chances of delegates' experiences as well as logistical efficiency. </a:t>
            </a:r>
          </a:p>
          <a:p>
            <a:endParaRPr lang="en-US" sz="2000">
              <a:solidFill>
                <a:schemeClr val="bg1"/>
              </a:solidFill>
            </a:endParaRPr>
          </a:p>
        </p:txBody>
      </p:sp>
      <p:cxnSp>
        <p:nvCxnSpPr>
          <p:cNvPr id="4109" name="Straight Connector 410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100" name="Picture 4" descr="ICCWales on X: &quot;At ICC Wales, we are 𝐜𝐨𝐧𝐟𝐢𝐝𝐞𝐧𝐭 that we can take  care of all your conferencing needs. We are the ideal venue for your next  meeting with a 1,500-seat auditorium,">
            <a:extLst>
              <a:ext uri="{FF2B5EF4-FFF2-40B4-BE49-F238E27FC236}">
                <a16:creationId xmlns:a16="http://schemas.microsoft.com/office/drawing/2014/main" id="{21B7F327-B8FF-FE5B-494D-35F3025840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3" r="15040"/>
          <a:stretch>
            <a:fillRect/>
          </a:stretch>
        </p:blipFill>
        <p:spPr bwMode="auto">
          <a:xfrm>
            <a:off x="6525453" y="10"/>
            <a:ext cx="566654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367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4BDC6A-437B-E6F8-BC9D-38B6B178FAF9}"/>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CB7A30C-8315-FE05-398F-0DF5CEB88235}"/>
              </a:ext>
            </a:extLst>
          </p:cNvPr>
          <p:cNvSpPr>
            <a:spLocks noGrp="1"/>
          </p:cNvSpPr>
          <p:nvPr>
            <p:ph type="title"/>
          </p:nvPr>
        </p:nvSpPr>
        <p:spPr>
          <a:xfrm>
            <a:off x="838200" y="448721"/>
            <a:ext cx="4707671" cy="1225650"/>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p>
            <a:r>
              <a:rPr lang="en-US" sz="3500" b="1">
                <a:solidFill>
                  <a:schemeClr val="bg1"/>
                </a:solidFill>
                <a:latin typeface="+mj-lt"/>
                <a:ea typeface="+mj-ea"/>
                <a:cs typeface="+mj-cs"/>
              </a:rPr>
              <a:t>Operational Requirements</a:t>
            </a: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689B4BD-A9A2-8AC6-F99F-F6CEA74C71CD}"/>
              </a:ext>
            </a:extLst>
          </p:cNvPr>
          <p:cNvSpPr>
            <a:spLocks noGrp="1"/>
          </p:cNvSpPr>
          <p:nvPr>
            <p:ph sz="half" idx="2"/>
          </p:nvPr>
        </p:nvSpPr>
        <p:spPr>
          <a:xfrm>
            <a:off x="897769" y="1909192"/>
            <a:ext cx="4586513" cy="3647710"/>
          </a:xfrm>
        </p:spPr>
        <p:txBody>
          <a:bodyPr vert="horz" lIns="91440" tIns="45720" rIns="91440" bIns="45720" rtlCol="0">
            <a:normAutofit/>
          </a:bodyPr>
          <a:lstStyle/>
          <a:p>
            <a:pPr lvl="0"/>
            <a:r>
              <a:rPr lang="en-US" sz="1900">
                <a:solidFill>
                  <a:schemeClr val="bg1"/>
                </a:solidFill>
              </a:rPr>
              <a:t>Event like Croeso Fest needs coordinated logistics across catering, transport, AV, security, and accessibility (Ballarano et al. 2022)</a:t>
            </a:r>
          </a:p>
          <a:p>
            <a:pPr lvl="0"/>
            <a:r>
              <a:rPr lang="en-US" sz="1900">
                <a:solidFill>
                  <a:schemeClr val="bg1"/>
                </a:solidFill>
              </a:rPr>
              <a:t>Key personnel: Event directors, AV technicians, interpreters, and guest experience managers.</a:t>
            </a:r>
          </a:p>
          <a:p>
            <a:pPr lvl="0"/>
            <a:r>
              <a:rPr lang="en-US" sz="1900">
                <a:solidFill>
                  <a:schemeClr val="bg1"/>
                </a:solidFill>
              </a:rPr>
              <a:t>Resources: Staging, lighting, digital registration, and emergency services.</a:t>
            </a:r>
          </a:p>
          <a:p>
            <a:pPr lvl="0"/>
            <a:r>
              <a:rPr lang="en-US" sz="1900">
                <a:solidFill>
                  <a:schemeClr val="bg1"/>
                </a:solidFill>
              </a:rPr>
              <a:t>Welsh cuisine and local sourcing will reinforce cultural authority (Cooper, 2024).</a:t>
            </a:r>
          </a:p>
          <a:p>
            <a:endParaRPr lang="en-US" sz="1900">
              <a:solidFill>
                <a:schemeClr val="bg1"/>
              </a:solidFill>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5393BE0D-4472-7BC8-B313-A376F452869C}"/>
              </a:ext>
            </a:extLst>
          </p:cNvPr>
          <p:cNvPicPr>
            <a:picLocks noChangeAspect="1"/>
          </p:cNvPicPr>
          <p:nvPr/>
        </p:nvPicPr>
        <p:blipFill>
          <a:blip r:embed="rId3"/>
          <a:srcRect r="17373"/>
          <a:stretch>
            <a:fillRect/>
          </a:stretch>
        </p:blipFill>
        <p:spPr>
          <a:xfrm>
            <a:off x="6525453" y="10"/>
            <a:ext cx="5666547" cy="6857990"/>
          </a:xfrm>
          <a:prstGeom prst="rect">
            <a:avLst/>
          </a:prstGeom>
        </p:spPr>
      </p:pic>
      <p:sp>
        <p:nvSpPr>
          <p:cNvPr id="5" name="AutoShape 2" descr="Two-day free festival featuring food and live music coming to Swansea |  Wales Online">
            <a:extLst>
              <a:ext uri="{FF2B5EF4-FFF2-40B4-BE49-F238E27FC236}">
                <a16:creationId xmlns:a16="http://schemas.microsoft.com/office/drawing/2014/main" id="{8951A2F1-CB9C-866C-7ACB-CA7F41AF083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4">
            <a:extLst>
              <a:ext uri="{FF2B5EF4-FFF2-40B4-BE49-F238E27FC236}">
                <a16:creationId xmlns:a16="http://schemas.microsoft.com/office/drawing/2014/main" id="{2D38A64B-4931-256B-FF77-4A547CBC120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958717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BCC07-1A6D-C236-A602-9298DF81C82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B3362112-7B94-F0AC-522B-11E95F197FF7}"/>
              </a:ext>
            </a:extLst>
          </p:cNvPr>
          <p:cNvSpPr txBox="1">
            <a:spLocks/>
          </p:cNvSpPr>
          <p:nvPr/>
        </p:nvSpPr>
        <p:spPr>
          <a:xfrm>
            <a:off x="6096000" y="212752"/>
            <a:ext cx="5737850" cy="765110"/>
          </a:xfrm>
          <a:prstGeom prst="flowChartAlternateProcess">
            <a:avLst/>
          </a:prstGeom>
          <a:solidFill>
            <a:schemeClr val="accent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pPr algn="ctr"/>
            <a:r>
              <a:rPr lang="en-US" b="1" dirty="0">
                <a:solidFill>
                  <a:schemeClr val="tx1"/>
                </a:solidFill>
              </a:rPr>
              <a:t>Financial Feasibility</a:t>
            </a:r>
            <a:endParaRPr lang="en-IN" b="1" dirty="0">
              <a:solidFill>
                <a:schemeClr val="tx1"/>
              </a:solidFill>
            </a:endParaRPr>
          </a:p>
        </p:txBody>
      </p:sp>
      <p:graphicFrame>
        <p:nvGraphicFramePr>
          <p:cNvPr id="4" name="Content Placeholder 3">
            <a:extLst>
              <a:ext uri="{FF2B5EF4-FFF2-40B4-BE49-F238E27FC236}">
                <a16:creationId xmlns:a16="http://schemas.microsoft.com/office/drawing/2014/main" id="{230CF15F-9EA5-467E-D29B-2659711A3062}"/>
              </a:ext>
            </a:extLst>
          </p:cNvPr>
          <p:cNvGraphicFramePr>
            <a:graphicFrameLocks noGrp="1"/>
          </p:cNvGraphicFramePr>
          <p:nvPr>
            <p:ph sz="half" idx="1"/>
            <p:extLst>
              <p:ext uri="{D42A27DB-BD31-4B8C-83A1-F6EECF244321}">
                <p14:modId xmlns:p14="http://schemas.microsoft.com/office/powerpoint/2010/main" val="1778859453"/>
              </p:ext>
            </p:extLst>
          </p:nvPr>
        </p:nvGraphicFramePr>
        <p:xfrm>
          <a:off x="6199356" y="4716291"/>
          <a:ext cx="5499682" cy="1704018"/>
        </p:xfrm>
        <a:graphic>
          <a:graphicData uri="http://schemas.openxmlformats.org/drawingml/2006/table">
            <a:tbl>
              <a:tblPr>
                <a:tableStyleId>{5C22544A-7EE6-4342-B048-85BDC9FD1C3A}</a:tableStyleId>
              </a:tblPr>
              <a:tblGrid>
                <a:gridCol w="2749841">
                  <a:extLst>
                    <a:ext uri="{9D8B030D-6E8A-4147-A177-3AD203B41FA5}">
                      <a16:colId xmlns:a16="http://schemas.microsoft.com/office/drawing/2014/main" val="218232143"/>
                    </a:ext>
                  </a:extLst>
                </a:gridCol>
                <a:gridCol w="2749841">
                  <a:extLst>
                    <a:ext uri="{9D8B030D-6E8A-4147-A177-3AD203B41FA5}">
                      <a16:colId xmlns:a16="http://schemas.microsoft.com/office/drawing/2014/main" val="2432831909"/>
                    </a:ext>
                  </a:extLst>
                </a:gridCol>
              </a:tblGrid>
              <a:tr h="188426">
                <a:tc>
                  <a:txBody>
                    <a:bodyPr/>
                    <a:lstStyle/>
                    <a:p>
                      <a:pPr>
                        <a:lnSpc>
                          <a:spcPct val="115000"/>
                        </a:lnSpc>
                        <a:buNone/>
                      </a:pPr>
                      <a:r>
                        <a:rPr lang="en-GB" sz="1400" b="1" dirty="0">
                          <a:effectLst/>
                        </a:rPr>
                        <a:t>Source</a:t>
                      </a:r>
                      <a:endParaRPr lang="en-IN" sz="1200" b="1" dirty="0">
                        <a:effectLst/>
                        <a:latin typeface="Arial" panose="020B0604020202020204" pitchFamily="34" charset="0"/>
                        <a:ea typeface="Arial" panose="020B0604020202020204" pitchFamily="34" charset="0"/>
                      </a:endParaRPr>
                    </a:p>
                  </a:txBody>
                  <a:tcPr marL="37364" marR="37364" marT="37364" marB="37364">
                    <a:solidFill>
                      <a:schemeClr val="tx2">
                        <a:lumMod val="60000"/>
                        <a:lumOff val="40000"/>
                      </a:schemeClr>
                    </a:solidFill>
                  </a:tcPr>
                </a:tc>
                <a:tc>
                  <a:txBody>
                    <a:bodyPr/>
                    <a:lstStyle/>
                    <a:p>
                      <a:pPr>
                        <a:lnSpc>
                          <a:spcPct val="115000"/>
                        </a:lnSpc>
                        <a:buNone/>
                      </a:pPr>
                      <a:r>
                        <a:rPr lang="en-GB" sz="1400" b="1" dirty="0">
                          <a:effectLst/>
                        </a:rPr>
                        <a:t>Estimated Income (£)</a:t>
                      </a:r>
                      <a:endParaRPr lang="en-IN" sz="1200" b="1" dirty="0">
                        <a:effectLst/>
                        <a:latin typeface="Arial" panose="020B0604020202020204" pitchFamily="34" charset="0"/>
                        <a:ea typeface="Arial" panose="020B0604020202020204" pitchFamily="34" charset="0"/>
                      </a:endParaRPr>
                    </a:p>
                  </a:txBody>
                  <a:tcPr marL="37364" marR="37364" marT="37364" marB="37364">
                    <a:solidFill>
                      <a:schemeClr val="tx2">
                        <a:lumMod val="60000"/>
                        <a:lumOff val="40000"/>
                      </a:schemeClr>
                    </a:solidFill>
                  </a:tcPr>
                </a:tc>
                <a:extLst>
                  <a:ext uri="{0D108BD9-81ED-4DB2-BD59-A6C34878D82A}">
                    <a16:rowId xmlns:a16="http://schemas.microsoft.com/office/drawing/2014/main" val="773512171"/>
                  </a:ext>
                </a:extLst>
              </a:tr>
              <a:tr h="188426">
                <a:tc>
                  <a:txBody>
                    <a:bodyPr/>
                    <a:lstStyle/>
                    <a:p>
                      <a:pPr>
                        <a:lnSpc>
                          <a:spcPct val="115000"/>
                        </a:lnSpc>
                        <a:buNone/>
                      </a:pPr>
                      <a:r>
                        <a:rPr lang="en-GB" sz="1200">
                          <a:effectLst/>
                        </a:rPr>
                        <a:t>Delegate Registration Fees</a:t>
                      </a:r>
                      <a:endParaRPr lang="en-IN" sz="110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tc>
                  <a:txBody>
                    <a:bodyPr/>
                    <a:lstStyle/>
                    <a:p>
                      <a:pPr>
                        <a:lnSpc>
                          <a:spcPct val="115000"/>
                        </a:lnSpc>
                        <a:buNone/>
                      </a:pPr>
                      <a:r>
                        <a:rPr lang="en-GB" sz="1200" dirty="0">
                          <a:effectLst/>
                        </a:rPr>
                        <a:t>150,000</a:t>
                      </a:r>
                      <a:endParaRPr lang="en-IN" sz="1100" dirty="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extLst>
                  <a:ext uri="{0D108BD9-81ED-4DB2-BD59-A6C34878D82A}">
                    <a16:rowId xmlns:a16="http://schemas.microsoft.com/office/drawing/2014/main" val="545869217"/>
                  </a:ext>
                </a:extLst>
              </a:tr>
              <a:tr h="188426">
                <a:tc>
                  <a:txBody>
                    <a:bodyPr/>
                    <a:lstStyle/>
                    <a:p>
                      <a:pPr>
                        <a:lnSpc>
                          <a:spcPct val="115000"/>
                        </a:lnSpc>
                        <a:buNone/>
                      </a:pPr>
                      <a:r>
                        <a:rPr lang="en-GB" sz="1200" dirty="0">
                          <a:effectLst/>
                        </a:rPr>
                        <a:t>Sponsorship Packages</a:t>
                      </a:r>
                      <a:endParaRPr lang="en-IN" sz="1100" dirty="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tc>
                  <a:txBody>
                    <a:bodyPr/>
                    <a:lstStyle/>
                    <a:p>
                      <a:pPr>
                        <a:lnSpc>
                          <a:spcPct val="115000"/>
                        </a:lnSpc>
                        <a:buNone/>
                      </a:pPr>
                      <a:r>
                        <a:rPr lang="en-GB" sz="1200">
                          <a:effectLst/>
                        </a:rPr>
                        <a:t>100,000</a:t>
                      </a:r>
                      <a:endParaRPr lang="en-IN" sz="110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extLst>
                  <a:ext uri="{0D108BD9-81ED-4DB2-BD59-A6C34878D82A}">
                    <a16:rowId xmlns:a16="http://schemas.microsoft.com/office/drawing/2014/main" val="1505658479"/>
                  </a:ext>
                </a:extLst>
              </a:tr>
              <a:tr h="142999">
                <a:tc>
                  <a:txBody>
                    <a:bodyPr/>
                    <a:lstStyle/>
                    <a:p>
                      <a:pPr>
                        <a:lnSpc>
                          <a:spcPct val="115000"/>
                        </a:lnSpc>
                        <a:buNone/>
                      </a:pPr>
                      <a:r>
                        <a:rPr lang="en-GB" sz="1200" dirty="0">
                          <a:effectLst/>
                        </a:rPr>
                        <a:t>Exhibition Booth Sales</a:t>
                      </a:r>
                      <a:endParaRPr lang="en-IN" sz="1100" dirty="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tc>
                  <a:txBody>
                    <a:bodyPr/>
                    <a:lstStyle/>
                    <a:p>
                      <a:pPr>
                        <a:lnSpc>
                          <a:spcPct val="115000"/>
                        </a:lnSpc>
                        <a:buNone/>
                      </a:pPr>
                      <a:r>
                        <a:rPr lang="en-GB" sz="1200">
                          <a:effectLst/>
                        </a:rPr>
                        <a:t>60,000</a:t>
                      </a:r>
                      <a:endParaRPr lang="en-IN" sz="110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extLst>
                  <a:ext uri="{0D108BD9-81ED-4DB2-BD59-A6C34878D82A}">
                    <a16:rowId xmlns:a16="http://schemas.microsoft.com/office/drawing/2014/main" val="4020097902"/>
                  </a:ext>
                </a:extLst>
              </a:tr>
              <a:tr h="188426">
                <a:tc>
                  <a:txBody>
                    <a:bodyPr/>
                    <a:lstStyle/>
                    <a:p>
                      <a:pPr>
                        <a:lnSpc>
                          <a:spcPct val="115000"/>
                        </a:lnSpc>
                        <a:buNone/>
                      </a:pPr>
                      <a:r>
                        <a:rPr lang="en-GB" sz="1200" dirty="0">
                          <a:effectLst/>
                        </a:rPr>
                        <a:t>Total Projected Revenue</a:t>
                      </a:r>
                      <a:endParaRPr lang="en-IN" sz="1100" dirty="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tc>
                  <a:txBody>
                    <a:bodyPr/>
                    <a:lstStyle/>
                    <a:p>
                      <a:pPr>
                        <a:lnSpc>
                          <a:spcPct val="115000"/>
                        </a:lnSpc>
                        <a:buNone/>
                      </a:pPr>
                      <a:r>
                        <a:rPr lang="en-GB" sz="1200" dirty="0">
                          <a:effectLst/>
                        </a:rPr>
                        <a:t>310,000</a:t>
                      </a:r>
                      <a:endParaRPr lang="en-IN" sz="1100" dirty="0">
                        <a:effectLst/>
                        <a:latin typeface="Arial" panose="020B0604020202020204" pitchFamily="34" charset="0"/>
                        <a:ea typeface="Arial" panose="020B0604020202020204" pitchFamily="34" charset="0"/>
                      </a:endParaRPr>
                    </a:p>
                  </a:txBody>
                  <a:tcPr marL="37364" marR="37364" marT="37364" marB="37364">
                    <a:solidFill>
                      <a:schemeClr val="tx2">
                        <a:lumMod val="20000"/>
                        <a:lumOff val="80000"/>
                      </a:schemeClr>
                    </a:solidFill>
                  </a:tcPr>
                </a:tc>
                <a:extLst>
                  <a:ext uri="{0D108BD9-81ED-4DB2-BD59-A6C34878D82A}">
                    <a16:rowId xmlns:a16="http://schemas.microsoft.com/office/drawing/2014/main" val="2162020450"/>
                  </a:ext>
                </a:extLst>
              </a:tr>
              <a:tr h="188426">
                <a:tc>
                  <a:txBody>
                    <a:bodyPr/>
                    <a:lstStyle/>
                    <a:p>
                      <a:pPr>
                        <a:lnSpc>
                          <a:spcPct val="115000"/>
                        </a:lnSpc>
                        <a:buNone/>
                      </a:pPr>
                      <a:r>
                        <a:rPr lang="en-GB" sz="1400" b="1">
                          <a:effectLst/>
                        </a:rPr>
                        <a:t>Profit </a:t>
                      </a:r>
                      <a:endParaRPr lang="en-IN" sz="1200" b="1">
                        <a:effectLst/>
                        <a:latin typeface="Arial" panose="020B0604020202020204" pitchFamily="34" charset="0"/>
                        <a:ea typeface="Arial" panose="020B0604020202020204" pitchFamily="34" charset="0"/>
                      </a:endParaRPr>
                    </a:p>
                  </a:txBody>
                  <a:tcPr marL="37364" marR="37364" marT="37364" marB="37364">
                    <a:solidFill>
                      <a:schemeClr val="tx2">
                        <a:lumMod val="40000"/>
                        <a:lumOff val="60000"/>
                      </a:schemeClr>
                    </a:solidFill>
                  </a:tcPr>
                </a:tc>
                <a:tc>
                  <a:txBody>
                    <a:bodyPr/>
                    <a:lstStyle/>
                    <a:p>
                      <a:pPr>
                        <a:lnSpc>
                          <a:spcPct val="115000"/>
                        </a:lnSpc>
                        <a:buNone/>
                      </a:pPr>
                      <a:r>
                        <a:rPr lang="en-GB" sz="1400" b="1" dirty="0">
                          <a:effectLst/>
                        </a:rPr>
                        <a:t>(310,000-250,000) = 60,000</a:t>
                      </a:r>
                      <a:endParaRPr lang="en-IN" sz="1200" b="1" dirty="0">
                        <a:effectLst/>
                        <a:latin typeface="Arial" panose="020B0604020202020204" pitchFamily="34" charset="0"/>
                        <a:ea typeface="Arial" panose="020B0604020202020204" pitchFamily="34" charset="0"/>
                      </a:endParaRPr>
                    </a:p>
                  </a:txBody>
                  <a:tcPr marL="37364" marR="37364" marT="37364" marB="37364">
                    <a:solidFill>
                      <a:schemeClr val="tx2">
                        <a:lumMod val="40000"/>
                        <a:lumOff val="60000"/>
                      </a:schemeClr>
                    </a:solidFill>
                  </a:tcPr>
                </a:tc>
                <a:extLst>
                  <a:ext uri="{0D108BD9-81ED-4DB2-BD59-A6C34878D82A}">
                    <a16:rowId xmlns:a16="http://schemas.microsoft.com/office/drawing/2014/main" val="1775290946"/>
                  </a:ext>
                </a:extLst>
              </a:tr>
            </a:tbl>
          </a:graphicData>
        </a:graphic>
      </p:graphicFrame>
      <p:graphicFrame>
        <p:nvGraphicFramePr>
          <p:cNvPr id="2" name="Table 1">
            <a:extLst>
              <a:ext uri="{FF2B5EF4-FFF2-40B4-BE49-F238E27FC236}">
                <a16:creationId xmlns:a16="http://schemas.microsoft.com/office/drawing/2014/main" id="{38768909-1E3E-F10A-23A1-64736C717535}"/>
              </a:ext>
            </a:extLst>
          </p:cNvPr>
          <p:cNvGraphicFramePr>
            <a:graphicFrameLocks noGrp="1"/>
          </p:cNvGraphicFramePr>
          <p:nvPr>
            <p:extLst>
              <p:ext uri="{D42A27DB-BD31-4B8C-83A1-F6EECF244321}">
                <p14:modId xmlns:p14="http://schemas.microsoft.com/office/powerpoint/2010/main" val="3094612873"/>
              </p:ext>
            </p:extLst>
          </p:nvPr>
        </p:nvGraphicFramePr>
        <p:xfrm>
          <a:off x="104775" y="212752"/>
          <a:ext cx="5638801" cy="6432496"/>
        </p:xfrm>
        <a:graphic>
          <a:graphicData uri="http://schemas.openxmlformats.org/drawingml/2006/table">
            <a:tbl>
              <a:tblPr>
                <a:tableStyleId>{5C22544A-7EE6-4342-B048-85BDC9FD1C3A}</a:tableStyleId>
              </a:tblPr>
              <a:tblGrid>
                <a:gridCol w="1711097">
                  <a:extLst>
                    <a:ext uri="{9D8B030D-6E8A-4147-A177-3AD203B41FA5}">
                      <a16:colId xmlns:a16="http://schemas.microsoft.com/office/drawing/2014/main" val="4107705944"/>
                    </a:ext>
                  </a:extLst>
                </a:gridCol>
                <a:gridCol w="2726876">
                  <a:extLst>
                    <a:ext uri="{9D8B030D-6E8A-4147-A177-3AD203B41FA5}">
                      <a16:colId xmlns:a16="http://schemas.microsoft.com/office/drawing/2014/main" val="2435419159"/>
                    </a:ext>
                  </a:extLst>
                </a:gridCol>
                <a:gridCol w="1200828">
                  <a:extLst>
                    <a:ext uri="{9D8B030D-6E8A-4147-A177-3AD203B41FA5}">
                      <a16:colId xmlns:a16="http://schemas.microsoft.com/office/drawing/2014/main" val="309219411"/>
                    </a:ext>
                  </a:extLst>
                </a:gridCol>
              </a:tblGrid>
              <a:tr h="603568">
                <a:tc>
                  <a:txBody>
                    <a:bodyPr/>
                    <a:lstStyle/>
                    <a:p>
                      <a:pPr>
                        <a:lnSpc>
                          <a:spcPct val="115000"/>
                        </a:lnSpc>
                        <a:buNone/>
                      </a:pPr>
                      <a:r>
                        <a:rPr lang="en-GB" sz="1400" b="1" dirty="0">
                          <a:effectLst/>
                        </a:rPr>
                        <a:t>Category</a:t>
                      </a:r>
                      <a:endParaRPr lang="en-IN" sz="1400" b="1" dirty="0">
                        <a:effectLst/>
                        <a:latin typeface="Arial" panose="020B0604020202020204" pitchFamily="34" charset="0"/>
                        <a:ea typeface="Arial" panose="020B0604020202020204" pitchFamily="34" charset="0"/>
                      </a:endParaRPr>
                    </a:p>
                  </a:txBody>
                  <a:tcPr marL="43591" marR="43591" marT="43591" marB="43591">
                    <a:solidFill>
                      <a:schemeClr val="accent2">
                        <a:lumMod val="40000"/>
                        <a:lumOff val="60000"/>
                      </a:schemeClr>
                    </a:solidFill>
                  </a:tcPr>
                </a:tc>
                <a:tc>
                  <a:txBody>
                    <a:bodyPr/>
                    <a:lstStyle/>
                    <a:p>
                      <a:pPr>
                        <a:lnSpc>
                          <a:spcPct val="115000"/>
                        </a:lnSpc>
                        <a:buNone/>
                      </a:pPr>
                      <a:r>
                        <a:rPr lang="en-GB" sz="1400" b="1" dirty="0">
                          <a:effectLst/>
                        </a:rPr>
                        <a:t>Sub-category</a:t>
                      </a:r>
                      <a:endParaRPr lang="en-IN" sz="1400" b="1" dirty="0">
                        <a:effectLst/>
                        <a:latin typeface="Arial" panose="020B0604020202020204" pitchFamily="34" charset="0"/>
                        <a:ea typeface="Arial" panose="020B0604020202020204" pitchFamily="34" charset="0"/>
                      </a:endParaRPr>
                    </a:p>
                  </a:txBody>
                  <a:tcPr marL="43591" marR="43591" marT="43591" marB="43591">
                    <a:solidFill>
                      <a:schemeClr val="accent2">
                        <a:lumMod val="40000"/>
                        <a:lumOff val="60000"/>
                      </a:schemeClr>
                    </a:solidFill>
                  </a:tcPr>
                </a:tc>
                <a:tc>
                  <a:txBody>
                    <a:bodyPr/>
                    <a:lstStyle/>
                    <a:p>
                      <a:pPr>
                        <a:lnSpc>
                          <a:spcPct val="115000"/>
                        </a:lnSpc>
                        <a:buNone/>
                      </a:pPr>
                      <a:r>
                        <a:rPr lang="en-GB" sz="1400" b="1" dirty="0">
                          <a:effectLst/>
                        </a:rPr>
                        <a:t>Estimated Cost (£)</a:t>
                      </a:r>
                      <a:endParaRPr lang="en-IN" sz="1400" b="1" dirty="0">
                        <a:effectLst/>
                        <a:latin typeface="Arial" panose="020B0604020202020204" pitchFamily="34" charset="0"/>
                        <a:ea typeface="Arial" panose="020B0604020202020204" pitchFamily="34" charset="0"/>
                      </a:endParaRPr>
                    </a:p>
                  </a:txBody>
                  <a:tcPr marL="43591" marR="43591" marT="43591" marB="43591">
                    <a:solidFill>
                      <a:schemeClr val="accent2">
                        <a:lumMod val="40000"/>
                        <a:lumOff val="60000"/>
                      </a:schemeClr>
                    </a:solidFill>
                  </a:tcPr>
                </a:tc>
                <a:extLst>
                  <a:ext uri="{0D108BD9-81ED-4DB2-BD59-A6C34878D82A}">
                    <a16:rowId xmlns:a16="http://schemas.microsoft.com/office/drawing/2014/main" val="4274098401"/>
                  </a:ext>
                </a:extLst>
              </a:tr>
              <a:tr h="364308">
                <a:tc rowSpan="2">
                  <a:txBody>
                    <a:bodyPr/>
                    <a:lstStyle/>
                    <a:p>
                      <a:pPr>
                        <a:lnSpc>
                          <a:spcPct val="115000"/>
                        </a:lnSpc>
                        <a:buNone/>
                      </a:pPr>
                      <a:r>
                        <a:rPr lang="en-GB" sz="1200" dirty="0">
                          <a:effectLst/>
                        </a:rPr>
                        <a:t>Venue Hire</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a:effectLst/>
                        </a:rPr>
                        <a:t>ICC Wales (3 days)</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60,000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1852885981"/>
                  </a:ext>
                </a:extLst>
              </a:tr>
              <a:tr h="364308">
                <a:tc vMerge="1">
                  <a:txBody>
                    <a:bodyPr/>
                    <a:lstStyle/>
                    <a:p>
                      <a:endParaRPr lang="en-IN"/>
                    </a:p>
                  </a:txBody>
                  <a:tcPr/>
                </a:tc>
                <a:tc>
                  <a:txBody>
                    <a:bodyPr/>
                    <a:lstStyle/>
                    <a:p>
                      <a:pPr>
                        <a:lnSpc>
                          <a:spcPct val="115000"/>
                        </a:lnSpc>
                        <a:buNone/>
                      </a:pPr>
                      <a:r>
                        <a:rPr lang="en-GB" sz="1200" dirty="0">
                          <a:effectLst/>
                        </a:rPr>
                        <a:t>Set-up and teardown fees</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15,000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4219901169"/>
                  </a:ext>
                </a:extLst>
              </a:tr>
              <a:tr h="364308">
                <a:tc rowSpan="3">
                  <a:txBody>
                    <a:bodyPr/>
                    <a:lstStyle/>
                    <a:p>
                      <a:pPr>
                        <a:lnSpc>
                          <a:spcPct val="115000"/>
                        </a:lnSpc>
                        <a:buNone/>
                      </a:pPr>
                      <a:r>
                        <a:rPr lang="en-GB" sz="1200" dirty="0">
                          <a:effectLst/>
                        </a:rPr>
                        <a:t>Staffing</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dirty="0">
                          <a:effectLst/>
                        </a:rPr>
                        <a:t>Event directors and coordinators</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20,000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2628320683"/>
                  </a:ext>
                </a:extLst>
              </a:tr>
              <a:tr h="364308">
                <a:tc vMerge="1">
                  <a:txBody>
                    <a:bodyPr/>
                    <a:lstStyle/>
                    <a:p>
                      <a:endParaRPr lang="en-IN"/>
                    </a:p>
                  </a:txBody>
                  <a:tcPr/>
                </a:tc>
                <a:tc>
                  <a:txBody>
                    <a:bodyPr/>
                    <a:lstStyle/>
                    <a:p>
                      <a:pPr>
                        <a:lnSpc>
                          <a:spcPct val="115000"/>
                        </a:lnSpc>
                        <a:buNone/>
                      </a:pPr>
                      <a:r>
                        <a:rPr lang="en-GB" sz="1200" dirty="0">
                          <a:effectLst/>
                        </a:rPr>
                        <a:t>AV technicians, interpreters</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15,000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4006633068"/>
                  </a:ext>
                </a:extLst>
              </a:tr>
              <a:tr h="364308">
                <a:tc vMerge="1">
                  <a:txBody>
                    <a:bodyPr/>
                    <a:lstStyle/>
                    <a:p>
                      <a:endParaRPr lang="en-IN"/>
                    </a:p>
                  </a:txBody>
                  <a:tcPr/>
                </a:tc>
                <a:tc>
                  <a:txBody>
                    <a:bodyPr/>
                    <a:lstStyle/>
                    <a:p>
                      <a:pPr>
                        <a:lnSpc>
                          <a:spcPct val="115000"/>
                        </a:lnSpc>
                        <a:buNone/>
                      </a:pPr>
                      <a:r>
                        <a:rPr lang="en-GB" sz="1200" dirty="0">
                          <a:effectLst/>
                        </a:rPr>
                        <a:t>Guest experience and hospitality</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1485853110"/>
                  </a:ext>
                </a:extLst>
              </a:tr>
              <a:tr h="364308">
                <a:tc rowSpan="3">
                  <a:txBody>
                    <a:bodyPr/>
                    <a:lstStyle/>
                    <a:p>
                      <a:pPr>
                        <a:lnSpc>
                          <a:spcPct val="115000"/>
                        </a:lnSpc>
                        <a:buNone/>
                      </a:pPr>
                      <a:r>
                        <a:rPr lang="en-GB" sz="1200" dirty="0">
                          <a:effectLst/>
                        </a:rPr>
                        <a:t>Marketing</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dirty="0">
                          <a:effectLst/>
                        </a:rPr>
                        <a:t>Digital campaigns (social/email)</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12,000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3922612782"/>
                  </a:ext>
                </a:extLst>
              </a:tr>
              <a:tr h="364308">
                <a:tc vMerge="1">
                  <a:txBody>
                    <a:bodyPr/>
                    <a:lstStyle/>
                    <a:p>
                      <a:endParaRPr lang="en-IN"/>
                    </a:p>
                  </a:txBody>
                  <a:tcPr/>
                </a:tc>
                <a:tc>
                  <a:txBody>
                    <a:bodyPr/>
                    <a:lstStyle/>
                    <a:p>
                      <a:pPr>
                        <a:lnSpc>
                          <a:spcPct val="115000"/>
                        </a:lnSpc>
                        <a:buNone/>
                      </a:pPr>
                      <a:r>
                        <a:rPr lang="en-GB" sz="1200" dirty="0">
                          <a:effectLst/>
                        </a:rPr>
                        <a:t>Website and app development</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8,000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1905868980"/>
                  </a:ext>
                </a:extLst>
              </a:tr>
              <a:tr h="364308">
                <a:tc vMerge="1">
                  <a:txBody>
                    <a:bodyPr/>
                    <a:lstStyle/>
                    <a:p>
                      <a:endParaRPr lang="en-IN"/>
                    </a:p>
                  </a:txBody>
                  <a:tcPr/>
                </a:tc>
                <a:tc>
                  <a:txBody>
                    <a:bodyPr/>
                    <a:lstStyle/>
                    <a:p>
                      <a:pPr>
                        <a:lnSpc>
                          <a:spcPct val="115000"/>
                        </a:lnSpc>
                        <a:buNone/>
                      </a:pPr>
                      <a:r>
                        <a:rPr lang="en-GB" sz="1200" dirty="0">
                          <a:effectLst/>
                        </a:rPr>
                        <a:t>PR and influencer engagement</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10,000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2438347838"/>
                  </a:ext>
                </a:extLst>
              </a:tr>
              <a:tr h="364308">
                <a:tc rowSpan="2">
                  <a:txBody>
                    <a:bodyPr/>
                    <a:lstStyle/>
                    <a:p>
                      <a:pPr>
                        <a:lnSpc>
                          <a:spcPct val="115000"/>
                        </a:lnSpc>
                        <a:buNone/>
                      </a:pPr>
                      <a:r>
                        <a:rPr lang="en-GB" sz="1200" dirty="0">
                          <a:effectLst/>
                        </a:rPr>
                        <a:t>Catering</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dirty="0">
                          <a:effectLst/>
                        </a:rPr>
                        <a:t>Delegate meals and refreshments</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30,000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1646095253"/>
                  </a:ext>
                </a:extLst>
              </a:tr>
              <a:tr h="364308">
                <a:tc vMerge="1">
                  <a:txBody>
                    <a:bodyPr/>
                    <a:lstStyle/>
                    <a:p>
                      <a:endParaRPr lang="en-IN"/>
                    </a:p>
                  </a:txBody>
                  <a:tcPr/>
                </a:tc>
                <a:tc>
                  <a:txBody>
                    <a:bodyPr/>
                    <a:lstStyle/>
                    <a:p>
                      <a:pPr>
                        <a:lnSpc>
                          <a:spcPct val="115000"/>
                        </a:lnSpc>
                        <a:buNone/>
                      </a:pPr>
                      <a:r>
                        <a:rPr lang="en-GB" sz="1200">
                          <a:effectLst/>
                        </a:rPr>
                        <a:t>Culinary workshops and expos</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3343056192"/>
                  </a:ext>
                </a:extLst>
              </a:tr>
              <a:tr h="364308">
                <a:tc rowSpan="2">
                  <a:txBody>
                    <a:bodyPr/>
                    <a:lstStyle/>
                    <a:p>
                      <a:pPr>
                        <a:lnSpc>
                          <a:spcPct val="115000"/>
                        </a:lnSpc>
                        <a:buNone/>
                      </a:pPr>
                      <a:r>
                        <a:rPr lang="en-GB" sz="1200" dirty="0">
                          <a:effectLst/>
                        </a:rPr>
                        <a:t>AV and Technology</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dirty="0">
                          <a:effectLst/>
                        </a:rPr>
                        <a:t>Equipment rental</a:t>
                      </a:r>
                      <a:endParaRPr lang="en-IN" sz="1200" dirty="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a:effectLst/>
                        </a:rPr>
                        <a:t>20,000</a:t>
                      </a:r>
                      <a:endParaRPr lang="en-IN" sz="120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915638932"/>
                  </a:ext>
                </a:extLst>
              </a:tr>
              <a:tr h="364308">
                <a:tc vMerge="1">
                  <a:txBody>
                    <a:bodyPr/>
                    <a:lstStyle/>
                    <a:p>
                      <a:endParaRPr lang="en-IN"/>
                    </a:p>
                  </a:txBody>
                  <a:tcPr/>
                </a:tc>
                <a:tc>
                  <a:txBody>
                    <a:bodyPr/>
                    <a:lstStyle/>
                    <a:p>
                      <a:pPr>
                        <a:lnSpc>
                          <a:spcPct val="115000"/>
                        </a:lnSpc>
                        <a:buNone/>
                      </a:pPr>
                      <a:r>
                        <a:rPr lang="en-GB" sz="1200">
                          <a:effectLst/>
                        </a:rPr>
                        <a:t>Hybrid conferencing setup</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3678958588"/>
                  </a:ext>
                </a:extLst>
              </a:tr>
              <a:tr h="364308">
                <a:tc rowSpan="3">
                  <a:txBody>
                    <a:bodyPr/>
                    <a:lstStyle/>
                    <a:p>
                      <a:pPr>
                        <a:lnSpc>
                          <a:spcPct val="115000"/>
                        </a:lnSpc>
                        <a:buNone/>
                      </a:pPr>
                      <a:r>
                        <a:rPr lang="en-GB" sz="1200" dirty="0">
                          <a:effectLst/>
                        </a:rPr>
                        <a:t>Miscellaneous</a:t>
                      </a:r>
                      <a:endParaRPr lang="en-IN" sz="1200" dirty="0">
                        <a:effectLst/>
                        <a:latin typeface="Arial" panose="020B0604020202020204" pitchFamily="34" charset="0"/>
                        <a:ea typeface="Arial" panose="020B0604020202020204" pitchFamily="34" charset="0"/>
                      </a:endParaRPr>
                    </a:p>
                  </a:txBody>
                  <a:tcPr marL="43591" marR="43591" marT="43591" marB="43591">
                    <a:solidFill>
                      <a:schemeClr val="accent2">
                        <a:lumMod val="20000"/>
                        <a:lumOff val="80000"/>
                      </a:schemeClr>
                    </a:solidFill>
                  </a:tcPr>
                </a:tc>
                <a:tc>
                  <a:txBody>
                    <a:bodyPr/>
                    <a:lstStyle/>
                    <a:p>
                      <a:pPr>
                        <a:lnSpc>
                          <a:spcPct val="115000"/>
                        </a:lnSpc>
                        <a:buNone/>
                      </a:pPr>
                      <a:r>
                        <a:rPr lang="en-GB" sz="1200">
                          <a:effectLst/>
                        </a:rPr>
                        <a:t>Insurance and contingency</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2833419615"/>
                  </a:ext>
                </a:extLst>
              </a:tr>
              <a:tr h="364308">
                <a:tc vMerge="1">
                  <a:txBody>
                    <a:bodyPr/>
                    <a:lstStyle/>
                    <a:p>
                      <a:endParaRPr lang="en-IN"/>
                    </a:p>
                  </a:txBody>
                  <a:tcPr/>
                </a:tc>
                <a:tc>
                  <a:txBody>
                    <a:bodyPr/>
                    <a:lstStyle/>
                    <a:p>
                      <a:pPr>
                        <a:lnSpc>
                          <a:spcPct val="115000"/>
                        </a:lnSpc>
                        <a:buNone/>
                      </a:pPr>
                      <a:r>
                        <a:rPr lang="en-GB" sz="1200">
                          <a:effectLst/>
                        </a:rPr>
                        <a:t>Décor, signage, printed materials</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3075181264"/>
                  </a:ext>
                </a:extLst>
              </a:tr>
              <a:tr h="364308">
                <a:tc vMerge="1">
                  <a:txBody>
                    <a:bodyPr/>
                    <a:lstStyle/>
                    <a:p>
                      <a:endParaRPr lang="en-IN"/>
                    </a:p>
                  </a:txBody>
                  <a:tcPr/>
                </a:tc>
                <a:tc>
                  <a:txBody>
                    <a:bodyPr/>
                    <a:lstStyle/>
                    <a:p>
                      <a:pPr>
                        <a:lnSpc>
                          <a:spcPct val="115000"/>
                        </a:lnSpc>
                        <a:buNone/>
                      </a:pPr>
                      <a:r>
                        <a:rPr lang="en-GB" sz="1200">
                          <a:effectLst/>
                        </a:rPr>
                        <a:t>Transport &amp; accessibility services</a:t>
                      </a:r>
                      <a:endParaRPr lang="en-IN" sz="1200">
                        <a:effectLst/>
                        <a:latin typeface="Arial" panose="020B0604020202020204" pitchFamily="34" charset="0"/>
                        <a:ea typeface="Arial" panose="020B0604020202020204" pitchFamily="34" charset="0"/>
                      </a:endParaRPr>
                    </a:p>
                  </a:txBody>
                  <a:tcPr marL="43591" marR="43591" marT="43591" marB="43591"/>
                </a:tc>
                <a:tc>
                  <a:txBody>
                    <a:bodyPr/>
                    <a:lstStyle/>
                    <a:p>
                      <a:pPr>
                        <a:lnSpc>
                          <a:spcPct val="115000"/>
                        </a:lnSpc>
                        <a:buNone/>
                      </a:pPr>
                      <a:r>
                        <a:rPr lang="en-GB" sz="1200" dirty="0">
                          <a:effectLst/>
                        </a:rPr>
                        <a:t>10,000</a:t>
                      </a:r>
                      <a:endParaRPr lang="en-IN" sz="1200" dirty="0">
                        <a:effectLst/>
                        <a:latin typeface="Arial" panose="020B0604020202020204" pitchFamily="34" charset="0"/>
                        <a:ea typeface="Arial" panose="020B0604020202020204" pitchFamily="34" charset="0"/>
                      </a:endParaRPr>
                    </a:p>
                  </a:txBody>
                  <a:tcPr marL="43591" marR="43591" marT="43591" marB="43591"/>
                </a:tc>
                <a:extLst>
                  <a:ext uri="{0D108BD9-81ED-4DB2-BD59-A6C34878D82A}">
                    <a16:rowId xmlns:a16="http://schemas.microsoft.com/office/drawing/2014/main" val="3661797186"/>
                  </a:ext>
                </a:extLst>
              </a:tr>
              <a:tr h="364308">
                <a:tc gridSpan="2">
                  <a:txBody>
                    <a:bodyPr/>
                    <a:lstStyle/>
                    <a:p>
                      <a:pPr>
                        <a:lnSpc>
                          <a:spcPct val="115000"/>
                        </a:lnSpc>
                        <a:buNone/>
                      </a:pPr>
                      <a:r>
                        <a:rPr lang="en-GB" sz="1200" b="1">
                          <a:effectLst/>
                        </a:rPr>
                        <a:t>Total Estimated Cost</a:t>
                      </a:r>
                      <a:endParaRPr lang="en-IN" sz="1200" b="1">
                        <a:effectLst/>
                        <a:latin typeface="Arial" panose="020B0604020202020204" pitchFamily="34" charset="0"/>
                        <a:ea typeface="Arial" panose="020B0604020202020204" pitchFamily="34" charset="0"/>
                      </a:endParaRPr>
                    </a:p>
                  </a:txBody>
                  <a:tcPr marL="43591" marR="43591" marT="43591" marB="43591">
                    <a:solidFill>
                      <a:schemeClr val="accent2">
                        <a:lumMod val="40000"/>
                        <a:lumOff val="60000"/>
                      </a:schemeClr>
                    </a:solidFill>
                  </a:tcPr>
                </a:tc>
                <a:tc hMerge="1">
                  <a:txBody>
                    <a:bodyPr/>
                    <a:lstStyle/>
                    <a:p>
                      <a:endParaRPr lang="en-IN"/>
                    </a:p>
                  </a:txBody>
                  <a:tcPr/>
                </a:tc>
                <a:tc>
                  <a:txBody>
                    <a:bodyPr/>
                    <a:lstStyle/>
                    <a:p>
                      <a:pPr>
                        <a:lnSpc>
                          <a:spcPct val="115000"/>
                        </a:lnSpc>
                        <a:buNone/>
                      </a:pPr>
                      <a:r>
                        <a:rPr lang="en-GB" sz="1200" b="1" dirty="0">
                          <a:effectLst/>
                        </a:rPr>
                        <a:t>250,000</a:t>
                      </a:r>
                      <a:endParaRPr lang="en-IN" sz="1200" b="1" dirty="0">
                        <a:effectLst/>
                        <a:latin typeface="Arial" panose="020B0604020202020204" pitchFamily="34" charset="0"/>
                        <a:ea typeface="Arial" panose="020B0604020202020204" pitchFamily="34" charset="0"/>
                      </a:endParaRPr>
                    </a:p>
                  </a:txBody>
                  <a:tcPr marL="43591" marR="43591" marT="43591" marB="43591">
                    <a:solidFill>
                      <a:schemeClr val="accent2">
                        <a:lumMod val="40000"/>
                        <a:lumOff val="60000"/>
                      </a:schemeClr>
                    </a:solidFill>
                  </a:tcPr>
                </a:tc>
                <a:extLst>
                  <a:ext uri="{0D108BD9-81ED-4DB2-BD59-A6C34878D82A}">
                    <a16:rowId xmlns:a16="http://schemas.microsoft.com/office/drawing/2014/main" val="91048896"/>
                  </a:ext>
                </a:extLst>
              </a:tr>
            </a:tbl>
          </a:graphicData>
        </a:graphic>
      </p:graphicFrame>
      <p:pic>
        <p:nvPicPr>
          <p:cNvPr id="8194" name="Picture 2" descr="Llangollen International Musical Eisteddfod celebrates 'Year of Croeso'  with 4000 competitors in 2025 - Wrexham.com">
            <a:extLst>
              <a:ext uri="{FF2B5EF4-FFF2-40B4-BE49-F238E27FC236}">
                <a16:creationId xmlns:a16="http://schemas.microsoft.com/office/drawing/2014/main" id="{8924964E-FCEE-BA56-23FD-9CE5FEA53D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9356" y="1187785"/>
            <a:ext cx="5409238" cy="337707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87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6C5BBD-EE10-CED8-5A48-2856E48B8F1F}"/>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3F0556-45BC-BA8D-0BD8-5E44326E1B01}"/>
              </a:ext>
            </a:extLst>
          </p:cNvPr>
          <p:cNvSpPr>
            <a:spLocks noGrp="1"/>
          </p:cNvSpPr>
          <p:nvPr>
            <p:ph type="title"/>
          </p:nvPr>
        </p:nvSpPr>
        <p:spPr>
          <a:xfrm>
            <a:off x="6234865" y="568517"/>
            <a:ext cx="5248221" cy="1067209"/>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r>
              <a:rPr lang="en-US" sz="3100" b="1">
                <a:solidFill>
                  <a:schemeClr val="bg1"/>
                </a:solidFill>
                <a:latin typeface="+mj-lt"/>
                <a:ea typeface="+mj-ea"/>
                <a:cs typeface="+mj-cs"/>
              </a:rPr>
              <a:t>Marketing and Promotion Strategy</a:t>
            </a:r>
          </a:p>
        </p:txBody>
      </p:sp>
      <p:pic>
        <p:nvPicPr>
          <p:cNvPr id="8" name="Picture 7">
            <a:extLst>
              <a:ext uri="{FF2B5EF4-FFF2-40B4-BE49-F238E27FC236}">
                <a16:creationId xmlns:a16="http://schemas.microsoft.com/office/drawing/2014/main" id="{797D7617-81F4-92FC-B44E-BC1F3C1901FD}"/>
              </a:ext>
            </a:extLst>
          </p:cNvPr>
          <p:cNvPicPr>
            <a:picLocks noChangeAspect="1"/>
          </p:cNvPicPr>
          <p:nvPr/>
        </p:nvPicPr>
        <p:blipFill>
          <a:blip r:embed="rId3"/>
          <a:srcRect l="13625" r="19876" b="1"/>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5" name="Group 14">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6" name="Freeform: Shape 1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Content Placeholder 3">
            <a:extLst>
              <a:ext uri="{FF2B5EF4-FFF2-40B4-BE49-F238E27FC236}">
                <a16:creationId xmlns:a16="http://schemas.microsoft.com/office/drawing/2014/main" id="{74EBFC1B-3AA3-016A-D6DB-E8F45E520535}"/>
              </a:ext>
            </a:extLst>
          </p:cNvPr>
          <p:cNvSpPr>
            <a:spLocks noGrp="1"/>
          </p:cNvSpPr>
          <p:nvPr>
            <p:ph sz="half" idx="2"/>
          </p:nvPr>
        </p:nvSpPr>
        <p:spPr>
          <a:xfrm>
            <a:off x="6234868" y="1820369"/>
            <a:ext cx="5217173" cy="4351338"/>
          </a:xfrm>
        </p:spPr>
        <p:txBody>
          <a:bodyPr vert="horz" lIns="91440" tIns="45720" rIns="91440" bIns="45720" rtlCol="0">
            <a:normAutofit/>
          </a:bodyPr>
          <a:lstStyle/>
          <a:p>
            <a:pPr lvl="0"/>
            <a:r>
              <a:rPr lang="en-US" sz="2200">
                <a:solidFill>
                  <a:schemeClr val="bg1"/>
                </a:solidFill>
              </a:rPr>
              <a:t>Multichannel promotions tend to gain the most exposure in a marketing campaign (Sakas et al., 2022). </a:t>
            </a:r>
          </a:p>
          <a:p>
            <a:pPr lvl="0"/>
            <a:r>
              <a:rPr lang="en-US" sz="2200">
                <a:solidFill>
                  <a:schemeClr val="bg1"/>
                </a:solidFill>
              </a:rPr>
              <a:t>Channels: Instagram, LinkedIn, email, website, app.</a:t>
            </a:r>
          </a:p>
          <a:p>
            <a:pPr lvl="0"/>
            <a:r>
              <a:rPr lang="en-US" sz="2200">
                <a:solidFill>
                  <a:schemeClr val="bg1"/>
                </a:solidFill>
              </a:rPr>
              <a:t>Partners: Visit Wales, UK embassies, tourism media.</a:t>
            </a:r>
          </a:p>
          <a:p>
            <a:pPr lvl="0"/>
            <a:r>
              <a:rPr lang="en-US" sz="2200">
                <a:solidFill>
                  <a:schemeClr val="bg1"/>
                </a:solidFill>
              </a:rPr>
              <a:t>Tactics: Influencer engagement, press kits, live coverage.</a:t>
            </a:r>
          </a:p>
          <a:p>
            <a:pPr lvl="0"/>
            <a:r>
              <a:rPr lang="en-US" sz="2200">
                <a:solidFill>
                  <a:schemeClr val="bg1"/>
                </a:solidFill>
              </a:rPr>
              <a:t>Strategy: Guided by the AIDA model and promotional mix theory (Lang et al. 2022)</a:t>
            </a:r>
          </a:p>
          <a:p>
            <a:endParaRPr lang="en-US" sz="2200">
              <a:solidFill>
                <a:schemeClr val="bg1"/>
              </a:solidFill>
            </a:endParaRPr>
          </a:p>
        </p:txBody>
      </p:sp>
      <p:grpSp>
        <p:nvGrpSpPr>
          <p:cNvPr id="1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 name="Freeform: Shape 1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AutoShape 2" descr="Two-day free festival featuring food and live music coming to Swansea |  Wales Online">
            <a:extLst>
              <a:ext uri="{FF2B5EF4-FFF2-40B4-BE49-F238E27FC236}">
                <a16:creationId xmlns:a16="http://schemas.microsoft.com/office/drawing/2014/main" id="{216F08D7-CB5B-C5B3-F2B1-13BA0C4E6FD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4">
            <a:extLst>
              <a:ext uri="{FF2B5EF4-FFF2-40B4-BE49-F238E27FC236}">
                <a16:creationId xmlns:a16="http://schemas.microsoft.com/office/drawing/2014/main" id="{7A1EA957-BF52-C72C-BF9B-408FC73A278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AutoShape 2" descr="Huge four-day St David's Day celebration in Swansea with centrepiece  spectacular parade through city | Wales Online">
            <a:extLst>
              <a:ext uri="{FF2B5EF4-FFF2-40B4-BE49-F238E27FC236}">
                <a16:creationId xmlns:a16="http://schemas.microsoft.com/office/drawing/2014/main" id="{33921112-FCCC-AB9F-D179-8162B222CB4A}"/>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2791379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FA95C-BB3E-87AB-0BCA-9C16271D617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1B80030-DBFE-25F6-CFA7-0881D8B2B379}"/>
              </a:ext>
            </a:extLst>
          </p:cNvPr>
          <p:cNvSpPr txBox="1">
            <a:spLocks/>
          </p:cNvSpPr>
          <p:nvPr/>
        </p:nvSpPr>
        <p:spPr>
          <a:xfrm>
            <a:off x="5776310" y="151981"/>
            <a:ext cx="6011898" cy="1320800"/>
          </a:xfrm>
          <a:prstGeom prst="flowChartAlternateProcess">
            <a:avLst/>
          </a:prstGeom>
          <a:solidFill>
            <a:schemeClr val="accent1">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pPr algn="ctr"/>
            <a:r>
              <a:rPr lang="en-US" b="1" dirty="0">
                <a:solidFill>
                  <a:schemeClr val="tx1"/>
                </a:solidFill>
              </a:rPr>
              <a:t>Risk and Sustainability Considerations</a:t>
            </a:r>
            <a:endParaRPr lang="en-IN" b="1" dirty="0">
              <a:solidFill>
                <a:schemeClr val="tx1"/>
              </a:solidFill>
            </a:endParaRPr>
          </a:p>
        </p:txBody>
      </p:sp>
      <p:graphicFrame>
        <p:nvGraphicFramePr>
          <p:cNvPr id="2" name="Content Placeholder 1">
            <a:extLst>
              <a:ext uri="{FF2B5EF4-FFF2-40B4-BE49-F238E27FC236}">
                <a16:creationId xmlns:a16="http://schemas.microsoft.com/office/drawing/2014/main" id="{B6336F7C-924E-8201-3D66-46170BA264F3}"/>
              </a:ext>
            </a:extLst>
          </p:cNvPr>
          <p:cNvGraphicFramePr>
            <a:graphicFrameLocks noGrp="1"/>
          </p:cNvGraphicFramePr>
          <p:nvPr>
            <p:ph sz="half" idx="1"/>
            <p:extLst>
              <p:ext uri="{D42A27DB-BD31-4B8C-83A1-F6EECF244321}">
                <p14:modId xmlns:p14="http://schemas.microsoft.com/office/powerpoint/2010/main" val="3595884280"/>
              </p:ext>
            </p:extLst>
          </p:nvPr>
        </p:nvGraphicFramePr>
        <p:xfrm>
          <a:off x="5482397" y="1609663"/>
          <a:ext cx="6471139" cy="5096356"/>
        </p:xfrm>
        <a:graphic>
          <a:graphicData uri="http://schemas.openxmlformats.org/drawingml/2006/table">
            <a:tbl>
              <a:tblPr>
                <a:tableStyleId>{5C22544A-7EE6-4342-B048-85BDC9FD1C3A}</a:tableStyleId>
              </a:tblPr>
              <a:tblGrid>
                <a:gridCol w="1192597">
                  <a:extLst>
                    <a:ext uri="{9D8B030D-6E8A-4147-A177-3AD203B41FA5}">
                      <a16:colId xmlns:a16="http://schemas.microsoft.com/office/drawing/2014/main" val="117275078"/>
                    </a:ext>
                  </a:extLst>
                </a:gridCol>
                <a:gridCol w="1296302">
                  <a:extLst>
                    <a:ext uri="{9D8B030D-6E8A-4147-A177-3AD203B41FA5}">
                      <a16:colId xmlns:a16="http://schemas.microsoft.com/office/drawing/2014/main" val="773639018"/>
                    </a:ext>
                  </a:extLst>
                </a:gridCol>
                <a:gridCol w="1700748">
                  <a:extLst>
                    <a:ext uri="{9D8B030D-6E8A-4147-A177-3AD203B41FA5}">
                      <a16:colId xmlns:a16="http://schemas.microsoft.com/office/drawing/2014/main" val="325079977"/>
                    </a:ext>
                  </a:extLst>
                </a:gridCol>
                <a:gridCol w="2281492">
                  <a:extLst>
                    <a:ext uri="{9D8B030D-6E8A-4147-A177-3AD203B41FA5}">
                      <a16:colId xmlns:a16="http://schemas.microsoft.com/office/drawing/2014/main" val="2909428443"/>
                    </a:ext>
                  </a:extLst>
                </a:gridCol>
              </a:tblGrid>
              <a:tr h="580791">
                <a:tc>
                  <a:txBody>
                    <a:bodyPr/>
                    <a:lstStyle/>
                    <a:p>
                      <a:pPr>
                        <a:lnSpc>
                          <a:spcPct val="115000"/>
                        </a:lnSpc>
                        <a:buNone/>
                      </a:pPr>
                      <a:r>
                        <a:rPr lang="en-GB" sz="1400" b="1">
                          <a:effectLst/>
                        </a:rPr>
                        <a:t>Risk Category</a:t>
                      </a:r>
                      <a:endParaRPr lang="en-IN" sz="1400" b="1">
                        <a:effectLst/>
                        <a:latin typeface="Arial" panose="020B0604020202020204" pitchFamily="34" charset="0"/>
                        <a:ea typeface="Arial" panose="020B0604020202020204" pitchFamily="34" charset="0"/>
                      </a:endParaRPr>
                    </a:p>
                  </a:txBody>
                  <a:tcPr marL="37364" marR="37364" marT="37364" marB="37364">
                    <a:solidFill>
                      <a:schemeClr val="accent5">
                        <a:lumMod val="40000"/>
                        <a:lumOff val="60000"/>
                      </a:schemeClr>
                    </a:solidFill>
                  </a:tcPr>
                </a:tc>
                <a:tc>
                  <a:txBody>
                    <a:bodyPr/>
                    <a:lstStyle/>
                    <a:p>
                      <a:pPr>
                        <a:lnSpc>
                          <a:spcPct val="115000"/>
                        </a:lnSpc>
                        <a:buNone/>
                      </a:pPr>
                      <a:r>
                        <a:rPr lang="en-GB" sz="1400" b="1">
                          <a:effectLst/>
                        </a:rPr>
                        <a:t>Potential Impact</a:t>
                      </a:r>
                      <a:endParaRPr lang="en-IN" sz="1400" b="1">
                        <a:effectLst/>
                        <a:latin typeface="Arial" panose="020B0604020202020204" pitchFamily="34" charset="0"/>
                        <a:ea typeface="Arial" panose="020B0604020202020204" pitchFamily="34" charset="0"/>
                      </a:endParaRPr>
                    </a:p>
                  </a:txBody>
                  <a:tcPr marL="37364" marR="37364" marT="37364" marB="37364">
                    <a:solidFill>
                      <a:schemeClr val="accent5">
                        <a:lumMod val="40000"/>
                        <a:lumOff val="60000"/>
                      </a:schemeClr>
                    </a:solidFill>
                  </a:tcPr>
                </a:tc>
                <a:tc>
                  <a:txBody>
                    <a:bodyPr/>
                    <a:lstStyle/>
                    <a:p>
                      <a:pPr>
                        <a:lnSpc>
                          <a:spcPct val="115000"/>
                        </a:lnSpc>
                        <a:buNone/>
                      </a:pPr>
                      <a:r>
                        <a:rPr lang="en-GB" sz="1400" b="1" dirty="0">
                          <a:effectLst/>
                        </a:rPr>
                        <a:t>Mitigation Strategy</a:t>
                      </a:r>
                      <a:endParaRPr lang="en-IN" sz="1400" b="1" dirty="0">
                        <a:effectLst/>
                        <a:latin typeface="Arial" panose="020B0604020202020204" pitchFamily="34" charset="0"/>
                        <a:ea typeface="Arial" panose="020B0604020202020204" pitchFamily="34" charset="0"/>
                      </a:endParaRPr>
                    </a:p>
                  </a:txBody>
                  <a:tcPr marL="37364" marR="37364" marT="37364" marB="37364">
                    <a:solidFill>
                      <a:schemeClr val="accent5">
                        <a:lumMod val="40000"/>
                        <a:lumOff val="60000"/>
                      </a:schemeClr>
                    </a:solidFill>
                  </a:tcPr>
                </a:tc>
                <a:tc>
                  <a:txBody>
                    <a:bodyPr/>
                    <a:lstStyle/>
                    <a:p>
                      <a:pPr>
                        <a:lnSpc>
                          <a:spcPct val="115000"/>
                        </a:lnSpc>
                        <a:buNone/>
                      </a:pPr>
                      <a:r>
                        <a:rPr lang="en-GB" sz="1400" b="1" dirty="0">
                          <a:effectLst/>
                        </a:rPr>
                        <a:t>Sustainability Action</a:t>
                      </a:r>
                      <a:endParaRPr lang="en-IN" sz="1400" b="1" dirty="0">
                        <a:effectLst/>
                        <a:latin typeface="Arial" panose="020B0604020202020204" pitchFamily="34" charset="0"/>
                        <a:ea typeface="Arial" panose="020B0604020202020204" pitchFamily="34" charset="0"/>
                      </a:endParaRPr>
                    </a:p>
                  </a:txBody>
                  <a:tcPr marL="37364" marR="37364" marT="37364" marB="37364">
                    <a:solidFill>
                      <a:schemeClr val="accent5">
                        <a:lumMod val="40000"/>
                        <a:lumOff val="60000"/>
                      </a:schemeClr>
                    </a:solidFill>
                  </a:tcPr>
                </a:tc>
                <a:extLst>
                  <a:ext uri="{0D108BD9-81ED-4DB2-BD59-A6C34878D82A}">
                    <a16:rowId xmlns:a16="http://schemas.microsoft.com/office/drawing/2014/main" val="2810794025"/>
                  </a:ext>
                </a:extLst>
              </a:tr>
              <a:tr h="811021">
                <a:tc>
                  <a:txBody>
                    <a:bodyPr/>
                    <a:lstStyle/>
                    <a:p>
                      <a:pPr algn="just">
                        <a:lnSpc>
                          <a:spcPct val="115000"/>
                        </a:lnSpc>
                        <a:buNone/>
                      </a:pPr>
                      <a:r>
                        <a:rPr lang="en-GB" sz="1200" dirty="0">
                          <a:effectLst/>
                        </a:rPr>
                        <a:t>Logistical disruption</a:t>
                      </a:r>
                      <a:endParaRPr lang="en-IN" sz="1200" dirty="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Delays in setup, transport, or vendor delivery</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Backup suppliers, flexible contracts, detailed timelines</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Use local vendors to reduce transport complexity (McDougall and Davis, 2024)</a:t>
                      </a:r>
                      <a:endParaRPr lang="en-IN" sz="1200">
                        <a:effectLst/>
                        <a:latin typeface="Arial" panose="020B0604020202020204" pitchFamily="34" charset="0"/>
                        <a:ea typeface="Arial" panose="020B0604020202020204" pitchFamily="34" charset="0"/>
                      </a:endParaRPr>
                    </a:p>
                  </a:txBody>
                  <a:tcPr marL="37364" marR="37364" marT="37364" marB="37364"/>
                </a:tc>
                <a:extLst>
                  <a:ext uri="{0D108BD9-81ED-4DB2-BD59-A6C34878D82A}">
                    <a16:rowId xmlns:a16="http://schemas.microsoft.com/office/drawing/2014/main" val="1268310366"/>
                  </a:ext>
                </a:extLst>
              </a:tr>
              <a:tr h="1041251">
                <a:tc>
                  <a:txBody>
                    <a:bodyPr/>
                    <a:lstStyle/>
                    <a:p>
                      <a:pPr algn="just">
                        <a:lnSpc>
                          <a:spcPct val="115000"/>
                        </a:lnSpc>
                        <a:buNone/>
                      </a:pPr>
                      <a:r>
                        <a:rPr lang="en-GB" sz="1200">
                          <a:effectLst/>
                        </a:rPr>
                        <a:t>Low attendance</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dirty="0">
                          <a:effectLst/>
                        </a:rPr>
                        <a:t>Reduced revenue, poor engagement</a:t>
                      </a:r>
                      <a:endParaRPr lang="en-IN" sz="1200" dirty="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Early-bird pricing, targeted marketing, influencer outreach</a:t>
                      </a:r>
                      <a:endParaRPr lang="en-IN" sz="1200">
                        <a:effectLst/>
                      </a:endParaRPr>
                    </a:p>
                    <a:p>
                      <a:pPr algn="just">
                        <a:lnSpc>
                          <a:spcPct val="115000"/>
                        </a:lnSpc>
                        <a:buNone/>
                      </a:pPr>
                      <a:r>
                        <a:rPr lang="en-GB" sz="1200">
                          <a:effectLst/>
                        </a:rPr>
                        <a:t> </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Promote inclusive messaging and cultural relevance (Tuli, et al. 2025)</a:t>
                      </a:r>
                      <a:endParaRPr lang="en-IN" sz="1200">
                        <a:effectLst/>
                        <a:latin typeface="Arial" panose="020B0604020202020204" pitchFamily="34" charset="0"/>
                        <a:ea typeface="Arial" panose="020B0604020202020204" pitchFamily="34" charset="0"/>
                      </a:endParaRPr>
                    </a:p>
                  </a:txBody>
                  <a:tcPr marL="37364" marR="37364" marT="37364" marB="37364"/>
                </a:tc>
                <a:extLst>
                  <a:ext uri="{0D108BD9-81ED-4DB2-BD59-A6C34878D82A}">
                    <a16:rowId xmlns:a16="http://schemas.microsoft.com/office/drawing/2014/main" val="3682067902"/>
                  </a:ext>
                </a:extLst>
              </a:tr>
              <a:tr h="811021">
                <a:tc>
                  <a:txBody>
                    <a:bodyPr/>
                    <a:lstStyle/>
                    <a:p>
                      <a:pPr algn="just">
                        <a:lnSpc>
                          <a:spcPct val="115000"/>
                        </a:lnSpc>
                        <a:buNone/>
                      </a:pPr>
                      <a:r>
                        <a:rPr lang="en-GB" sz="1200">
                          <a:effectLst/>
                        </a:rPr>
                        <a:t>Weather interference</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Outdoor tours or activities may be cancelled</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dirty="0">
                          <a:effectLst/>
                        </a:rPr>
                        <a:t>Indoor backup venues, weather monitoring, and flexible scheduling</a:t>
                      </a:r>
                      <a:endParaRPr lang="en-IN" sz="1200" dirty="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dirty="0">
                          <a:effectLst/>
                        </a:rPr>
                        <a:t>Hybrid options to reduce reliance on physical attendance (</a:t>
                      </a:r>
                      <a:r>
                        <a:rPr lang="en-GB" sz="1200" dirty="0" err="1">
                          <a:effectLst/>
                        </a:rPr>
                        <a:t>Effiyaldi</a:t>
                      </a:r>
                      <a:r>
                        <a:rPr lang="en-GB" sz="1200" dirty="0">
                          <a:effectLst/>
                        </a:rPr>
                        <a:t> et al. 2025)</a:t>
                      </a:r>
                      <a:endParaRPr lang="en-IN" sz="1200" dirty="0">
                        <a:effectLst/>
                        <a:latin typeface="Arial" panose="020B0604020202020204" pitchFamily="34" charset="0"/>
                        <a:ea typeface="Arial" panose="020B0604020202020204" pitchFamily="34" charset="0"/>
                      </a:endParaRPr>
                    </a:p>
                  </a:txBody>
                  <a:tcPr marL="37364" marR="37364" marT="37364" marB="37364"/>
                </a:tc>
                <a:extLst>
                  <a:ext uri="{0D108BD9-81ED-4DB2-BD59-A6C34878D82A}">
                    <a16:rowId xmlns:a16="http://schemas.microsoft.com/office/drawing/2014/main" val="1644640070"/>
                  </a:ext>
                </a:extLst>
              </a:tr>
              <a:tr h="1041251">
                <a:tc>
                  <a:txBody>
                    <a:bodyPr/>
                    <a:lstStyle/>
                    <a:p>
                      <a:pPr algn="just">
                        <a:lnSpc>
                          <a:spcPct val="115000"/>
                        </a:lnSpc>
                        <a:buNone/>
                      </a:pPr>
                      <a:r>
                        <a:rPr lang="en-GB" sz="1200" dirty="0">
                          <a:effectLst/>
                        </a:rPr>
                        <a:t>Health emergencies</a:t>
                      </a:r>
                      <a:endParaRPr lang="en-IN" sz="1200" dirty="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Illness outbreaks, delegate safety concerns</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Insurance coverage, on-site medical support, digital packs</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Contactless registration and sanitation protocols (Melly et al. 2023)</a:t>
                      </a:r>
                      <a:endParaRPr lang="en-IN" sz="1200">
                        <a:effectLst/>
                        <a:latin typeface="Arial" panose="020B0604020202020204" pitchFamily="34" charset="0"/>
                        <a:ea typeface="Arial" panose="020B0604020202020204" pitchFamily="34" charset="0"/>
                      </a:endParaRPr>
                    </a:p>
                  </a:txBody>
                  <a:tcPr marL="37364" marR="37364" marT="37364" marB="37364"/>
                </a:tc>
                <a:extLst>
                  <a:ext uri="{0D108BD9-81ED-4DB2-BD59-A6C34878D82A}">
                    <a16:rowId xmlns:a16="http://schemas.microsoft.com/office/drawing/2014/main" val="3208880527"/>
                  </a:ext>
                </a:extLst>
              </a:tr>
              <a:tr h="811021">
                <a:tc>
                  <a:txBody>
                    <a:bodyPr/>
                    <a:lstStyle/>
                    <a:p>
                      <a:pPr algn="just">
                        <a:lnSpc>
                          <a:spcPct val="115000"/>
                        </a:lnSpc>
                        <a:buNone/>
                      </a:pPr>
                      <a:r>
                        <a:rPr lang="en-GB" sz="1200">
                          <a:effectLst/>
                        </a:rPr>
                        <a:t>Funding Shortfall</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Budget overrun or sponsor withdrawal</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a:effectLst/>
                        </a:rPr>
                        <a:t>10% contingency reserve, tiered sponsorship packages</a:t>
                      </a:r>
                      <a:endParaRPr lang="en-IN" sz="1200">
                        <a:effectLst/>
                        <a:latin typeface="Arial" panose="020B0604020202020204" pitchFamily="34" charset="0"/>
                        <a:ea typeface="Arial" panose="020B0604020202020204" pitchFamily="34" charset="0"/>
                      </a:endParaRPr>
                    </a:p>
                  </a:txBody>
                  <a:tcPr marL="37364" marR="37364" marT="37364" marB="37364"/>
                </a:tc>
                <a:tc>
                  <a:txBody>
                    <a:bodyPr/>
                    <a:lstStyle/>
                    <a:p>
                      <a:pPr algn="just">
                        <a:lnSpc>
                          <a:spcPct val="115000"/>
                        </a:lnSpc>
                        <a:buNone/>
                      </a:pPr>
                      <a:r>
                        <a:rPr lang="en-GB" sz="1200" dirty="0">
                          <a:effectLst/>
                        </a:rPr>
                        <a:t>Transparent budgeting and community reinvestment (Shawe, 2023)</a:t>
                      </a:r>
                      <a:endParaRPr lang="en-IN" sz="1200" dirty="0">
                        <a:effectLst/>
                        <a:latin typeface="Arial" panose="020B0604020202020204" pitchFamily="34" charset="0"/>
                        <a:ea typeface="Arial" panose="020B0604020202020204" pitchFamily="34" charset="0"/>
                      </a:endParaRPr>
                    </a:p>
                  </a:txBody>
                  <a:tcPr marL="37364" marR="37364" marT="37364" marB="37364"/>
                </a:tc>
                <a:extLst>
                  <a:ext uri="{0D108BD9-81ED-4DB2-BD59-A6C34878D82A}">
                    <a16:rowId xmlns:a16="http://schemas.microsoft.com/office/drawing/2014/main" val="1749590181"/>
                  </a:ext>
                </a:extLst>
              </a:tr>
            </a:tbl>
          </a:graphicData>
        </a:graphic>
      </p:graphicFrame>
      <p:sp>
        <p:nvSpPr>
          <p:cNvPr id="4" name="AutoShape 2" descr="21 very Welsh events to celebrate St David's Day | Wales Online">
            <a:extLst>
              <a:ext uri="{FF2B5EF4-FFF2-40B4-BE49-F238E27FC236}">
                <a16:creationId xmlns:a16="http://schemas.microsoft.com/office/drawing/2014/main" id="{825F219B-30B6-69E0-D495-77C189A69E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Picture 6">
            <a:extLst>
              <a:ext uri="{FF2B5EF4-FFF2-40B4-BE49-F238E27FC236}">
                <a16:creationId xmlns:a16="http://schemas.microsoft.com/office/drawing/2014/main" id="{BB1E65D7-995C-E4CE-E498-47640EDA4E54}"/>
              </a:ext>
            </a:extLst>
          </p:cNvPr>
          <p:cNvPicPr>
            <a:picLocks noChangeAspect="1"/>
          </p:cNvPicPr>
          <p:nvPr/>
        </p:nvPicPr>
        <p:blipFill>
          <a:blip r:embed="rId3"/>
          <a:srcRect r="23938"/>
          <a:stretch>
            <a:fillRect/>
          </a:stretch>
        </p:blipFill>
        <p:spPr>
          <a:xfrm>
            <a:off x="0" y="0"/>
            <a:ext cx="5205046" cy="6858000"/>
          </a:xfrm>
          <a:prstGeom prst="rect">
            <a:avLst/>
          </a:prstGeom>
          <a:effectLst>
            <a:softEdge rad="127000"/>
          </a:effectLst>
        </p:spPr>
      </p:pic>
    </p:spTree>
    <p:extLst>
      <p:ext uri="{BB962C8B-B14F-4D97-AF65-F5344CB8AC3E}">
        <p14:creationId xmlns:p14="http://schemas.microsoft.com/office/powerpoint/2010/main" val="1216848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6907AD-D385-94FD-FE11-71591264C8BC}"/>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58E0D6-2715-0546-9C04-650F64178130}"/>
              </a:ext>
            </a:extLst>
          </p:cNvPr>
          <p:cNvSpPr>
            <a:spLocks noGrp="1"/>
          </p:cNvSpPr>
          <p:nvPr>
            <p:ph type="title"/>
          </p:nvPr>
        </p:nvSpPr>
        <p:spPr>
          <a:xfrm>
            <a:off x="5956784" y="396117"/>
            <a:ext cx="5217172" cy="1158857"/>
          </a:xfrm>
          <a:prstGeom prst="flowChartAlternateProcess">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p>
            <a:r>
              <a:rPr lang="en-US" sz="3400" b="1" kern="1200">
                <a:solidFill>
                  <a:schemeClr val="bg1"/>
                </a:solidFill>
                <a:latin typeface="+mj-lt"/>
                <a:ea typeface="+mj-ea"/>
                <a:cs typeface="+mj-cs"/>
              </a:rPr>
              <a:t>Conclusion &amp; Justification</a:t>
            </a:r>
          </a:p>
        </p:txBody>
      </p:sp>
      <p:grpSp>
        <p:nvGrpSpPr>
          <p:cNvPr id="17"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bg1"/>
          </a:solidFill>
        </p:grpSpPr>
        <p:sp>
          <p:nvSpPr>
            <p:cNvPr id="18" name="Freeform: Shape 17">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1" name="Oval 20">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 name="Picture 9">
            <a:extLst>
              <a:ext uri="{FF2B5EF4-FFF2-40B4-BE49-F238E27FC236}">
                <a16:creationId xmlns:a16="http://schemas.microsoft.com/office/drawing/2014/main" id="{2B58D83F-AEDF-89A7-61AF-EB014ADF5C56}"/>
              </a:ext>
            </a:extLst>
          </p:cNvPr>
          <p:cNvPicPr>
            <a:picLocks noChangeAspect="1"/>
          </p:cNvPicPr>
          <p:nvPr/>
        </p:nvPicPr>
        <p:blipFill>
          <a:blip r:embed="rId3"/>
          <a:stretch>
            <a:fillRect/>
          </a:stretch>
        </p:blipFill>
        <p:spPr>
          <a:xfrm>
            <a:off x="1691116" y="1820334"/>
            <a:ext cx="3225396" cy="3217333"/>
          </a:xfrm>
          <a:prstGeom prst="rect">
            <a:avLst/>
          </a:prstGeom>
        </p:spPr>
      </p:pic>
      <p:grpSp>
        <p:nvGrpSpPr>
          <p:cNvPr id="25"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bg1"/>
          </a:solidFill>
        </p:grpSpPr>
        <p:sp>
          <p:nvSpPr>
            <p:cNvPr id="26" name="Freeform: Shape 25">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 name="Content Placeholder 3">
            <a:extLst>
              <a:ext uri="{FF2B5EF4-FFF2-40B4-BE49-F238E27FC236}">
                <a16:creationId xmlns:a16="http://schemas.microsoft.com/office/drawing/2014/main" id="{D23D987C-EEB5-D6C1-E19B-18EEBF11B486}"/>
              </a:ext>
            </a:extLst>
          </p:cNvPr>
          <p:cNvSpPr>
            <a:spLocks noGrp="1"/>
          </p:cNvSpPr>
          <p:nvPr>
            <p:ph sz="half" idx="2"/>
          </p:nvPr>
        </p:nvSpPr>
        <p:spPr>
          <a:xfrm>
            <a:off x="5956783" y="1747592"/>
            <a:ext cx="5217173" cy="4351338"/>
          </a:xfrm>
        </p:spPr>
        <p:txBody>
          <a:bodyPr vert="horz" lIns="91440" tIns="45720" rIns="91440" bIns="45720" rtlCol="0">
            <a:normAutofit/>
          </a:bodyPr>
          <a:lstStyle/>
          <a:p>
            <a:pPr lvl="0"/>
            <a:r>
              <a:rPr lang="en-US" sz="2200">
                <a:solidFill>
                  <a:schemeClr val="bg1"/>
                </a:solidFill>
              </a:rPr>
              <a:t>Croeso Fest festival will align with Wales’ tourism strategy.</a:t>
            </a:r>
          </a:p>
          <a:p>
            <a:pPr lvl="0"/>
            <a:r>
              <a:rPr lang="en-US" sz="2200">
                <a:solidFill>
                  <a:schemeClr val="bg1"/>
                </a:solidFill>
              </a:rPr>
              <a:t>The festival will offer cultural depth, strategic partnerships, and financial sustainability for an overall business management process.</a:t>
            </a:r>
          </a:p>
          <a:p>
            <a:pPr lvl="0"/>
            <a:r>
              <a:rPr lang="en-US" sz="2200">
                <a:solidFill>
                  <a:schemeClr val="bg1"/>
                </a:solidFill>
              </a:rPr>
              <a:t>The concept supports Welsh identity, economic growth, and global visibility.</a:t>
            </a:r>
          </a:p>
          <a:p>
            <a:pPr lvl="0"/>
            <a:r>
              <a:rPr lang="en-US" sz="2200">
                <a:solidFill>
                  <a:schemeClr val="bg1"/>
                </a:solidFill>
              </a:rPr>
              <a:t>Planning requires best practices for competence development and stakeholder engagement (Beam et al., 2022). </a:t>
            </a:r>
          </a:p>
          <a:p>
            <a:endParaRPr lang="en-US" sz="2200">
              <a:solidFill>
                <a:schemeClr val="bg1"/>
              </a:solidFill>
            </a:endParaRPr>
          </a:p>
        </p:txBody>
      </p:sp>
      <p:sp>
        <p:nvSpPr>
          <p:cNvPr id="5" name="AutoShape 2" descr="Two-day free festival featuring food and live music coming to Swansea |  Wales Online">
            <a:extLst>
              <a:ext uri="{FF2B5EF4-FFF2-40B4-BE49-F238E27FC236}">
                <a16:creationId xmlns:a16="http://schemas.microsoft.com/office/drawing/2014/main" id="{BDAD63FC-6F13-2400-2A2C-C881AD3D44C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4">
            <a:extLst>
              <a:ext uri="{FF2B5EF4-FFF2-40B4-BE49-F238E27FC236}">
                <a16:creationId xmlns:a16="http://schemas.microsoft.com/office/drawing/2014/main" id="{83E939EB-AD20-559D-3CA9-BBD96010B34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AutoShape 2" descr="Huge four-day St David's Day celebration in Swansea with centrepiece  spectacular parade through city | Wales Online">
            <a:extLst>
              <a:ext uri="{FF2B5EF4-FFF2-40B4-BE49-F238E27FC236}">
                <a16:creationId xmlns:a16="http://schemas.microsoft.com/office/drawing/2014/main" id="{931D6AA4-A562-9946-BEA1-261446FF6141}"/>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2">
            <a:extLst>
              <a:ext uri="{FF2B5EF4-FFF2-40B4-BE49-F238E27FC236}">
                <a16:creationId xmlns:a16="http://schemas.microsoft.com/office/drawing/2014/main" id="{A4B271E2-63FD-5C8B-E0DD-9C77A38AC83C}"/>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1957903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1918977-8EB0-7910-D09F-2E734D353851}"/>
              </a:ext>
            </a:extLst>
          </p:cNvPr>
          <p:cNvSpPr>
            <a:spLocks noGrp="1"/>
          </p:cNvSpPr>
          <p:nvPr>
            <p:ph type="ctrTitle"/>
          </p:nvPr>
        </p:nvSpPr>
        <p:spPr>
          <a:xfrm>
            <a:off x="922635" y="1250575"/>
            <a:ext cx="4604274" cy="4163210"/>
          </a:xfrm>
          <a:prstGeom prst="foldedCorner">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algn="l"/>
            <a:r>
              <a:rPr lang="en-US" sz="8000" b="1" kern="1200">
                <a:solidFill>
                  <a:schemeClr val="bg1"/>
                </a:solidFill>
                <a:latin typeface="+mj-lt"/>
                <a:ea typeface="+mj-ea"/>
                <a:cs typeface="+mj-cs"/>
              </a:rPr>
              <a:t>Reference</a:t>
            </a:r>
            <a:br>
              <a:rPr lang="en-US" sz="8000" b="1" kern="1200">
                <a:solidFill>
                  <a:schemeClr val="bg1"/>
                </a:solidFill>
                <a:latin typeface="+mj-lt"/>
                <a:ea typeface="+mj-ea"/>
                <a:cs typeface="+mj-cs"/>
              </a:rPr>
            </a:br>
            <a:r>
              <a:rPr lang="en-US" sz="8000" b="1" kern="1200">
                <a:solidFill>
                  <a:schemeClr val="bg1"/>
                </a:solidFill>
                <a:latin typeface="+mj-lt"/>
                <a:ea typeface="+mj-ea"/>
                <a:cs typeface="+mj-cs"/>
              </a:rPr>
              <a:t> list</a:t>
            </a:r>
          </a:p>
        </p:txBody>
      </p:sp>
      <p:sp>
        <p:nvSpPr>
          <p:cNvPr id="15" name="Rectangle 14">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6838B3A-B9C0-5005-76A2-0C9E22102C78}"/>
              </a:ext>
            </a:extLst>
          </p:cNvPr>
          <p:cNvSpPr>
            <a:spLocks noGrp="1"/>
          </p:cNvSpPr>
          <p:nvPr>
            <p:ph type="subTitle" idx="1"/>
          </p:nvPr>
        </p:nvSpPr>
        <p:spPr>
          <a:xfrm>
            <a:off x="5786438" y="350044"/>
            <a:ext cx="5907881" cy="6229350"/>
          </a:xfrm>
        </p:spPr>
        <p:txBody>
          <a:bodyPr vert="horz" lIns="91440" tIns="45720" rIns="91440" bIns="45720" rtlCol="0" anchor="ctr">
            <a:normAutofit lnSpcReduction="10000"/>
          </a:bodyPr>
          <a:lstStyle/>
          <a:p>
            <a:pPr indent="-228600" algn="l">
              <a:buFont typeface="Arial" panose="020B0604020202020204" pitchFamily="34" charset="0"/>
              <a:buChar char="•"/>
            </a:pPr>
            <a:r>
              <a:rPr lang="en-US" sz="700" dirty="0" err="1">
                <a:solidFill>
                  <a:schemeClr val="bg1"/>
                </a:solidFill>
              </a:rPr>
              <a:t>Ballarano</a:t>
            </a:r>
            <a:r>
              <a:rPr lang="en-US" sz="700" dirty="0">
                <a:solidFill>
                  <a:schemeClr val="bg1"/>
                </a:solidFill>
              </a:rPr>
              <a:t>, D., Patella, S.M. and </a:t>
            </a:r>
            <a:r>
              <a:rPr lang="en-US" sz="700" dirty="0" err="1">
                <a:solidFill>
                  <a:schemeClr val="bg1"/>
                </a:solidFill>
              </a:rPr>
              <a:t>Asdrubali</a:t>
            </a:r>
            <a:r>
              <a:rPr lang="en-US" sz="700" dirty="0">
                <a:solidFill>
                  <a:schemeClr val="bg1"/>
                </a:solidFill>
              </a:rPr>
              <a:t>, F. (2022). Sustainable Transportation for Events: A Systematic Review. </a:t>
            </a:r>
            <a:r>
              <a:rPr lang="en-US" sz="700" i="1" dirty="0">
                <a:solidFill>
                  <a:schemeClr val="bg1"/>
                </a:solidFill>
              </a:rPr>
              <a:t>Sustainability</a:t>
            </a:r>
            <a:r>
              <a:rPr lang="en-US" sz="700" dirty="0">
                <a:solidFill>
                  <a:schemeClr val="bg1"/>
                </a:solidFill>
              </a:rPr>
              <a:t>, 14(23), p.15815. </a:t>
            </a:r>
            <a:r>
              <a:rPr lang="en-US" sz="700" dirty="0" err="1">
                <a:solidFill>
                  <a:schemeClr val="bg1"/>
                </a:solidFill>
              </a:rPr>
              <a:t>doi:https</a:t>
            </a:r>
            <a:r>
              <a:rPr lang="en-US" sz="700" dirty="0">
                <a:solidFill>
                  <a:schemeClr val="bg1"/>
                </a:solidFill>
              </a:rPr>
              <a:t>://doi.org/10.3390/su142315815.</a:t>
            </a:r>
          </a:p>
          <a:p>
            <a:pPr indent="-228600" algn="l">
              <a:buFont typeface="Arial" panose="020B0604020202020204" pitchFamily="34" charset="0"/>
              <a:buChar char="•"/>
            </a:pPr>
            <a:r>
              <a:rPr lang="en-US" sz="700" dirty="0">
                <a:solidFill>
                  <a:schemeClr val="bg1"/>
                </a:solidFill>
              </a:rPr>
              <a:t>Beam, C., Specking, E., Parnell, G.S., Pohl, E., Goerger, M.N., Buchanan, J.P. and </a:t>
            </a:r>
            <a:r>
              <a:rPr lang="en-US" sz="700" dirty="0" err="1">
                <a:solidFill>
                  <a:schemeClr val="bg1"/>
                </a:solidFill>
              </a:rPr>
              <a:t>Gallarno</a:t>
            </a:r>
            <a:r>
              <a:rPr lang="en-US" sz="700" dirty="0">
                <a:solidFill>
                  <a:schemeClr val="bg1"/>
                </a:solidFill>
              </a:rPr>
              <a:t>, G.E. (2022). Best Practices for Stakeholder Engagement for Government R&amp;D Organizations. </a:t>
            </a:r>
            <a:r>
              <a:rPr lang="en-US" sz="700" i="1" dirty="0">
                <a:solidFill>
                  <a:schemeClr val="bg1"/>
                </a:solidFill>
              </a:rPr>
              <a:t>Engineering Management Journal</a:t>
            </a:r>
            <a:r>
              <a:rPr lang="en-US" sz="700" dirty="0">
                <a:solidFill>
                  <a:schemeClr val="bg1"/>
                </a:solidFill>
              </a:rPr>
              <a:t>, 35(1), pp.1–20. </a:t>
            </a:r>
            <a:r>
              <a:rPr lang="en-US" sz="700" dirty="0" err="1">
                <a:solidFill>
                  <a:schemeClr val="bg1"/>
                </a:solidFill>
              </a:rPr>
              <a:t>doi:https</a:t>
            </a:r>
            <a:r>
              <a:rPr lang="en-US" sz="700" dirty="0">
                <a:solidFill>
                  <a:schemeClr val="bg1"/>
                </a:solidFill>
              </a:rPr>
              <a:t>://doi.org/10.1080/10429247.2022.2030180.</a:t>
            </a:r>
          </a:p>
          <a:p>
            <a:pPr indent="-228600" algn="l">
              <a:buFont typeface="Arial" panose="020B0604020202020204" pitchFamily="34" charset="0"/>
              <a:buChar char="•"/>
            </a:pPr>
            <a:r>
              <a:rPr lang="en-US" sz="700" dirty="0">
                <a:solidFill>
                  <a:schemeClr val="bg1"/>
                </a:solidFill>
              </a:rPr>
              <a:t>Cooper, M. (2024). The Impact of Cultural Differences on Global Procurement: A Qualitative Study of Multinational Supply Chains. </a:t>
            </a:r>
            <a:r>
              <a:rPr lang="en-US" sz="700" dirty="0" err="1">
                <a:solidFill>
                  <a:schemeClr val="bg1"/>
                </a:solidFill>
              </a:rPr>
              <a:t>doi:https</a:t>
            </a:r>
            <a:r>
              <a:rPr lang="en-US" sz="700" dirty="0">
                <a:solidFill>
                  <a:schemeClr val="bg1"/>
                </a:solidFill>
              </a:rPr>
              <a:t>://doi.org/10.20944/preprints202407.0694.v1.</a:t>
            </a:r>
          </a:p>
          <a:p>
            <a:pPr indent="-228600" algn="l">
              <a:buFont typeface="Arial" panose="020B0604020202020204" pitchFamily="34" charset="0"/>
              <a:buChar char="•"/>
            </a:pPr>
            <a:r>
              <a:rPr lang="en-US" sz="700" dirty="0" err="1">
                <a:solidFill>
                  <a:schemeClr val="bg1"/>
                </a:solidFill>
              </a:rPr>
              <a:t>Effiyaldi</a:t>
            </a:r>
            <a:r>
              <a:rPr lang="en-US" sz="700" dirty="0">
                <a:solidFill>
                  <a:schemeClr val="bg1"/>
                </a:solidFill>
              </a:rPr>
              <a:t>, E., Subroto, S. and Sakaria, M. (2025). Hybrid Working: Challenges and Opportunities in Managing Employee Performance in the Age of Flexible Working. </a:t>
            </a:r>
            <a:r>
              <a:rPr lang="en-US" sz="700" i="1" dirty="0" err="1">
                <a:solidFill>
                  <a:schemeClr val="bg1"/>
                </a:solidFill>
              </a:rPr>
              <a:t>Oikonomia</a:t>
            </a:r>
            <a:r>
              <a:rPr lang="en-US" sz="700" i="1" dirty="0">
                <a:solidFill>
                  <a:schemeClr val="bg1"/>
                </a:solidFill>
              </a:rPr>
              <a:t> : Journal of Management Economics and Accounting</a:t>
            </a:r>
            <a:r>
              <a:rPr lang="en-US" sz="700" dirty="0">
                <a:solidFill>
                  <a:schemeClr val="bg1"/>
                </a:solidFill>
              </a:rPr>
              <a:t>, 2(2), pp.95–106. </a:t>
            </a:r>
            <a:r>
              <a:rPr lang="en-US" sz="700" dirty="0" err="1">
                <a:solidFill>
                  <a:schemeClr val="bg1"/>
                </a:solidFill>
              </a:rPr>
              <a:t>doi:https</a:t>
            </a:r>
            <a:r>
              <a:rPr lang="en-US" sz="700" dirty="0">
                <a:solidFill>
                  <a:schemeClr val="bg1"/>
                </a:solidFill>
              </a:rPr>
              <a:t>://doi.org/10.61942/oikonomia.v2i2.310.</a:t>
            </a:r>
          </a:p>
          <a:p>
            <a:pPr indent="-228600" algn="l">
              <a:buFont typeface="Arial" panose="020B0604020202020204" pitchFamily="34" charset="0"/>
              <a:buChar char="•"/>
            </a:pPr>
            <a:r>
              <a:rPr lang="en-US" sz="700" dirty="0">
                <a:solidFill>
                  <a:schemeClr val="bg1"/>
                </a:solidFill>
              </a:rPr>
              <a:t>Exploring GB (2025). </a:t>
            </a:r>
            <a:r>
              <a:rPr lang="en-US" sz="700" i="1" dirty="0">
                <a:solidFill>
                  <a:schemeClr val="bg1"/>
                </a:solidFill>
              </a:rPr>
              <a:t>Exploring GB</a:t>
            </a:r>
            <a:r>
              <a:rPr lang="en-US" sz="700" dirty="0">
                <a:solidFill>
                  <a:schemeClr val="bg1"/>
                </a:solidFill>
              </a:rPr>
              <a:t>. [online] Available at: https://www.exploringgb.co.uk/ [Accessed on: 9 Oct. 2025].</a:t>
            </a:r>
          </a:p>
          <a:p>
            <a:pPr indent="-228600" algn="l">
              <a:buFont typeface="Arial" panose="020B0604020202020204" pitchFamily="34" charset="0"/>
              <a:buChar char="•"/>
            </a:pPr>
            <a:r>
              <a:rPr lang="en-US" sz="700" dirty="0">
                <a:solidFill>
                  <a:schemeClr val="bg1"/>
                </a:solidFill>
              </a:rPr>
              <a:t>ICC Wales (2021). </a:t>
            </a:r>
            <a:r>
              <a:rPr lang="en-US" sz="700" i="1" dirty="0">
                <a:solidFill>
                  <a:schemeClr val="bg1"/>
                </a:solidFill>
              </a:rPr>
              <a:t>Home</a:t>
            </a:r>
            <a:r>
              <a:rPr lang="en-US" sz="700" dirty="0">
                <a:solidFill>
                  <a:schemeClr val="bg1"/>
                </a:solidFill>
              </a:rPr>
              <a:t>. [online] Available at: https://www.iccwales.com/ [Accessed 2025].</a:t>
            </a:r>
          </a:p>
          <a:p>
            <a:pPr indent="-228600" algn="l">
              <a:buFont typeface="Arial" panose="020B0604020202020204" pitchFamily="34" charset="0"/>
              <a:buChar char="•"/>
            </a:pPr>
            <a:r>
              <a:rPr lang="en-US" sz="700" dirty="0">
                <a:solidFill>
                  <a:schemeClr val="bg1"/>
                </a:solidFill>
              </a:rPr>
              <a:t>ICC Wales (2025). </a:t>
            </a:r>
            <a:r>
              <a:rPr lang="en-US" sz="700" i="1" dirty="0">
                <a:solidFill>
                  <a:schemeClr val="bg1"/>
                </a:solidFill>
              </a:rPr>
              <a:t>Event Sustainability Policy - ICC Sustainability</a:t>
            </a:r>
            <a:r>
              <a:rPr lang="en-US" sz="700" dirty="0">
                <a:solidFill>
                  <a:schemeClr val="bg1"/>
                </a:solidFill>
              </a:rPr>
              <a:t>. [online] Available at: https://www.iccwales.com/sustainability [Accessed on: 9 Oct. 2025].</a:t>
            </a:r>
          </a:p>
          <a:p>
            <a:pPr indent="-228600" algn="l">
              <a:buFont typeface="Arial" panose="020B0604020202020204" pitchFamily="34" charset="0"/>
              <a:buChar char="•"/>
            </a:pPr>
            <a:r>
              <a:rPr lang="en-US" sz="700" dirty="0">
                <a:solidFill>
                  <a:schemeClr val="bg1"/>
                </a:solidFill>
              </a:rPr>
              <a:t>Lang, L.D., Lim, W.M. and Guzmán, F. (2022). How Does Promotion Mix Affect Brand equity? Insights from a mixed-methods Study of Low Involvement Products. </a:t>
            </a:r>
            <a:r>
              <a:rPr lang="en-US" sz="700" i="1" dirty="0">
                <a:solidFill>
                  <a:schemeClr val="bg1"/>
                </a:solidFill>
              </a:rPr>
              <a:t>Journal of Business Research</a:t>
            </a:r>
            <a:r>
              <a:rPr lang="en-US" sz="700" dirty="0">
                <a:solidFill>
                  <a:schemeClr val="bg1"/>
                </a:solidFill>
              </a:rPr>
              <a:t>, [online] 141, pp.175–190. </a:t>
            </a:r>
            <a:r>
              <a:rPr lang="en-US" sz="700" dirty="0" err="1">
                <a:solidFill>
                  <a:schemeClr val="bg1"/>
                </a:solidFill>
              </a:rPr>
              <a:t>doi:https</a:t>
            </a:r>
            <a:r>
              <a:rPr lang="en-US" sz="700" dirty="0">
                <a:solidFill>
                  <a:schemeClr val="bg1"/>
                </a:solidFill>
              </a:rPr>
              <a:t>://doi.org/10.1016/j.jbusres.2021.12.028.</a:t>
            </a:r>
          </a:p>
          <a:p>
            <a:pPr indent="-228600" algn="l">
              <a:buFont typeface="Arial" panose="020B0604020202020204" pitchFamily="34" charset="0"/>
              <a:buChar char="•"/>
            </a:pPr>
            <a:r>
              <a:rPr lang="en-US" sz="700" dirty="0">
                <a:solidFill>
                  <a:schemeClr val="bg1"/>
                </a:solidFill>
              </a:rPr>
              <a:t>McDougall, N. and Davis, A. (2024). The Local Supply Chain during Disruption: Establishing Resilient Networks for the Future. </a:t>
            </a:r>
            <a:r>
              <a:rPr lang="en-US" sz="700" i="1" dirty="0">
                <a:solidFill>
                  <a:schemeClr val="bg1"/>
                </a:solidFill>
              </a:rPr>
              <a:t>Journal of cleaner production</a:t>
            </a:r>
            <a:r>
              <a:rPr lang="en-US" sz="700" dirty="0">
                <a:solidFill>
                  <a:schemeClr val="bg1"/>
                </a:solidFill>
              </a:rPr>
              <a:t>, 462, pp.142743–142743. </a:t>
            </a:r>
            <a:r>
              <a:rPr lang="en-US" sz="700" dirty="0" err="1">
                <a:solidFill>
                  <a:schemeClr val="bg1"/>
                </a:solidFill>
              </a:rPr>
              <a:t>doi:https</a:t>
            </a:r>
            <a:r>
              <a:rPr lang="en-US" sz="700" dirty="0">
                <a:solidFill>
                  <a:schemeClr val="bg1"/>
                </a:solidFill>
              </a:rPr>
              <a:t>://doi.org/10.1016/j.jclepro.2024.142743.</a:t>
            </a:r>
          </a:p>
          <a:p>
            <a:pPr indent="-228600" algn="l">
              <a:buFont typeface="Arial" panose="020B0604020202020204" pitchFamily="34" charset="0"/>
              <a:buChar char="•"/>
            </a:pPr>
            <a:r>
              <a:rPr lang="en-US" sz="700" dirty="0">
                <a:solidFill>
                  <a:schemeClr val="bg1"/>
                </a:solidFill>
              </a:rPr>
              <a:t>Melly, D., McLoughlin, E. and Maguire, K. (2023). Emerging Venue Considerations for Event Management: The Case of Ireland. </a:t>
            </a:r>
            <a:r>
              <a:rPr lang="en-US" sz="700" i="1" dirty="0">
                <a:solidFill>
                  <a:schemeClr val="bg1"/>
                </a:solidFill>
              </a:rPr>
              <a:t>Tourism and Hospitality</a:t>
            </a:r>
            <a:r>
              <a:rPr lang="en-US" sz="700" dirty="0">
                <a:solidFill>
                  <a:schemeClr val="bg1"/>
                </a:solidFill>
              </a:rPr>
              <a:t>, 4(1), pp.187–201. </a:t>
            </a:r>
            <a:r>
              <a:rPr lang="en-US" sz="700" dirty="0" err="1">
                <a:solidFill>
                  <a:schemeClr val="bg1"/>
                </a:solidFill>
              </a:rPr>
              <a:t>doi:https</a:t>
            </a:r>
            <a:r>
              <a:rPr lang="en-US" sz="700" dirty="0">
                <a:solidFill>
                  <a:schemeClr val="bg1"/>
                </a:solidFill>
              </a:rPr>
              <a:t>://doi.org/10.3390/tourhosp4010011.</a:t>
            </a:r>
          </a:p>
          <a:p>
            <a:pPr indent="-228600" algn="l">
              <a:buFont typeface="Arial" panose="020B0604020202020204" pitchFamily="34" charset="0"/>
              <a:buChar char="•"/>
            </a:pPr>
            <a:r>
              <a:rPr lang="en-US" sz="700" dirty="0">
                <a:solidFill>
                  <a:schemeClr val="bg1"/>
                </a:solidFill>
              </a:rPr>
              <a:t>Robaina-</a:t>
            </a:r>
            <a:r>
              <a:rPr lang="en-US" sz="700" dirty="0" err="1">
                <a:solidFill>
                  <a:schemeClr val="bg1"/>
                </a:solidFill>
              </a:rPr>
              <a:t>Calderín</a:t>
            </a:r>
            <a:r>
              <a:rPr lang="en-US" sz="700" dirty="0">
                <a:solidFill>
                  <a:schemeClr val="bg1"/>
                </a:solidFill>
              </a:rPr>
              <a:t>, L., Delia, J. and Muñoz-Leiva, F. (2023). Immersive experiences as a resource for promoting museum tourism in the Z and millennials generations. </a:t>
            </a:r>
            <a:r>
              <a:rPr lang="en-US" sz="700" i="1" dirty="0">
                <a:solidFill>
                  <a:schemeClr val="bg1"/>
                </a:solidFill>
              </a:rPr>
              <a:t>Journal of Destination Marketing and Management</a:t>
            </a:r>
            <a:r>
              <a:rPr lang="en-US" sz="700" dirty="0">
                <a:solidFill>
                  <a:schemeClr val="bg1"/>
                </a:solidFill>
              </a:rPr>
              <a:t>, [online] 29, pp.100795–100795. </a:t>
            </a:r>
            <a:r>
              <a:rPr lang="en-US" sz="700" dirty="0" err="1">
                <a:solidFill>
                  <a:schemeClr val="bg1"/>
                </a:solidFill>
              </a:rPr>
              <a:t>doi:https</a:t>
            </a:r>
            <a:r>
              <a:rPr lang="en-US" sz="700" dirty="0">
                <a:solidFill>
                  <a:schemeClr val="bg1"/>
                </a:solidFill>
              </a:rPr>
              <a:t>://doi.org/10.1016/j.jdmm.2023.100795.</a:t>
            </a:r>
          </a:p>
          <a:p>
            <a:pPr indent="-228600" algn="l">
              <a:buFont typeface="Arial" panose="020B0604020202020204" pitchFamily="34" charset="0"/>
              <a:buChar char="•"/>
            </a:pPr>
            <a:r>
              <a:rPr lang="en-US" sz="700" dirty="0">
                <a:solidFill>
                  <a:schemeClr val="bg1"/>
                </a:solidFill>
              </a:rPr>
              <a:t>Sakas, D.P., </a:t>
            </a:r>
            <a:r>
              <a:rPr lang="en-US" sz="700" dirty="0" err="1">
                <a:solidFill>
                  <a:schemeClr val="bg1"/>
                </a:solidFill>
              </a:rPr>
              <a:t>Reklitis</a:t>
            </a:r>
            <a:r>
              <a:rPr lang="en-US" sz="700" dirty="0">
                <a:solidFill>
                  <a:schemeClr val="bg1"/>
                </a:solidFill>
              </a:rPr>
              <a:t>, D.P., Terzi, M.C. and Vassilakis, C. (2022). Multichannel Digital Marketing Optimizations through Big Data Analytics in the Tourism and Hospitality Industry. </a:t>
            </a:r>
            <a:r>
              <a:rPr lang="en-US" sz="700" i="1" dirty="0">
                <a:solidFill>
                  <a:schemeClr val="bg1"/>
                </a:solidFill>
              </a:rPr>
              <a:t>Journal of Theoretical and Applied Electronic Commerce Research</a:t>
            </a:r>
            <a:r>
              <a:rPr lang="en-US" sz="700" dirty="0">
                <a:solidFill>
                  <a:schemeClr val="bg1"/>
                </a:solidFill>
              </a:rPr>
              <a:t>, 17(4), pp.1383–1408. </a:t>
            </a:r>
            <a:r>
              <a:rPr lang="en-US" sz="700" dirty="0" err="1">
                <a:solidFill>
                  <a:schemeClr val="bg1"/>
                </a:solidFill>
              </a:rPr>
              <a:t>doi:https</a:t>
            </a:r>
            <a:r>
              <a:rPr lang="en-US" sz="700" dirty="0">
                <a:solidFill>
                  <a:schemeClr val="bg1"/>
                </a:solidFill>
              </a:rPr>
              <a:t>://doi.org/10.3390/jtaer17040070.</a:t>
            </a:r>
          </a:p>
          <a:p>
            <a:pPr indent="-228600" algn="l">
              <a:buFont typeface="Arial" panose="020B0604020202020204" pitchFamily="34" charset="0"/>
              <a:buChar char="•"/>
            </a:pPr>
            <a:r>
              <a:rPr lang="en-US" sz="700" dirty="0">
                <a:solidFill>
                  <a:schemeClr val="bg1"/>
                </a:solidFill>
              </a:rPr>
              <a:t>Shawe, R. (2023). Budget and Organization Management. </a:t>
            </a:r>
            <a:r>
              <a:rPr lang="en-US" sz="700" i="1" dirty="0">
                <a:solidFill>
                  <a:schemeClr val="bg1"/>
                </a:solidFill>
              </a:rPr>
              <a:t>Open Journal of Business and Management</a:t>
            </a:r>
            <a:r>
              <a:rPr lang="en-US" sz="700" dirty="0">
                <a:solidFill>
                  <a:schemeClr val="bg1"/>
                </a:solidFill>
              </a:rPr>
              <a:t>, 11(3), pp.910–919. </a:t>
            </a:r>
            <a:r>
              <a:rPr lang="en-US" sz="700" dirty="0" err="1">
                <a:solidFill>
                  <a:schemeClr val="bg1"/>
                </a:solidFill>
              </a:rPr>
              <a:t>doi:https</a:t>
            </a:r>
            <a:r>
              <a:rPr lang="en-US" sz="700" dirty="0">
                <a:solidFill>
                  <a:schemeClr val="bg1"/>
                </a:solidFill>
              </a:rPr>
              <a:t>://doi.org/10.4236/ojbm.2023.113049.</a:t>
            </a:r>
          </a:p>
          <a:p>
            <a:pPr indent="-228600" algn="l">
              <a:buFont typeface="Arial" panose="020B0604020202020204" pitchFamily="34" charset="0"/>
              <a:buChar char="•"/>
            </a:pPr>
            <a:r>
              <a:rPr lang="en-US" sz="700" dirty="0">
                <a:solidFill>
                  <a:schemeClr val="bg1"/>
                </a:solidFill>
              </a:rPr>
              <a:t>Tuli, N., Srivastava, V. and Kumar, H. (2025). Inclusive marketing: A review and research agenda. </a:t>
            </a:r>
            <a:r>
              <a:rPr lang="en-US" sz="700" i="1" dirty="0">
                <a:solidFill>
                  <a:schemeClr val="bg1"/>
                </a:solidFill>
              </a:rPr>
              <a:t>Journal of Business Research</a:t>
            </a:r>
            <a:r>
              <a:rPr lang="en-US" sz="700" dirty="0">
                <a:solidFill>
                  <a:schemeClr val="bg1"/>
                </a:solidFill>
              </a:rPr>
              <a:t>, [online] 191, p.115274. </a:t>
            </a:r>
            <a:r>
              <a:rPr lang="en-US" sz="700" dirty="0" err="1">
                <a:solidFill>
                  <a:schemeClr val="bg1"/>
                </a:solidFill>
              </a:rPr>
              <a:t>doi:https</a:t>
            </a:r>
            <a:r>
              <a:rPr lang="en-US" sz="700" dirty="0">
                <a:solidFill>
                  <a:schemeClr val="bg1"/>
                </a:solidFill>
              </a:rPr>
              <a:t>://doi.org/10.1016/j.jbusres.2025.115274.</a:t>
            </a:r>
          </a:p>
          <a:p>
            <a:pPr indent="-228600" algn="l">
              <a:buFont typeface="Arial" panose="020B0604020202020204" pitchFamily="34" charset="0"/>
              <a:buChar char="•"/>
            </a:pPr>
            <a:r>
              <a:rPr lang="en-US" sz="700" dirty="0">
                <a:solidFill>
                  <a:schemeClr val="bg1"/>
                </a:solidFill>
              </a:rPr>
              <a:t>Visit Wales (2025a). </a:t>
            </a:r>
            <a:r>
              <a:rPr lang="en-US" sz="700" i="1" dirty="0">
                <a:solidFill>
                  <a:schemeClr val="bg1"/>
                </a:solidFill>
              </a:rPr>
              <a:t>Sense of Welshness</a:t>
            </a:r>
            <a:r>
              <a:rPr lang="en-US" sz="700" dirty="0">
                <a:solidFill>
                  <a:schemeClr val="bg1"/>
                </a:solidFill>
              </a:rPr>
              <a:t>. [online] Available at: https://industry.visitwales.com/sense-welshness [Accessed on: 9 Oct. 2025].</a:t>
            </a:r>
          </a:p>
          <a:p>
            <a:pPr indent="-228600" algn="l">
              <a:buFont typeface="Arial" panose="020B0604020202020204" pitchFamily="34" charset="0"/>
              <a:buChar char="•"/>
            </a:pPr>
            <a:r>
              <a:rPr lang="en-US" sz="700" dirty="0">
                <a:solidFill>
                  <a:schemeClr val="bg1"/>
                </a:solidFill>
              </a:rPr>
              <a:t>Visit Wales (2025b). </a:t>
            </a:r>
            <a:r>
              <a:rPr lang="en-US" sz="700" i="1" dirty="0">
                <a:solidFill>
                  <a:schemeClr val="bg1"/>
                </a:solidFill>
              </a:rPr>
              <a:t>Year of </a:t>
            </a:r>
            <a:r>
              <a:rPr lang="en-US" sz="700" i="1" dirty="0" err="1">
                <a:solidFill>
                  <a:schemeClr val="bg1"/>
                </a:solidFill>
              </a:rPr>
              <a:t>Croeso</a:t>
            </a:r>
            <a:r>
              <a:rPr lang="en-US" sz="700" dirty="0">
                <a:solidFill>
                  <a:schemeClr val="bg1"/>
                </a:solidFill>
              </a:rPr>
              <a:t>. [online] Available at: https://industry.visitwales.com/get-involved/visit-wales-themed-year-campaigns/year-croeso [Accessed on: 9 Oct. 2025].</a:t>
            </a:r>
          </a:p>
          <a:p>
            <a:pPr indent="-228600" algn="l">
              <a:buFont typeface="Arial" panose="020B0604020202020204" pitchFamily="34" charset="0"/>
              <a:buChar char="•"/>
            </a:pPr>
            <a:r>
              <a:rPr lang="en-US" sz="700" dirty="0">
                <a:solidFill>
                  <a:schemeClr val="bg1"/>
                </a:solidFill>
              </a:rPr>
              <a:t>Visit Wales (2025c). </a:t>
            </a:r>
            <a:r>
              <a:rPr lang="en-US" sz="700" i="1" dirty="0">
                <a:solidFill>
                  <a:schemeClr val="bg1"/>
                </a:solidFill>
              </a:rPr>
              <a:t>Year of </a:t>
            </a:r>
            <a:r>
              <a:rPr lang="en-US" sz="700" i="1" dirty="0" err="1">
                <a:solidFill>
                  <a:schemeClr val="bg1"/>
                </a:solidFill>
              </a:rPr>
              <a:t>Croeso</a:t>
            </a:r>
            <a:r>
              <a:rPr lang="en-US" sz="700" i="1" dirty="0">
                <a:solidFill>
                  <a:schemeClr val="bg1"/>
                </a:solidFill>
              </a:rPr>
              <a:t>: the latest news - June 2025</a:t>
            </a:r>
            <a:r>
              <a:rPr lang="en-US" sz="700" dirty="0">
                <a:solidFill>
                  <a:schemeClr val="bg1"/>
                </a:solidFill>
              </a:rPr>
              <a:t>. [online] Available at: https://industry.visitwales.com/get-involved/visit-wales-themed-year-campaigns/year-croeso/year-croeso-latest-news [Accessed on: 9 Oct. 2025].</a:t>
            </a:r>
          </a:p>
          <a:p>
            <a:pPr indent="-228600" algn="l">
              <a:buFont typeface="Arial" panose="020B0604020202020204" pitchFamily="34" charset="0"/>
              <a:buChar char="•"/>
            </a:pPr>
            <a:r>
              <a:rPr lang="en-US" sz="700" dirty="0">
                <a:solidFill>
                  <a:schemeClr val="bg1"/>
                </a:solidFill>
              </a:rPr>
              <a:t>Wales Government (2024). </a:t>
            </a:r>
            <a:r>
              <a:rPr lang="en-US" sz="700" i="1" dirty="0">
                <a:solidFill>
                  <a:schemeClr val="bg1"/>
                </a:solidFill>
              </a:rPr>
              <a:t>Trade Survey for Wales (TSW): 2022 (official statistics in development) [HTML] | GOV.WALES</a:t>
            </a:r>
            <a:r>
              <a:rPr lang="en-US" sz="700" dirty="0">
                <a:solidFill>
                  <a:schemeClr val="bg1"/>
                </a:solidFill>
              </a:rPr>
              <a:t>. [online] Available at: https://www.gov.wales/trade-survey-wales-tsw-2022-official-statistics-development-html [Accessed on: 9 Oct. 2025].</a:t>
            </a:r>
          </a:p>
          <a:p>
            <a:pPr indent="-228600" algn="l">
              <a:buFont typeface="Arial" panose="020B0604020202020204" pitchFamily="34" charset="0"/>
              <a:buChar char="•"/>
            </a:pPr>
            <a:r>
              <a:rPr lang="en-US" sz="700" dirty="0">
                <a:solidFill>
                  <a:schemeClr val="bg1"/>
                </a:solidFill>
              </a:rPr>
              <a:t>Wales Government (2025). </a:t>
            </a:r>
            <a:r>
              <a:rPr lang="en-US" sz="700" i="1" dirty="0">
                <a:solidFill>
                  <a:schemeClr val="bg1"/>
                </a:solidFill>
              </a:rPr>
              <a:t>Domestic GB Tourism Statistics (day trips): 2022 to 2023 (revised) [HTML] | GOV.WALES</a:t>
            </a:r>
            <a:r>
              <a:rPr lang="en-US" sz="700" dirty="0">
                <a:solidFill>
                  <a:schemeClr val="bg1"/>
                </a:solidFill>
              </a:rPr>
              <a:t>. [online] Available at: https://www.gov.wales/domestic-gb-tourism-statistics-day-trips-2022-2023-revised-html [Accessed on: 9 Oct. 2025].</a:t>
            </a:r>
          </a:p>
          <a:p>
            <a:pPr indent="-228600" algn="l">
              <a:buFont typeface="Arial" panose="020B0604020202020204" pitchFamily="34" charset="0"/>
              <a:buChar char="•"/>
            </a:pPr>
            <a:r>
              <a:rPr lang="en-US" sz="700" dirty="0">
                <a:solidFill>
                  <a:schemeClr val="bg1"/>
                </a:solidFill>
              </a:rPr>
              <a:t>WTM London (2025). </a:t>
            </a:r>
            <a:r>
              <a:rPr lang="en-US" sz="700" i="1" dirty="0">
                <a:solidFill>
                  <a:schemeClr val="bg1"/>
                </a:solidFill>
              </a:rPr>
              <a:t>Don’t Just Show Up. Stand With the World of Travel.</a:t>
            </a:r>
            <a:r>
              <a:rPr lang="en-US" sz="700" dirty="0">
                <a:solidFill>
                  <a:schemeClr val="bg1"/>
                </a:solidFill>
              </a:rPr>
              <a:t> [online] WTM London. Available at: https://www.wtm.com/london/en-gb/lp/register-now-wtm-london.html?utm_source=google&amp;utm_medium=cpc&amp;utm_campaign=wtmldn25_visconversion_sb&amp;gad_source=1&amp;gad_campaignid=22973780333&amp;gbraid=0AAAAADe1nWkYEOHSK6U6Y2JqsTszTbsUu&amp;gclid=CjwKCAjwup3HBhAAEiwA7euZunEjvOOzHVAIDbfOwlfd4xyPb4aUyB-qdnbas8V_DHbEsaJdV_wWXhoCW6wQAvD_BwE [Accessed on: 9 Oct. 2025].</a:t>
            </a:r>
          </a:p>
          <a:p>
            <a:pPr indent="-228600" algn="l">
              <a:buFont typeface="Arial" panose="020B0604020202020204" pitchFamily="34" charset="0"/>
              <a:buChar char="•"/>
            </a:pPr>
            <a:endParaRPr lang="en-US" sz="700" dirty="0">
              <a:solidFill>
                <a:schemeClr val="bg1"/>
              </a:solidFill>
            </a:endParaRPr>
          </a:p>
        </p:txBody>
      </p:sp>
    </p:spTree>
    <p:extLst>
      <p:ext uri="{BB962C8B-B14F-4D97-AF65-F5344CB8AC3E}">
        <p14:creationId xmlns:p14="http://schemas.microsoft.com/office/powerpoint/2010/main" val="1033468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97390824EB094AB1F9A0A656AFCD88" ma:contentTypeVersion="10" ma:contentTypeDescription="Create a new document." ma:contentTypeScope="" ma:versionID="f3433a8434bf2bf4f8223810c97a6948">
  <xsd:schema xmlns:xsd="http://www.w3.org/2001/XMLSchema" xmlns:xs="http://www.w3.org/2001/XMLSchema" xmlns:p="http://schemas.microsoft.com/office/2006/metadata/properties" xmlns:ns3="ad0720b0-41c6-4309-94b6-b5bb0b2a1e25" targetNamespace="http://schemas.microsoft.com/office/2006/metadata/properties" ma:root="true" ma:fieldsID="073d6f59d31164daa70ead8f812fc38a" ns3:_="">
    <xsd:import namespace="ad0720b0-41c6-4309-94b6-b5bb0b2a1e2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0720b0-41c6-4309-94b6-b5bb0b2a1e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0720b0-41c6-4309-94b6-b5bb0b2a1e25" xsi:nil="true"/>
  </documentManagement>
</p:properties>
</file>

<file path=customXml/itemProps1.xml><?xml version="1.0" encoding="utf-8"?>
<ds:datastoreItem xmlns:ds="http://schemas.openxmlformats.org/officeDocument/2006/customXml" ds:itemID="{8C2A26F8-A90F-4FF6-B1B1-7315F6769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0720b0-41c6-4309-94b6-b5bb0b2a1e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02D1A9-477C-47D9-89AA-58475C2E6865}">
  <ds:schemaRefs>
    <ds:schemaRef ds:uri="http://schemas.microsoft.com/sharepoint/v3/contenttype/forms"/>
  </ds:schemaRefs>
</ds:datastoreItem>
</file>

<file path=customXml/itemProps3.xml><?xml version="1.0" encoding="utf-8"?>
<ds:datastoreItem xmlns:ds="http://schemas.openxmlformats.org/officeDocument/2006/customXml" ds:itemID="{994D2A5A-EF74-45A4-BF3B-6F0F55B10722}">
  <ds:schemaRefs>
    <ds:schemaRef ds:uri="http://schemas.microsoft.com/office/2006/metadata/properties"/>
    <ds:schemaRef ds:uri="http://purl.org/dc/terms/"/>
    <ds:schemaRef ds:uri="http://purl.org/dc/elements/1.1/"/>
    <ds:schemaRef ds:uri="http://purl.org/dc/dcmitype/"/>
    <ds:schemaRef ds:uri="http://schemas.microsoft.com/office/2006/documentManagement/types"/>
    <ds:schemaRef ds:uri="http://schemas.openxmlformats.org/package/2006/metadata/core-properties"/>
    <ds:schemaRef ds:uri="ad0720b0-41c6-4309-94b6-b5bb0b2a1e25"/>
    <ds:schemaRef ds:uri="http://www.w3.org/XML/1998/namespa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1</TotalTime>
  <Words>3083</Words>
  <Application>Microsoft Office PowerPoint</Application>
  <PresentationFormat>Widescreen</PresentationFormat>
  <Paragraphs>200</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Croeso Fest: A Global Celebration of Welsh Culture and Hospitality</vt:lpstr>
      <vt:lpstr>Introduction and  Event Concept</vt:lpstr>
      <vt:lpstr>PowerPoint Presentation</vt:lpstr>
      <vt:lpstr>Event Content and Context</vt:lpstr>
      <vt:lpstr>PowerPoint Presentation</vt:lpstr>
      <vt:lpstr>Competitive Landscape</vt:lpstr>
      <vt:lpstr>PowerPoint Presentation</vt:lpstr>
      <vt:lpstr>Operational Requirements</vt:lpstr>
      <vt:lpstr>PowerPoint Presentation</vt:lpstr>
      <vt:lpstr>Marketing and Promotion Strategy</vt:lpstr>
      <vt:lpstr>PowerPoint Presentation</vt:lpstr>
      <vt:lpstr>Conclusion &amp; Justification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Mihaela Cociuba</dc:creator>
  <cp:lastModifiedBy>Sabiana Oprea (2237673)</cp:lastModifiedBy>
  <cp:revision>4</cp:revision>
  <dcterms:created xsi:type="dcterms:W3CDTF">2025-10-09T09:43:08Z</dcterms:created>
  <dcterms:modified xsi:type="dcterms:W3CDTF">2025-10-25T07:44:18Z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0x0101000F97390824EB094AB1F9A0A656AFCD88</vt:lpwstr>
  </property>
</Properties>
</file>