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84" r:id="rId5"/>
  </p:sldMasterIdLst>
  <p:notesMasterIdLst>
    <p:notesMasterId r:id="rId44"/>
  </p:notesMasterIdLst>
  <p:sldIdLst>
    <p:sldId id="258" r:id="rId6"/>
    <p:sldId id="271" r:id="rId7"/>
    <p:sldId id="346" r:id="rId8"/>
    <p:sldId id="295" r:id="rId9"/>
    <p:sldId id="273" r:id="rId10"/>
    <p:sldId id="274" r:id="rId11"/>
    <p:sldId id="275" r:id="rId12"/>
    <p:sldId id="277" r:id="rId13"/>
    <p:sldId id="276" r:id="rId14"/>
    <p:sldId id="278" r:id="rId15"/>
    <p:sldId id="347" r:id="rId16"/>
    <p:sldId id="280" r:id="rId17"/>
    <p:sldId id="309" r:id="rId18"/>
    <p:sldId id="334" r:id="rId19"/>
    <p:sldId id="317" r:id="rId20"/>
    <p:sldId id="311" r:id="rId21"/>
    <p:sldId id="266" r:id="rId22"/>
    <p:sldId id="350" r:id="rId23"/>
    <p:sldId id="351" r:id="rId24"/>
    <p:sldId id="312" r:id="rId25"/>
    <p:sldId id="313" r:id="rId26"/>
    <p:sldId id="314" r:id="rId27"/>
    <p:sldId id="315" r:id="rId28"/>
    <p:sldId id="316" r:id="rId29"/>
    <p:sldId id="332" r:id="rId30"/>
    <p:sldId id="337" r:id="rId31"/>
    <p:sldId id="338" r:id="rId32"/>
    <p:sldId id="300" r:id="rId33"/>
    <p:sldId id="268" r:id="rId34"/>
    <p:sldId id="301" r:id="rId35"/>
    <p:sldId id="267" r:id="rId36"/>
    <p:sldId id="341" r:id="rId37"/>
    <p:sldId id="270" r:id="rId38"/>
    <p:sldId id="333" r:id="rId39"/>
    <p:sldId id="342" r:id="rId40"/>
    <p:sldId id="286" r:id="rId41"/>
    <p:sldId id="343" r:id="rId42"/>
    <p:sldId id="348"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771569-D1B9-42F0-A591-E0CBE20F2DDB}" v="2" dt="2022-01-13T12:36:41.0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4295" autoAdjust="0"/>
    <p:restoredTop sz="54020" autoAdjust="0"/>
  </p:normalViewPr>
  <p:slideViewPr>
    <p:cSldViewPr>
      <p:cViewPr varScale="1">
        <p:scale>
          <a:sx n="46" d="100"/>
          <a:sy n="46" d="100"/>
        </p:scale>
        <p:origin x="1002" y="48"/>
      </p:cViewPr>
      <p:guideLst>
        <p:guide orient="horz" pos="2160"/>
        <p:guide pos="2880"/>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29771569-D1B9-42F0-A591-E0CBE20F2DDB}"/>
    <pc:docChg chg="custSel addSld delSld modSld">
      <pc:chgData name="Alexander Scott" userId="60900361-c968-457a-be84-5b7d7c948694" providerId="ADAL" clId="{29771569-D1B9-42F0-A591-E0CBE20F2DDB}" dt="2022-01-13T12:36:47.611" v="36" actId="2"/>
      <pc:docMkLst>
        <pc:docMk/>
      </pc:docMkLst>
      <pc:sldChg chg="modSp mod">
        <pc:chgData name="Alexander Scott" userId="60900361-c968-457a-be84-5b7d7c948694" providerId="ADAL" clId="{29771569-D1B9-42F0-A591-E0CBE20F2DDB}" dt="2022-01-13T12:36:43.251" v="33" actId="2"/>
        <pc:sldMkLst>
          <pc:docMk/>
          <pc:sldMk cId="424111568" sldId="258"/>
        </pc:sldMkLst>
        <pc:spChg chg="mod">
          <ac:chgData name="Alexander Scott" userId="60900361-c968-457a-be84-5b7d7c948694" providerId="ADAL" clId="{29771569-D1B9-42F0-A591-E0CBE20F2DDB}" dt="2022-01-13T12:36:43.251" v="33" actId="2"/>
          <ac:spMkLst>
            <pc:docMk/>
            <pc:sldMk cId="424111568" sldId="258"/>
            <ac:spMk id="2" creationId="{00000000-0000-0000-0000-000000000000}"/>
          </ac:spMkLst>
        </pc:spChg>
      </pc:sldChg>
      <pc:sldChg chg="modSp add mod">
        <pc:chgData name="Alexander Scott" userId="60900361-c968-457a-be84-5b7d7c948694" providerId="ADAL" clId="{29771569-D1B9-42F0-A591-E0CBE20F2DDB}" dt="2022-01-13T12:35:50.130" v="3"/>
        <pc:sldMkLst>
          <pc:docMk/>
          <pc:sldMk cId="837946627" sldId="266"/>
        </pc:sldMkLst>
        <pc:spChg chg="mod">
          <ac:chgData name="Alexander Scott" userId="60900361-c968-457a-be84-5b7d7c948694" providerId="ADAL" clId="{29771569-D1B9-42F0-A591-E0CBE20F2DDB}" dt="2022-01-13T12:35:50.130" v="3"/>
          <ac:spMkLst>
            <pc:docMk/>
            <pc:sldMk cId="837946627" sldId="266"/>
            <ac:spMk id="4" creationId="{00000000-0000-0000-0000-000000000000}"/>
          </ac:spMkLst>
        </pc:spChg>
      </pc:sldChg>
      <pc:sldChg chg="modSp mod">
        <pc:chgData name="Alexander Scott" userId="60900361-c968-457a-be84-5b7d7c948694" providerId="ADAL" clId="{29771569-D1B9-42F0-A591-E0CBE20F2DDB}" dt="2022-01-13T12:36:47.611" v="36" actId="2"/>
        <pc:sldMkLst>
          <pc:docMk/>
          <pc:sldMk cId="3123719138" sldId="274"/>
        </pc:sldMkLst>
        <pc:spChg chg="mod">
          <ac:chgData name="Alexander Scott" userId="60900361-c968-457a-be84-5b7d7c948694" providerId="ADAL" clId="{29771569-D1B9-42F0-A591-E0CBE20F2DDB}" dt="2022-01-13T12:36:47.611" v="36" actId="2"/>
          <ac:spMkLst>
            <pc:docMk/>
            <pc:sldMk cId="3123719138" sldId="274"/>
            <ac:spMk id="6" creationId="{00000000-0000-0000-0000-000000000000}"/>
          </ac:spMkLst>
        </pc:spChg>
      </pc:sldChg>
      <pc:sldChg chg="modSp mod">
        <pc:chgData name="Alexander Scott" userId="60900361-c968-457a-be84-5b7d7c948694" providerId="ADAL" clId="{29771569-D1B9-42F0-A591-E0CBE20F2DDB}" dt="2022-01-13T12:35:46.155" v="2"/>
        <pc:sldMkLst>
          <pc:docMk/>
          <pc:sldMk cId="932438843" sldId="311"/>
        </pc:sldMkLst>
        <pc:spChg chg="mod">
          <ac:chgData name="Alexander Scott" userId="60900361-c968-457a-be84-5b7d7c948694" providerId="ADAL" clId="{29771569-D1B9-42F0-A591-E0CBE20F2DDB}" dt="2022-01-13T12:35:46.155" v="2"/>
          <ac:spMkLst>
            <pc:docMk/>
            <pc:sldMk cId="932438843" sldId="311"/>
            <ac:spMk id="10" creationId="{00000000-0000-0000-0000-000000000000}"/>
          </ac:spMkLst>
        </pc:spChg>
      </pc:sldChg>
      <pc:sldChg chg="modSp mod">
        <pc:chgData name="Alexander Scott" userId="60900361-c968-457a-be84-5b7d7c948694" providerId="ADAL" clId="{29771569-D1B9-42F0-A591-E0CBE20F2DDB}" dt="2022-01-13T12:36:31.071" v="32" actId="313"/>
        <pc:sldMkLst>
          <pc:docMk/>
          <pc:sldMk cId="3298811718" sldId="337"/>
        </pc:sldMkLst>
        <pc:spChg chg="mod">
          <ac:chgData name="Alexander Scott" userId="60900361-c968-457a-be84-5b7d7c948694" providerId="ADAL" clId="{29771569-D1B9-42F0-A591-E0CBE20F2DDB}" dt="2022-01-13T12:36:31.071" v="32" actId="313"/>
          <ac:spMkLst>
            <pc:docMk/>
            <pc:sldMk cId="3298811718" sldId="337"/>
            <ac:spMk id="5" creationId="{7AAD2013-F247-41F6-9ABA-9E0DDECDAB27}"/>
          </ac:spMkLst>
        </pc:spChg>
      </pc:sldChg>
      <pc:sldChg chg="modNotesTx">
        <pc:chgData name="Alexander Scott" userId="60900361-c968-457a-be84-5b7d7c948694" providerId="ADAL" clId="{29771569-D1B9-42F0-A591-E0CBE20F2DDB}" dt="2022-01-13T12:36:46.594" v="35" actId="2"/>
        <pc:sldMkLst>
          <pc:docMk/>
          <pc:sldMk cId="208314381" sldId="346"/>
        </pc:sldMkLst>
      </pc:sldChg>
      <pc:sldChg chg="add del">
        <pc:chgData name="Alexander Scott" userId="60900361-c968-457a-be84-5b7d7c948694" providerId="ADAL" clId="{29771569-D1B9-42F0-A591-E0CBE20F2DDB}" dt="2022-01-13T12:35:32.251" v="1" actId="47"/>
        <pc:sldMkLst>
          <pc:docMk/>
          <pc:sldMk cId="1436059267" sldId="349"/>
        </pc:sldMkLst>
      </pc:sldChg>
      <pc:sldChg chg="modSp add mod">
        <pc:chgData name="Alexander Scott" userId="60900361-c968-457a-be84-5b7d7c948694" providerId="ADAL" clId="{29771569-D1B9-42F0-A591-E0CBE20F2DDB}" dt="2022-01-13T12:35:56.923" v="4"/>
        <pc:sldMkLst>
          <pc:docMk/>
          <pc:sldMk cId="379768958" sldId="350"/>
        </pc:sldMkLst>
        <pc:spChg chg="mod">
          <ac:chgData name="Alexander Scott" userId="60900361-c968-457a-be84-5b7d7c948694" providerId="ADAL" clId="{29771569-D1B9-42F0-A591-E0CBE20F2DDB}" dt="2022-01-13T12:35:56.923" v="4"/>
          <ac:spMkLst>
            <pc:docMk/>
            <pc:sldMk cId="379768958" sldId="350"/>
            <ac:spMk id="4" creationId="{00000000-0000-0000-0000-000000000000}"/>
          </ac:spMkLst>
        </pc:spChg>
      </pc:sldChg>
      <pc:sldChg chg="add">
        <pc:chgData name="Alexander Scott" userId="60900361-c968-457a-be84-5b7d7c948694" providerId="ADAL" clId="{29771569-D1B9-42F0-A591-E0CBE20F2DDB}" dt="2022-01-13T12:35:29.671" v="0"/>
        <pc:sldMkLst>
          <pc:docMk/>
          <pc:sldMk cId="1147611556" sldId="35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3357849-CBBC-4F6B-8B0F-DB73B2CC6B62}" type="datetimeFigureOut">
              <a:rPr lang="en-GB" smtClean="0"/>
              <a:t>13/01/2022</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946D3B7-14C0-4841-A439-1008A67C6F48}" type="slidenum">
              <a:rPr lang="en-GB" smtClean="0"/>
              <a:t>‹#›</a:t>
            </a:fld>
            <a:endParaRPr lang="en-GB" dirty="0"/>
          </a:p>
        </p:txBody>
      </p:sp>
    </p:spTree>
    <p:extLst>
      <p:ext uri="{BB962C8B-B14F-4D97-AF65-F5344CB8AC3E}">
        <p14:creationId xmlns:p14="http://schemas.microsoft.com/office/powerpoint/2010/main" val="26108537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dirty="0"/>
              <a:t>In last week’s lectures,</a:t>
            </a:r>
            <a:r>
              <a:rPr lang="en-GB" sz="1200" baseline="0" dirty="0"/>
              <a:t> we briefly surveyed some of the characteristics of European colonisation of the Americas, and specifically English settlement on the East Coast of what is today the United States: the mercantile Virginia company to the East and Puritan and Pilgrim colonies established in New England.</a:t>
            </a:r>
          </a:p>
          <a:p>
            <a:pPr marL="171450" indent="-171450">
              <a:buFont typeface="Arial" panose="020B0604020202020204" pitchFamily="34" charset="0"/>
              <a:buChar char="•"/>
            </a:pPr>
            <a:r>
              <a:rPr lang="en-GB" sz="1200" baseline="0" dirty="0"/>
              <a:t>We noted, however, that even the most idealistic visionaries for life in the colonies – Winthrop’s idealisation of Massachusetts as a city upon a hill and the agenda for civil society and government outlined by the Mayflower compact – there was little sense that the colonists were identifying themselves as a distinctly new nation or national identity that was completely separate from ‘old’ England across the Atlantic.</a:t>
            </a:r>
          </a:p>
          <a:p>
            <a:pPr marL="171450" indent="-171450">
              <a:buFont typeface="Arial" panose="020B0604020202020204" pitchFamily="34" charset="0"/>
              <a:buChar char="•"/>
            </a:pPr>
            <a:r>
              <a:rPr lang="en-GB" sz="1200" baseline="0" dirty="0"/>
              <a:t>As distinct as their belief systems were, and as novel as some of their plans for New World society would have sounded to natives in the ‘mother country,’ none of the New Englanders we encountered in last week’s readings referred to themselves as ‘American,’ and the term probably would have had little resonance or traction with them.</a:t>
            </a:r>
          </a:p>
          <a:p>
            <a:pPr marL="171450" indent="-171450">
              <a:buFont typeface="Arial" panose="020B0604020202020204" pitchFamily="34" charset="0"/>
              <a:buChar char="•"/>
            </a:pPr>
            <a:r>
              <a:rPr lang="en-GB" sz="1200" baseline="0" dirty="0"/>
              <a:t>And yet, just over a century and a half after the Mayflower’s voyage from Plymouth, Cornwall to Cape Cod, a new nation would, of course, be forged out of the American War of Independence.</a:t>
            </a:r>
          </a:p>
          <a:p>
            <a:pPr marL="171450" indent="-171450">
              <a:buFont typeface="Arial" panose="020B0604020202020204" pitchFamily="34" charset="0"/>
              <a:buChar char="•"/>
            </a:pPr>
            <a:r>
              <a:rPr lang="en-GB" sz="1200" baseline="0" dirty="0"/>
              <a:t>Our task today, then, is to simply sketch the process by which this outcome was reached, discussing the immediate causes of the Revolutionary War and what of its key proponents believed their </a:t>
            </a:r>
            <a:r>
              <a:rPr lang="en-GB" sz="1200" i="1" baseline="0" dirty="0"/>
              <a:t>cause </a:t>
            </a:r>
            <a:r>
              <a:rPr lang="en-GB" sz="1200" i="0" baseline="0" dirty="0"/>
              <a:t>to be.</a:t>
            </a:r>
          </a:p>
          <a:p>
            <a:pPr marL="171450" indent="-171450">
              <a:buFont typeface="Arial" panose="020B0604020202020204" pitchFamily="34" charset="0"/>
              <a:buChar char="•"/>
            </a:pPr>
            <a:r>
              <a:rPr lang="en-GB" sz="1200" i="0" baseline="0" dirty="0"/>
              <a:t>From there, we can begin analysing the key foundation texts of the United States’ system of government - the 1776 Declaration of Independence and the US Constitution of 1788, documents which themselves combine the practical purpose of acting as political guides for the nation and assume a mythic, quasi-religious status in American history and society – something which endures today.</a:t>
            </a:r>
          </a:p>
          <a:p>
            <a:pPr marL="171450" indent="-171450">
              <a:buFont typeface="Arial" panose="020B0604020202020204" pitchFamily="34" charset="0"/>
              <a:buChar char="•"/>
            </a:pPr>
            <a:r>
              <a:rPr lang="en-GB" sz="1200" b="0" i="0" baseline="0" dirty="0"/>
              <a:t>Rather than addressing these issues chronologically, in the first instance,  I want to begin thinking them through by  trying and to get a handle on the question forwarded by Hector St Crèvecœur in the assigned reading for this lecture: ‘What is an American?’</a:t>
            </a:r>
            <a:endParaRPr lang="en-GB" sz="120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6313"/>
            <a:r>
              <a:rPr lang="en-GB" dirty="0">
                <a:latin typeface="Calibri" panose="020F0502020204030204" pitchFamily="34" charset="0"/>
                <a:ea typeface="Calibri" panose="020F0502020204030204" pitchFamily="34" charset="0"/>
                <a:cs typeface="Times New Roman" panose="02020603050405020304" pitchFamily="18" charset="0"/>
              </a:rPr>
              <a:t>While it is important to be aware of these differing perspectives on European colonisation and settlement from the perspective of inhabitants of the so-called New World, it remains the case that we cannot properly appreciate the contours of how American history – nay global history in general – without paying consideration of what the situation was like in the Old World prior to colonisation.</a:t>
            </a:r>
          </a:p>
          <a:p>
            <a:endParaRPr lang="en-GB" dirty="0"/>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As I am sure you aware Europeans’ ‘discovery’ of the New World was a consequence of the desire to harness trade links with the East</a:t>
            </a:r>
          </a:p>
          <a:p>
            <a:pPr marL="236578"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These connections were, of course, well established: the Silk Road had traversed between China and Asia Minor (Anatolia) for millennia, with the merchants of Renaissance Italian city states growing rich of the profits of trade with the east</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One such Venetian, Marco Polo, was famed for his naval voyages to East Asia in the late 13</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century, in particular for his meetings with Mongolian ruler of China, Kublai Khan</a:t>
            </a:r>
          </a:p>
          <a:p>
            <a:pPr marL="236578">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Likewise, in the 14</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century, the Muslim explorer Ibn Battuta made similarly expansive voyages to Southeast Asia from his home in Morocco, also taking in the east African coastline.</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point to be made here is that explorers like Christopher Columbus, who believed his 1492 voyage would dock in Japan based on his cartographic estimates, were made more as a consequence of close ties to the East rather than desire to explore these lands anew – that Europe and Asia </a:t>
            </a:r>
            <a:r>
              <a:rPr lang="en-GB" b="1" i="1" dirty="0">
                <a:latin typeface="Calibri" panose="020F0502020204030204" pitchFamily="34" charset="0"/>
                <a:ea typeface="Calibri" panose="020F0502020204030204" pitchFamily="34" charset="0"/>
                <a:cs typeface="Times New Roman" panose="02020603050405020304" pitchFamily="18" charset="0"/>
              </a:rPr>
              <a:t>more integrated than it might seem, even if rulers of China and Japan were somewhat isolationist</a:t>
            </a:r>
            <a:r>
              <a:rPr lang="en-GB" i="1" dirty="0">
                <a:latin typeface="Calibri" panose="020F050202020403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Indeed, one of the motivations for Columbus’s voyage was the Spanish crown’s desire to find a naval route which could offer an alternative to the overland Silk Road: after the fall of Constantinople, the Ottoman Empire exerted hegemony over the Middle East and controlled trading routes from the Mediterranean to Asia – </a:t>
            </a:r>
            <a:r>
              <a:rPr lang="en-GB" b="1" dirty="0">
                <a:latin typeface="Calibri" panose="020F0502020204030204" pitchFamily="34" charset="0"/>
                <a:ea typeface="Calibri" panose="020F0502020204030204" pitchFamily="34" charset="0"/>
                <a:cs typeface="Times New Roman" panose="02020603050405020304" pitchFamily="18" charset="0"/>
              </a:rPr>
              <a:t>more dangerous, perhaps, but also less profitable if deference had to be made to the Ottomans, themselves an expanding naval power at this time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If the Ottomans controlled one crucial entrepot at Constantinople, the Portuguese carved a particular niche for themselves in Africa</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The voyage of Bartolomeu Dias, in 1487–1488, established the Portuguese presence at the tip of the African continent, settling a colony at the Cape of Good Hope thereafter. This became the strategically important stop-off point for sailors travelling between the Atlantic and Indian Oceans, and into the Pacific.</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So the planned route of Columbus actually was intended to find an alternative way of getting to the Far East without having to circumnavigate the African coast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Lending extra weight to this expediency, you can see here the extent to which Portugal had exerted itself as a major presence in Western Africa: </a:t>
            </a:r>
            <a:r>
              <a:rPr lang="en-GB" b="1" dirty="0">
                <a:latin typeface="Calibri" panose="020F0502020204030204" pitchFamily="34" charset="0"/>
                <a:ea typeface="Calibri" panose="020F0502020204030204" pitchFamily="34" charset="0"/>
                <a:cs typeface="Times New Roman" panose="02020603050405020304" pitchFamily="18" charset="0"/>
              </a:rPr>
              <a:t>discuss map, Portuguese bases established at various points from the 1440s onwards.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Stress that the main commodity that the Portuguese traded in at West Africa was slaves; stress this shows that the Transatlantic Slave Trade is part of American history from the very outset – even before Columbus enslaved natives in the Caribbean or the mass transportation of Africans to the West Indies, North and South America.</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2</a:t>
            </a:fld>
            <a:endParaRPr lang="en-GB" dirty="0"/>
          </a:p>
        </p:txBody>
      </p:sp>
    </p:spTree>
    <p:extLst>
      <p:ext uri="{BB962C8B-B14F-4D97-AF65-F5344CB8AC3E}">
        <p14:creationId xmlns:p14="http://schemas.microsoft.com/office/powerpoint/2010/main" val="35729151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b="1" i="1" dirty="0">
                <a:latin typeface="Calibri" panose="020F0502020204030204" pitchFamily="34" charset="0"/>
                <a:ea typeface="Calibri" panose="020F0502020204030204" pitchFamily="34" charset="0"/>
                <a:cs typeface="Times New Roman" panose="02020603050405020304" pitchFamily="18" charset="0"/>
              </a:rPr>
              <a:t>Significance of 1492: one</a:t>
            </a:r>
            <a:r>
              <a:rPr lang="en-GB" i="1" dirty="0">
                <a:latin typeface="Calibri" panose="020F0502020204030204" pitchFamily="34" charset="0"/>
                <a:ea typeface="Calibri" panose="020F0502020204030204" pitchFamily="34" charset="0"/>
                <a:cs typeface="Times New Roman" panose="02020603050405020304" pitchFamily="18" charset="0"/>
              </a:rPr>
              <a:t> of the great historical coincidences, that seem all to neat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Columbus’ landing in the Bahamas coincided with the Spanish Reconquista</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From the 8</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century AD up to 1492, parts of the Iberian Peninsula had been governed and populated by a Muslim minority</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Muslims had been gradually expulsed from Northern Spain in the centuries after the 1000s/ After the defeat of the Moors in Portugal in 1249, Granada in Southern Spain was the last emirate in mainland Europe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In 1491, the forces of Muhammad XII of Granada were besieged at Granada by the Castilians, with the ultimate surrender in 1482 resulting in Granada being incorporated into the dominion of Castile, and later – in effect – a unified Spain during the Hapsburg era</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Another knock-on of this is that in 1492, the Alhambra Decree ordered the forced expulsion of the Jewish population from Spain, as a consequence of Jews’ perceived complicity with Muslim rulers in Granada</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More generally, though, this was part of the Inquisition, which sought to enforce compliance with Roman Catholicism: under these diktats,  Spanish Muslims were also supposed to convert to Christianity</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Reconquista also outward looking</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Conquest of Canary Islands in 15</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century</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We can also detect this from what became the Spanish coat of arms and its motto ‘plus ultra’ (further beyond)</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Pillars of Hercules, at Gibraltar, which according to   to mythology the pillars bore the warning Nec plus ultra (also Non plus ultra, "nothing farther beyond"), serving as a warning to sailors and navigators to go no farther – and marking the perceived outermost limits of the Ancient world</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Defensive: contained safely; but ‘plus ultra’ expansionist and outward-facing</a:t>
            </a:r>
            <a:br>
              <a:rPr lang="en-GB" i="1" dirty="0">
                <a:latin typeface="Calibri" panose="020F0502020204030204" pitchFamily="34" charset="0"/>
                <a:ea typeface="Calibri" panose="020F0502020204030204" pitchFamily="34" charset="0"/>
                <a:cs typeface="Times New Roman" panose="02020603050405020304" pitchFamily="18" charset="0"/>
              </a:rPr>
            </a:b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E50B791D-2C7D-4DB0-AAC2-CFC904053109}" type="slidenum">
              <a:rPr lang="en-GB" smtClean="0"/>
              <a:t>3</a:t>
            </a:fld>
            <a:endParaRPr lang="en-GB" dirty="0"/>
          </a:p>
        </p:txBody>
      </p:sp>
    </p:spTree>
    <p:extLst>
      <p:ext uri="{BB962C8B-B14F-4D97-AF65-F5344CB8AC3E}">
        <p14:creationId xmlns:p14="http://schemas.microsoft.com/office/powerpoint/2010/main" val="35729151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8D9F56-1C20-4BF1-8C29-31E74C1DD248}" type="slidenum">
              <a:rPr lang="en-GB" smtClean="0"/>
              <a:t>4</a:t>
            </a:fld>
            <a:endParaRPr lang="en-GB" dirty="0"/>
          </a:p>
        </p:txBody>
      </p:sp>
    </p:spTree>
    <p:extLst>
      <p:ext uri="{BB962C8B-B14F-4D97-AF65-F5344CB8AC3E}">
        <p14:creationId xmlns:p14="http://schemas.microsoft.com/office/powerpoint/2010/main" val="4127902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Competition with Portuguese over other Atlantic Islands</a:t>
            </a:r>
          </a:p>
          <a:p>
            <a:pPr marL="354867" indent="-354867" algn="just">
              <a:lnSpc>
                <a:spcPct val="150000"/>
              </a:lnSpc>
              <a:spcAft>
                <a:spcPts val="1035"/>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Presaged a truly global empire</a:t>
            </a:r>
          </a:p>
          <a:p>
            <a:pPr algn="just">
              <a:lnSpc>
                <a:spcPct val="150000"/>
              </a:lnSpc>
              <a:spcAft>
                <a:spcPts val="1035"/>
              </a:spcAft>
            </a:pPr>
            <a:r>
              <a:rPr lang="en-GB" b="1" i="1" dirty="0">
                <a:latin typeface="Calibri" panose="020F0502020204030204" pitchFamily="34" charset="0"/>
                <a:ea typeface="Calibri" panose="020F0502020204030204" pitchFamily="34" charset="0"/>
                <a:cs typeface="Times New Roman" panose="02020603050405020304" pitchFamily="18" charset="0"/>
              </a:rPr>
              <a:t>Caribbean</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Calibri" panose="020F050202020403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Spanish West Indies at one time or another included t consisted of the present day nations of Cuba, Haiti, the Dominican Republic, Puerto Rico, Saint Martin, the Virgin Islands, Anguilla, Montserrat, Guadalupe and the Lesser Antilles, Jamaica, the Cayman Islands, Trinidad, and the Bay Islands.</a:t>
            </a:r>
          </a:p>
          <a:p>
            <a:pPr algn="just">
              <a:lnSpc>
                <a:spcPct val="150000"/>
              </a:lnSpc>
              <a:spcAft>
                <a:spcPts val="1035"/>
              </a:spcAft>
            </a:pPr>
            <a:r>
              <a:rPr lang="en-GB" b="1" i="1" dirty="0">
                <a:latin typeface="Calibri" panose="020F0502020204030204" pitchFamily="34" charset="0"/>
                <a:ea typeface="Calibri" panose="020F0502020204030204" pitchFamily="34" charset="0"/>
                <a:cs typeface="Times New Roman" panose="02020603050405020304" pitchFamily="18" charset="0"/>
              </a:rPr>
              <a:t>Asia</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Calibri" panose="020F0502020204030204" pitchFamily="34" charset="0"/>
              <a:buChar char="-"/>
            </a:pPr>
            <a:r>
              <a:rPr lang="en-GB" i="1" dirty="0">
                <a:latin typeface="Calibri" panose="020F0502020204030204" pitchFamily="34" charset="0"/>
                <a:ea typeface="Calibri" panose="020F0502020204030204" pitchFamily="34" charset="0"/>
                <a:cs typeface="Times New Roman" panose="02020603050405020304" pitchFamily="18" charset="0"/>
              </a:rPr>
              <a:t>Spanish East Indies, centred around present-day Philippines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1035"/>
              </a:spcAft>
            </a:pPr>
            <a:r>
              <a:rPr lang="en-GB" b="1" i="1" dirty="0">
                <a:latin typeface="Calibri" panose="020F0502020204030204" pitchFamily="34" charset="0"/>
                <a:ea typeface="Calibri" panose="020F0502020204030204" pitchFamily="34" charset="0"/>
                <a:cs typeface="Times New Roman" panose="02020603050405020304" pitchFamily="18" charset="0"/>
              </a:rPr>
              <a:t>North, Central and South America, of course</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5</a:t>
            </a:fld>
            <a:endParaRPr lang="en-GB" dirty="0"/>
          </a:p>
        </p:txBody>
      </p:sp>
    </p:spTree>
    <p:extLst>
      <p:ext uri="{BB962C8B-B14F-4D97-AF65-F5344CB8AC3E}">
        <p14:creationId xmlns:p14="http://schemas.microsoft.com/office/powerpoint/2010/main" val="3572915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b="1" dirty="0">
                <a:latin typeface="Calibri" panose="020F0502020204030204" pitchFamily="34" charset="0"/>
                <a:ea typeface="Calibri" panose="020F0502020204030204" pitchFamily="34" charset="0"/>
                <a:cs typeface="Times New Roman" panose="02020603050405020304" pitchFamily="18" charset="0"/>
              </a:rPr>
              <a:t>Sixteenth century conquests of the Aztec civilisation in Mexico, plus defeat of Inca</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gn="just">
              <a:lnSpc>
                <a:spcPct val="150000"/>
              </a:lnSpc>
            </a:pPr>
            <a:r>
              <a:rPr lang="en-GB" b="1"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b="1" i="1" dirty="0">
                <a:latin typeface="Calibri" panose="020F0502020204030204" pitchFamily="34" charset="0"/>
                <a:ea typeface="Calibri" panose="020F0502020204030204" pitchFamily="34" charset="0"/>
                <a:cs typeface="Times New Roman" panose="02020603050405020304" pitchFamily="18" charset="0"/>
              </a:rPr>
              <a:t>Military conquest, but also a demographic disaster: population decimated by disease (sometimes spread deliberately) – lack of immunity to diseases common in Old World</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6</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Settlement and discovery in North America</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New Spain established after conquest of Aztecs – with New Granada being the designation eventually assigned to those territories beneath the isthmus of Panama</a:t>
            </a:r>
          </a:p>
          <a:p>
            <a:pPr marL="236578" algn="just">
              <a:lnSpc>
                <a:spcPct val="150000"/>
              </a:lnSpc>
            </a:pPr>
            <a:r>
              <a:rPr lang="en-GB" b="1"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pPr>
            <a:r>
              <a:rPr lang="en-GB" b="1" i="1" dirty="0">
                <a:latin typeface="Calibri" panose="020F0502020204030204" pitchFamily="34" charset="0"/>
                <a:ea typeface="Calibri" panose="020F0502020204030204" pitchFamily="34" charset="0"/>
                <a:cs typeface="Times New Roman" panose="02020603050405020304" pitchFamily="18" charset="0"/>
              </a:rPr>
              <a:t>Maps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In north America, Spain controlled Mexico, but also  Alta California, encompassing parts of present-day Arizona, California, Nevada, Utah, western Colorado, and south Wyoming); Nueva Extremadura and Santa Fe de Nuevo México (which include parts of Texas and New Mexico).#</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There was also Spanish settlement in Florida on the east coast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At different points, Spain also had dominion of Louisiana, the large swathe of territory west of the Mississippi</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35"/>
              </a:spcAft>
            </a:pPr>
            <a:br>
              <a:rPr lang="en-GB" i="1" dirty="0">
                <a:latin typeface="Calibri" panose="020F0502020204030204" pitchFamily="34" charset="0"/>
                <a:ea typeface="Calibri" panose="020F0502020204030204" pitchFamily="34" charset="0"/>
                <a:cs typeface="Times New Roman" panose="02020603050405020304" pitchFamily="18" charset="0"/>
              </a:rPr>
            </a:b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7</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For the bulk of the colonial period, Louisiana was controlled by France, one of several European kingdoms which claimed rule over northern American territories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Describe map: Louisiana includes state of that name but also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Contiguous with French Canada</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New France general term for French Empire in North America</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Constant disputes with Spain and England, leading to secession of lands to each in 1763</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35"/>
              </a:spcAft>
            </a:pPr>
            <a:br>
              <a:rPr lang="en-GB" i="1" dirty="0">
                <a:latin typeface="Calibri" panose="020F0502020204030204" pitchFamily="34" charset="0"/>
                <a:ea typeface="Calibri" panose="020F0502020204030204" pitchFamily="34" charset="0"/>
                <a:cs typeface="Times New Roman" panose="02020603050405020304" pitchFamily="18" charset="0"/>
              </a:rPr>
            </a:b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8</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Perhaps less well-known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Colonies of New Sweden and New Netherland</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Explain dates, geography</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Legacies: place names … but most notably New Amsterdam (NY)</a:t>
            </a:r>
          </a:p>
          <a:p>
            <a:pPr marL="354867" indent="-354867">
              <a:lnSpc>
                <a:spcPct val="150000"/>
              </a:lnSpc>
              <a:spcAft>
                <a:spcPts val="1035"/>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Ceded to England after war in 1667, and then decisively in 1674</a:t>
            </a: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9</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Which brings us on to the most formative influence on the part of North America which would eventually form the United States: English colonialism.</a:t>
            </a: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As noted, a tentative English voyage to the New World had been led by John Cabot in 1497, but  it was not until the reign of Queen Elizabeth I that the era of exploration and settlement was properly initiated</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Sir Humphrey Gilbert established a short-lived colony at Newfoundland in Canada, and in 1584 Sir Walter Raleigh was granted a Royal Charter to establish an English colony in the New World</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He fulfilled these orders by landing at Roanoke Island, just off the coast of what is now North Carolina. </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In  honour of Elizabeth, christened area Virginia</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Roanoke mission prompted several further voyages in the late 1580s. These included the visit of Thomas Hariot – reading assigned. </a:t>
            </a:r>
            <a:r>
              <a:rPr lang="en-GB" i="1" dirty="0">
                <a:latin typeface="Calibri" panose="020F0502020204030204" pitchFamily="34" charset="0"/>
                <a:ea typeface="Calibri" panose="020F0502020204030204" pitchFamily="34" charset="0"/>
                <a:cs typeface="Times New Roman" panose="02020603050405020304" pitchFamily="18" charset="0"/>
              </a:rPr>
              <a:t>Ask for synopsis off anyone who did it </a:t>
            </a:r>
            <a:r>
              <a:rPr lang="en-GB" dirty="0">
                <a:latin typeface="Calibri" panose="020F0502020204030204" pitchFamily="34" charset="0"/>
                <a:ea typeface="Calibri" panose="020F0502020204030204" pitchFamily="34" charset="0"/>
                <a:cs typeface="Times New Roman" panose="02020603050405020304" pitchFamily="18" charset="0"/>
              </a:rPr>
              <a:t> </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 In 1587, Raleigh sponsored a group of 115 colonists with a view to helping shore up the English presence and to establish a permanent settlement</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However, when a supply ship was sent to Roanoke, the colony was found to have been abandoned    - </a:t>
            </a:r>
            <a:r>
              <a:rPr lang="en-GB" i="1" dirty="0">
                <a:latin typeface="Calibri" panose="020F0502020204030204" pitchFamily="34" charset="0"/>
                <a:ea typeface="Calibri" panose="020F0502020204030204" pitchFamily="34" charset="0"/>
                <a:cs typeface="Times New Roman" panose="02020603050405020304" pitchFamily="18" charset="0"/>
              </a:rPr>
              <a:t>mystery</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10</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Hariot, Raleigh et al helped incite fascination in New World</a:t>
            </a: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Number of colourful accounts like Hariot’s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Talk/ ask about The Tempest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New World culture: Raleigh tobacco-smoking populariser, brought potato back to England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35"/>
              </a:spcAft>
            </a:pPr>
            <a:br>
              <a:rPr lang="en-GB" i="1" dirty="0">
                <a:latin typeface="Calibri" panose="020F0502020204030204" pitchFamily="34" charset="0"/>
                <a:ea typeface="Calibri" panose="020F0502020204030204" pitchFamily="34" charset="0"/>
                <a:cs typeface="Times New Roman" panose="02020603050405020304" pitchFamily="18" charset="0"/>
              </a:rPr>
            </a:b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defTabSz="946313"/>
            <a:fld id="{E50B791D-2C7D-4DB0-AAC2-CFC904053109}" type="slidenum">
              <a:rPr lang="en-GB">
                <a:solidFill>
                  <a:prstClr val="black"/>
                </a:solidFill>
                <a:latin typeface="Calibri"/>
              </a:rPr>
              <a:pPr defTabSz="946313"/>
              <a:t>11</a:t>
            </a:fld>
            <a:endParaRPr lang="en-GB">
              <a:solidFill>
                <a:prstClr val="black"/>
              </a:solidFill>
              <a:latin typeface="Calibri"/>
            </a:endParaRPr>
          </a:p>
        </p:txBody>
      </p:sp>
    </p:spTree>
    <p:extLst>
      <p:ext uri="{BB962C8B-B14F-4D97-AF65-F5344CB8AC3E}">
        <p14:creationId xmlns:p14="http://schemas.microsoft.com/office/powerpoint/2010/main" val="20350636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Tobacco basis of more solid basis of England colony</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Virginia Company est. 1606; permanent settlement at Jamestown (note James I, Stuarts)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Thrived on tobacco wealth</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Mercantile enterprise; trade with Old World</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Eventually reliant on African slaves from mid-17</a:t>
            </a:r>
            <a:r>
              <a:rPr lang="en-GB" i="1" baseline="30000" dirty="0">
                <a:latin typeface="Calibri" panose="020F0502020204030204" pitchFamily="34" charset="0"/>
                <a:ea typeface="Calibri" panose="020F0502020204030204" pitchFamily="34" charset="0"/>
                <a:cs typeface="Times New Roman" panose="02020603050405020304" pitchFamily="18" charset="0"/>
              </a:rPr>
              <a:t>th</a:t>
            </a:r>
            <a:r>
              <a:rPr lang="en-GB" i="1" dirty="0">
                <a:latin typeface="Calibri" panose="020F0502020204030204" pitchFamily="34" charset="0"/>
                <a:ea typeface="Calibri" panose="020F0502020204030204" pitchFamily="34" charset="0"/>
                <a:cs typeface="Times New Roman" panose="02020603050405020304" pitchFamily="18" charset="0"/>
              </a:rPr>
              <a:t> century – as with Caribbean transatlantic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12</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35"/>
              </a:spcAft>
            </a:pPr>
            <a:r>
              <a:rPr lang="en-GB" b="1" i="1" dirty="0">
                <a:latin typeface="Calibri" panose="020F0502020204030204" pitchFamily="34" charset="0"/>
                <a:ea typeface="Calibri" panose="020F0502020204030204" pitchFamily="34" charset="0"/>
                <a:cs typeface="Times New Roman" panose="02020603050405020304" pitchFamily="18" charset="0"/>
              </a:rPr>
              <a:t>Combination of push and pull</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Surplus population: growth of about 1 million between 1550 and 1600 – from 3 million to 4 million</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Tudor ‘enclosures’ – consolidation of landed interests; eviction of smallholding farmers – fenced in commons</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Migration to urban areas : pressure on wages and unemployment; poverty</a:t>
            </a:r>
          </a:p>
          <a:p>
            <a:pPr marL="236578"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236578" algn="just">
              <a:lnSpc>
                <a:spcPct val="150000"/>
              </a:lnSpc>
            </a:pPr>
            <a:r>
              <a:rPr lang="en-GB" b="1" dirty="0">
                <a:latin typeface="Calibri" panose="020F0502020204030204" pitchFamily="34" charset="0"/>
                <a:ea typeface="Calibri" panose="020F0502020204030204" pitchFamily="34" charset="0"/>
                <a:cs typeface="Times New Roman" panose="02020603050405020304" pitchFamily="18" charset="0"/>
              </a:rPr>
              <a:t>Pull</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Advertisements promised land for emigrants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Prospect of profits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236578" algn="just">
              <a:lnSpc>
                <a:spcPct val="150000"/>
              </a:lnSpc>
            </a:pPr>
            <a:r>
              <a:rPr lang="en-GB" b="1" dirty="0">
                <a:latin typeface="Calibri" panose="020F0502020204030204" pitchFamily="34" charset="0"/>
                <a:ea typeface="Calibri" panose="020F0502020204030204" pitchFamily="34" charset="0"/>
                <a:cs typeface="Times New Roman" panose="02020603050405020304" pitchFamily="18" charset="0"/>
              </a:rPr>
              <a:t>Intangibles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Desire to be without master. One of the earliest settlers of Jamestown Captain John Smith wrote in 1607 that in Virginia “every man may be the master and owner of his land and labour.”</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Corollary: freedom (that byword in American history)</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Debates about Freedom in Tudor and Stuart England – notions of what it meant to be a freeborn Englishman; some rights and liberties had been in place since Magna Carta, 1215; limited representative government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spcAft>
                <a:spcPts val="1035"/>
              </a:spcAft>
            </a:pPr>
            <a:r>
              <a:rPr lang="en-GB" b="1" i="1" dirty="0">
                <a:latin typeface="Calibri" panose="020F0502020204030204" pitchFamily="34" charset="0"/>
                <a:ea typeface="Calibri" panose="020F0502020204030204" pitchFamily="34" charset="0"/>
                <a:cs typeface="Times New Roman" panose="02020603050405020304" pitchFamily="18" charset="0"/>
              </a:rPr>
              <a:t>Converse example: Indenture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Not all settlers could pay own passage as freemen</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Desire for servants from settler elite</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Surrender of freedom for set number of years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Indenture = contract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Not completely separate from more idealistic notions: could be a quicker route to freedom and landownership than remaining in England</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13</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Also: combining both pull and push</a:t>
            </a:r>
          </a:p>
          <a:p>
            <a:endParaRPr lang="en-US" dirty="0"/>
          </a:p>
          <a:p>
            <a:endParaRPr lang="en-US" dirty="0"/>
          </a:p>
          <a:p>
            <a:r>
              <a:rPr lang="en-US" dirty="0"/>
              <a:t>•	Rise of alternative versions of Calvinist Protestantism including: </a:t>
            </a:r>
          </a:p>
          <a:p>
            <a:r>
              <a:rPr lang="en-US" dirty="0"/>
              <a:t>				</a:t>
            </a:r>
            <a:r>
              <a:rPr lang="en-US" dirty="0" err="1"/>
              <a:t>Congregationism</a:t>
            </a:r>
            <a:r>
              <a:rPr lang="en-US" dirty="0"/>
              <a:t> (Pilgrim Fathers)</a:t>
            </a:r>
          </a:p>
          <a:p>
            <a:r>
              <a:rPr lang="en-US" dirty="0"/>
              <a:t>				Puritanism (Massachusetts Bay emigrants)</a:t>
            </a:r>
          </a:p>
          <a:p>
            <a:r>
              <a:rPr lang="en-US" dirty="0"/>
              <a:t>				Quakerism (aka Society of Friends) – settlement in Pennsylvania</a:t>
            </a:r>
          </a:p>
          <a:p>
            <a:endParaRPr lang="en-US" dirty="0"/>
          </a:p>
          <a:p>
            <a:r>
              <a:rPr lang="en-US" dirty="0"/>
              <a:t>•	Time of religious strife in England (Civil War, Reformation)</a:t>
            </a: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15</a:t>
            </a:fld>
            <a:endParaRPr lang="en-GB"/>
          </a:p>
        </p:txBody>
      </p:sp>
    </p:spTree>
    <p:extLst>
      <p:ext uri="{BB962C8B-B14F-4D97-AF65-F5344CB8AC3E}">
        <p14:creationId xmlns:p14="http://schemas.microsoft.com/office/powerpoint/2010/main" val="37965547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16</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Alongside Columbus, the other key foundation myth in American history relates to the English settlement on the northeast coast of the United States – the area known as New England</a:t>
            </a:r>
          </a:p>
          <a:p>
            <a:pPr marL="236578"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Perhaps the moment most widely celebrated as initiating the process which led to the formation of an independent United States was the arrival of the Pilgrim Fathers on the North American continent in 1620</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Pilgrim Fathers were a group of Congregationalist protestants who dissented against the doctrines of the mainstream Church of England</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They wanted a complete separation from the Anglican Church, believing individual congregations govern their own affairs without paying dues to a central body, and which have autonomy to decide upon their own interpretation of Christian doctrine</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core of the group which became the Pilgrims originated in </a:t>
            </a:r>
            <a:r>
              <a:rPr lang="en-GB" dirty="0" err="1">
                <a:latin typeface="Calibri" panose="020F0502020204030204" pitchFamily="34" charset="0"/>
                <a:ea typeface="Calibri" panose="020F0502020204030204" pitchFamily="34" charset="0"/>
                <a:cs typeface="Times New Roman" panose="02020603050405020304" pitchFamily="18" charset="0"/>
              </a:rPr>
              <a:t>Scrooby</a:t>
            </a:r>
            <a:r>
              <a:rPr lang="en-GB" dirty="0">
                <a:latin typeface="Calibri" panose="020F0502020204030204" pitchFamily="34" charset="0"/>
                <a:ea typeface="Calibri" panose="020F0502020204030204" pitchFamily="34" charset="0"/>
                <a:cs typeface="Times New Roman" panose="02020603050405020304" pitchFamily="18" charset="0"/>
              </a:rPr>
              <a:t>, a village on the border of Nottinghamshire, Lincolnshire and South Yorkshire, whose disputes with the Church of England led to a decision to emigrate from England in the early 1600s.</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a:t>
            </a:r>
            <a:r>
              <a:rPr lang="en-GB" dirty="0" err="1">
                <a:latin typeface="Calibri" panose="020F0502020204030204" pitchFamily="34" charset="0"/>
                <a:ea typeface="Calibri" panose="020F0502020204030204" pitchFamily="34" charset="0"/>
                <a:cs typeface="Times New Roman" panose="02020603050405020304" pitchFamily="18" charset="0"/>
              </a:rPr>
              <a:t>Scrooby</a:t>
            </a:r>
            <a:r>
              <a:rPr lang="en-GB" dirty="0">
                <a:latin typeface="Calibri" panose="020F0502020204030204" pitchFamily="34" charset="0"/>
                <a:ea typeface="Calibri" panose="020F0502020204030204" pitchFamily="34" charset="0"/>
                <a:cs typeface="Times New Roman" panose="02020603050405020304" pitchFamily="18" charset="0"/>
              </a:rPr>
              <a:t> group settled first in Leiden, Holland, in 1608, before the congregation eventually elected to forge their own church in the New World, crossing the Atlantic aboard a ship – the fabled Mayflower – which they picked in Plymouth, Devon, in 1620</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Upon arrival in the Americas, the Pilgrims established the colony of Plymouth County in what is now Massachusetts. The arrival of the Pilgrims is part of American folklore</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Plymouth Rock is said to be the place of disembarkation by William Bradford, who led the Pilgrim congregations voyage to North America, although this is largely a fanciful and a retrospective attribution: the first documentary reference to any such rock dates from 1715 and to ‘</a:t>
            </a:r>
            <a:r>
              <a:rPr lang="en-GB" i="1" dirty="0">
                <a:latin typeface="Calibri" panose="020F0502020204030204" pitchFamily="34" charset="0"/>
                <a:ea typeface="Calibri" panose="020F0502020204030204" pitchFamily="34" charset="0"/>
                <a:cs typeface="Times New Roman" panose="02020603050405020304" pitchFamily="18" charset="0"/>
              </a:rPr>
              <a:t>the</a:t>
            </a:r>
            <a:r>
              <a:rPr lang="en-GB" dirty="0">
                <a:latin typeface="Calibri" panose="020F0502020204030204" pitchFamily="34" charset="0"/>
                <a:ea typeface="Calibri" panose="020F0502020204030204" pitchFamily="34" charset="0"/>
                <a:cs typeface="Times New Roman" panose="02020603050405020304" pitchFamily="18" charset="0"/>
              </a:rPr>
              <a:t>’ Plymouth Rock even later</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i="1" u="sng" dirty="0">
                <a:latin typeface="Calibri" panose="020F0502020204030204" pitchFamily="34" charset="0"/>
                <a:ea typeface="Calibri" panose="020F0502020204030204" pitchFamily="34" charset="0"/>
                <a:cs typeface="Times New Roman" panose="02020603050405020304" pitchFamily="18" charset="0"/>
              </a:rPr>
              <a:t>Ask about Thanksgiving here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236578"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Romantic imagery: the paintings are not period, but from the 19</a:t>
            </a:r>
            <a:r>
              <a:rPr lang="en-GB" i="1" baseline="30000" dirty="0">
                <a:latin typeface="Calibri" panose="020F0502020204030204" pitchFamily="34" charset="0"/>
                <a:ea typeface="Calibri" panose="020F0502020204030204" pitchFamily="34" charset="0"/>
                <a:cs typeface="Times New Roman" panose="02020603050405020304" pitchFamily="18" charset="0"/>
              </a:rPr>
              <a:t>th</a:t>
            </a:r>
            <a:r>
              <a:rPr lang="en-GB" i="1" dirty="0">
                <a:latin typeface="Calibri" panose="020F0502020204030204" pitchFamily="34" charset="0"/>
                <a:ea typeface="Calibri" panose="020F0502020204030204" pitchFamily="34" charset="0"/>
                <a:cs typeface="Times New Roman" panose="02020603050405020304" pitchFamily="18" charset="0"/>
              </a:rPr>
              <a:t> century, coloured by the knowledge of what would become the United States</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spcAft>
                <a:spcPts val="1035"/>
              </a:spcAft>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The type of people who know about these things will tell you that the Pilgrims would not have worn such clothing; likewise,  the Wampanoag Indians with whom the Pilgrims first had contact - and who demonstrated their generosity at the first Thanksgiving - are attired in the feathered headgear of the itinerant Plains Indians: the Wampanoag were a semi-sedentary tribe whose culture was based on farming.  Indeed, Thanksgiving celebrates the Pilgrims’ first harvest of corn, which had been assisted by the Wampanoag - so when you think about it this type of imagery really makes no sense, persistent as it is.</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17</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Of course, the reassuring image of fraternity between the Pilgrims also obscures the rather less benign broader narrative of Anglo-European interactions with Native Americans – which has largely been characterised by violence, displacement, exploitation, unfair treatment, theft and, some would say, genocide.</a:t>
            </a:r>
          </a:p>
          <a:p>
            <a:pPr marL="236578" algn="just">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As with Columbus, not all Americans share in lauding the Pilgrim Fathers.</a:t>
            </a: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On this slide we have a famous poster by the Mexican American artist Yolanda Lopez, a leading artistic influence in the Chicano Movement,</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i="1" dirty="0">
                <a:latin typeface="Calibri" panose="020F0502020204030204" pitchFamily="34" charset="0"/>
                <a:ea typeface="Calibri" panose="020F0502020204030204" pitchFamily="34" charset="0"/>
                <a:cs typeface="Times New Roman" panose="02020603050405020304" pitchFamily="18" charset="0"/>
              </a:rPr>
              <a: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354867" indent="-354867" algn="just">
              <a:lnSpc>
                <a:spcPct val="150000"/>
              </a:lnSpc>
              <a:buFont typeface="Symbol" panose="05050102010706020507" pitchFamily="18" charset="2"/>
              <a:buChar char=""/>
            </a:pPr>
            <a:r>
              <a:rPr lang="en-GB" i="1" dirty="0">
                <a:latin typeface="Calibri" panose="020F0502020204030204" pitchFamily="34" charset="0"/>
                <a:ea typeface="Calibri" panose="020F0502020204030204" pitchFamily="34" charset="0"/>
                <a:cs typeface="Times New Roman" panose="02020603050405020304" pitchFamily="18" charset="0"/>
              </a:rPr>
              <a:t>Bears the slogan ‘Who's the Illegal Alien, Pilgrim?’</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Calibri" panose="020F050202020403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Aztec headdress (Native American)</a:t>
            </a:r>
          </a:p>
          <a:p>
            <a:pPr marL="749164"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Calibri" panose="020F050202020403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Combined with sense of injustice that territories that had been part of the independent Mexico were annexed into the United States as a result of the Treaty of Guadalupe Hidalgo which settled the 1847 Mexican American War - something we’ll talk about in future weeks</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For Native Americans and many Spanish-speaking Americans, then, it is possible to see their ancestors’ incorporation as involuntary and as ambivalent at best; </a:t>
            </a:r>
          </a:p>
          <a:p>
            <a:pPr marL="473156">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The same applies, of course, to the African American community - with most black citizens of the United States tracing their lineage in the Americas to forcible enslavement and transatlantic transportation</a:t>
            </a:r>
          </a:p>
          <a:p>
            <a:pPr marL="473156" algn="just">
              <a:lnSpc>
                <a:spcPct val="150000"/>
              </a:lnSpc>
            </a:pPr>
            <a:r>
              <a:rPr lang="en-GB" dirty="0">
                <a:latin typeface="Calibri" panose="020F0502020204030204" pitchFamily="34" charset="0"/>
                <a:ea typeface="Calibri" panose="020F0502020204030204" pitchFamily="34" charset="0"/>
                <a:cs typeface="Times New Roman" panose="02020603050405020304" pitchFamily="18" charset="0"/>
              </a:rPr>
              <a:t> </a:t>
            </a:r>
          </a:p>
          <a:p>
            <a:pPr marL="354867" indent="-354867" algn="just">
              <a:lnSpc>
                <a:spcPct val="150000"/>
              </a:lnSpc>
              <a:spcAft>
                <a:spcPts val="1035"/>
              </a:spcAft>
              <a:buFont typeface="Symbol" panose="05050102010706020507" pitchFamily="18" charset="2"/>
              <a:buChar char=""/>
            </a:pPr>
            <a:r>
              <a:rPr lang="en-GB" dirty="0">
                <a:latin typeface="Calibri" panose="020F0502020204030204" pitchFamily="34" charset="0"/>
                <a:ea typeface="Calibri" panose="020F0502020204030204" pitchFamily="34" charset="0"/>
                <a:cs typeface="Times New Roman" panose="02020603050405020304" pitchFamily="18" charset="0"/>
              </a:rPr>
              <a:t>This was a theme used in a famous speech by the black nationalist Civil Rights leader Malcolm  X in 1964 (play clip)</a:t>
            </a:r>
          </a:p>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t>18</a:t>
            </a:fld>
            <a:endParaRPr lang="en-GB"/>
          </a:p>
        </p:txBody>
      </p:sp>
    </p:spTree>
    <p:extLst>
      <p:ext uri="{BB962C8B-B14F-4D97-AF65-F5344CB8AC3E}">
        <p14:creationId xmlns:p14="http://schemas.microsoft.com/office/powerpoint/2010/main" val="35729151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20</a:t>
            </a:fld>
            <a:endParaRPr lang="en-GB">
              <a:solidFill>
                <a:prstClr val="black"/>
              </a:solidFill>
            </a:endParaRPr>
          </a:p>
        </p:txBody>
      </p:sp>
    </p:spTree>
    <p:extLst>
      <p:ext uri="{BB962C8B-B14F-4D97-AF65-F5344CB8AC3E}">
        <p14:creationId xmlns:p14="http://schemas.microsoft.com/office/powerpoint/2010/main" val="13866225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21</a:t>
            </a:fld>
            <a:endParaRPr lang="en-GB">
              <a:solidFill>
                <a:prstClr val="black"/>
              </a:solidFill>
            </a:endParaRPr>
          </a:p>
        </p:txBody>
      </p:sp>
    </p:spTree>
    <p:extLst>
      <p:ext uri="{BB962C8B-B14F-4D97-AF65-F5344CB8AC3E}">
        <p14:creationId xmlns:p14="http://schemas.microsoft.com/office/powerpoint/2010/main" val="35330764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22</a:t>
            </a:fld>
            <a:endParaRPr lang="en-GB">
              <a:solidFill>
                <a:prstClr val="black"/>
              </a:solidFill>
            </a:endParaRPr>
          </a:p>
        </p:txBody>
      </p:sp>
    </p:spTree>
    <p:extLst>
      <p:ext uri="{BB962C8B-B14F-4D97-AF65-F5344CB8AC3E}">
        <p14:creationId xmlns:p14="http://schemas.microsoft.com/office/powerpoint/2010/main" val="29256240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23</a:t>
            </a:fld>
            <a:endParaRPr lang="en-GB">
              <a:solidFill>
                <a:prstClr val="black"/>
              </a:solidFill>
            </a:endParaRPr>
          </a:p>
        </p:txBody>
      </p:sp>
    </p:spTree>
    <p:extLst>
      <p:ext uri="{BB962C8B-B14F-4D97-AF65-F5344CB8AC3E}">
        <p14:creationId xmlns:p14="http://schemas.microsoft.com/office/powerpoint/2010/main" val="40278151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24</a:t>
            </a:fld>
            <a:endParaRPr lang="en-GB">
              <a:solidFill>
                <a:prstClr val="black"/>
              </a:solidFill>
            </a:endParaRPr>
          </a:p>
        </p:txBody>
      </p:sp>
    </p:spTree>
    <p:extLst>
      <p:ext uri="{BB962C8B-B14F-4D97-AF65-F5344CB8AC3E}">
        <p14:creationId xmlns:p14="http://schemas.microsoft.com/office/powerpoint/2010/main" val="805709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Migration</a:t>
            </a:r>
            <a:r>
              <a:rPr lang="en-GB" baseline="0" dirty="0"/>
              <a:t> to the New World from the British Isles led to an increasing number of settlers in the western reaches of English colonies – usually at the settlers own behest rather than a formal colonisation mandate from the English crown it is perhaps worth noting.</a:t>
            </a:r>
          </a:p>
          <a:p>
            <a:pPr marL="171450" indent="-171450">
              <a:buFont typeface="Arial" panose="020B0604020202020204" pitchFamily="34" charset="0"/>
              <a:buChar char="•"/>
            </a:pPr>
            <a:r>
              <a:rPr lang="en-GB" baseline="0" dirty="0"/>
              <a:t>Discuss maps: </a:t>
            </a:r>
            <a:r>
              <a:rPr lang="en-GB" b="1" baseline="0" dirty="0"/>
              <a:t>quick expansion</a:t>
            </a:r>
            <a:r>
              <a:rPr lang="en-GB" b="0" baseline="0" dirty="0"/>
              <a:t>. As addressed explicitly last week, Plymouth County was est. 1620, followed by the settling of Massachusetts a decade later.</a:t>
            </a:r>
            <a:endParaRPr lang="en-GB" baseline="0"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28</a:t>
            </a:fld>
            <a:endParaRPr lang="en-GB">
              <a:solidFill>
                <a:prstClr val="black"/>
              </a:solidFill>
            </a:endParaRPr>
          </a:p>
        </p:txBody>
      </p:sp>
    </p:spTree>
    <p:extLst>
      <p:ext uri="{BB962C8B-B14F-4D97-AF65-F5344CB8AC3E}">
        <p14:creationId xmlns:p14="http://schemas.microsoft.com/office/powerpoint/2010/main" val="5513520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a:t>As one might expect, this creates tensions with the indigenous inhabitants. </a:t>
            </a:r>
            <a:endParaRPr lang="en-GB" dirty="0"/>
          </a:p>
          <a:p>
            <a:pPr marL="171450" indent="-171450">
              <a:buFont typeface="Arial" panose="020B0604020202020204" pitchFamily="34" charset="0"/>
              <a:buChar char="•"/>
            </a:pPr>
            <a:r>
              <a:rPr lang="en-GB" baseline="0" dirty="0"/>
              <a:t>In part, this was an effect of the organisation of New England society: as we saw briefly at the end last Tuesday’s lecture, New England town life was very self-contained, defensive and suspicious of outsiders or alternative lifestyles – something which encouraged distrust of native tribes, but also of supposed heretics like the Salem witches.</a:t>
            </a:r>
          </a:p>
          <a:p>
            <a:pPr marL="171450" indent="-171450">
              <a:buFont typeface="Arial" panose="020B0604020202020204" pitchFamily="34" charset="0"/>
              <a:buChar char="•"/>
            </a:pPr>
            <a:r>
              <a:rPr lang="en-GB" baseline="0" dirty="0"/>
              <a:t>A number of armed conflicts came about because of hostilities between the English settlers and Native American</a:t>
            </a:r>
          </a:p>
          <a:p>
            <a:pPr marL="171450" indent="-171450">
              <a:buFont typeface="Arial" panose="020B0604020202020204" pitchFamily="34" charset="0"/>
              <a:buChar char="•"/>
            </a:pPr>
            <a:r>
              <a:rPr lang="en-GB" baseline="0" dirty="0"/>
              <a:t>For our purposes it suffices to mention two,  as they add a punctuation point to last week’s lectures.</a:t>
            </a:r>
          </a:p>
          <a:p>
            <a:pPr marL="171450" indent="-171450">
              <a:buFont typeface="Arial" panose="020B0604020202020204" pitchFamily="34" charset="0"/>
              <a:buChar char="•"/>
            </a:pPr>
            <a:r>
              <a:rPr lang="en-GB" baseline="0" dirty="0"/>
              <a:t>The first is the Pequot War of 1636–1638, which arose as a result of the English settlement in Connecticut and disputes with the native Pequot tribe, which are recalled in the extracts of </a:t>
            </a:r>
            <a:r>
              <a:rPr lang="en-GB" i="1" baseline="0" dirty="0" err="1"/>
              <a:t>Of</a:t>
            </a:r>
            <a:r>
              <a:rPr lang="en-GB" i="1" baseline="0" dirty="0"/>
              <a:t> Plymouth Plantation </a:t>
            </a:r>
            <a:r>
              <a:rPr lang="en-GB" i="0" baseline="0" dirty="0"/>
              <a:t>made available to you on Moodle.</a:t>
            </a:r>
          </a:p>
          <a:p>
            <a:pPr marL="171450" indent="-171450">
              <a:buFont typeface="Arial" panose="020B0604020202020204" pitchFamily="34" charset="0"/>
              <a:buChar char="•"/>
            </a:pPr>
            <a:r>
              <a:rPr lang="en-GB" i="0" baseline="0" dirty="0"/>
              <a:t>English victory in the Pequot War was secured at a particularly brutal cost. It led to the virtual extermination of the Pequot in southeast New England, with hundreds tribespeople captured and sold into slavery in the Caribbean – an outcome Bradford intimates was a “sweet sacrifice” for the providential New Englanders.</a:t>
            </a:r>
            <a:endParaRPr lang="en-GB" baseline="0" dirty="0"/>
          </a:p>
          <a:p>
            <a:pPr marL="171450" indent="-171450">
              <a:buFont typeface="Arial" panose="020B0604020202020204" pitchFamily="34" charset="0"/>
              <a:buChar char="•"/>
            </a:pPr>
            <a:endParaRPr lang="en-GB" baseline="0"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a:t>
            </a:r>
            <a:r>
              <a:rPr lang="en-GB" baseline="0" dirty="0"/>
              <a:t> second conflict which I have selected here is the so-called King Philip’s War.</a:t>
            </a:r>
          </a:p>
          <a:p>
            <a:pPr marL="171450" indent="-171450">
              <a:buFont typeface="Arial" panose="020B0604020202020204" pitchFamily="34" charset="0"/>
              <a:buChar char="•"/>
            </a:pPr>
            <a:r>
              <a:rPr lang="en-GB" baseline="0" dirty="0"/>
              <a:t>This involved the New Englanders and the Wampanoag whose tribespeople had, you may recall, shown the Pilgrims how to plant crops during their early settlement in New England – and event celebrated to this day by the American holiday of thanksgiving.</a:t>
            </a:r>
          </a:p>
          <a:p>
            <a:pPr marL="171450" indent="-171450">
              <a:buFont typeface="Arial" panose="020B0604020202020204" pitchFamily="34" charset="0"/>
              <a:buChar char="•"/>
            </a:pPr>
            <a:r>
              <a:rPr lang="en-GB" baseline="0" dirty="0"/>
              <a:t>In fact, the war gained its moniker by virtue of these convivial relations with the Wampanoag chief </a:t>
            </a:r>
            <a:r>
              <a:rPr lang="en-GB" baseline="0" dirty="0" err="1"/>
              <a:t>Metacomet</a:t>
            </a:r>
            <a:r>
              <a:rPr lang="en-GB" baseline="0" dirty="0"/>
              <a:t> taking the name Philip in honour of the tribe’s friendship with the Pilgrims.</a:t>
            </a:r>
          </a:p>
          <a:p>
            <a:pPr marL="171450" indent="-171450">
              <a:buFont typeface="Arial" panose="020B0604020202020204" pitchFamily="34" charset="0"/>
              <a:buChar char="•"/>
            </a:pPr>
            <a:r>
              <a:rPr lang="en-GB" baseline="0" dirty="0"/>
              <a:t>Nevertheless, encroachments onto Indian territory led to the outbreak of hostilities with the Wampanoag ransacking dozens of New England towns in retaliation. An estimated 1,000 of circa 52,000 New Englanders perished in the conflict, with perhaps 3,000 of the areas 20,000-strong Native American deceasing. Note: these figures show that as early as the late C17, the European population outnumbered the Native American population of New England.</a:t>
            </a:r>
          </a:p>
          <a:p>
            <a:pPr marL="171450" indent="-171450">
              <a:buFont typeface="Arial" panose="020B0604020202020204" pitchFamily="34" charset="0"/>
              <a:buChar char="•"/>
            </a:pPr>
            <a:r>
              <a:rPr lang="en-GB" baseline="0" dirty="0"/>
              <a:t>King Philip’s War had two long-lasting effects.</a:t>
            </a:r>
          </a:p>
          <a:p>
            <a:pPr marL="171450" indent="-171450">
              <a:buFont typeface="Arial" panose="020B0604020202020204" pitchFamily="34" charset="0"/>
              <a:buChar char="•"/>
            </a:pPr>
            <a:r>
              <a:rPr lang="en-GB" baseline="0" dirty="0"/>
              <a:t>1. it buttressed and cemented the reputation of Indian tribes as bloodthirsty savages in the New England imagination</a:t>
            </a:r>
          </a:p>
          <a:p>
            <a:pPr marL="171450" indent="-171450">
              <a:buFont typeface="Arial" panose="020B0604020202020204" pitchFamily="34" charset="0"/>
              <a:buChar char="•"/>
            </a:pPr>
            <a:r>
              <a:rPr lang="en-GB" baseline="0" dirty="0"/>
              <a:t>2. that the settlers endured their travails without intervention or support from old England can be seen as helping foster an increasing sense of New Englanders as a discrete Euro-American identify separate from the English crown.</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val="2292392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That being</a:t>
            </a:r>
            <a:r>
              <a:rPr lang="en-GB" baseline="0" dirty="0"/>
              <a:t> said, the turn of the eighteenth century would see renewed engagement and enthusiasm for colonialism in metropolitan England.</a:t>
            </a:r>
          </a:p>
          <a:p>
            <a:pPr marL="171450" indent="-171450">
              <a:buFont typeface="Arial" panose="020B0604020202020204" pitchFamily="34" charset="0"/>
              <a:buChar char="•"/>
            </a:pPr>
            <a:r>
              <a:rPr lang="en-GB" baseline="0" dirty="0"/>
              <a:t>By the 1700s, England – and then Britain after the 1707 Union with Scotland – was able to look more concertedly towards North America after a half a century of domestic strife, the most acute example of which was English Civil War. The second half of the 17</a:t>
            </a:r>
            <a:r>
              <a:rPr lang="en-GB" baseline="30000" dirty="0"/>
              <a:t>th</a:t>
            </a:r>
            <a:r>
              <a:rPr lang="en-GB" baseline="0" dirty="0"/>
              <a:t> century saw English attention directed elsewhere, with Cromwell’s commonwealth brutally seizing power in Ireland in the 1650s, with Jamaica also acquired from Spain around this time</a:t>
            </a:r>
          </a:p>
          <a:p>
            <a:pPr marL="171450" indent="-171450">
              <a:buFont typeface="Arial" panose="020B0604020202020204" pitchFamily="34" charset="0"/>
              <a:buChar char="•"/>
            </a:pPr>
            <a:r>
              <a:rPr lang="en-GB" baseline="0" dirty="0"/>
              <a:t>The Glorious Revolution of 1688 – </a:t>
            </a:r>
            <a:r>
              <a:rPr lang="en-GB" b="1" baseline="0" dirty="0"/>
              <a:t>ask for student input here </a:t>
            </a:r>
            <a:r>
              <a:rPr lang="en-GB" baseline="0" dirty="0"/>
              <a:t>– brought stability to England, and in turn there were efforts to roll back some of the autonomy that had been exercised by </a:t>
            </a:r>
            <a:r>
              <a:rPr lang="en-GB" baseline="0" dirty="0" err="1"/>
              <a:t>theAmerican</a:t>
            </a:r>
            <a:r>
              <a:rPr lang="en-GB" baseline="0" dirty="0"/>
              <a:t> colonies in the Civil War-era</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31</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While earlier</a:t>
            </a:r>
            <a:r>
              <a:rPr lang="en-GB" baseline="0" dirty="0"/>
              <a:t> we spoke of how English settlers engaged in armed conflict with Native Americans, it is also the case that Indian tribes provided useful allies in the various conflicts between European colonial rivals.</a:t>
            </a:r>
          </a:p>
          <a:p>
            <a:pPr marL="171450" indent="-171450">
              <a:buFont typeface="Arial" panose="020B0604020202020204" pitchFamily="34" charset="0"/>
              <a:buChar char="•"/>
            </a:pPr>
            <a:r>
              <a:rPr lang="en-GB" baseline="0" dirty="0"/>
              <a:t>Conflict with the Spanish, French and Dutch empires over territories in the Americas was a recurrent feature of the colonial era, with dynastic conflicts back in Europe – such as the Wars of the Spanish and Austrian Succession – also taking in an international, even global dimension.</a:t>
            </a:r>
          </a:p>
          <a:p>
            <a:pPr marL="171450" indent="-171450">
              <a:buFont typeface="Arial" panose="020B0604020202020204" pitchFamily="34" charset="0"/>
              <a:buChar char="•"/>
            </a:pPr>
            <a:r>
              <a:rPr lang="en-GB" baseline="0" dirty="0"/>
              <a:t>Perennial foes at home in Europe, English – and after the Act of Union, British – enmities with France had long been transplanted into the North American context, with frequent border disputes centring on the territories to the north of the New England colonies, what is now Canada.</a:t>
            </a:r>
          </a:p>
          <a:p>
            <a:pPr marL="171450" indent="-171450">
              <a:buFont typeface="Arial" panose="020B0604020202020204" pitchFamily="34" charset="0"/>
              <a:buChar char="•"/>
            </a:pPr>
            <a:r>
              <a:rPr lang="en-GB" baseline="0" dirty="0"/>
              <a:t>These on-off conflicts reached resolution in 1763, when Britain emerged victorious from the Seven Years war and its sub-theatre the French and Indian War, in which Britain allied itself with several Native American tribes.</a:t>
            </a:r>
          </a:p>
          <a:p>
            <a:pPr marL="171450" indent="-171450">
              <a:buFont typeface="Arial" panose="020B0604020202020204" pitchFamily="34" charset="0"/>
              <a:buChar char="•"/>
            </a:pPr>
            <a:r>
              <a:rPr lang="en-GB" baseline="0" dirty="0"/>
              <a:t>The key upshot of this was that Britain was awarded sovereignty of Canada, plus other French territories, in the treaty which brought the war to an end. </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262209C-33C9-4B70-B2CD-F5D88FA77FF5}"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776538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18</a:t>
            </a:r>
            <a:r>
              <a:rPr lang="en-GB" baseline="30000" dirty="0"/>
              <a:t>th</a:t>
            </a:r>
            <a:r>
              <a:rPr lang="en-GB" dirty="0"/>
              <a:t> century was</a:t>
            </a:r>
            <a:r>
              <a:rPr lang="en-GB" baseline="0" dirty="0"/>
              <a:t> an era of expansion and prosperity for the </a:t>
            </a:r>
            <a:r>
              <a:rPr lang="en-GB" dirty="0"/>
              <a:t>British Empire, culminating – as mentioned –</a:t>
            </a:r>
            <a:r>
              <a:rPr lang="en-GB" baseline="0" dirty="0"/>
              <a:t> with victory in the Seven Years’ War</a:t>
            </a:r>
            <a:endParaRPr lang="en-GB" dirty="0"/>
          </a:p>
          <a:p>
            <a:pPr marL="171450" indent="-171450">
              <a:buFont typeface="Arial" panose="020B0604020202020204" pitchFamily="34" charset="0"/>
              <a:buChar char="•"/>
            </a:pPr>
            <a:r>
              <a:rPr lang="en-GB" dirty="0"/>
              <a:t>The</a:t>
            </a:r>
            <a:r>
              <a:rPr lang="en-GB" baseline="0" dirty="0"/>
              <a:t> British Empire at this time was based on a mercantilist economy, which depended on the extraction of raw materials from colonial possessions in exchange for manufactured products made in the British Isles. By this means, Britain was able to exercise an effective monopoly over American trade.</a:t>
            </a:r>
          </a:p>
          <a:p>
            <a:pPr marL="171450" indent="-171450">
              <a:buFont typeface="Arial" panose="020B0604020202020204" pitchFamily="34" charset="0"/>
              <a:buChar char="•"/>
            </a:pPr>
            <a:r>
              <a:rPr lang="en-GB" baseline="0" dirty="0"/>
              <a:t>This system was on a global sale, of course, since key colonial products – sugar, tobacco – were dependent on a plantation system that relied on the forced labour of slaves imported from Africa.</a:t>
            </a:r>
          </a:p>
          <a:p>
            <a:pPr marL="171450" indent="-171450">
              <a:buFont typeface="Arial" panose="020B0604020202020204" pitchFamily="34" charset="0"/>
              <a:buChar char="•"/>
            </a:pPr>
            <a:r>
              <a:rPr lang="en-GB" baseline="0" dirty="0"/>
              <a:t>As profitable as mercantilism was, it was not without critics. For example, the economic theorist Adam Smith developed his entire philosophy of free market liberalism based on a critique of the inefficiencies of the mercantile system. Indeed, it would be Smith’s mantras would become the guiding principle behind British capitalism of the nineteenth century, with the Second – post-American Revolution – British Empire underpinned by free trade rather than protectionism.</a:t>
            </a:r>
          </a:p>
          <a:p>
            <a:pPr marL="171450" indent="-171450">
              <a:buFont typeface="Arial" panose="020B0604020202020204" pitchFamily="34" charset="0"/>
              <a:buChar char="•"/>
            </a:pPr>
            <a:r>
              <a:rPr lang="en-GB" baseline="0" dirty="0"/>
              <a:t>More consequential for our purposes, the mercantilist system became a source of disquiet amongst New Englanders, who resented having to restrict their economic activities to the prerogatives outlined by the British empire. Merchants in increasingly wealthy and productive cities like Boston and Philadelphia wanted to be able to trade openly with markets besides Great Britain, and to not be mandated to receive produce from Britain.</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33</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US" b="0" i="0" dirty="0">
                <a:solidFill>
                  <a:srgbClr val="373D3F"/>
                </a:solidFill>
                <a:effectLst/>
                <a:latin typeface="proxima-nova"/>
              </a:rPr>
              <a:t>Shipbuilding, commerce, and fisheries were important in coastal towns. New England’s healthy climate and abundant food supply resulted in the lowest death rate and highest birth rate of any of the colonies. Education was widespread in the northern colonies, which had established colleges led by Harvard College, College of New Jersey (Princeton), and Yale College, while the College of William and Mary trained the elite in Virginia. Public schooling was rare outside New England.</a:t>
            </a:r>
          </a:p>
          <a:p>
            <a:pPr algn="l" fontAlgn="base"/>
            <a:endParaRPr lang="en-US" b="0" i="0" dirty="0">
              <a:solidFill>
                <a:srgbClr val="373D3F"/>
              </a:solidFill>
              <a:effectLst/>
              <a:latin typeface="proxima-nova"/>
            </a:endParaRPr>
          </a:p>
          <a:p>
            <a:pPr algn="l" fontAlgn="base"/>
            <a:r>
              <a:rPr lang="en-US" b="0" i="0" dirty="0">
                <a:solidFill>
                  <a:srgbClr val="373D3F"/>
                </a:solidFill>
                <a:effectLst/>
                <a:latin typeface="proxima-nova"/>
              </a:rPr>
              <a:t>These populations continued to grow at a rapid rate throughout the 18th century primarily because of high birth rates and relatively low death rates. Over 90% were farmers, with several small cities that were also seaports linking the colonial economy to the larger British Empire. </a:t>
            </a:r>
          </a:p>
          <a:p>
            <a:pPr algn="l" fontAlgn="base"/>
            <a:endParaRPr lang="en-US" b="0" i="0" dirty="0">
              <a:solidFill>
                <a:srgbClr val="373D3F"/>
              </a:solidFill>
              <a:effectLst/>
              <a:latin typeface="proxima-nova"/>
            </a:endParaRPr>
          </a:p>
          <a:p>
            <a:pPr algn="l" fontAlgn="base"/>
            <a:endParaRPr lang="en-US" b="0" i="0" dirty="0">
              <a:solidFill>
                <a:srgbClr val="373D3F"/>
              </a:solidFill>
              <a:effectLst/>
              <a:latin typeface="proxima-nova"/>
            </a:endParaRPr>
          </a:p>
          <a:p>
            <a:br>
              <a:rPr lang="en-US" dirty="0"/>
            </a:br>
            <a:endParaRPr lang="en-GB" dirty="0"/>
          </a:p>
        </p:txBody>
      </p:sp>
      <p:sp>
        <p:nvSpPr>
          <p:cNvPr id="4" name="Slide Number Placeholder 3"/>
          <p:cNvSpPr>
            <a:spLocks noGrp="1"/>
          </p:cNvSpPr>
          <p:nvPr>
            <p:ph type="sldNum" sz="quarter" idx="5"/>
          </p:nvPr>
        </p:nvSpPr>
        <p:spPr/>
        <p:txBody>
          <a:bodyPr/>
          <a:lstStyle/>
          <a:p>
            <a:fld id="{6946D3B7-14C0-4841-A439-1008A67C6F48}" type="slidenum">
              <a:rPr lang="en-GB" smtClean="0"/>
              <a:t>34</a:t>
            </a:fld>
            <a:endParaRPr lang="en-GB"/>
          </a:p>
        </p:txBody>
      </p:sp>
    </p:spTree>
    <p:extLst>
      <p:ext uri="{BB962C8B-B14F-4D97-AF65-F5344CB8AC3E}">
        <p14:creationId xmlns:p14="http://schemas.microsoft.com/office/powerpoint/2010/main" val="5480342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a:t>And, here, it is worth stressing an historical irony – namely that just thirteen years prior to independence being declared, what historians refer to as the First British Empire had reached a new apex.</a:t>
            </a:r>
          </a:p>
          <a:p>
            <a:pPr marL="171450" indent="-171450">
              <a:buFont typeface="Arial" panose="020B0604020202020204" pitchFamily="34" charset="0"/>
              <a:buChar char="•"/>
            </a:pPr>
            <a:r>
              <a:rPr lang="en-GB" baseline="0" dirty="0"/>
              <a:t>Victory over France and its allies in the Seven Years War </a:t>
            </a:r>
            <a:r>
              <a:rPr lang="en-GB" baseline="0" dirty="0" err="1"/>
              <a:t>sured</a:t>
            </a:r>
            <a:r>
              <a:rPr lang="en-GB" baseline="0" dirty="0"/>
              <a:t> up Britain’s emerging global empire, and expanded its North American holdings. The peace terms of the 1763 Treaty of Paris ceded French Canada to the British, with France also surrendering its claim to all of its more southerly territories to the east of the Mississippi River  with, that is, the exception of New Orleans.</a:t>
            </a:r>
          </a:p>
          <a:p>
            <a:pPr marL="171450" indent="-171450">
              <a:buFont typeface="Arial" panose="020B0604020202020204" pitchFamily="34" charset="0"/>
              <a:buChar char="•"/>
            </a:pPr>
            <a:r>
              <a:rPr lang="en-GB" baseline="0" dirty="0"/>
              <a:t>Refer to next map here.</a:t>
            </a:r>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35</a:t>
            </a:fld>
            <a:endParaRPr lang="en-GB">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36</a:t>
            </a:fld>
            <a:endParaRPr lang="en-GB" dirty="0">
              <a:solidFill>
                <a:prstClr val="black"/>
              </a:solidFill>
            </a:endParaRPr>
          </a:p>
        </p:txBody>
      </p:sp>
    </p:spTree>
    <p:extLst>
      <p:ext uri="{BB962C8B-B14F-4D97-AF65-F5344CB8AC3E}">
        <p14:creationId xmlns:p14="http://schemas.microsoft.com/office/powerpoint/2010/main" val="35729151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37</a:t>
            </a:fld>
            <a:endParaRPr lang="en-GB" dirty="0">
              <a:solidFill>
                <a:prstClr val="black"/>
              </a:solidFill>
            </a:endParaRPr>
          </a:p>
        </p:txBody>
      </p:sp>
    </p:spTree>
    <p:extLst>
      <p:ext uri="{BB962C8B-B14F-4D97-AF65-F5344CB8AC3E}">
        <p14:creationId xmlns:p14="http://schemas.microsoft.com/office/powerpoint/2010/main" val="38604480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46D3B7-14C0-4841-A439-1008A67C6F48}" type="slidenum">
              <a:rPr lang="en-GB" smtClean="0"/>
              <a:t>38</a:t>
            </a:fld>
            <a:endParaRPr lang="en-GB" dirty="0"/>
          </a:p>
        </p:txBody>
      </p:sp>
    </p:spTree>
    <p:extLst>
      <p:ext uri="{BB962C8B-B14F-4D97-AF65-F5344CB8AC3E}">
        <p14:creationId xmlns:p14="http://schemas.microsoft.com/office/powerpoint/2010/main" val="26675978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314528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789152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29644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972144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901731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846096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203040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5066186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725844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365937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779692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7934920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7841919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8329452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8483837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1521914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23143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431022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716294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384711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245772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325127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268838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4CC92A-62B4-47C4-8CCF-2AA271EC106A}" type="datetimeFigureOut">
              <a:rPr lang="en-GB" smtClean="0">
                <a:solidFill>
                  <a:prstClr val="black">
                    <a:tint val="75000"/>
                  </a:prstClr>
                </a:solidFill>
              </a:rPr>
              <a:pPr/>
              <a:t>13/01/2022</a:t>
            </a:fld>
            <a:endParaRPr lang="en-GB" dirty="0">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F31BA6-8C82-49A2-9B48-0A54ED200D1A}"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20599181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8.png"/><Relationship Id="rId4"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7.xml"/><Relationship Id="rId1" Type="http://schemas.openxmlformats.org/officeDocument/2006/relationships/video" Target="https://www.youtube.com/embed/3Aq2Z0i8D6A?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47.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50.png"/><Relationship Id="rId4" Type="http://schemas.openxmlformats.org/officeDocument/2006/relationships/image" Target="../media/image49.png"/></Relationships>
</file>

<file path=ppt/slides/_rels/slide33.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52.png"/></Relationships>
</file>

<file path=ppt/slides/_rels/slide3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55.png"/><Relationship Id="rId4" Type="http://schemas.openxmlformats.org/officeDocument/2006/relationships/image" Target="../media/image54.png"/></Relationships>
</file>

<file path=ppt/slides/_rels/slide3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s://moodle.uwtsd.ac.uk/mod/resource/view.php?id=337019"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60000"/>
            <a:lumOff val="40000"/>
          </a:schemeClr>
        </a:solidFill>
        <a:effectLst/>
      </p:bgPr>
    </p:bg>
    <p:spTree>
      <p:nvGrpSpPr>
        <p:cNvPr id="1" name=""/>
        <p:cNvGrpSpPr/>
        <p:nvPr/>
      </p:nvGrpSpPr>
      <p:grpSpPr>
        <a:xfrm>
          <a:off x="0" y="0"/>
          <a:ext cx="0" cy="0"/>
          <a:chOff x="0" y="0"/>
          <a:chExt cx="0" cy="0"/>
        </a:xfrm>
      </p:grpSpPr>
      <p:sp>
        <p:nvSpPr>
          <p:cNvPr id="2" name="Rectangle 1"/>
          <p:cNvSpPr/>
          <p:nvPr/>
        </p:nvSpPr>
        <p:spPr>
          <a:xfrm>
            <a:off x="6796" y="980728"/>
            <a:ext cx="9143999" cy="5877272"/>
          </a:xfrm>
          <a:prstGeom prst="rect">
            <a:avLst/>
          </a:prstGeom>
        </p:spPr>
        <p:txBody>
          <a:bodyPr wrap="square" lIns="540000" tIns="360000" rIns="540000" bIns="360000" numCol="2" spcCol="360000">
            <a:normAutofit fontScale="92500" lnSpcReduction="10000"/>
          </a:bodyPr>
          <a:lstStyle/>
          <a:p>
            <a:r>
              <a:rPr lang="en-GB" b="1" u="sng" dirty="0"/>
              <a:t>1.  European conquest of the Americas</a:t>
            </a:r>
          </a:p>
          <a:p>
            <a:pPr marL="285750" indent="-285750">
              <a:buFontTx/>
              <a:buChar char="-"/>
            </a:pPr>
            <a:r>
              <a:rPr lang="en-GB" dirty="0"/>
              <a:t>Search for routes to the East</a:t>
            </a:r>
          </a:p>
          <a:p>
            <a:pPr marL="285750" indent="-285750">
              <a:buFontTx/>
              <a:buChar char="-"/>
            </a:pPr>
            <a:r>
              <a:rPr lang="en-GB" i="1" dirty="0"/>
              <a:t>Reconquista </a:t>
            </a:r>
            <a:r>
              <a:rPr lang="en-GB" dirty="0"/>
              <a:t>and </a:t>
            </a:r>
            <a:r>
              <a:rPr lang="en-GB" i="1" dirty="0"/>
              <a:t>Conquista</a:t>
            </a:r>
          </a:p>
          <a:p>
            <a:pPr marL="285750" indent="-285750">
              <a:buFontTx/>
              <a:buChar char="-"/>
            </a:pPr>
            <a:r>
              <a:rPr lang="en-GB" dirty="0"/>
              <a:t>‘New Europes’</a:t>
            </a:r>
          </a:p>
          <a:p>
            <a:pPr lvl="1"/>
            <a:r>
              <a:rPr lang="en-GB" dirty="0"/>
              <a:t>	Spain</a:t>
            </a:r>
          </a:p>
          <a:p>
            <a:pPr lvl="1"/>
            <a:r>
              <a:rPr lang="en-GB" dirty="0"/>
              <a:t>	Sweden</a:t>
            </a:r>
          </a:p>
          <a:p>
            <a:pPr lvl="1"/>
            <a:r>
              <a:rPr lang="en-GB" dirty="0"/>
              <a:t>	Netherland</a:t>
            </a:r>
          </a:p>
          <a:p>
            <a:pPr lvl="1"/>
            <a:r>
              <a:rPr lang="en-GB" dirty="0"/>
              <a:t>	France</a:t>
            </a:r>
          </a:p>
          <a:p>
            <a:pPr lvl="1"/>
            <a:endParaRPr lang="en-GB" dirty="0"/>
          </a:p>
          <a:p>
            <a:r>
              <a:rPr lang="en-GB" b="1" u="sng" dirty="0"/>
              <a:t>2. English settlement in American Colonies</a:t>
            </a:r>
          </a:p>
          <a:p>
            <a:pPr marL="285750" indent="-285750">
              <a:buFontTx/>
              <a:buChar char="-"/>
            </a:pPr>
            <a:r>
              <a:rPr lang="en-GB" dirty="0"/>
              <a:t>Raleigh and Roanoke</a:t>
            </a:r>
          </a:p>
          <a:p>
            <a:pPr marL="285750" indent="-285750">
              <a:buFontTx/>
              <a:buChar char="-"/>
            </a:pPr>
            <a:r>
              <a:rPr lang="en-GB" dirty="0">
                <a:solidFill>
                  <a:prstClr val="black"/>
                </a:solidFill>
              </a:rPr>
              <a:t>Fascination with New World</a:t>
            </a:r>
          </a:p>
          <a:p>
            <a:pPr marL="285750" indent="-285750">
              <a:buFontTx/>
              <a:buChar char="-"/>
            </a:pPr>
            <a:r>
              <a:rPr lang="en-GB" dirty="0">
                <a:solidFill>
                  <a:prstClr val="black"/>
                </a:solidFill>
              </a:rPr>
              <a:t>Jamestown and Tobacco</a:t>
            </a:r>
          </a:p>
          <a:p>
            <a:pPr marL="285750" indent="-285750">
              <a:buFontTx/>
              <a:buChar char="-"/>
            </a:pPr>
            <a:r>
              <a:rPr lang="en-GB" dirty="0">
                <a:solidFill>
                  <a:prstClr val="black"/>
                </a:solidFill>
              </a:rPr>
              <a:t>Reasons for emigration</a:t>
            </a:r>
          </a:p>
          <a:p>
            <a:pPr marL="285750" indent="-285750">
              <a:buFontTx/>
              <a:buChar char="-"/>
            </a:pPr>
            <a:r>
              <a:rPr lang="en-GB" dirty="0">
                <a:solidFill>
                  <a:prstClr val="black"/>
                </a:solidFill>
              </a:rPr>
              <a:t>New England</a:t>
            </a:r>
          </a:p>
          <a:p>
            <a:pPr marL="285750" indent="-285750">
              <a:buFontTx/>
              <a:buChar char="-"/>
            </a:pPr>
            <a:r>
              <a:rPr lang="en-GB" dirty="0">
                <a:solidFill>
                  <a:prstClr val="black"/>
                </a:solidFill>
              </a:rPr>
              <a:t>Pilgrim Fathers</a:t>
            </a:r>
          </a:p>
          <a:p>
            <a:pPr marL="285750" indent="-285750">
              <a:buFontTx/>
              <a:buChar char="-"/>
            </a:pPr>
            <a:r>
              <a:rPr lang="en-GB" dirty="0">
                <a:solidFill>
                  <a:prstClr val="black"/>
                </a:solidFill>
              </a:rPr>
              <a:t>Mayflower Compact</a:t>
            </a:r>
          </a:p>
          <a:p>
            <a:pPr marL="285750" indent="-285750">
              <a:buFontTx/>
              <a:buChar char="-"/>
            </a:pPr>
            <a:r>
              <a:rPr lang="en-GB" dirty="0">
                <a:solidFill>
                  <a:prstClr val="black"/>
                </a:solidFill>
              </a:rPr>
              <a:t>Town life in New England</a:t>
            </a:r>
          </a:p>
          <a:p>
            <a:pPr marL="285750" indent="-285750">
              <a:buFontTx/>
              <a:buChar char="-"/>
            </a:pPr>
            <a:endParaRPr lang="en-GB" dirty="0">
              <a:solidFill>
                <a:prstClr val="black"/>
              </a:solidFill>
            </a:endParaRPr>
          </a:p>
          <a:p>
            <a:r>
              <a:rPr lang="en-US" b="1" u="sng" dirty="0">
                <a:solidFill>
                  <a:prstClr val="black"/>
                </a:solidFill>
              </a:rPr>
              <a:t>3. Consolidation of First British Empire</a:t>
            </a:r>
            <a:endParaRPr lang="en-GB" b="1" u="sng" dirty="0">
              <a:solidFill>
                <a:prstClr val="black"/>
              </a:solidFill>
            </a:endParaRPr>
          </a:p>
          <a:p>
            <a:pPr marL="285750" indent="-285750">
              <a:buFontTx/>
              <a:buChar char="-"/>
            </a:pPr>
            <a:r>
              <a:rPr lang="en-GB" dirty="0">
                <a:solidFill>
                  <a:prstClr val="black"/>
                </a:solidFill>
              </a:rPr>
              <a:t>Territorial Expansion</a:t>
            </a:r>
          </a:p>
          <a:p>
            <a:pPr marL="285750" indent="-285750">
              <a:buFontTx/>
              <a:buChar char="-"/>
            </a:pPr>
            <a:r>
              <a:rPr lang="en-GB" dirty="0">
                <a:solidFill>
                  <a:prstClr val="black"/>
                </a:solidFill>
              </a:rPr>
              <a:t>Population Growth</a:t>
            </a:r>
          </a:p>
          <a:p>
            <a:pPr marL="285750" indent="-285750">
              <a:buFontTx/>
              <a:buChar char="-"/>
            </a:pPr>
            <a:r>
              <a:rPr lang="en-GB" dirty="0">
                <a:solidFill>
                  <a:prstClr val="black"/>
                </a:solidFill>
              </a:rPr>
              <a:t>Wars with Native Americans</a:t>
            </a:r>
          </a:p>
          <a:p>
            <a:pPr marL="285750" indent="-285750">
              <a:buFontTx/>
              <a:buChar char="-"/>
            </a:pPr>
            <a:r>
              <a:rPr lang="en-GB" dirty="0">
                <a:solidFill>
                  <a:prstClr val="black"/>
                </a:solidFill>
              </a:rPr>
              <a:t>Wars with colonial rivals</a:t>
            </a:r>
          </a:p>
          <a:p>
            <a:pPr marL="285750" indent="-285750">
              <a:buFontTx/>
              <a:buChar char="-"/>
            </a:pPr>
            <a:r>
              <a:rPr lang="en-GB" dirty="0">
                <a:solidFill>
                  <a:prstClr val="black"/>
                </a:solidFill>
              </a:rPr>
              <a:t>Mercantilism</a:t>
            </a:r>
          </a:p>
          <a:p>
            <a:pPr marL="285750" indent="-285750">
              <a:buFontTx/>
              <a:buChar char="-"/>
            </a:pPr>
            <a:r>
              <a:rPr lang="en-GB" dirty="0">
                <a:solidFill>
                  <a:prstClr val="black"/>
                </a:solidFill>
              </a:rPr>
              <a:t>Urbanisation and Wealth</a:t>
            </a:r>
          </a:p>
          <a:p>
            <a:pPr marL="285750" indent="-285750">
              <a:buFontTx/>
              <a:buChar char="-"/>
            </a:pPr>
            <a:r>
              <a:rPr lang="en-GB" dirty="0">
                <a:solidFill>
                  <a:prstClr val="black"/>
                </a:solidFill>
              </a:rPr>
              <a:t>Seven Years’ War</a:t>
            </a:r>
          </a:p>
          <a:p>
            <a:pPr marL="285750" indent="-285750">
              <a:buFontTx/>
              <a:buChar char="-"/>
            </a:pPr>
            <a:r>
              <a:rPr lang="en-GB" dirty="0">
                <a:solidFill>
                  <a:prstClr val="black"/>
                </a:solidFill>
              </a:rPr>
              <a:t>Proclamation of 1763</a:t>
            </a:r>
          </a:p>
          <a:p>
            <a:endParaRPr lang="en-GB" dirty="0">
              <a:solidFill>
                <a:prstClr val="black"/>
              </a:solidFill>
            </a:endParaRPr>
          </a:p>
          <a:p>
            <a:pPr algn="r"/>
            <a:r>
              <a:rPr lang="en-GB" b="1" u="sng" dirty="0">
                <a:solidFill>
                  <a:srgbClr val="FF0000"/>
                </a:solidFill>
              </a:rPr>
              <a:t>AIMS</a:t>
            </a:r>
          </a:p>
          <a:p>
            <a:pPr marL="285750" indent="-285750" algn="r">
              <a:buFont typeface="Arial" panose="020B0604020202020204" pitchFamily="34" charset="0"/>
              <a:buChar char="•"/>
            </a:pPr>
            <a:r>
              <a:rPr lang="en-GB" b="1" dirty="0">
                <a:solidFill>
                  <a:srgbClr val="FF0000"/>
                </a:solidFill>
              </a:rPr>
              <a:t>Explain (and problematize) some key origin myths of US history</a:t>
            </a:r>
          </a:p>
          <a:p>
            <a:pPr marL="285750" indent="-285750" algn="r">
              <a:buFont typeface="Arial" panose="020B0604020202020204" pitchFamily="34" charset="0"/>
              <a:buChar char="•"/>
            </a:pPr>
            <a:r>
              <a:rPr lang="en-GB" b="1" dirty="0">
                <a:solidFill>
                  <a:srgbClr val="FF0000"/>
                </a:solidFill>
              </a:rPr>
              <a:t>Gain a sense of what life was like in colonial America</a:t>
            </a:r>
          </a:p>
          <a:p>
            <a:pPr marL="285750" indent="-285750" algn="r">
              <a:buFont typeface="Arial" panose="020B0604020202020204" pitchFamily="34" charset="0"/>
              <a:buChar char="•"/>
            </a:pPr>
            <a:r>
              <a:rPr lang="en-GB" b="1" dirty="0">
                <a:solidFill>
                  <a:srgbClr val="FF0000"/>
                </a:solidFill>
              </a:rPr>
              <a:t>Compare and contrast English colonies in Virginia and New England</a:t>
            </a:r>
          </a:p>
          <a:p>
            <a:pPr marL="285750" indent="-285750" algn="r">
              <a:buFont typeface="Arial" panose="020B0604020202020204" pitchFamily="34" charset="0"/>
              <a:buChar char="•"/>
            </a:pPr>
            <a:r>
              <a:rPr lang="en-GB" b="1" dirty="0">
                <a:solidFill>
                  <a:srgbClr val="FF0000"/>
                </a:solidFill>
              </a:rPr>
              <a:t>Discuss how distinctive notions of what an ‘American’ is emerged from the colonial period</a:t>
            </a:r>
          </a:p>
          <a:p>
            <a:pPr algn="r"/>
            <a:endParaRPr lang="en-GB" b="1" dirty="0">
              <a:solidFill>
                <a:srgbClr val="FF0000"/>
              </a:solidFill>
            </a:endParaRPr>
          </a:p>
        </p:txBody>
      </p:sp>
      <p:sp>
        <p:nvSpPr>
          <p:cNvPr id="4" name="Rectangle 3"/>
          <p:cNvSpPr/>
          <p:nvPr/>
        </p:nvSpPr>
        <p:spPr>
          <a:xfrm>
            <a:off x="6796" y="0"/>
            <a:ext cx="9144000" cy="1465695"/>
          </a:xfrm>
          <a:prstGeom prst="rect">
            <a:avLst/>
          </a:prstGeom>
        </p:spPr>
        <p:txBody>
          <a:bodyPr wrap="square" lIns="540000" tIns="360000" rIns="540000" bIns="360000">
            <a:spAutoFit/>
          </a:bodyPr>
          <a:lstStyle/>
          <a:p>
            <a:r>
              <a:rPr lang="en-US" sz="2400" b="1" dirty="0">
                <a:solidFill>
                  <a:srgbClr val="FF0000"/>
                </a:solidFill>
                <a:effectLst>
                  <a:outerShdw blurRad="38100" dist="38100" dir="2700000" algn="tl">
                    <a:srgbClr val="000000">
                      <a:alpha val="43137"/>
                    </a:srgbClr>
                  </a:outerShdw>
                </a:effectLst>
              </a:rPr>
              <a:t>‘Injuries and Usurpations’: From Colony to the Brink of Independence</a:t>
            </a:r>
            <a:endParaRPr lang="en-GB" sz="2400" b="1" dirty="0">
              <a:solidFill>
                <a:srgbClr val="FF00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4241115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651456"/>
          </a:xfrm>
          <a:prstGeom prst="rect">
            <a:avLst/>
          </a:prstGeom>
        </p:spPr>
        <p:txBody>
          <a:bodyPr wrap="square" lIns="540000" tIns="360000" rIns="540000" bIns="360000">
            <a:spAutoFit/>
          </a:bodyPr>
          <a:lstStyle/>
          <a:p>
            <a:r>
              <a:rPr lang="en-GB" sz="1600" b="1" u="sng" dirty="0"/>
              <a:t>1. European conquest of the Americas: Search for routes to the East</a:t>
            </a:r>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6212" y="764704"/>
            <a:ext cx="4181772" cy="29230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48514" y="781968"/>
            <a:ext cx="4533645" cy="46085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5900" y="3780420"/>
            <a:ext cx="4132708" cy="18774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258764" y="5685928"/>
            <a:ext cx="4159844" cy="954107"/>
          </a:xfrm>
          <a:prstGeom prst="rect">
            <a:avLst/>
          </a:prstGeom>
        </p:spPr>
        <p:txBody>
          <a:bodyPr wrap="square">
            <a:spAutoFit/>
          </a:bodyPr>
          <a:lstStyle/>
          <a:p>
            <a:r>
              <a:rPr lang="en-GB" sz="1400" b="1" dirty="0"/>
              <a:t>European trade with the East</a:t>
            </a:r>
          </a:p>
          <a:p>
            <a:r>
              <a:rPr lang="en-GB" sz="1400" dirty="0"/>
              <a:t>Maps showing voyages of Marco Polo (c. 1271–1295) and Ibn Battuta (14</a:t>
            </a:r>
            <a:r>
              <a:rPr lang="en-GB" sz="1400" baseline="30000" dirty="0"/>
              <a:t>th</a:t>
            </a:r>
            <a:r>
              <a:rPr lang="en-GB" sz="1400" dirty="0"/>
              <a:t> century) (top) and route of Silk Road (bottom)</a:t>
            </a:r>
          </a:p>
        </p:txBody>
      </p:sp>
      <p:sp>
        <p:nvSpPr>
          <p:cNvPr id="8" name="Rectangle 7"/>
          <p:cNvSpPr/>
          <p:nvPr/>
        </p:nvSpPr>
        <p:spPr>
          <a:xfrm>
            <a:off x="4544942" y="5390480"/>
            <a:ext cx="4495290" cy="954107"/>
          </a:xfrm>
          <a:prstGeom prst="rect">
            <a:avLst/>
          </a:prstGeom>
        </p:spPr>
        <p:txBody>
          <a:bodyPr wrap="square">
            <a:spAutoFit/>
          </a:bodyPr>
          <a:lstStyle/>
          <a:p>
            <a:pPr algn="r"/>
            <a:r>
              <a:rPr lang="en-GB" sz="1400" b="1" dirty="0"/>
              <a:t>Map showing Portuguese slave trade in Africa, plus Cape of Good Hope,  15</a:t>
            </a:r>
            <a:r>
              <a:rPr lang="en-GB" sz="1400" b="1" baseline="30000" dirty="0"/>
              <a:t>th</a:t>
            </a:r>
            <a:r>
              <a:rPr lang="en-GB" sz="1400" b="1" dirty="0"/>
              <a:t> century – note significance of Cape of Good Hope, controlled by Portuguese after voyage of  Bartolomeu Dias, 1487–1488</a:t>
            </a:r>
          </a:p>
        </p:txBody>
      </p:sp>
    </p:spTree>
    <p:extLst>
      <p:ext uri="{BB962C8B-B14F-4D97-AF65-F5344CB8AC3E}">
        <p14:creationId xmlns:p14="http://schemas.microsoft.com/office/powerpoint/2010/main" val="2090701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6636341"/>
          </a:xfrm>
          <a:prstGeom prst="rect">
            <a:avLst/>
          </a:prstGeom>
        </p:spPr>
        <p:txBody>
          <a:bodyPr wrap="square" lIns="540000" tIns="360000" rIns="540000" bIns="360000">
            <a:spAutoFit/>
          </a:bodyPr>
          <a:lstStyle/>
          <a:p>
            <a:r>
              <a:rPr lang="en-GB" sz="1600" b="1" u="sng" dirty="0"/>
              <a:t>1. European conquest of the Americas: Reconquista</a:t>
            </a:r>
            <a:endParaRPr lang="en-GB" sz="1600" b="1" i="1" u="sng" dirty="0"/>
          </a:p>
          <a:p>
            <a:endParaRPr lang="en-GB" sz="1600" b="1" i="1" u="sng" dirty="0"/>
          </a:p>
          <a:p>
            <a:r>
              <a:rPr lang="en-GB" sz="1600" b="1" dirty="0"/>
              <a:t>1492</a:t>
            </a:r>
          </a:p>
          <a:p>
            <a:pPr marL="285750" indent="-285750">
              <a:buFont typeface="Arial" panose="020B0604020202020204" pitchFamily="34" charset="0"/>
              <a:buChar char="•"/>
            </a:pPr>
            <a:r>
              <a:rPr lang="en-GB" sz="1600" b="1" dirty="0"/>
              <a:t>Columbus’ voyage of discovery, landing on the Bahamas</a:t>
            </a:r>
          </a:p>
          <a:p>
            <a:pPr marL="285750" indent="-285750">
              <a:buFont typeface="Arial" panose="020B0604020202020204" pitchFamily="34" charset="0"/>
              <a:buChar char="•"/>
            </a:pPr>
            <a:r>
              <a:rPr lang="en-GB" sz="1600" b="1" dirty="0"/>
              <a:t>Spanish (Castille) defeat Muhammad XII at Granada, last Moor settlement in mainland Europe</a:t>
            </a:r>
          </a:p>
          <a:p>
            <a:pPr marL="285750" indent="-285750">
              <a:buFont typeface="Arial" panose="020B0604020202020204" pitchFamily="34" charset="0"/>
              <a:buChar char="•"/>
            </a:pPr>
            <a:r>
              <a:rPr lang="en-GB" sz="1600" b="1" dirty="0"/>
              <a:t>Expulsion of Jews from Spain</a:t>
            </a:r>
          </a:p>
          <a:p>
            <a:pPr marL="285750" indent="-285750">
              <a:buFont typeface="Arial" panose="020B0604020202020204" pitchFamily="34" charset="0"/>
              <a:buChar char="•"/>
            </a:pPr>
            <a:r>
              <a:rPr lang="en-GB" sz="1600" b="1" dirty="0"/>
              <a:t>Conquest of the Canary Islands by Castille between 1402 and 1496</a:t>
            </a:r>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17603" y="2492896"/>
            <a:ext cx="3861824" cy="3861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208314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7E2F171-EF58-4D10-B8AE-EA9C5482B6CC}"/>
              </a:ext>
            </a:extLst>
          </p:cNvPr>
          <p:cNvPicPr>
            <a:picLocks noChangeAspect="1"/>
          </p:cNvPicPr>
          <p:nvPr/>
        </p:nvPicPr>
        <p:blipFill>
          <a:blip r:embed="rId3"/>
          <a:stretch>
            <a:fillRect/>
          </a:stretch>
        </p:blipFill>
        <p:spPr>
          <a:xfrm>
            <a:off x="0" y="278593"/>
            <a:ext cx="9144000" cy="6300814"/>
          </a:xfrm>
          <a:prstGeom prst="rect">
            <a:avLst/>
          </a:prstGeom>
        </p:spPr>
      </p:pic>
    </p:spTree>
    <p:extLst>
      <p:ext uri="{BB962C8B-B14F-4D97-AF65-F5344CB8AC3E}">
        <p14:creationId xmlns:p14="http://schemas.microsoft.com/office/powerpoint/2010/main" val="1763997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1. European conquest of the Americas: Reconquista</a:t>
            </a:r>
            <a:endParaRPr lang="en-GB" sz="1600" b="1" i="1" u="sng" dirty="0"/>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042" y="1988840"/>
            <a:ext cx="8906941" cy="4641776"/>
          </a:xfrm>
          <a:prstGeom prst="rect">
            <a:avLst/>
          </a:prstGeom>
        </p:spPr>
      </p:pic>
      <p:sp>
        <p:nvSpPr>
          <p:cNvPr id="6" name="Rectangle 5"/>
          <p:cNvSpPr/>
          <p:nvPr/>
        </p:nvSpPr>
        <p:spPr>
          <a:xfrm>
            <a:off x="155575" y="908720"/>
            <a:ext cx="4495290" cy="523220"/>
          </a:xfrm>
          <a:prstGeom prst="rect">
            <a:avLst/>
          </a:prstGeom>
        </p:spPr>
        <p:txBody>
          <a:bodyPr wrap="square">
            <a:spAutoFit/>
          </a:bodyPr>
          <a:lstStyle/>
          <a:p>
            <a:pPr algn="r"/>
            <a:r>
              <a:rPr lang="en-GB" sz="1400" dirty="0"/>
              <a:t>Maps showing Spanish West Indies c. 1600 (top), and the total historic extent of Spanish Empire (bottom</a:t>
            </a:r>
            <a:r>
              <a:rPr lang="en-GB" sz="1400" b="1" dirty="0"/>
              <a:t>)</a:t>
            </a:r>
          </a:p>
        </p:txBody>
      </p:sp>
      <p:pic>
        <p:nvPicPr>
          <p:cNvPr id="5122"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111552" y="332656"/>
            <a:ext cx="4032448" cy="2401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95862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1. European conquest of the Americas: Reconquista</a:t>
            </a:r>
            <a:endParaRPr lang="en-GB" sz="1600" b="1" i="1" u="sng" dirty="0"/>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6" name="Rectangle 5"/>
          <p:cNvSpPr/>
          <p:nvPr/>
        </p:nvSpPr>
        <p:spPr>
          <a:xfrm>
            <a:off x="4211960" y="3081550"/>
            <a:ext cx="4495290" cy="738664"/>
          </a:xfrm>
          <a:prstGeom prst="rect">
            <a:avLst/>
          </a:prstGeom>
        </p:spPr>
        <p:txBody>
          <a:bodyPr wrap="square">
            <a:spAutoFit/>
          </a:bodyPr>
          <a:lstStyle/>
          <a:p>
            <a:pPr algn="r"/>
            <a:r>
              <a:rPr lang="en-GB" sz="1400" dirty="0"/>
              <a:t>Aztec Temple of Kukulcan </a:t>
            </a:r>
            <a:r>
              <a:rPr lang="en-GB" sz="1400" dirty="0" err="1"/>
              <a:t>akaE</a:t>
            </a:r>
            <a:r>
              <a:rPr lang="en-GB" sz="1400" dirty="0"/>
              <a:t> l Castillo, </a:t>
            </a:r>
            <a:r>
              <a:rPr lang="en-GB" sz="1400" dirty="0" err="1"/>
              <a:t>Chichen</a:t>
            </a:r>
            <a:r>
              <a:rPr lang="en-GB" sz="1400" dirty="0"/>
              <a:t> Itza, Yucatán, Mexico (top); </a:t>
            </a:r>
          </a:p>
          <a:p>
            <a:pPr algn="r"/>
            <a:r>
              <a:rPr lang="en-GB" sz="1400" dirty="0"/>
              <a:t>Incan city of Machu </a:t>
            </a:r>
            <a:r>
              <a:rPr lang="en-GB" sz="1400" dirty="0" err="1"/>
              <a:t>Pichu</a:t>
            </a:r>
            <a:r>
              <a:rPr lang="en-GB" sz="1400" dirty="0"/>
              <a:t>, Peru (bottom</a:t>
            </a:r>
            <a:r>
              <a:rPr lang="en-GB" sz="1400" b="1" dirty="0"/>
              <a:t>) </a:t>
            </a: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0033" y="715604"/>
            <a:ext cx="3571875" cy="5124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211960" y="692696"/>
            <a:ext cx="4595566" cy="23888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6735" y="3820214"/>
            <a:ext cx="4386015" cy="29240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368949" y="5840054"/>
            <a:ext cx="3410963" cy="523220"/>
          </a:xfrm>
          <a:prstGeom prst="rect">
            <a:avLst/>
          </a:prstGeom>
        </p:spPr>
        <p:txBody>
          <a:bodyPr wrap="square">
            <a:spAutoFit/>
          </a:bodyPr>
          <a:lstStyle/>
          <a:p>
            <a:r>
              <a:rPr lang="en-GB" sz="1400" dirty="0"/>
              <a:t>Spanish conquest and discovery of North and South America </a:t>
            </a:r>
            <a:endParaRPr lang="en-GB" sz="1400" b="1" dirty="0"/>
          </a:p>
        </p:txBody>
      </p:sp>
    </p:spTree>
    <p:extLst>
      <p:ext uri="{BB962C8B-B14F-4D97-AF65-F5344CB8AC3E}">
        <p14:creationId xmlns:p14="http://schemas.microsoft.com/office/powerpoint/2010/main" val="3123719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1. European conquest of the Americas: New Spain</a:t>
            </a:r>
            <a:endParaRPr lang="en-GB" sz="1600" b="1" i="1" u="sng" dirty="0"/>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836712"/>
            <a:ext cx="4467492" cy="29783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rotWithShape="1">
          <a:blip r:embed="rId4" cstate="print">
            <a:extLst>
              <a:ext uri="{28A0092B-C50C-407E-A947-70E740481C1C}">
                <a14:useLocalDpi xmlns:a14="http://schemas.microsoft.com/office/drawing/2010/main" val="0"/>
              </a:ext>
            </a:extLst>
          </a:blip>
          <a:srcRect r="66630" b="50000"/>
          <a:stretch/>
        </p:blipFill>
        <p:spPr>
          <a:xfrm>
            <a:off x="3527221" y="2556326"/>
            <a:ext cx="5635779" cy="4286585"/>
          </a:xfrm>
          <a:prstGeom prst="rect">
            <a:avLst/>
          </a:prstGeom>
        </p:spPr>
      </p:pic>
    </p:spTree>
    <p:extLst>
      <p:ext uri="{BB962C8B-B14F-4D97-AF65-F5344CB8AC3E}">
        <p14:creationId xmlns:p14="http://schemas.microsoft.com/office/powerpoint/2010/main" val="1105545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651456"/>
          </a:xfrm>
          <a:prstGeom prst="rect">
            <a:avLst/>
          </a:prstGeom>
        </p:spPr>
        <p:txBody>
          <a:bodyPr wrap="square" lIns="540000" tIns="360000" rIns="540000" bIns="360000">
            <a:spAutoFit/>
          </a:bodyPr>
          <a:lstStyle/>
          <a:p>
            <a:r>
              <a:rPr lang="en-GB" sz="1600" b="1" u="sng" dirty="0"/>
              <a:t>1. European conquest of the Americas: New France</a:t>
            </a:r>
          </a:p>
          <a:p>
            <a:endParaRPr lang="en-GB" sz="1600" b="1" i="1" u="sng" dirty="0"/>
          </a:p>
          <a:p>
            <a:r>
              <a:rPr lang="en-GB" sz="1600" i="1" dirty="0"/>
              <a:t>Map showing New France, c. 1750</a:t>
            </a:r>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4765" y="1340767"/>
            <a:ext cx="6667500"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6323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5159014"/>
          </a:xfrm>
          <a:prstGeom prst="rect">
            <a:avLst/>
          </a:prstGeom>
        </p:spPr>
        <p:txBody>
          <a:bodyPr wrap="square" lIns="540000" tIns="360000" rIns="540000" bIns="360000">
            <a:spAutoFit/>
          </a:bodyPr>
          <a:lstStyle/>
          <a:p>
            <a:r>
              <a:rPr lang="en-GB" sz="1600" b="1" u="sng" dirty="0"/>
              <a:t>1. European conquest of the Americas: New Sweden and New Netherland</a:t>
            </a:r>
            <a:endParaRPr lang="en-GB" sz="1600" b="1" i="1" u="sng" dirty="0"/>
          </a:p>
          <a:p>
            <a:endParaRPr lang="en-GB" sz="1600" b="1" i="1" u="sng" dirty="0"/>
          </a:p>
          <a:p>
            <a:endParaRPr lang="en-GB" sz="1600" b="1"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869622"/>
            <a:ext cx="3910779" cy="5005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8185" y="836712"/>
            <a:ext cx="4060330" cy="59107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58813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07904" y="12573"/>
            <a:ext cx="5430192" cy="5251347"/>
          </a:xfrm>
          <a:prstGeom prst="rect">
            <a:avLst/>
          </a:prstGeom>
        </p:spPr>
        <p:txBody>
          <a:bodyPr wrap="square" lIns="540000" tIns="360000" rIns="540000" bIns="360000">
            <a:spAutoFit/>
          </a:bodyPr>
          <a:lstStyle/>
          <a:p>
            <a:pPr algn="r"/>
            <a:endParaRPr lang="en-GB" sz="1600" b="1" u="sng" dirty="0"/>
          </a:p>
          <a:p>
            <a:pPr algn="r"/>
            <a:endParaRPr lang="en-GB" sz="1000" b="1" u="sng" dirty="0"/>
          </a:p>
          <a:p>
            <a:pPr algn="r"/>
            <a:r>
              <a:rPr lang="en-GB" sz="1600" b="1" dirty="0"/>
              <a:t>1584 – Sir Walter Raleigh </a:t>
            </a:r>
            <a:r>
              <a:rPr lang="en-GB" sz="1600" dirty="0"/>
              <a:t>(pictured below) </a:t>
            </a:r>
            <a:r>
              <a:rPr lang="en-GB" sz="1600" b="1" dirty="0"/>
              <a:t>lands at Roanoke Island, names surrounding territory Virginia</a:t>
            </a:r>
          </a:p>
          <a:p>
            <a:pPr algn="r"/>
            <a:r>
              <a:rPr lang="en-GB" sz="1600" b="1" dirty="0"/>
              <a:t>1588 – Thomas </a:t>
            </a:r>
            <a:r>
              <a:rPr lang="en-GB" sz="1600" b="1" dirty="0" err="1"/>
              <a:t>Harriot</a:t>
            </a:r>
            <a:r>
              <a:rPr lang="en-GB" sz="1600" b="1" dirty="0"/>
              <a:t>, </a:t>
            </a:r>
            <a:r>
              <a:rPr lang="en-GB" sz="1600" b="1" i="1" dirty="0"/>
              <a:t>A Brief and True Report of the New Found Land of Virginia</a:t>
            </a:r>
            <a:r>
              <a:rPr lang="en-GB" sz="1600" b="1" dirty="0"/>
              <a:t>  published </a:t>
            </a:r>
            <a:r>
              <a:rPr lang="en-GB" sz="1600" dirty="0"/>
              <a:t>(see frontispiece below)</a:t>
            </a:r>
            <a:endParaRPr lang="en-GB" sz="1600" u="sng" dirty="0"/>
          </a:p>
          <a:p>
            <a:pPr algn="r"/>
            <a:r>
              <a:rPr lang="en-GB" sz="1600" b="1" dirty="0"/>
              <a:t>1587–1590 – Failure of English colony at Roanoke Island</a:t>
            </a:r>
          </a:p>
          <a:p>
            <a:endParaRPr lang="en-GB" sz="1600" b="1" u="sng" dirty="0"/>
          </a:p>
          <a:p>
            <a:endParaRPr lang="en-GB" sz="2000" b="1" i="1" u="sng" dirty="0"/>
          </a:p>
          <a:p>
            <a:pPr algn="just"/>
            <a:endParaRPr lang="en-GB" sz="2000"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2557698"/>
            <a:ext cx="2887667" cy="41618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7975" y="691500"/>
            <a:ext cx="3509588" cy="5010739"/>
          </a:xfrm>
          <a:prstGeom prst="rect">
            <a:avLst/>
          </a:prstGeom>
        </p:spPr>
      </p:pic>
      <p:pic>
        <p:nvPicPr>
          <p:cNvPr id="9220"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64" y="4271189"/>
            <a:ext cx="2004346" cy="24483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val 4"/>
          <p:cNvSpPr/>
          <p:nvPr/>
        </p:nvSpPr>
        <p:spPr>
          <a:xfrm>
            <a:off x="2901460" y="5022785"/>
            <a:ext cx="1064186" cy="643638"/>
          </a:xfrm>
          <a:prstGeom prst="ellipse">
            <a:avLst/>
          </a:prstGeom>
          <a:solidFill>
            <a:srgbClr val="FF0000">
              <a:alpha val="0"/>
            </a:srgbClr>
          </a:solid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3485" y="6411"/>
            <a:ext cx="9144000" cy="1219474"/>
          </a:xfrm>
          <a:prstGeom prst="rect">
            <a:avLst/>
          </a:prstGeom>
        </p:spPr>
        <p:txBody>
          <a:bodyPr wrap="square" lIns="540000" tIns="360000" rIns="540000" bIns="360000">
            <a:spAutoFit/>
          </a:bodyPr>
          <a:lstStyle/>
          <a:p>
            <a:r>
              <a:rPr lang="en-GB" sz="1600" b="1" u="sng" dirty="0"/>
              <a:t>2. English settlement in American Colonies: Raleigh and Roanoke </a:t>
            </a:r>
            <a:endParaRPr lang="en-GB" sz="1600" b="1" i="1" u="sng" dirty="0"/>
          </a:p>
          <a:p>
            <a:endParaRPr lang="en-GB" sz="1600" b="1" dirty="0"/>
          </a:p>
        </p:txBody>
      </p:sp>
    </p:spTree>
    <p:extLst>
      <p:ext uri="{BB962C8B-B14F-4D97-AF65-F5344CB8AC3E}">
        <p14:creationId xmlns:p14="http://schemas.microsoft.com/office/powerpoint/2010/main" val="2667606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0" name="Rectangle 9"/>
          <p:cNvSpPr/>
          <p:nvPr/>
        </p:nvSpPr>
        <p:spPr>
          <a:xfrm>
            <a:off x="-23485" y="6411"/>
            <a:ext cx="9144000" cy="1219474"/>
          </a:xfrm>
          <a:prstGeom prst="rect">
            <a:avLst/>
          </a:prstGeom>
        </p:spPr>
        <p:txBody>
          <a:bodyPr wrap="square" lIns="540000" tIns="360000" rIns="540000" bIns="360000">
            <a:spAutoFit/>
          </a:bodyPr>
          <a:lstStyle/>
          <a:p>
            <a:r>
              <a:rPr lang="en-GB" sz="1600" b="1" u="sng" dirty="0"/>
              <a:t>2. English settlement in American Colonies: </a:t>
            </a:r>
            <a:r>
              <a:rPr kumimoji="0" lang="en-GB" sz="1600" b="1" i="0" u="sng" strike="noStrike" kern="1200" cap="none" spc="0" normalizeH="0" baseline="0" noProof="0" dirty="0">
                <a:ln>
                  <a:noFill/>
                </a:ln>
                <a:solidFill>
                  <a:prstClr val="black"/>
                </a:solidFill>
                <a:effectLst/>
                <a:uLnTx/>
                <a:uFillTx/>
                <a:latin typeface="Calibri"/>
                <a:ea typeface="+mn-ea"/>
                <a:cs typeface="+mn-cs"/>
              </a:rPr>
              <a:t>: ‘Old’ World Fascination with ‘New’ World</a:t>
            </a:r>
            <a:endParaRPr kumimoji="0" lang="en-GB" sz="1600" b="1" i="1" u="sng"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prstClr val="black"/>
              </a:solidFill>
              <a:effectLst/>
              <a:uLnTx/>
              <a:uFillTx/>
              <a:latin typeface="Calibri"/>
              <a:ea typeface="+mn-ea"/>
              <a:cs typeface="+mn-cs"/>
            </a:endParaRPr>
          </a:p>
        </p:txBody>
      </p:sp>
      <p:pic>
        <p:nvPicPr>
          <p:cNvPr id="6" name="Picture 5"/>
          <p:cNvPicPr>
            <a:picLocks noChangeAspect="1"/>
          </p:cNvPicPr>
          <p:nvPr/>
        </p:nvPicPr>
        <p:blipFill>
          <a:blip r:embed="rId3"/>
          <a:stretch>
            <a:fillRect/>
          </a:stretch>
        </p:blipFill>
        <p:spPr>
          <a:xfrm>
            <a:off x="3131840" y="702261"/>
            <a:ext cx="6012160" cy="4640966"/>
          </a:xfrm>
          <a:prstGeom prst="rect">
            <a:avLst/>
          </a:prstGeom>
        </p:spPr>
      </p:pic>
      <p:sp>
        <p:nvSpPr>
          <p:cNvPr id="7" name="Rectangle 6"/>
          <p:cNvSpPr/>
          <p:nvPr/>
        </p:nvSpPr>
        <p:spPr>
          <a:xfrm>
            <a:off x="4067944" y="5868602"/>
            <a:ext cx="4968552" cy="92333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a:ea typeface="+mn-ea"/>
                <a:cs typeface="+mn-cs"/>
              </a:rPr>
              <a:t>1951 Royal Shakespeare Company production of </a:t>
            </a:r>
            <a:r>
              <a:rPr kumimoji="0" lang="en-US" sz="1800" b="0" i="1" u="none" strike="noStrike" kern="1200" cap="none" spc="0" normalizeH="0" baseline="0" noProof="0" dirty="0">
                <a:ln>
                  <a:noFill/>
                </a:ln>
                <a:solidFill>
                  <a:prstClr val="black"/>
                </a:solidFill>
                <a:effectLst/>
                <a:uLnTx/>
                <a:uFillTx/>
                <a:latin typeface="Calibri"/>
                <a:ea typeface="+mn-ea"/>
                <a:cs typeface="+mn-cs"/>
              </a:rPr>
              <a:t>The Tempest</a:t>
            </a:r>
            <a:r>
              <a:rPr kumimoji="0" lang="en-US" sz="1800" b="0" i="0" u="none" strike="noStrike" kern="1200" cap="none" spc="0" normalizeH="0" baseline="0" noProof="0" dirty="0">
                <a:ln>
                  <a:noFill/>
                </a:ln>
                <a:solidFill>
                  <a:prstClr val="black"/>
                </a:solidFill>
                <a:effectLst/>
                <a:uLnTx/>
                <a:uFillTx/>
                <a:latin typeface="Calibri"/>
                <a:ea typeface="+mn-ea"/>
                <a:cs typeface="+mn-cs"/>
              </a:rPr>
              <a:t>; images from </a:t>
            </a:r>
            <a:r>
              <a:rPr kumimoji="0" lang="en-US" sz="1800" b="0" i="0" u="none" strike="noStrike" kern="1200" cap="none" spc="0" normalizeH="0" baseline="0" noProof="0" dirty="0" err="1">
                <a:ln>
                  <a:noFill/>
                </a:ln>
                <a:solidFill>
                  <a:prstClr val="black"/>
                </a:solidFill>
                <a:effectLst/>
                <a:uLnTx/>
                <a:uFillTx/>
                <a:latin typeface="Calibri"/>
                <a:ea typeface="+mn-ea"/>
                <a:cs typeface="+mn-cs"/>
              </a:rPr>
              <a:t>Hariot’s</a:t>
            </a:r>
            <a:r>
              <a:rPr kumimoji="0" lang="en-US" sz="1800" b="0" i="0" u="none" strike="noStrike" kern="1200" cap="none" spc="0" normalizeH="0" baseline="0" noProof="0" dirty="0">
                <a:ln>
                  <a:noFill/>
                </a:ln>
                <a:solidFill>
                  <a:prstClr val="black"/>
                </a:solidFill>
                <a:effectLst/>
                <a:uLnTx/>
                <a:uFillTx/>
                <a:latin typeface="Calibri"/>
                <a:ea typeface="+mn-ea"/>
                <a:cs typeface="+mn-cs"/>
              </a:rPr>
              <a:t> </a:t>
            </a:r>
            <a:r>
              <a:rPr kumimoji="0" lang="en-US" sz="1800" b="0" i="1" u="none" strike="noStrike" kern="1200" cap="none" spc="0" normalizeH="0" baseline="0" noProof="0" dirty="0">
                <a:ln>
                  <a:noFill/>
                </a:ln>
                <a:solidFill>
                  <a:prstClr val="black"/>
                </a:solidFill>
                <a:effectLst/>
                <a:uLnTx/>
                <a:uFillTx/>
                <a:latin typeface="Calibri"/>
                <a:ea typeface="+mn-ea"/>
                <a:cs typeface="+mn-cs"/>
              </a:rPr>
              <a:t>Brief Report; </a:t>
            </a:r>
            <a:r>
              <a:rPr kumimoji="0" lang="en-US" sz="1800" b="0" i="0" u="none" strike="noStrike" kern="1200" cap="none" spc="0" normalizeH="0" baseline="0" noProof="0" dirty="0">
                <a:ln>
                  <a:noFill/>
                </a:ln>
                <a:solidFill>
                  <a:prstClr val="black"/>
                </a:solidFill>
                <a:effectLst/>
                <a:uLnTx/>
                <a:uFillTx/>
                <a:latin typeface="Calibri"/>
                <a:ea typeface="+mn-ea"/>
                <a:cs typeface="+mn-cs"/>
              </a:rPr>
              <a:t>Raleigh brand tobacco</a:t>
            </a:r>
          </a:p>
        </p:txBody>
      </p:sp>
      <p:pic>
        <p:nvPicPr>
          <p:cNvPr id="8" name="Picture 7"/>
          <p:cNvPicPr>
            <a:picLocks noChangeAspect="1"/>
          </p:cNvPicPr>
          <p:nvPr/>
        </p:nvPicPr>
        <p:blipFill>
          <a:blip r:embed="rId4"/>
          <a:stretch>
            <a:fillRect/>
          </a:stretch>
        </p:blipFill>
        <p:spPr>
          <a:xfrm>
            <a:off x="96115" y="1572865"/>
            <a:ext cx="3383657" cy="2462261"/>
          </a:xfrm>
          <a:prstGeom prst="rect">
            <a:avLst/>
          </a:prstGeom>
        </p:spPr>
      </p:pic>
      <p:pic>
        <p:nvPicPr>
          <p:cNvPr id="9" name="Picture 8"/>
          <p:cNvPicPr>
            <a:picLocks noChangeAspect="1"/>
          </p:cNvPicPr>
          <p:nvPr/>
        </p:nvPicPr>
        <p:blipFill>
          <a:blip r:embed="rId5"/>
          <a:stretch>
            <a:fillRect/>
          </a:stretch>
        </p:blipFill>
        <p:spPr>
          <a:xfrm>
            <a:off x="96115" y="4045781"/>
            <a:ext cx="3631193" cy="2553008"/>
          </a:xfrm>
          <a:prstGeom prst="rect">
            <a:avLst/>
          </a:prstGeom>
        </p:spPr>
      </p:pic>
      <p:pic>
        <p:nvPicPr>
          <p:cNvPr id="12" name="Picture 11"/>
          <p:cNvPicPr>
            <a:picLocks noChangeAspect="1"/>
          </p:cNvPicPr>
          <p:nvPr/>
        </p:nvPicPr>
        <p:blipFill rotWithShape="1">
          <a:blip r:embed="rId6"/>
          <a:srcRect l="11202" t="11574" r="8142" b="8672"/>
          <a:stretch/>
        </p:blipFill>
        <p:spPr>
          <a:xfrm>
            <a:off x="7491504" y="725602"/>
            <a:ext cx="1656185" cy="2392266"/>
          </a:xfrm>
          <a:prstGeom prst="rect">
            <a:avLst/>
          </a:prstGeom>
        </p:spPr>
      </p:pic>
    </p:spTree>
    <p:extLst>
      <p:ext uri="{BB962C8B-B14F-4D97-AF65-F5344CB8AC3E}">
        <p14:creationId xmlns:p14="http://schemas.microsoft.com/office/powerpoint/2010/main" val="39725537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5146084"/>
            <a:ext cx="9144000" cy="1711916"/>
          </a:xfrm>
          <a:prstGeom prst="rect">
            <a:avLst/>
          </a:prstGeom>
        </p:spPr>
        <p:txBody>
          <a:bodyPr wrap="square" lIns="540000" tIns="360000" rIns="540000" bIns="360000">
            <a:spAutoFit/>
          </a:bodyPr>
          <a:lstStyle/>
          <a:p>
            <a:pPr algn="just"/>
            <a:r>
              <a:rPr lang="en-GB" sz="1600" b="1" dirty="0"/>
              <a:t>1607 – Jamestown established (first permanent English settlement in North America)</a:t>
            </a:r>
          </a:p>
          <a:p>
            <a:pPr algn="just"/>
            <a:r>
              <a:rPr lang="en-GB" sz="1600" b="1" dirty="0"/>
              <a:t>1611 – First Virginia tobacco crop; leads to expansion of Virginia economy</a:t>
            </a:r>
          </a:p>
          <a:p>
            <a:pPr algn="just"/>
            <a:r>
              <a:rPr lang="en-GB" sz="1600" b="1" dirty="0"/>
              <a:t>1632 – Maryland chartered</a:t>
            </a:r>
          </a:p>
          <a:p>
            <a:pPr algn="r"/>
            <a:r>
              <a:rPr lang="en-GB" sz="1600" b="1" dirty="0">
                <a:solidFill>
                  <a:srgbClr val="00B050"/>
                </a:solidFill>
              </a:rPr>
              <a:t>(On map, green indicates English settlement, c. 1650)</a:t>
            </a:r>
          </a:p>
        </p:txBody>
      </p:sp>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1465695"/>
          </a:xfrm>
          <a:prstGeom prst="rect">
            <a:avLst/>
          </a:prstGeom>
        </p:spPr>
        <p:txBody>
          <a:bodyPr wrap="square" lIns="540000" tIns="360000" rIns="540000" bIns="360000">
            <a:spAutoFit/>
          </a:bodyPr>
          <a:lstStyle/>
          <a:p>
            <a:r>
              <a:rPr lang="en-GB" sz="1600" b="1" u="sng" dirty="0"/>
              <a:t>2. English settlement in American Colonies: : Jamestown and Tobacco</a:t>
            </a:r>
          </a:p>
          <a:p>
            <a:endParaRPr lang="en-GB" sz="1600" b="1" i="1" u="sng" dirty="0"/>
          </a:p>
          <a:p>
            <a:endParaRPr lang="en-GB" sz="1600" b="1"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090" y="739257"/>
            <a:ext cx="3219900" cy="4591691"/>
          </a:xfrm>
          <a:prstGeom prst="rect">
            <a:avLst/>
          </a:prstGeom>
        </p:spPr>
      </p:pic>
      <p:pic>
        <p:nvPicPr>
          <p:cNvPr id="1024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9090" y="1315770"/>
            <a:ext cx="4647569" cy="40151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31398" y="743240"/>
            <a:ext cx="3069217" cy="2381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1817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7128784"/>
          </a:xfrm>
          <a:prstGeom prst="rect">
            <a:avLst/>
          </a:prstGeom>
        </p:spPr>
        <p:txBody>
          <a:bodyPr wrap="square" lIns="540000" tIns="360000" rIns="540000" bIns="360000">
            <a:spAutoFit/>
          </a:bodyPr>
          <a:lstStyle/>
          <a:p>
            <a:r>
              <a:rPr lang="en-GB" sz="2400" b="1" dirty="0"/>
              <a:t>2. English settlement in American Colonies: Reasons for emigration</a:t>
            </a:r>
          </a:p>
          <a:p>
            <a:endParaRPr lang="en-GB" sz="2400" b="1" u="sng" dirty="0"/>
          </a:p>
          <a:p>
            <a:r>
              <a:rPr lang="en-GB" sz="2400" b="1" u="sng" dirty="0"/>
              <a:t>PUSH</a:t>
            </a:r>
          </a:p>
          <a:p>
            <a:pPr marL="285750" indent="-285750">
              <a:buFont typeface="Arial" panose="020B0604020202020204" pitchFamily="34" charset="0"/>
              <a:buChar char="•"/>
            </a:pPr>
            <a:r>
              <a:rPr lang="en-GB" sz="2400" b="1" dirty="0"/>
              <a:t>Social crises in England</a:t>
            </a:r>
          </a:p>
          <a:p>
            <a:endParaRPr lang="en-GB" sz="2400" b="1" dirty="0">
              <a:solidFill>
                <a:srgbClr val="FF0000"/>
              </a:solidFill>
            </a:endParaRPr>
          </a:p>
          <a:p>
            <a:r>
              <a:rPr lang="en-GB" sz="2400" b="1" u="sng" dirty="0">
                <a:solidFill>
                  <a:srgbClr val="FF0000"/>
                </a:solidFill>
              </a:rPr>
              <a:t>PULL</a:t>
            </a:r>
          </a:p>
          <a:p>
            <a:pPr marL="742950" lvl="1" indent="-285750">
              <a:buFont typeface="Arial" panose="020B0604020202020204" pitchFamily="34" charset="0"/>
              <a:buChar char="•"/>
            </a:pPr>
            <a:r>
              <a:rPr lang="en-GB" sz="2400" b="1" dirty="0">
                <a:solidFill>
                  <a:srgbClr val="FF0000"/>
                </a:solidFill>
              </a:rPr>
              <a:t>Attraction of possibility of land</a:t>
            </a:r>
          </a:p>
          <a:p>
            <a:pPr marL="742950" lvl="1" indent="-285750">
              <a:buFont typeface="Arial" panose="020B0604020202020204" pitchFamily="34" charset="0"/>
              <a:buChar char="•"/>
            </a:pPr>
            <a:endParaRPr lang="en-GB" sz="2400" b="1" dirty="0">
              <a:solidFill>
                <a:srgbClr val="FF0000"/>
              </a:solidFill>
            </a:endParaRPr>
          </a:p>
          <a:p>
            <a:pPr marL="742950" lvl="1" indent="-285750">
              <a:buFont typeface="Arial" panose="020B0604020202020204" pitchFamily="34" charset="0"/>
              <a:buChar char="•"/>
            </a:pPr>
            <a:r>
              <a:rPr lang="en-GB" sz="2400" b="1" dirty="0">
                <a:solidFill>
                  <a:srgbClr val="FF0000"/>
                </a:solidFill>
              </a:rPr>
              <a:t>Lure of profit</a:t>
            </a:r>
          </a:p>
          <a:p>
            <a:pPr marL="285750" indent="-285750">
              <a:buFont typeface="Arial" panose="020B0604020202020204" pitchFamily="34" charset="0"/>
              <a:buChar char="•"/>
            </a:pPr>
            <a:endParaRPr lang="en-GB" sz="2400" b="1" dirty="0"/>
          </a:p>
          <a:p>
            <a:pPr marL="2114550" lvl="4" indent="-285750">
              <a:buFont typeface="Arial" panose="020B0604020202020204" pitchFamily="34" charset="0"/>
              <a:buChar char="•"/>
            </a:pPr>
            <a:r>
              <a:rPr lang="en-GB" sz="2400" b="1" dirty="0">
                <a:solidFill>
                  <a:srgbClr val="7030A0"/>
                </a:solidFill>
              </a:rPr>
              <a:t>Attraction of being master-less</a:t>
            </a:r>
          </a:p>
          <a:p>
            <a:pPr marL="2114550" lvl="4" indent="-285750">
              <a:buFont typeface="Arial" panose="020B0604020202020204" pitchFamily="34" charset="0"/>
              <a:buChar char="•"/>
            </a:pPr>
            <a:endParaRPr lang="en-GB" sz="2400" b="1" dirty="0">
              <a:solidFill>
                <a:srgbClr val="7030A0"/>
              </a:solidFill>
            </a:endParaRPr>
          </a:p>
          <a:p>
            <a:pPr marL="2114550" lvl="4" indent="-285750">
              <a:buFont typeface="Arial" panose="020B0604020202020204" pitchFamily="34" charset="0"/>
              <a:buChar char="•"/>
            </a:pPr>
            <a:r>
              <a:rPr lang="en-GB" sz="2400" b="1" dirty="0">
                <a:solidFill>
                  <a:srgbClr val="7030A0"/>
                </a:solidFill>
              </a:rPr>
              <a:t>Desire for freedom</a:t>
            </a:r>
          </a:p>
          <a:p>
            <a:pPr marL="285750" indent="-285750">
              <a:buFont typeface="Arial" panose="020B0604020202020204" pitchFamily="34" charset="0"/>
              <a:buChar char="•"/>
            </a:pPr>
            <a:endParaRPr lang="en-GB" sz="2400" b="1" dirty="0"/>
          </a:p>
          <a:p>
            <a:pPr marL="3943350" lvl="8" indent="-285750">
              <a:buFont typeface="Arial" panose="020B0604020202020204" pitchFamily="34" charset="0"/>
              <a:buChar char="•"/>
            </a:pPr>
            <a:r>
              <a:rPr lang="en-GB" sz="2400" b="1" dirty="0">
                <a:solidFill>
                  <a:schemeClr val="accent6">
                    <a:lumMod val="75000"/>
                  </a:schemeClr>
                </a:solidFill>
              </a:rPr>
              <a:t>Indentured servitude</a:t>
            </a:r>
          </a:p>
          <a:p>
            <a:pPr marL="285750" indent="-285750">
              <a:buFont typeface="Arial" panose="020B0604020202020204" pitchFamily="34" charset="0"/>
              <a:buChar char="•"/>
            </a:pPr>
            <a:endParaRPr lang="en-GB" sz="1600" b="1" dirty="0"/>
          </a:p>
          <a:p>
            <a:endParaRPr lang="en-GB" sz="1600" b="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208" y="980728"/>
            <a:ext cx="2216753"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63950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7DC9FF-D685-47FA-ACBF-14FFC03A8378}"/>
              </a:ext>
            </a:extLst>
          </p:cNvPr>
          <p:cNvPicPr>
            <a:picLocks noChangeAspect="1"/>
          </p:cNvPicPr>
          <p:nvPr/>
        </p:nvPicPr>
        <p:blipFill rotWithShape="1">
          <a:blip r:embed="rId2"/>
          <a:srcRect l="31100" t="27600" r="32675" b="37401"/>
          <a:stretch/>
        </p:blipFill>
        <p:spPr>
          <a:xfrm>
            <a:off x="242436" y="1268760"/>
            <a:ext cx="8612157" cy="4680520"/>
          </a:xfrm>
          <a:prstGeom prst="rect">
            <a:avLst/>
          </a:prstGeom>
        </p:spPr>
      </p:pic>
      <p:sp>
        <p:nvSpPr>
          <p:cNvPr id="4" name="Rectangle 3">
            <a:extLst>
              <a:ext uri="{FF2B5EF4-FFF2-40B4-BE49-F238E27FC236}">
                <a16:creationId xmlns:a16="http://schemas.microsoft.com/office/drawing/2014/main" id="{A8F43F64-FCCE-4F76-8B3B-C54B62DF5950}"/>
              </a:ext>
            </a:extLst>
          </p:cNvPr>
          <p:cNvSpPr/>
          <p:nvPr/>
        </p:nvSpPr>
        <p:spPr>
          <a:xfrm>
            <a:off x="-23485" y="6411"/>
            <a:ext cx="9144000" cy="2081248"/>
          </a:xfrm>
          <a:prstGeom prst="rect">
            <a:avLst/>
          </a:prstGeom>
        </p:spPr>
        <p:txBody>
          <a:bodyPr wrap="square" lIns="540000" tIns="360000" rIns="540000" bIns="360000">
            <a:spAutoFit/>
          </a:bodyPr>
          <a:lstStyle/>
          <a:p>
            <a:r>
              <a:rPr lang="en-GB" sz="2400" b="1" dirty="0"/>
              <a:t>2. English settlement in American Colonies: Reasons for emigration</a:t>
            </a:r>
          </a:p>
          <a:p>
            <a:endParaRPr lang="en-GB" sz="2400" b="1" u="sng" dirty="0"/>
          </a:p>
          <a:p>
            <a:endParaRPr lang="en-GB" sz="1600" b="1" dirty="0"/>
          </a:p>
        </p:txBody>
      </p:sp>
    </p:spTree>
    <p:extLst>
      <p:ext uri="{BB962C8B-B14F-4D97-AF65-F5344CB8AC3E}">
        <p14:creationId xmlns:p14="http://schemas.microsoft.com/office/powerpoint/2010/main" val="14739538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7867448"/>
          </a:xfrm>
          <a:prstGeom prst="rect">
            <a:avLst/>
          </a:prstGeom>
        </p:spPr>
        <p:txBody>
          <a:bodyPr wrap="square" lIns="540000" tIns="360000" rIns="540000" bIns="360000">
            <a:spAutoFit/>
          </a:bodyPr>
          <a:lstStyle/>
          <a:p>
            <a:r>
              <a:rPr lang="en-GB" sz="1600" b="1" u="sng" dirty="0"/>
              <a:t>2. English settlement in American Colonies: Reasons for emigration</a:t>
            </a:r>
          </a:p>
          <a:p>
            <a:endParaRPr lang="en-GB" sz="1600" b="1" u="sng" dirty="0"/>
          </a:p>
          <a:p>
            <a:r>
              <a:rPr lang="en-GB" sz="1600" b="1" u="sng" dirty="0"/>
              <a:t>PUSH</a:t>
            </a:r>
          </a:p>
          <a:p>
            <a:pPr marL="285750" indent="-285750">
              <a:buFont typeface="Arial" panose="020B0604020202020204" pitchFamily="34" charset="0"/>
              <a:buChar char="•"/>
            </a:pPr>
            <a:r>
              <a:rPr lang="en-GB" sz="1600" b="1" dirty="0"/>
              <a:t>Social (population) crisis in England</a:t>
            </a:r>
          </a:p>
          <a:p>
            <a:endParaRPr lang="en-GB" sz="1600" b="1" dirty="0">
              <a:solidFill>
                <a:srgbClr val="FF0000"/>
              </a:solidFill>
            </a:endParaRPr>
          </a:p>
          <a:p>
            <a:r>
              <a:rPr lang="en-GB" sz="1600" b="1" u="sng" dirty="0">
                <a:solidFill>
                  <a:srgbClr val="FF0000"/>
                </a:solidFill>
              </a:rPr>
              <a:t>PULL</a:t>
            </a:r>
          </a:p>
          <a:p>
            <a:pPr marL="742950" lvl="1" indent="-285750">
              <a:buFont typeface="Arial" panose="020B0604020202020204" pitchFamily="34" charset="0"/>
              <a:buChar char="•"/>
            </a:pPr>
            <a:r>
              <a:rPr lang="en-GB" sz="1600" b="1" dirty="0">
                <a:solidFill>
                  <a:srgbClr val="FF0000"/>
                </a:solidFill>
              </a:rPr>
              <a:t>Attraction of possibility of land</a:t>
            </a:r>
          </a:p>
          <a:p>
            <a:pPr marL="742950" lvl="1" indent="-285750">
              <a:buFont typeface="Arial" panose="020B0604020202020204" pitchFamily="34" charset="0"/>
              <a:buChar char="•"/>
            </a:pPr>
            <a:r>
              <a:rPr lang="en-GB" sz="1600" b="1" dirty="0">
                <a:solidFill>
                  <a:srgbClr val="FF0000"/>
                </a:solidFill>
              </a:rPr>
              <a:t>Lure of profit</a:t>
            </a:r>
          </a:p>
          <a:p>
            <a:pPr marL="2114550" lvl="4" indent="-285750">
              <a:buFont typeface="Arial" panose="020B0604020202020204" pitchFamily="34" charset="0"/>
              <a:buChar char="•"/>
            </a:pPr>
            <a:r>
              <a:rPr lang="en-GB" sz="1600" b="1" dirty="0">
                <a:solidFill>
                  <a:srgbClr val="7030A0"/>
                </a:solidFill>
              </a:rPr>
              <a:t>Attraction of being master-less</a:t>
            </a:r>
          </a:p>
          <a:p>
            <a:pPr marL="2114550" lvl="4" indent="-285750">
              <a:buFont typeface="Arial" panose="020B0604020202020204" pitchFamily="34" charset="0"/>
              <a:buChar char="•"/>
            </a:pPr>
            <a:r>
              <a:rPr lang="en-GB" sz="1600" b="1" dirty="0">
                <a:solidFill>
                  <a:srgbClr val="7030A0"/>
                </a:solidFill>
              </a:rPr>
              <a:t>Desire for freedom</a:t>
            </a:r>
          </a:p>
          <a:p>
            <a:pPr lvl="8"/>
            <a:r>
              <a:rPr lang="en-GB" sz="1600" b="1" dirty="0">
                <a:solidFill>
                  <a:schemeClr val="accent6">
                    <a:lumMod val="75000"/>
                  </a:schemeClr>
                </a:solidFill>
              </a:rPr>
              <a:t>Indentured servitude</a:t>
            </a:r>
          </a:p>
          <a:p>
            <a:pPr marL="285750" indent="-285750">
              <a:buFont typeface="Arial" panose="020B0604020202020204" pitchFamily="34" charset="0"/>
              <a:buChar char="•"/>
            </a:pPr>
            <a:endParaRPr lang="en-GB" sz="1600" b="1" dirty="0"/>
          </a:p>
          <a:p>
            <a:r>
              <a:rPr lang="en-GB" sz="1600" b="1" i="1" dirty="0"/>
              <a:t>Also:</a:t>
            </a:r>
          </a:p>
          <a:p>
            <a:pPr marL="285750" indent="-285750">
              <a:buFont typeface="Arial" panose="020B0604020202020204" pitchFamily="34" charset="0"/>
              <a:buChar char="•"/>
            </a:pPr>
            <a:r>
              <a:rPr lang="en-GB" sz="2400" b="1" dirty="0"/>
              <a:t>Rise of alternative versions of Calvinist Protestantism including: </a:t>
            </a:r>
          </a:p>
          <a:p>
            <a:r>
              <a:rPr lang="en-GB" sz="2400" b="1" dirty="0"/>
              <a:t>		</a:t>
            </a:r>
          </a:p>
          <a:p>
            <a:r>
              <a:rPr lang="en-GB" sz="2400" b="1" dirty="0"/>
              <a:t>	</a:t>
            </a:r>
            <a:r>
              <a:rPr lang="en-GB" sz="2400" b="1" dirty="0" err="1"/>
              <a:t>Congregationism</a:t>
            </a:r>
            <a:r>
              <a:rPr lang="en-GB" sz="2400" b="1" dirty="0"/>
              <a:t> (Pilgrim Fathers)</a:t>
            </a:r>
          </a:p>
          <a:p>
            <a:r>
              <a:rPr lang="en-GB" sz="2400" b="1" dirty="0"/>
              <a:t>	Puritanism (Massachusetts Bay emigrants)</a:t>
            </a:r>
          </a:p>
          <a:p>
            <a:r>
              <a:rPr lang="en-GB" sz="2400" b="1" dirty="0"/>
              <a:t>	Quakerism (aka Society of Friends) – settlement in 	Pennsylvania</a:t>
            </a:r>
          </a:p>
          <a:p>
            <a:pPr marL="285750" indent="-285750">
              <a:buFont typeface="Arial" panose="020B0604020202020204" pitchFamily="34" charset="0"/>
              <a:buChar char="•"/>
            </a:pPr>
            <a:endParaRPr lang="en-GB" sz="2400" b="1" dirty="0"/>
          </a:p>
          <a:p>
            <a:pPr marL="285750" indent="-285750">
              <a:buFont typeface="Arial" panose="020B0604020202020204" pitchFamily="34" charset="0"/>
              <a:buChar char="•"/>
            </a:pPr>
            <a:endParaRPr lang="en-GB" sz="2400" b="1" dirty="0"/>
          </a:p>
          <a:p>
            <a:endParaRPr lang="en-GB" sz="2400" b="1" i="1" u="sng" dirty="0"/>
          </a:p>
          <a:p>
            <a:endParaRPr lang="en-GB" sz="1600" b="1" dirty="0"/>
          </a:p>
        </p:txBody>
      </p:sp>
    </p:spTree>
    <p:extLst>
      <p:ext uri="{BB962C8B-B14F-4D97-AF65-F5344CB8AC3E}">
        <p14:creationId xmlns:p14="http://schemas.microsoft.com/office/powerpoint/2010/main" val="9107238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4" descr="https://upload.wikimedia.org/wikipedia/commons/thumb/8/85/Escudo_de_Espa%C3%B1a_%28mazonado%29.svg/800px-Escudo_de_Espa%C3%B1a_%28mazonado%29.svg.p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Rectangle 9"/>
          <p:cNvSpPr/>
          <p:nvPr/>
        </p:nvSpPr>
        <p:spPr>
          <a:xfrm>
            <a:off x="-23485" y="6411"/>
            <a:ext cx="9144000" cy="1465695"/>
          </a:xfrm>
          <a:prstGeom prst="rect">
            <a:avLst/>
          </a:prstGeom>
        </p:spPr>
        <p:txBody>
          <a:bodyPr wrap="square" lIns="540000" tIns="360000" rIns="540000" bIns="360000">
            <a:spAutoFit/>
          </a:bodyPr>
          <a:lstStyle/>
          <a:p>
            <a:r>
              <a:rPr lang="en-GB" sz="1600" b="1" u="sng" dirty="0"/>
              <a:t>2. English settlement in American Colonies: New England  </a:t>
            </a:r>
          </a:p>
          <a:p>
            <a:endParaRPr lang="en-GB" sz="1600" b="1" i="1" u="sng" dirty="0"/>
          </a:p>
          <a:p>
            <a:endParaRPr lang="en-GB" sz="1600" b="1" dirty="0"/>
          </a:p>
        </p:txBody>
      </p:sp>
      <p:sp>
        <p:nvSpPr>
          <p:cNvPr id="4" name="Rectangle 3"/>
          <p:cNvSpPr/>
          <p:nvPr/>
        </p:nvSpPr>
        <p:spPr>
          <a:xfrm>
            <a:off x="6341357" y="18055"/>
            <a:ext cx="2779158" cy="3581659"/>
          </a:xfrm>
          <a:prstGeom prst="rect">
            <a:avLst/>
          </a:prstGeom>
        </p:spPr>
        <p:txBody>
          <a:bodyPr wrap="square" lIns="540000" tIns="360000" rIns="540000" bIns="360000">
            <a:spAutoFit/>
          </a:bodyPr>
          <a:lstStyle/>
          <a:p>
            <a:pPr algn="r"/>
            <a:r>
              <a:rPr lang="en-GB" sz="1600" b="1" dirty="0"/>
              <a:t>1620 – Plymouth colony founded (first permanent English settlement in New England)</a:t>
            </a:r>
          </a:p>
          <a:p>
            <a:pPr algn="r"/>
            <a:r>
              <a:rPr lang="en-GB" sz="1600" i="1" dirty="0">
                <a:solidFill>
                  <a:schemeClr val="accent6">
                    <a:lumMod val="75000"/>
                  </a:schemeClr>
                </a:solidFill>
              </a:rPr>
              <a:t>See William Bradford reading</a:t>
            </a:r>
          </a:p>
          <a:p>
            <a:pPr algn="r"/>
            <a:endParaRPr lang="en-GB" sz="1000" b="1" dirty="0"/>
          </a:p>
          <a:p>
            <a:pPr algn="r"/>
            <a:r>
              <a:rPr lang="en-GB" sz="1600" b="1" dirty="0"/>
              <a:t>1630 – Massachusetts Bay colony founded</a:t>
            </a:r>
          </a:p>
          <a:p>
            <a:pPr algn="r"/>
            <a:r>
              <a:rPr lang="en-US" sz="1550" dirty="0"/>
              <a:t> </a:t>
            </a:r>
            <a:endParaRPr lang="en-GB" sz="1550" b="1"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575" y="739258"/>
            <a:ext cx="6193670" cy="4752528"/>
          </a:xfrm>
          <a:prstGeom prst="rect">
            <a:avLst/>
          </a:prstGeom>
        </p:spPr>
      </p:pic>
      <p:sp>
        <p:nvSpPr>
          <p:cNvPr id="6" name="Rectangle 5"/>
          <p:cNvSpPr/>
          <p:nvPr/>
        </p:nvSpPr>
        <p:spPr>
          <a:xfrm>
            <a:off x="-23485" y="5325371"/>
            <a:ext cx="9144000" cy="1465695"/>
          </a:xfrm>
          <a:prstGeom prst="rect">
            <a:avLst/>
          </a:prstGeom>
        </p:spPr>
        <p:txBody>
          <a:bodyPr wrap="square" lIns="540000" tIns="360000" rIns="540000" bIns="360000">
            <a:spAutoFit/>
          </a:bodyPr>
          <a:lstStyle/>
          <a:p>
            <a:r>
              <a:rPr lang="en-GB" sz="1600" dirty="0">
                <a:solidFill>
                  <a:schemeClr val="accent4"/>
                </a:solidFill>
                <a:effectLst>
                  <a:outerShdw blurRad="38100" dist="38100" dir="2700000" algn="tl">
                    <a:srgbClr val="000000">
                      <a:alpha val="43137"/>
                    </a:srgbClr>
                  </a:outerShdw>
                </a:effectLst>
              </a:rPr>
              <a:t>Plymouth colony </a:t>
            </a:r>
            <a:r>
              <a:rPr lang="en-GB" sz="1600" dirty="0">
                <a:solidFill>
                  <a:prstClr val="black"/>
                </a:solidFill>
                <a:effectLst>
                  <a:outerShdw blurRad="38100" dist="38100" dir="2700000" algn="tl">
                    <a:srgbClr val="000000">
                      <a:alpha val="43137"/>
                    </a:srgbClr>
                  </a:outerShdw>
                </a:effectLst>
              </a:rPr>
              <a:t>est. by </a:t>
            </a:r>
            <a:r>
              <a:rPr lang="en-GB" sz="1600" dirty="0">
                <a:solidFill>
                  <a:schemeClr val="accent4"/>
                </a:solidFill>
                <a:effectLst>
                  <a:outerShdw blurRad="38100" dist="38100" dir="2700000" algn="tl">
                    <a:srgbClr val="000000">
                      <a:alpha val="43137"/>
                    </a:srgbClr>
                  </a:outerShdw>
                </a:effectLst>
              </a:rPr>
              <a:t>Pilgrims,</a:t>
            </a:r>
            <a:r>
              <a:rPr lang="en-GB" sz="1600" dirty="0">
                <a:solidFill>
                  <a:prstClr val="black"/>
                </a:solidFill>
                <a:effectLst>
                  <a:outerShdw blurRad="38100" dist="38100" dir="2700000" algn="tl">
                    <a:srgbClr val="000000">
                      <a:alpha val="43137"/>
                    </a:srgbClr>
                  </a:outerShdw>
                </a:effectLst>
              </a:rPr>
              <a:t> who favoured total separation from Church of England</a:t>
            </a:r>
          </a:p>
          <a:p>
            <a:r>
              <a:rPr lang="en-US" sz="1600" b="1" dirty="0">
                <a:solidFill>
                  <a:srgbClr val="92D050"/>
                </a:solidFill>
                <a:effectLst>
                  <a:outerShdw blurRad="38100" dist="38100" dir="2700000" algn="tl">
                    <a:srgbClr val="000000">
                      <a:alpha val="43137"/>
                    </a:srgbClr>
                  </a:outerShdw>
                </a:effectLst>
              </a:rPr>
              <a:t>Massachusetts Bay colony </a:t>
            </a:r>
            <a:r>
              <a:rPr lang="en-US" sz="1600" dirty="0">
                <a:effectLst>
                  <a:outerShdw blurRad="38100" dist="38100" dir="2700000" algn="tl">
                    <a:srgbClr val="000000">
                      <a:alpha val="43137"/>
                    </a:srgbClr>
                  </a:outerShdw>
                </a:effectLst>
              </a:rPr>
              <a:t>est. by </a:t>
            </a:r>
            <a:r>
              <a:rPr lang="en-US" sz="1600" b="1" dirty="0">
                <a:solidFill>
                  <a:srgbClr val="92D050"/>
                </a:solidFill>
                <a:effectLst>
                  <a:outerShdw blurRad="38100" dist="38100" dir="2700000" algn="tl">
                    <a:srgbClr val="000000">
                      <a:alpha val="43137"/>
                    </a:srgbClr>
                  </a:outerShdw>
                </a:effectLst>
              </a:rPr>
              <a:t>Puritans, </a:t>
            </a:r>
            <a:r>
              <a:rPr lang="en-US" sz="1600" dirty="0">
                <a:effectLst>
                  <a:outerShdw blurRad="38100" dist="38100" dir="2700000" algn="tl">
                    <a:srgbClr val="000000">
                      <a:alpha val="43137"/>
                    </a:srgbClr>
                  </a:outerShdw>
                </a:effectLst>
              </a:rPr>
              <a:t>who wanted to reform </a:t>
            </a:r>
            <a:r>
              <a:rPr lang="en-GB" sz="1600" dirty="0">
                <a:effectLst>
                  <a:outerShdw blurRad="38100" dist="38100" dir="2700000" algn="tl">
                    <a:srgbClr val="000000">
                      <a:alpha val="43137"/>
                    </a:srgbClr>
                  </a:outerShdw>
                </a:effectLst>
              </a:rPr>
              <a:t>Church of England in their  image (as opposed to breakaway)</a:t>
            </a:r>
          </a:p>
        </p:txBody>
      </p:sp>
    </p:spTree>
    <p:extLst>
      <p:ext uri="{BB962C8B-B14F-4D97-AF65-F5344CB8AC3E}">
        <p14:creationId xmlns:p14="http://schemas.microsoft.com/office/powerpoint/2010/main" val="932438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a:t>2. English settlement in American Colonies: Pilgrim Fathers</a:t>
            </a:r>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7" name="Rectangle 6"/>
          <p:cNvSpPr/>
          <p:nvPr/>
        </p:nvSpPr>
        <p:spPr>
          <a:xfrm>
            <a:off x="7452320" y="4025861"/>
            <a:ext cx="1583316" cy="2677656"/>
          </a:xfrm>
          <a:prstGeom prst="rect">
            <a:avLst/>
          </a:prstGeom>
        </p:spPr>
        <p:txBody>
          <a:bodyPr wrap="square">
            <a:spAutoFit/>
          </a:bodyPr>
          <a:lstStyle/>
          <a:p>
            <a:r>
              <a:rPr lang="en-GB" sz="1400" b="1" dirty="0"/>
              <a:t>Landing of the Pilgrim Fathers by Charles Lucy (c. 1868)</a:t>
            </a:r>
          </a:p>
          <a:p>
            <a:endParaRPr lang="en-GB" sz="1400" b="1" dirty="0"/>
          </a:p>
          <a:p>
            <a:pPr lvl="0"/>
            <a:r>
              <a:rPr lang="en-GB" sz="1400" dirty="0"/>
              <a:t>(see William Bradford, extracts from </a:t>
            </a:r>
            <a:r>
              <a:rPr lang="en-GB" sz="1400" i="1" dirty="0"/>
              <a:t>Of Plymouth Plantation</a:t>
            </a:r>
            <a:r>
              <a:rPr lang="en-GB" sz="1400" dirty="0"/>
              <a:t>, originally written 1630)</a:t>
            </a:r>
          </a:p>
          <a:p>
            <a:endParaRPr lang="en-GB" sz="1400" b="1" dirty="0"/>
          </a:p>
        </p:txBody>
      </p:sp>
      <p:pic>
        <p:nvPicPr>
          <p:cNvPr id="3077" name="Picture 5" descr="http://www.orsonprattbrown.com/MayflowerConnection/mayflower-pilgrims-landing162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6312" y="788548"/>
            <a:ext cx="4809047" cy="317552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p:cNvPicPr>
            <a:picLocks noChangeAspect="1" noChangeArrowheads="1"/>
          </p:cNvPicPr>
          <p:nvPr/>
        </p:nvPicPr>
        <p:blipFill rotWithShape="1">
          <a:blip r:embed="rId4">
            <a:extLst>
              <a:ext uri="{28A0092B-C50C-407E-A947-70E740481C1C}">
                <a14:useLocalDpi xmlns:a14="http://schemas.microsoft.com/office/drawing/2010/main" val="0"/>
              </a:ext>
            </a:extLst>
          </a:blip>
          <a:srcRect l="11838"/>
          <a:stretch/>
        </p:blipFill>
        <p:spPr bwMode="auto">
          <a:xfrm>
            <a:off x="32048" y="703532"/>
            <a:ext cx="2956764" cy="25176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627784" y="719556"/>
            <a:ext cx="2416022" cy="1531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0"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650" y="3913168"/>
            <a:ext cx="4617930" cy="29448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p:cNvSpPr/>
          <p:nvPr/>
        </p:nvSpPr>
        <p:spPr>
          <a:xfrm>
            <a:off x="4677748" y="5229200"/>
            <a:ext cx="1583316" cy="1169551"/>
          </a:xfrm>
          <a:prstGeom prst="rect">
            <a:avLst/>
          </a:prstGeom>
        </p:spPr>
        <p:txBody>
          <a:bodyPr wrap="square">
            <a:spAutoFit/>
          </a:bodyPr>
          <a:lstStyle/>
          <a:p>
            <a:r>
              <a:rPr lang="en-GB" sz="1400" b="1" i="1" dirty="0"/>
              <a:t>The First Thanksgiving 1621</a:t>
            </a:r>
            <a:r>
              <a:rPr lang="en-GB" sz="1400" b="1" dirty="0"/>
              <a:t>, by Jean Leon Gerome Ferris (1899)</a:t>
            </a:r>
          </a:p>
        </p:txBody>
      </p:sp>
    </p:spTree>
    <p:extLst>
      <p:ext uri="{BB962C8B-B14F-4D97-AF65-F5344CB8AC3E}">
        <p14:creationId xmlns:p14="http://schemas.microsoft.com/office/powerpoint/2010/main" val="8379466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485" y="6411"/>
            <a:ext cx="9144000" cy="8359890"/>
          </a:xfrm>
          <a:prstGeom prst="rect">
            <a:avLst/>
          </a:prstGeom>
        </p:spPr>
        <p:txBody>
          <a:bodyPr wrap="square" lIns="540000" tIns="360000" rIns="540000" bIns="360000">
            <a:spAutoFit/>
          </a:bodyPr>
          <a:lstStyle/>
          <a:p>
            <a:pPr algn="just"/>
            <a:r>
              <a:rPr lang="en-GB" sz="1600" b="1" u="sng" dirty="0"/>
              <a:t>2. English settlement in American Colonies: : Pilgrim Fathers</a:t>
            </a:r>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600" b="1" u="sng" dirty="0"/>
          </a:p>
          <a:p>
            <a:pPr algn="just"/>
            <a:endParaRPr lang="en-GB" sz="1200" dirty="0"/>
          </a:p>
          <a:p>
            <a:pPr algn="just"/>
            <a:endParaRPr lang="en-GB" sz="1200" dirty="0"/>
          </a:p>
          <a:p>
            <a:pPr algn="just"/>
            <a:endParaRPr lang="en-GB" sz="1600" b="1" u="sng" dirty="0"/>
          </a:p>
          <a:p>
            <a:pPr algn="just"/>
            <a:endParaRPr lang="en-GB" sz="2000" b="1" dirty="0"/>
          </a:p>
          <a:p>
            <a:pPr marL="285750" indent="-285750" algn="ctr">
              <a:buFont typeface="Arial" panose="020B0604020202020204" pitchFamily="34" charset="0"/>
              <a:buChar char="•"/>
            </a:pPr>
            <a:endParaRPr lang="en-GB" sz="2000" b="1" dirty="0"/>
          </a:p>
          <a:p>
            <a:pPr algn="just"/>
            <a:endParaRPr lang="en-GB" sz="1600" b="1" dirty="0"/>
          </a:p>
          <a:p>
            <a:pPr marL="285750" indent="-285750" algn="just">
              <a:buFont typeface="Arial" panose="020B0604020202020204" pitchFamily="34" charset="0"/>
              <a:buChar char="•"/>
            </a:pPr>
            <a:endParaRPr lang="en-GB" sz="1600" b="1" dirty="0"/>
          </a:p>
          <a:p>
            <a:endParaRPr lang="en-GB" sz="1600" b="1" dirty="0"/>
          </a:p>
          <a:p>
            <a:endParaRPr lang="en-GB" sz="1600" b="1" dirty="0"/>
          </a:p>
        </p:txBody>
      </p:sp>
      <p:sp>
        <p:nvSpPr>
          <p:cNvPr id="7" name="Rectangle 6"/>
          <p:cNvSpPr/>
          <p:nvPr/>
        </p:nvSpPr>
        <p:spPr>
          <a:xfrm>
            <a:off x="4548515" y="4581128"/>
            <a:ext cx="4103274" cy="1815882"/>
          </a:xfrm>
          <a:prstGeom prst="rect">
            <a:avLst/>
          </a:prstGeom>
        </p:spPr>
        <p:txBody>
          <a:bodyPr wrap="square">
            <a:spAutoFit/>
          </a:bodyPr>
          <a:lstStyle/>
          <a:p>
            <a:r>
              <a:rPr lang="en-GB" sz="1400" dirty="0"/>
              <a:t>Malcolm X speech at Organization of Afro-American Unity founding rally, 1964;</a:t>
            </a:r>
          </a:p>
          <a:p>
            <a:r>
              <a:rPr lang="en-GB" sz="1400" dirty="0"/>
              <a:t>; Yolanda Lopez poster, 1978</a:t>
            </a:r>
          </a:p>
          <a:p>
            <a:endParaRPr lang="en-GB" sz="1400" dirty="0"/>
          </a:p>
          <a:p>
            <a:r>
              <a:rPr lang="en-GB" sz="1400" b="1" dirty="0"/>
              <a:t>Chicano Movement: </a:t>
            </a:r>
            <a:r>
              <a:rPr lang="en-GB" sz="1400" dirty="0"/>
              <a:t>Mexican American identity; flowered from Civil Rights campaigns in 1960s and 1970s; emphasis indigenous/Mestizo culture and a syncretic </a:t>
            </a:r>
            <a:endParaRPr lang="en-GB" sz="1400" b="1"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8" y="758835"/>
            <a:ext cx="3859616" cy="53886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7" name="Picture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3532" y="750221"/>
            <a:ext cx="3023155" cy="36870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25962368-153C-4BFC-8F39-3E0A0872CA63}"/>
              </a:ext>
            </a:extLst>
          </p:cNvPr>
          <p:cNvPicPr>
            <a:picLocks noChangeAspect="1"/>
          </p:cNvPicPr>
          <p:nvPr/>
        </p:nvPicPr>
        <p:blipFill rotWithShape="1">
          <a:blip r:embed="rId5"/>
          <a:srcRect t="24801" r="4850" b="23750"/>
          <a:stretch/>
        </p:blipFill>
        <p:spPr>
          <a:xfrm>
            <a:off x="4020453" y="783293"/>
            <a:ext cx="2579699" cy="1394898"/>
          </a:xfrm>
          <a:prstGeom prst="rect">
            <a:avLst/>
          </a:prstGeom>
        </p:spPr>
      </p:pic>
    </p:spTree>
    <p:extLst>
      <p:ext uri="{BB962C8B-B14F-4D97-AF65-F5344CB8AC3E}">
        <p14:creationId xmlns:p14="http://schemas.microsoft.com/office/powerpoint/2010/main" val="379768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1964, March 29 - Malcolm X - We didn't land on Plymouth Rock - Closed Captioned">
            <a:hlinkClick r:id="" action="ppaction://media"/>
            <a:extLst>
              <a:ext uri="{FF2B5EF4-FFF2-40B4-BE49-F238E27FC236}">
                <a16:creationId xmlns:a16="http://schemas.microsoft.com/office/drawing/2014/main" id="{58A1A2FC-0AF4-458F-B281-E4EF095AD3C2}"/>
              </a:ext>
            </a:extLst>
          </p:cNvPr>
          <p:cNvPicPr>
            <a:picLocks noRot="1" noChangeAspect="1"/>
          </p:cNvPicPr>
          <p:nvPr>
            <a:videoFile r:link="rId1"/>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147611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5" y="6410"/>
            <a:ext cx="9167485" cy="4912793"/>
          </a:xfrm>
          <a:prstGeom prst="rect">
            <a:avLst/>
          </a:prstGeom>
        </p:spPr>
        <p:txBody>
          <a:bodyPr wrap="square" lIns="540000" tIns="360000" rIns="540000" bIns="360000">
            <a:spAutoFit/>
          </a:bodyPr>
          <a:lstStyle/>
          <a:p>
            <a:r>
              <a:rPr lang="en-GB" sz="2400" b="1" u="sng" dirty="0"/>
              <a:t>New England: </a:t>
            </a:r>
            <a:r>
              <a:rPr lang="en-GB" sz="2400" b="1" u="sng" dirty="0">
                <a:solidFill>
                  <a:prstClr val="black"/>
                </a:solidFill>
              </a:rPr>
              <a:t>Bradford, </a:t>
            </a:r>
            <a:r>
              <a:rPr lang="en-GB" sz="2400" b="1" i="1" u="sng" dirty="0">
                <a:solidFill>
                  <a:prstClr val="black"/>
                </a:solidFill>
              </a:rPr>
              <a:t>Of Plymouth Plantation</a:t>
            </a:r>
          </a:p>
          <a:p>
            <a:endParaRPr lang="en-GB" sz="1600" b="1" i="1" u="sng" dirty="0">
              <a:solidFill>
                <a:prstClr val="black"/>
              </a:solidFill>
            </a:endParaRPr>
          </a:p>
          <a:p>
            <a:pPr lvl="0"/>
            <a:r>
              <a:rPr lang="en-GB" sz="2000" b="1" dirty="0"/>
              <a:t>William Bradford (c.1590–1657), extracts from </a:t>
            </a:r>
            <a:r>
              <a:rPr lang="en-GB" sz="2000" b="1" i="1" dirty="0"/>
              <a:t>Of Plymouth Plantation</a:t>
            </a:r>
            <a:r>
              <a:rPr lang="en-GB" sz="2000" b="1" dirty="0"/>
              <a:t>, originally written 1630</a:t>
            </a:r>
          </a:p>
          <a:p>
            <a:pPr lvl="0" algn="just"/>
            <a:endParaRPr lang="en-GB" sz="2000" dirty="0"/>
          </a:p>
          <a:p>
            <a:pPr lvl="0" algn="just"/>
            <a:r>
              <a:rPr lang="en-GB" sz="2000" dirty="0"/>
              <a:t>Bradford = governor of Plymouth County for most of the period between 1621 and 1657</a:t>
            </a:r>
          </a:p>
          <a:p>
            <a:pPr marL="742950" lvl="1" indent="-285750" algn="just">
              <a:buFont typeface="Arial" panose="020B0604020202020204" pitchFamily="34" charset="0"/>
              <a:buChar char="•"/>
            </a:pPr>
            <a:r>
              <a:rPr lang="en-GB" sz="2000" dirty="0"/>
              <a:t>B. West Yorkshire; moved to </a:t>
            </a:r>
            <a:r>
              <a:rPr lang="en-GB" sz="2000" dirty="0" err="1"/>
              <a:t>Scrooby</a:t>
            </a:r>
            <a:r>
              <a:rPr lang="en-GB" sz="2000" dirty="0"/>
              <a:t> c. 1606 to join </a:t>
            </a:r>
            <a:r>
              <a:rPr lang="en-GB" sz="2000" dirty="0" err="1"/>
              <a:t>Separtist</a:t>
            </a:r>
            <a:r>
              <a:rPr lang="en-GB" sz="2000" dirty="0"/>
              <a:t> church as a follower of Richard </a:t>
            </a:r>
            <a:r>
              <a:rPr lang="en-GB" sz="2000" dirty="0" err="1"/>
              <a:t>Clyfton</a:t>
            </a:r>
            <a:r>
              <a:rPr lang="en-GB" sz="2000" dirty="0"/>
              <a:t> and William Brewster’s sermons</a:t>
            </a:r>
          </a:p>
          <a:p>
            <a:pPr marL="742950" lvl="1" indent="-285750" algn="just">
              <a:buFont typeface="Arial" panose="020B0604020202020204" pitchFamily="34" charset="0"/>
              <a:buChar char="•"/>
            </a:pPr>
            <a:r>
              <a:rPr lang="en-GB" sz="2000" dirty="0"/>
              <a:t>Emigrated to Leiden, 1608</a:t>
            </a:r>
          </a:p>
          <a:p>
            <a:pPr marL="742950" lvl="1" indent="-285750" algn="just">
              <a:buFont typeface="Arial" panose="020B0604020202020204" pitchFamily="34" charset="0"/>
              <a:buChar char="•"/>
            </a:pPr>
            <a:r>
              <a:rPr lang="en-GB" sz="2000" dirty="0"/>
              <a:t>One of the party that emigrated to New World aboard </a:t>
            </a:r>
            <a:r>
              <a:rPr lang="en-GB" sz="2000" i="1" dirty="0"/>
              <a:t>Mayflower, </a:t>
            </a:r>
            <a:r>
              <a:rPr lang="en-GB" sz="2000" dirty="0"/>
              <a:t>1620</a:t>
            </a:r>
            <a:endParaRPr lang="en-GB" sz="2000" b="1" u="sng" dirty="0">
              <a:solidFill>
                <a:prstClr val="black"/>
              </a:solidFill>
            </a:endParaRPr>
          </a:p>
          <a:p>
            <a:pPr lvl="1"/>
            <a:endParaRPr lang="en-GB" sz="1600" b="1" i="1" u="sng" dirty="0">
              <a:solidFill>
                <a:prstClr val="black"/>
              </a:solidFill>
            </a:endParaRPr>
          </a:p>
          <a:p>
            <a:endParaRPr lang="en-GB" sz="1600" b="1" dirty="0">
              <a:solidFill>
                <a:prstClr val="black"/>
              </a:solidFill>
            </a:endParaRPr>
          </a:p>
        </p:txBody>
      </p:sp>
      <p:pic>
        <p:nvPicPr>
          <p:cNvPr id="2" name="Picture 1"/>
          <p:cNvPicPr>
            <a:picLocks noChangeAspect="1"/>
          </p:cNvPicPr>
          <p:nvPr/>
        </p:nvPicPr>
        <p:blipFill>
          <a:blip r:embed="rId3"/>
          <a:stretch>
            <a:fillRect/>
          </a:stretch>
        </p:blipFill>
        <p:spPr>
          <a:xfrm>
            <a:off x="6804248" y="3933056"/>
            <a:ext cx="1908213" cy="2853175"/>
          </a:xfrm>
          <a:prstGeom prst="rect">
            <a:avLst/>
          </a:prstGeom>
        </p:spPr>
      </p:pic>
    </p:spTree>
    <p:extLst>
      <p:ext uri="{BB962C8B-B14F-4D97-AF65-F5344CB8AC3E}">
        <p14:creationId xmlns:p14="http://schemas.microsoft.com/office/powerpoint/2010/main" val="25005777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02436" cy="6882563"/>
          </a:xfrm>
          <a:prstGeom prst="rect">
            <a:avLst/>
          </a:prstGeom>
        </p:spPr>
        <p:txBody>
          <a:bodyPr wrap="square" lIns="540000" tIns="360000" rIns="540000" bIns="360000">
            <a:spAutoFit/>
          </a:bodyPr>
          <a:lstStyle/>
          <a:p>
            <a:r>
              <a:rPr lang="en-GB" sz="1600" b="1" u="sng" dirty="0"/>
              <a:t>Mayflower Compact</a:t>
            </a:r>
          </a:p>
          <a:p>
            <a:endParaRPr lang="en-GB" sz="1600" b="1" i="1" u="sng" dirty="0">
              <a:solidFill>
                <a:prstClr val="black"/>
              </a:solidFill>
            </a:endParaRPr>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marL="285750" lvl="0" indent="-285750">
              <a:buFont typeface="Arial" panose="020B0604020202020204" pitchFamily="34" charset="0"/>
              <a:buChar char="•"/>
            </a:pPr>
            <a:r>
              <a:rPr lang="en-GB" b="1" dirty="0"/>
              <a:t>What are the key features of the ‘Mayflower Compact’?</a:t>
            </a:r>
          </a:p>
          <a:p>
            <a:pPr marL="285750" lvl="0" indent="-285750">
              <a:buFont typeface="Arial" panose="020B0604020202020204" pitchFamily="34" charset="0"/>
              <a:buChar char="•"/>
            </a:pPr>
            <a:endParaRPr lang="en-GB" b="1" dirty="0"/>
          </a:p>
          <a:p>
            <a:pPr marL="742950" lvl="1" indent="-285750">
              <a:buFontTx/>
              <a:buChar char="-"/>
            </a:pPr>
            <a:r>
              <a:rPr lang="en-GB" dirty="0"/>
              <a:t>How does the compact explain the Pilgrims’ motivation for settling in the New World?</a:t>
            </a:r>
          </a:p>
          <a:p>
            <a:pPr marL="742950" lvl="1" indent="-285750">
              <a:buFontTx/>
              <a:buChar char="-"/>
            </a:pPr>
            <a:endParaRPr lang="en-GB" dirty="0"/>
          </a:p>
          <a:p>
            <a:pPr marL="742950" lvl="1" indent="-285750">
              <a:buFontTx/>
              <a:buChar char="-"/>
            </a:pPr>
            <a:r>
              <a:rPr lang="en-GB" dirty="0"/>
              <a:t>What are some of the secular attributes of the compact?</a:t>
            </a:r>
          </a:p>
          <a:p>
            <a:pPr marL="742950" lvl="1" indent="-285750">
              <a:buFontTx/>
              <a:buChar char="-"/>
            </a:pPr>
            <a:endParaRPr lang="en-GB" dirty="0"/>
          </a:p>
          <a:p>
            <a:pPr marL="742950" lvl="1" indent="-285750">
              <a:buFontTx/>
              <a:buChar char="-"/>
            </a:pPr>
            <a:r>
              <a:rPr lang="en-GB" dirty="0"/>
              <a:t>What sort of governance does the compact endorse?</a:t>
            </a:r>
            <a:endParaRPr lang="en-GB" sz="1600" b="1" dirty="0">
              <a:solidFill>
                <a:prstClr val="black"/>
              </a:solidFill>
            </a:endParaRPr>
          </a:p>
        </p:txBody>
      </p:sp>
      <p:sp>
        <p:nvSpPr>
          <p:cNvPr id="5" name="Rectangle 4"/>
          <p:cNvSpPr/>
          <p:nvPr/>
        </p:nvSpPr>
        <p:spPr>
          <a:xfrm>
            <a:off x="971600" y="1089965"/>
            <a:ext cx="1583316" cy="1815882"/>
          </a:xfrm>
          <a:prstGeom prst="rect">
            <a:avLst/>
          </a:prstGeom>
        </p:spPr>
        <p:txBody>
          <a:bodyPr wrap="square">
            <a:spAutoFit/>
          </a:bodyPr>
          <a:lstStyle/>
          <a:p>
            <a:r>
              <a:rPr lang="en-GB" sz="1400" b="1" i="1" dirty="0">
                <a:solidFill>
                  <a:prstClr val="black"/>
                </a:solidFill>
              </a:rPr>
              <a:t>Signing the Mayflower Compact 1620</a:t>
            </a:r>
            <a:r>
              <a:rPr lang="en-GB" sz="1400" b="1" dirty="0">
                <a:solidFill>
                  <a:prstClr val="black"/>
                </a:solidFill>
              </a:rPr>
              <a:t>, by Jean Leon Gerome Ferris (from </a:t>
            </a:r>
            <a:r>
              <a:rPr lang="en-GB" sz="1400" b="1" i="1" dirty="0">
                <a:solidFill>
                  <a:prstClr val="black"/>
                </a:solidFill>
              </a:rPr>
              <a:t>The Pageant of a Nation,</a:t>
            </a:r>
            <a:r>
              <a:rPr lang="en-GB" sz="1400" b="1" dirty="0">
                <a:solidFill>
                  <a:prstClr val="black"/>
                </a:solidFill>
              </a:rPr>
              <a:t> published 1932)</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620689"/>
            <a:ext cx="4179692" cy="2942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1713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9102436" cy="6667119"/>
          </a:xfrm>
          <a:prstGeom prst="rect">
            <a:avLst/>
          </a:prstGeom>
        </p:spPr>
        <p:txBody>
          <a:bodyPr wrap="square" lIns="540000" tIns="360000" rIns="540000" bIns="360000">
            <a:spAutoFit/>
          </a:bodyPr>
          <a:lstStyle/>
          <a:p>
            <a:r>
              <a:rPr lang="en-GB" sz="1600" b="1" u="sng" dirty="0"/>
              <a:t> Mayflower Compact</a:t>
            </a:r>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lgn="just"/>
            <a:endParaRPr lang="en-GB" sz="1600" dirty="0"/>
          </a:p>
          <a:p>
            <a:pPr lvl="0" algn="just"/>
            <a:r>
              <a:rPr lang="en-GB" dirty="0"/>
              <a:t>“</a:t>
            </a:r>
            <a:r>
              <a:rPr lang="en-US" dirty="0"/>
              <a:t>I shall a little return back and begin with a combination made by them before they came ashore, being </a:t>
            </a:r>
            <a:r>
              <a:rPr lang="en-US" b="1" dirty="0"/>
              <a:t>the first foundation of their government in this place</a:t>
            </a:r>
            <a:r>
              <a:rPr lang="en-US" dirty="0"/>
              <a:t>; occasioned partly by the discontented and mutinous speeches that some of the strangers amongst them had let fall from them in the ship—</a:t>
            </a:r>
            <a:r>
              <a:rPr lang="en-US" i="1" dirty="0"/>
              <a:t>That when they came ashore they would use their own </a:t>
            </a:r>
            <a:r>
              <a:rPr lang="en-US" i="1" u="sng" dirty="0"/>
              <a:t>liberty</a:t>
            </a:r>
            <a:r>
              <a:rPr lang="en-US" i="1" dirty="0"/>
              <a:t>; for none had power to command them, the patent they had being for Virginia, and not for New England, which belonged to another Government, with which the Virginia Company had nothing to do</a:t>
            </a:r>
            <a:r>
              <a:rPr lang="en-US" dirty="0"/>
              <a:t>. And partly that such an act by them done, might be </a:t>
            </a:r>
            <a:r>
              <a:rPr lang="en-US" b="1" dirty="0"/>
              <a:t>as</a:t>
            </a:r>
            <a:r>
              <a:rPr lang="en-US" dirty="0"/>
              <a:t> </a:t>
            </a:r>
            <a:r>
              <a:rPr lang="en-US" b="1" dirty="0"/>
              <a:t>firm as any patent, and in some respects more sure</a:t>
            </a:r>
            <a:r>
              <a:rPr lang="en-US" dirty="0"/>
              <a:t>.”</a:t>
            </a:r>
            <a:endParaRPr lang="en-GB" dirty="0"/>
          </a:p>
        </p:txBody>
      </p:sp>
      <p:sp>
        <p:nvSpPr>
          <p:cNvPr id="6" name="Rectangle 5"/>
          <p:cNvSpPr/>
          <p:nvPr/>
        </p:nvSpPr>
        <p:spPr>
          <a:xfrm>
            <a:off x="971600" y="1089965"/>
            <a:ext cx="1583316" cy="1815882"/>
          </a:xfrm>
          <a:prstGeom prst="rect">
            <a:avLst/>
          </a:prstGeom>
        </p:spPr>
        <p:txBody>
          <a:bodyPr wrap="square">
            <a:spAutoFit/>
          </a:bodyPr>
          <a:lstStyle/>
          <a:p>
            <a:r>
              <a:rPr lang="en-GB" sz="1400" b="1" i="1" dirty="0">
                <a:solidFill>
                  <a:prstClr val="black"/>
                </a:solidFill>
              </a:rPr>
              <a:t>Signing the Mayflower Compact 1620</a:t>
            </a:r>
            <a:r>
              <a:rPr lang="en-GB" sz="1400" b="1" dirty="0">
                <a:solidFill>
                  <a:prstClr val="black"/>
                </a:solidFill>
              </a:rPr>
              <a:t>, by Jean Leon Gerome Ferris (from </a:t>
            </a:r>
            <a:r>
              <a:rPr lang="en-GB" sz="1400" b="1" i="1" dirty="0">
                <a:solidFill>
                  <a:prstClr val="black"/>
                </a:solidFill>
              </a:rPr>
              <a:t>The Pageant of a Nation,</a:t>
            </a:r>
            <a:r>
              <a:rPr lang="en-GB" sz="1400" b="1" dirty="0">
                <a:solidFill>
                  <a:prstClr val="black"/>
                </a:solidFill>
              </a:rPr>
              <a:t> published 1932)</a:t>
            </a: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620689"/>
            <a:ext cx="4179692" cy="2942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76348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0279" y="-24353"/>
            <a:ext cx="9102436" cy="6874868"/>
          </a:xfrm>
          <a:prstGeom prst="rect">
            <a:avLst/>
          </a:prstGeom>
        </p:spPr>
        <p:txBody>
          <a:bodyPr wrap="square" lIns="540000" tIns="360000" rIns="540000" bIns="360000">
            <a:spAutoFit/>
          </a:bodyPr>
          <a:lstStyle/>
          <a:p>
            <a:r>
              <a:rPr lang="en-GB" sz="1600" b="1" u="sng" dirty="0"/>
              <a:t> Mayflower Compact</a:t>
            </a:r>
          </a:p>
          <a:p>
            <a:endParaRPr lang="en-GB" sz="1600" b="1" i="1" u="sng" dirty="0">
              <a:solidFill>
                <a:prstClr val="black"/>
              </a:solidFill>
            </a:endParaRPr>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pPr lvl="0"/>
            <a:endParaRPr lang="en-GB" sz="1600" b="1" dirty="0"/>
          </a:p>
          <a:p>
            <a:endParaRPr lang="en-US" sz="1600" dirty="0"/>
          </a:p>
          <a:p>
            <a:pPr algn="just"/>
            <a:r>
              <a:rPr lang="en-US" sz="1950" dirty="0"/>
              <a:t>“… Having undertaken, for the Glory of God and advancements of the Christian faith and honor of our King and Country, a voyage to plant the first colony in the Northern parts of Virginia, do by these presents, solemnly and mutually, in the presence of God, and one another, </a:t>
            </a:r>
            <a:r>
              <a:rPr lang="en-US" sz="1950" b="1" dirty="0"/>
              <a:t>covenant and combine ourselves together into </a:t>
            </a:r>
            <a:r>
              <a:rPr lang="en-US" sz="1950" b="1" dirty="0">
                <a:solidFill>
                  <a:srgbClr val="FF0000"/>
                </a:solidFill>
              </a:rPr>
              <a:t>a civil body politic</a:t>
            </a:r>
            <a:r>
              <a:rPr lang="en-US" sz="1950" dirty="0"/>
              <a:t>; </a:t>
            </a:r>
            <a:r>
              <a:rPr lang="en-US" sz="1950" b="1" dirty="0"/>
              <a:t>for our better ordering, and preservation and furtherance of the ends aforesaid</a:t>
            </a:r>
            <a:r>
              <a:rPr lang="en-US" sz="1950" dirty="0"/>
              <a:t>; and by virtue hereof </a:t>
            </a:r>
            <a:r>
              <a:rPr lang="en-US" sz="1950" b="1" dirty="0"/>
              <a:t>to enact, constitute, and frame, such just and equal laws, ordinances, acts, constitutions, and offices</a:t>
            </a:r>
            <a:r>
              <a:rPr lang="en-US" sz="1950" dirty="0"/>
              <a:t>, from time to time, as shall be thought most meet and convenient for the </a:t>
            </a:r>
            <a:r>
              <a:rPr lang="en-US" sz="1950" b="1" dirty="0"/>
              <a:t>general good </a:t>
            </a:r>
            <a:r>
              <a:rPr lang="en-US" sz="1950" dirty="0"/>
              <a:t>of the colony.”</a:t>
            </a:r>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7984" y="620689"/>
            <a:ext cx="4179692" cy="29429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682264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0279" y="-24353"/>
            <a:ext cx="9102436" cy="6320870"/>
          </a:xfrm>
          <a:prstGeom prst="rect">
            <a:avLst/>
          </a:prstGeom>
        </p:spPr>
        <p:txBody>
          <a:bodyPr wrap="square" lIns="540000" tIns="360000" rIns="540000" bIns="360000">
            <a:spAutoFit/>
          </a:bodyPr>
          <a:lstStyle/>
          <a:p>
            <a:r>
              <a:rPr lang="en-GB" sz="1600" b="1" u="sng" dirty="0"/>
              <a:t> Mayflower Compact</a:t>
            </a:r>
          </a:p>
          <a:p>
            <a:pPr lvl="0"/>
            <a:endParaRPr lang="en-GB" sz="1600" b="1" i="1" u="sng" dirty="0">
              <a:solidFill>
                <a:prstClr val="black"/>
              </a:solidFill>
            </a:endParaRPr>
          </a:p>
          <a:p>
            <a:pPr lvl="0"/>
            <a:r>
              <a:rPr lang="en-GB" sz="2000" b="1" i="1" u="sng" dirty="0">
                <a:solidFill>
                  <a:prstClr val="black"/>
                </a:solidFill>
              </a:rPr>
              <a:t>COLLECTIVE GOVERNANCE</a:t>
            </a:r>
            <a:endParaRPr lang="en-GB" sz="2000" b="1" dirty="0"/>
          </a:p>
          <a:p>
            <a:pPr lvl="0"/>
            <a:endParaRPr lang="en-GB" sz="1600" b="1" dirty="0"/>
          </a:p>
          <a:p>
            <a:endParaRPr lang="en-US" sz="1600" dirty="0"/>
          </a:p>
          <a:p>
            <a:pPr algn="just"/>
            <a:r>
              <a:rPr lang="en-US" sz="1950" dirty="0"/>
              <a:t>“…</a:t>
            </a:r>
            <a:r>
              <a:rPr lang="en-US" sz="2000" b="1" dirty="0"/>
              <a:t>After this they chose, or rather confirmed, </a:t>
            </a:r>
            <a:r>
              <a:rPr lang="en-US" sz="2000" b="1" dirty="0" err="1"/>
              <a:t>Mr</a:t>
            </a:r>
            <a:r>
              <a:rPr lang="en-US" sz="2000" b="1" dirty="0"/>
              <a:t> John Carver (a man godly &amp; well approved amongst them) their Governor for that year</a:t>
            </a:r>
            <a:r>
              <a:rPr lang="en-US" sz="2000" dirty="0"/>
              <a:t>.  And after they had provided </a:t>
            </a:r>
            <a:r>
              <a:rPr lang="en-US" sz="2000" b="1" dirty="0"/>
              <a:t>a place for their goods, or common store</a:t>
            </a:r>
            <a:r>
              <a:rPr lang="en-US" sz="2000" dirty="0"/>
              <a:t>, (which were long in unlading for want of boats, foulness of winter weather, and sickness of </a:t>
            </a:r>
            <a:r>
              <a:rPr lang="en-US" sz="2000" b="1" dirty="0"/>
              <a:t>divers) and begun some small cottages for their habitation, as time would admit, they met and consulted of  laws &amp; orders, both for their civil &amp; military Government</a:t>
            </a:r>
            <a:r>
              <a:rPr lang="en-US" sz="2000" dirty="0"/>
              <a:t>, as the necessity of their condition did require, still adding </a:t>
            </a:r>
            <a:r>
              <a:rPr lang="en-US" sz="2000" dirty="0" err="1"/>
              <a:t>therunto</a:t>
            </a:r>
            <a:r>
              <a:rPr lang="en-US" sz="2000" dirty="0"/>
              <a:t> as urgent occasion in several times, and as cases did require. </a:t>
            </a:r>
          </a:p>
          <a:p>
            <a:pPr algn="just"/>
            <a:r>
              <a:rPr lang="en-US" sz="2000" dirty="0"/>
              <a:t>	“In these hard &amp; difficult beginnings they found some discontents &amp; murmurings arise amongst some, and mutinous speeches &amp; carriages in other; but they were soon quelled &amp; </a:t>
            </a:r>
            <a:r>
              <a:rPr lang="en-US" sz="2000" b="1" dirty="0"/>
              <a:t>overcome by the wisdom, patience, and just &amp; equal carriage of things by the Governor and better part, which clave faithfully together in the main</a:t>
            </a:r>
            <a:r>
              <a:rPr lang="en-US" sz="2000" dirty="0"/>
              <a:t>.” </a:t>
            </a:r>
            <a:endParaRPr lang="en-GB" sz="2000" dirty="0"/>
          </a:p>
          <a:p>
            <a:pPr algn="just"/>
            <a:endParaRPr lang="en-US" sz="1950" dirty="0"/>
          </a:p>
        </p:txBody>
      </p:sp>
    </p:spTree>
    <p:extLst>
      <p:ext uri="{BB962C8B-B14F-4D97-AF65-F5344CB8AC3E}">
        <p14:creationId xmlns:p14="http://schemas.microsoft.com/office/powerpoint/2010/main" val="26719936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C2EE728-BC6D-405E-9CF5-50929ED03EF5}"/>
              </a:ext>
            </a:extLst>
          </p:cNvPr>
          <p:cNvPicPr>
            <a:picLocks noChangeAspect="1"/>
          </p:cNvPicPr>
          <p:nvPr/>
        </p:nvPicPr>
        <p:blipFill>
          <a:blip r:embed="rId2"/>
          <a:stretch>
            <a:fillRect/>
          </a:stretch>
        </p:blipFill>
        <p:spPr>
          <a:xfrm>
            <a:off x="380570" y="1700808"/>
            <a:ext cx="4383404" cy="4438273"/>
          </a:xfrm>
          <a:prstGeom prst="rect">
            <a:avLst/>
          </a:prstGeom>
        </p:spPr>
      </p:pic>
      <p:pic>
        <p:nvPicPr>
          <p:cNvPr id="4" name="Picture 3">
            <a:extLst>
              <a:ext uri="{FF2B5EF4-FFF2-40B4-BE49-F238E27FC236}">
                <a16:creationId xmlns:a16="http://schemas.microsoft.com/office/drawing/2014/main" id="{97A83DF9-83BD-4386-991E-D33FF2D4B293}"/>
              </a:ext>
            </a:extLst>
          </p:cNvPr>
          <p:cNvPicPr>
            <a:picLocks noChangeAspect="1"/>
          </p:cNvPicPr>
          <p:nvPr/>
        </p:nvPicPr>
        <p:blipFill>
          <a:blip r:embed="rId3"/>
          <a:stretch>
            <a:fillRect/>
          </a:stretch>
        </p:blipFill>
        <p:spPr>
          <a:xfrm>
            <a:off x="5762600" y="1988840"/>
            <a:ext cx="3352800" cy="2476500"/>
          </a:xfrm>
          <a:prstGeom prst="rect">
            <a:avLst/>
          </a:prstGeom>
        </p:spPr>
      </p:pic>
      <p:sp>
        <p:nvSpPr>
          <p:cNvPr id="7" name="TextBox 6">
            <a:extLst>
              <a:ext uri="{FF2B5EF4-FFF2-40B4-BE49-F238E27FC236}">
                <a16:creationId xmlns:a16="http://schemas.microsoft.com/office/drawing/2014/main" id="{6A7BB5DE-8344-418B-A475-ACA0E2810016}"/>
              </a:ext>
            </a:extLst>
          </p:cNvPr>
          <p:cNvSpPr txBox="1"/>
          <p:nvPr/>
        </p:nvSpPr>
        <p:spPr>
          <a:xfrm>
            <a:off x="373246" y="548680"/>
            <a:ext cx="4572000" cy="523220"/>
          </a:xfrm>
          <a:prstGeom prst="rect">
            <a:avLst/>
          </a:prstGeom>
          <a:noFill/>
        </p:spPr>
        <p:txBody>
          <a:bodyPr wrap="square">
            <a:spAutoFit/>
          </a:bodyPr>
          <a:lstStyle/>
          <a:p>
            <a:r>
              <a:rPr lang="en-GB" sz="2800" b="1" dirty="0">
                <a:solidFill>
                  <a:prstClr val="black"/>
                </a:solidFill>
              </a:rPr>
              <a:t>Town Life in New England</a:t>
            </a:r>
          </a:p>
        </p:txBody>
      </p:sp>
    </p:spTree>
    <p:extLst>
      <p:ext uri="{BB962C8B-B14F-4D97-AF65-F5344CB8AC3E}">
        <p14:creationId xmlns:p14="http://schemas.microsoft.com/office/powerpoint/2010/main" val="40169310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A3F296F-A31C-4EF8-A24E-01222858AD57}"/>
              </a:ext>
            </a:extLst>
          </p:cNvPr>
          <p:cNvPicPr>
            <a:picLocks noChangeAspect="1"/>
          </p:cNvPicPr>
          <p:nvPr/>
        </p:nvPicPr>
        <p:blipFill rotWithShape="1">
          <a:blip r:embed="rId2"/>
          <a:srcRect l="30313" t="26201" r="33463" b="3800"/>
          <a:stretch/>
        </p:blipFill>
        <p:spPr>
          <a:xfrm>
            <a:off x="1294514" y="557972"/>
            <a:ext cx="5768964" cy="6270613"/>
          </a:xfrm>
          <a:prstGeom prst="rect">
            <a:avLst/>
          </a:prstGeom>
        </p:spPr>
      </p:pic>
      <p:sp>
        <p:nvSpPr>
          <p:cNvPr id="5" name="TextBox 4">
            <a:extLst>
              <a:ext uri="{FF2B5EF4-FFF2-40B4-BE49-F238E27FC236}">
                <a16:creationId xmlns:a16="http://schemas.microsoft.com/office/drawing/2014/main" id="{7AAD2013-F247-41F6-9ABA-9E0DDECDAB27}"/>
              </a:ext>
            </a:extLst>
          </p:cNvPr>
          <p:cNvSpPr txBox="1"/>
          <p:nvPr/>
        </p:nvSpPr>
        <p:spPr>
          <a:xfrm>
            <a:off x="467544" y="188640"/>
            <a:ext cx="7560840" cy="369332"/>
          </a:xfrm>
          <a:prstGeom prst="rect">
            <a:avLst/>
          </a:prstGeom>
          <a:noFill/>
        </p:spPr>
        <p:txBody>
          <a:bodyPr wrap="square">
            <a:spAutoFit/>
          </a:bodyPr>
          <a:lstStyle/>
          <a:p>
            <a:r>
              <a:rPr lang="en-GB" sz="1800" b="1" dirty="0">
                <a:solidFill>
                  <a:prstClr val="black"/>
                </a:solidFill>
              </a:rPr>
              <a:t>3. Consolidation of First British Empire</a:t>
            </a:r>
            <a:r>
              <a:rPr lang="en-US" sz="1800" b="1" dirty="0">
                <a:solidFill>
                  <a:prstClr val="black"/>
                </a:solidFill>
              </a:rPr>
              <a:t>: T</a:t>
            </a:r>
            <a:r>
              <a:rPr lang="en-GB" sz="1800" b="1" dirty="0">
                <a:solidFill>
                  <a:prstClr val="black"/>
                </a:solidFill>
              </a:rPr>
              <a:t>territorial Expansion</a:t>
            </a:r>
          </a:p>
        </p:txBody>
      </p:sp>
    </p:spTree>
    <p:extLst>
      <p:ext uri="{BB962C8B-B14F-4D97-AF65-F5344CB8AC3E}">
        <p14:creationId xmlns:p14="http://schemas.microsoft.com/office/powerpoint/2010/main" val="32988117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94791F-86B0-482F-91F8-1A7F25630027}"/>
              </a:ext>
            </a:extLst>
          </p:cNvPr>
          <p:cNvSpPr txBox="1"/>
          <p:nvPr/>
        </p:nvSpPr>
        <p:spPr>
          <a:xfrm>
            <a:off x="467544" y="764704"/>
            <a:ext cx="5688632" cy="6740307"/>
          </a:xfrm>
          <a:prstGeom prst="rect">
            <a:avLst/>
          </a:prstGeom>
          <a:noFill/>
        </p:spPr>
        <p:txBody>
          <a:bodyPr wrap="square">
            <a:spAutoFit/>
          </a:bodyPr>
          <a:lstStyle/>
          <a:p>
            <a:r>
              <a:rPr lang="en-US" dirty="0"/>
              <a:t>1610         	     350 (all in Virginia)</a:t>
            </a:r>
          </a:p>
          <a:p>
            <a:r>
              <a:rPr lang="en-US" dirty="0"/>
              <a:t>1620        	   	2,302 (Virginia &amp; Plymouth Plantation)</a:t>
            </a:r>
          </a:p>
          <a:p>
            <a:r>
              <a:rPr lang="en-US" dirty="0"/>
              <a:t>1630        		4,646</a:t>
            </a:r>
          </a:p>
          <a:p>
            <a:r>
              <a:rPr lang="en-US" dirty="0"/>
              <a:t>1640         	26,634</a:t>
            </a:r>
          </a:p>
          <a:p>
            <a:r>
              <a:rPr lang="en-US" dirty="0"/>
              <a:t>1650        		50,368</a:t>
            </a:r>
          </a:p>
          <a:p>
            <a:r>
              <a:rPr lang="en-US" dirty="0"/>
              <a:t>1660         	75,058</a:t>
            </a:r>
          </a:p>
          <a:p>
            <a:r>
              <a:rPr lang="en-US" dirty="0"/>
              <a:t>1670      		111,935</a:t>
            </a:r>
          </a:p>
          <a:p>
            <a:r>
              <a:rPr lang="en-US" dirty="0"/>
              <a:t>1680      		151,507</a:t>
            </a:r>
          </a:p>
          <a:p>
            <a:r>
              <a:rPr lang="en-US" dirty="0"/>
              <a:t>1690      		210,372</a:t>
            </a:r>
          </a:p>
          <a:p>
            <a:r>
              <a:rPr lang="en-US" dirty="0"/>
              <a:t>1700       		250,888</a:t>
            </a:r>
          </a:p>
          <a:p>
            <a:r>
              <a:rPr lang="en-US" dirty="0"/>
              <a:t>1710      		331,711</a:t>
            </a:r>
          </a:p>
          <a:p>
            <a:r>
              <a:rPr lang="en-US" dirty="0"/>
              <a:t>1720      		466,185</a:t>
            </a:r>
          </a:p>
          <a:p>
            <a:r>
              <a:rPr lang="en-US" dirty="0"/>
              <a:t>1730      		629,445</a:t>
            </a:r>
          </a:p>
          <a:p>
            <a:r>
              <a:rPr lang="en-US" dirty="0"/>
              <a:t>1740    		905,563</a:t>
            </a:r>
          </a:p>
          <a:p>
            <a:r>
              <a:rPr lang="en-US" dirty="0"/>
              <a:t>1750   	 	1,170,760</a:t>
            </a:r>
          </a:p>
          <a:p>
            <a:r>
              <a:rPr lang="en-US" dirty="0"/>
              <a:t>1760    		1,593,625</a:t>
            </a:r>
          </a:p>
          <a:p>
            <a:r>
              <a:rPr lang="en-US" dirty="0"/>
              <a:t>1770    		2,148,076</a:t>
            </a:r>
          </a:p>
          <a:p>
            <a:r>
              <a:rPr lang="en-US" dirty="0"/>
              <a:t>1776  		2,500,000</a:t>
            </a:r>
          </a:p>
          <a:p>
            <a:r>
              <a:rPr lang="en-US" dirty="0"/>
              <a:t>1780    		2,780,369</a:t>
            </a:r>
          </a:p>
          <a:p>
            <a:r>
              <a:rPr lang="en-US" dirty="0"/>
              <a:t>1790    		3,929,214</a:t>
            </a:r>
          </a:p>
          <a:p>
            <a:endParaRPr lang="en-US" dirty="0"/>
          </a:p>
          <a:p>
            <a:r>
              <a:rPr lang="en-US" dirty="0"/>
              <a:t>Estimates of US census bureau</a:t>
            </a:r>
          </a:p>
          <a:p>
            <a:endParaRPr lang="en-US" dirty="0"/>
          </a:p>
          <a:p>
            <a:r>
              <a:rPr lang="en-US" dirty="0"/>
              <a:t>    </a:t>
            </a:r>
            <a:endParaRPr lang="en-GB" dirty="0"/>
          </a:p>
        </p:txBody>
      </p:sp>
      <p:pic>
        <p:nvPicPr>
          <p:cNvPr id="5" name="Picture 4">
            <a:extLst>
              <a:ext uri="{FF2B5EF4-FFF2-40B4-BE49-F238E27FC236}">
                <a16:creationId xmlns:a16="http://schemas.microsoft.com/office/drawing/2014/main" id="{1EC509F5-4D05-48D6-A021-74434DC6BAC3}"/>
              </a:ext>
            </a:extLst>
          </p:cNvPr>
          <p:cNvPicPr>
            <a:picLocks noChangeAspect="1"/>
          </p:cNvPicPr>
          <p:nvPr/>
        </p:nvPicPr>
        <p:blipFill>
          <a:blip r:embed="rId2"/>
          <a:stretch>
            <a:fillRect/>
          </a:stretch>
        </p:blipFill>
        <p:spPr>
          <a:xfrm>
            <a:off x="4548692" y="1505115"/>
            <a:ext cx="4418856" cy="2437736"/>
          </a:xfrm>
          <a:prstGeom prst="rect">
            <a:avLst/>
          </a:prstGeom>
        </p:spPr>
      </p:pic>
      <p:pic>
        <p:nvPicPr>
          <p:cNvPr id="7" name="Picture 6">
            <a:extLst>
              <a:ext uri="{FF2B5EF4-FFF2-40B4-BE49-F238E27FC236}">
                <a16:creationId xmlns:a16="http://schemas.microsoft.com/office/drawing/2014/main" id="{D008ED4F-334B-4F78-B62F-0AD787EC685B}"/>
              </a:ext>
            </a:extLst>
          </p:cNvPr>
          <p:cNvPicPr>
            <a:picLocks noChangeAspect="1"/>
          </p:cNvPicPr>
          <p:nvPr/>
        </p:nvPicPr>
        <p:blipFill>
          <a:blip r:embed="rId3"/>
          <a:stretch>
            <a:fillRect/>
          </a:stretch>
        </p:blipFill>
        <p:spPr>
          <a:xfrm>
            <a:off x="4548692" y="3942851"/>
            <a:ext cx="4595308" cy="2915149"/>
          </a:xfrm>
          <a:prstGeom prst="rect">
            <a:avLst/>
          </a:prstGeom>
        </p:spPr>
      </p:pic>
      <p:sp>
        <p:nvSpPr>
          <p:cNvPr id="8" name="Rectangle 7">
            <a:extLst>
              <a:ext uri="{FF2B5EF4-FFF2-40B4-BE49-F238E27FC236}">
                <a16:creationId xmlns:a16="http://schemas.microsoft.com/office/drawing/2014/main" id="{0E7CB7FC-F5DF-43C7-B119-9BDD9E9EF409}"/>
              </a:ext>
            </a:extLst>
          </p:cNvPr>
          <p:cNvSpPr/>
          <p:nvPr/>
        </p:nvSpPr>
        <p:spPr>
          <a:xfrm>
            <a:off x="-23484" y="-28575"/>
            <a:ext cx="9167484" cy="1342584"/>
          </a:xfrm>
          <a:prstGeom prst="rect">
            <a:avLst/>
          </a:prstGeom>
        </p:spPr>
        <p:txBody>
          <a:bodyPr wrap="square" lIns="540000" tIns="360000" rIns="540000" bIns="360000">
            <a:spAutoFit/>
          </a:bodyPr>
          <a:lstStyle/>
          <a:p>
            <a:r>
              <a:rPr lang="en-GB" sz="2000" b="1" u="sng" dirty="0">
                <a:solidFill>
                  <a:prstClr val="black"/>
                </a:solidFill>
              </a:rPr>
              <a:t>3. Consolidation of First British Empire: Population Growth</a:t>
            </a:r>
            <a:endParaRPr lang="en-GB" sz="3600" b="1" u="sng" dirty="0">
              <a:solidFill>
                <a:prstClr val="black"/>
              </a:solidFill>
            </a:endParaRPr>
          </a:p>
          <a:p>
            <a:endParaRPr lang="en-GB" sz="2000" b="1" dirty="0">
              <a:solidFill>
                <a:prstClr val="black"/>
              </a:solidFill>
              <a:ea typeface="Calibri"/>
              <a:cs typeface="Times New Roman"/>
            </a:endParaRPr>
          </a:p>
        </p:txBody>
      </p:sp>
    </p:spTree>
    <p:extLst>
      <p:ext uri="{BB962C8B-B14F-4D97-AF65-F5344CB8AC3E}">
        <p14:creationId xmlns:p14="http://schemas.microsoft.com/office/powerpoint/2010/main" val="703038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896582"/>
          </a:xfrm>
          <a:prstGeom prst="rect">
            <a:avLst/>
          </a:prstGeom>
        </p:spPr>
        <p:txBody>
          <a:bodyPr wrap="square" lIns="540000" tIns="360000" rIns="540000" bIns="360000">
            <a:spAutoFit/>
          </a:bodyPr>
          <a:lstStyle/>
          <a:p>
            <a:r>
              <a:rPr lang="en-GB" sz="2000" b="1" u="sng" dirty="0">
                <a:solidFill>
                  <a:prstClr val="black"/>
                </a:solidFill>
              </a:rPr>
              <a:t>3. Consolidation of First British Empire: Wars with Native Americans</a:t>
            </a:r>
          </a:p>
          <a:p>
            <a:r>
              <a:rPr lang="en-GB" sz="2000" b="1" dirty="0">
                <a:solidFill>
                  <a:prstClr val="black"/>
                </a:solidFill>
                <a:ea typeface="Calibri"/>
                <a:cs typeface="Times New Roman"/>
              </a:rPr>
              <a:t>Expansion westward of English settlements</a:t>
            </a:r>
            <a:endParaRPr lang="en-GB" sz="2000" dirty="0">
              <a:ea typeface="Calibri"/>
              <a:cs typeface="Times New Roman"/>
            </a:endParaRPr>
          </a:p>
          <a:p>
            <a:endParaRPr lang="en-GB" sz="2000" b="1" u="sng" dirty="0">
              <a:solidFill>
                <a:prstClr val="black"/>
              </a:solidFill>
            </a:endParaRPr>
          </a:p>
          <a:p>
            <a:pPr algn="just"/>
            <a:endParaRPr lang="en-GB" sz="1600" dirty="0"/>
          </a:p>
        </p:txBody>
      </p:sp>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4669" y="1052736"/>
            <a:ext cx="3946860" cy="40377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descr="Image result for Pequot War map"/>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5605" y="1052736"/>
            <a:ext cx="3819976" cy="4037742"/>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p:cNvSpPr/>
          <p:nvPr/>
        </p:nvSpPr>
        <p:spPr>
          <a:xfrm>
            <a:off x="-23484" y="4813068"/>
            <a:ext cx="9018345" cy="2031325"/>
          </a:xfrm>
          <a:prstGeom prst="rect">
            <a:avLst/>
          </a:prstGeom>
        </p:spPr>
        <p:txBody>
          <a:bodyPr wrap="square" lIns="457200" tIns="457200" rIns="457200" bIns="457200" numCol="2">
            <a:spAutoFit/>
          </a:bodyPr>
          <a:lstStyle/>
          <a:p>
            <a:pPr marL="457200" indent="-457200"/>
            <a:r>
              <a:rPr lang="en-GB" dirty="0"/>
              <a:t>1620 – Plymouth colony founded</a:t>
            </a:r>
            <a:endParaRPr lang="en-US" dirty="0"/>
          </a:p>
          <a:p>
            <a:pPr marL="457200" indent="-457200"/>
            <a:r>
              <a:rPr lang="en-GB" dirty="0"/>
              <a:t>1630 – Massachusetts Bay colony founded</a:t>
            </a:r>
            <a:endParaRPr lang="en-US" dirty="0"/>
          </a:p>
          <a:p>
            <a:pPr marL="457200" indent="-457200"/>
            <a:r>
              <a:rPr lang="en-GB" dirty="0"/>
              <a:t>1634 – Maryland founded</a:t>
            </a:r>
            <a:endParaRPr lang="en-US" dirty="0"/>
          </a:p>
          <a:p>
            <a:pPr marL="457200" indent="-457200"/>
            <a:r>
              <a:rPr lang="en-GB" dirty="0"/>
              <a:t>1636 – Rhode Island, Connecticut founded</a:t>
            </a:r>
            <a:endParaRPr lang="en-US" dirty="0"/>
          </a:p>
          <a:p>
            <a:pPr marL="457200" indent="-457200"/>
            <a:r>
              <a:rPr lang="en-GB" dirty="0"/>
              <a:t>1663 – Carolina chartered</a:t>
            </a:r>
            <a:endParaRPr lang="en-US" dirty="0"/>
          </a:p>
          <a:p>
            <a:pPr marL="457200" indent="-457200"/>
            <a:r>
              <a:rPr lang="en-GB" dirty="0"/>
              <a:t>1664 – English conquer New Netherlands; New York, New Jersey founded</a:t>
            </a:r>
            <a:endParaRPr lang="en-US" dirty="0"/>
          </a:p>
          <a:p>
            <a:pPr marL="457200" indent="-457200"/>
            <a:r>
              <a:rPr lang="en-GB" dirty="0"/>
              <a:t>1681 – Pennsylvania chartered</a:t>
            </a:r>
            <a:endParaRPr lang="en-US" dirty="0"/>
          </a:p>
        </p:txBody>
      </p:sp>
      <p:sp>
        <p:nvSpPr>
          <p:cNvPr id="3" name="Rectangle 2"/>
          <p:cNvSpPr/>
          <p:nvPr/>
        </p:nvSpPr>
        <p:spPr>
          <a:xfrm>
            <a:off x="2771800" y="1124744"/>
            <a:ext cx="1296144" cy="923330"/>
          </a:xfrm>
          <a:prstGeom prst="rect">
            <a:avLst/>
          </a:prstGeom>
        </p:spPr>
        <p:txBody>
          <a:bodyPr wrap="square">
            <a:spAutoFit/>
          </a:bodyPr>
          <a:lstStyle/>
          <a:p>
            <a:pPr algn="ctr"/>
            <a:r>
              <a:rPr lang="en-GB" b="1" dirty="0">
                <a:solidFill>
                  <a:srgbClr val="7030A0"/>
                </a:solidFill>
                <a:effectLst>
                  <a:outerShdw blurRad="38100" dist="38100" dir="2700000" algn="tl">
                    <a:srgbClr val="000000">
                      <a:alpha val="43137"/>
                    </a:srgbClr>
                  </a:outerShdw>
                </a:effectLst>
                <a:ea typeface="Calibri"/>
                <a:cs typeface="Times New Roman"/>
              </a:rPr>
              <a:t>New England, c. 1637</a:t>
            </a:r>
            <a:endParaRPr lang="en-GB" dirty="0">
              <a:solidFill>
                <a:srgbClr val="7030A0"/>
              </a:solidFill>
              <a:effectLst>
                <a:outerShdw blurRad="38100" dist="38100" dir="2700000" algn="tl">
                  <a:srgbClr val="000000">
                    <a:alpha val="43137"/>
                  </a:srgbClr>
                </a:outerShdw>
              </a:effectLst>
              <a:ea typeface="Calibri"/>
              <a:cs typeface="Times New Roman"/>
            </a:endParaRPr>
          </a:p>
        </p:txBody>
      </p:sp>
      <p:sp>
        <p:nvSpPr>
          <p:cNvPr id="12" name="Rectangle 11"/>
          <p:cNvSpPr/>
          <p:nvPr/>
        </p:nvSpPr>
        <p:spPr>
          <a:xfrm>
            <a:off x="7565385" y="2507241"/>
            <a:ext cx="1296144" cy="923330"/>
          </a:xfrm>
          <a:prstGeom prst="rect">
            <a:avLst/>
          </a:prstGeom>
        </p:spPr>
        <p:txBody>
          <a:bodyPr wrap="square">
            <a:spAutoFit/>
          </a:bodyPr>
          <a:lstStyle/>
          <a:p>
            <a:pPr algn="ctr"/>
            <a:r>
              <a:rPr lang="en-GB" b="1" dirty="0">
                <a:solidFill>
                  <a:srgbClr val="7030A0"/>
                </a:solidFill>
                <a:effectLst>
                  <a:outerShdw blurRad="38100" dist="38100" dir="2700000" algn="tl">
                    <a:srgbClr val="000000">
                      <a:alpha val="43137"/>
                    </a:srgbClr>
                  </a:outerShdw>
                </a:effectLst>
                <a:ea typeface="Calibri"/>
                <a:cs typeface="Times New Roman"/>
              </a:rPr>
              <a:t>English settlement, c. 1689</a:t>
            </a:r>
            <a:endParaRPr lang="en-GB" dirty="0">
              <a:solidFill>
                <a:srgbClr val="7030A0"/>
              </a:solidFill>
              <a:effectLst>
                <a:outerShdw blurRad="38100" dist="38100" dir="2700000" algn="tl">
                  <a:srgbClr val="000000">
                    <a:alpha val="43137"/>
                  </a:srgbClr>
                </a:outerShdw>
              </a:effectLst>
              <a:ea typeface="Calibri"/>
              <a:cs typeface="Times New Roman"/>
            </a:endParaRPr>
          </a:p>
        </p:txBody>
      </p:sp>
    </p:spTree>
    <p:extLst>
      <p:ext uri="{BB962C8B-B14F-4D97-AF65-F5344CB8AC3E}">
        <p14:creationId xmlns:p14="http://schemas.microsoft.com/office/powerpoint/2010/main" val="5043749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896582"/>
          </a:xfrm>
          <a:prstGeom prst="rect">
            <a:avLst/>
          </a:prstGeom>
        </p:spPr>
        <p:txBody>
          <a:bodyPr wrap="square" lIns="540000" tIns="360000" rIns="540000" bIns="360000">
            <a:spAutoFit/>
          </a:bodyPr>
          <a:lstStyle/>
          <a:p>
            <a:r>
              <a:rPr lang="en-GB" sz="2000" b="1" u="sng" dirty="0">
                <a:solidFill>
                  <a:prstClr val="black"/>
                </a:solidFill>
              </a:rPr>
              <a:t>3. Consolidation of First British Empire: Wars with Native Americans</a:t>
            </a:r>
          </a:p>
          <a:p>
            <a:pPr marL="342900" indent="-342900">
              <a:buFont typeface="Arial" panose="020B0604020202020204" pitchFamily="34" charset="0"/>
              <a:buChar char="•"/>
            </a:pPr>
            <a:r>
              <a:rPr lang="en-GB" sz="2000" b="1" dirty="0">
                <a:solidFill>
                  <a:prstClr val="black"/>
                </a:solidFill>
                <a:ea typeface="Calibri"/>
                <a:cs typeface="Times New Roman"/>
              </a:rPr>
              <a:t>Territorial disputes with indigenous tribes</a:t>
            </a:r>
          </a:p>
          <a:p>
            <a:endParaRPr lang="en-GB" sz="2000" b="1" u="sng" dirty="0">
              <a:solidFill>
                <a:prstClr val="black"/>
              </a:solidFill>
            </a:endParaRPr>
          </a:p>
          <a:p>
            <a:pPr algn="just"/>
            <a:endParaRPr lang="en-GB" sz="1600" dirty="0"/>
          </a:p>
        </p:txBody>
      </p:sp>
      <p:sp>
        <p:nvSpPr>
          <p:cNvPr id="7" name="Rectangle 6"/>
          <p:cNvSpPr/>
          <p:nvPr/>
        </p:nvSpPr>
        <p:spPr>
          <a:xfrm>
            <a:off x="4333204" y="908720"/>
            <a:ext cx="4803337" cy="6143899"/>
          </a:xfrm>
          <a:prstGeom prst="rect">
            <a:avLst/>
          </a:prstGeom>
        </p:spPr>
        <p:txBody>
          <a:bodyPr wrap="square" lIns="360000" tIns="360000" rIns="360000" bIns="360000" numCol="1">
            <a:spAutoFit/>
          </a:bodyPr>
          <a:lstStyle/>
          <a:p>
            <a:pPr marL="800100" lvl="1" indent="-342900" algn="r">
              <a:buFontTx/>
              <a:buChar char="-"/>
            </a:pPr>
            <a:r>
              <a:rPr lang="en-GB" sz="2200" dirty="0">
                <a:solidFill>
                  <a:prstClr val="black"/>
                </a:solidFill>
                <a:ea typeface="Calibri"/>
                <a:cs typeface="Times New Roman"/>
              </a:rPr>
              <a:t>Jamestown Massacre of 1622</a:t>
            </a:r>
          </a:p>
          <a:p>
            <a:pPr marL="800100" lvl="1" indent="-342900" algn="r">
              <a:buFontTx/>
              <a:buChar char="-"/>
            </a:pPr>
            <a:r>
              <a:rPr lang="en-GB" sz="2200" b="1" dirty="0">
                <a:solidFill>
                  <a:srgbClr val="FFFF00"/>
                </a:solidFill>
                <a:ea typeface="Calibri"/>
                <a:cs typeface="Times New Roman"/>
              </a:rPr>
              <a:t>Pequot War of 1636–1638</a:t>
            </a:r>
          </a:p>
          <a:p>
            <a:pPr marL="800100" lvl="1" indent="-342900" algn="r">
              <a:buFontTx/>
              <a:buChar char="-"/>
            </a:pPr>
            <a:r>
              <a:rPr lang="en-GB" sz="2200" dirty="0">
                <a:solidFill>
                  <a:prstClr val="black"/>
                </a:solidFill>
                <a:ea typeface="Calibri"/>
                <a:cs typeface="Times New Roman"/>
              </a:rPr>
              <a:t>Anglo-Powhatan Wars (1610–14, 1622–32, 1644–46)</a:t>
            </a:r>
          </a:p>
          <a:p>
            <a:pPr marL="800100" lvl="1" indent="-342900" algn="r">
              <a:buFontTx/>
              <a:buChar char="-"/>
            </a:pPr>
            <a:r>
              <a:rPr lang="en-GB" sz="2200" dirty="0">
                <a:ea typeface="Calibri"/>
                <a:cs typeface="Times New Roman"/>
              </a:rPr>
              <a:t>King Philip’s War (1675–78)</a:t>
            </a:r>
          </a:p>
          <a:p>
            <a:pPr marL="800100" lvl="1" indent="-342900" algn="r">
              <a:buFontTx/>
              <a:buChar char="-"/>
            </a:pPr>
            <a:r>
              <a:rPr lang="en-GB" sz="2200" dirty="0">
                <a:solidFill>
                  <a:prstClr val="black"/>
                </a:solidFill>
                <a:ea typeface="Calibri"/>
                <a:cs typeface="Times New Roman"/>
              </a:rPr>
              <a:t>King William's War (1688–97)</a:t>
            </a:r>
          </a:p>
          <a:p>
            <a:pPr marL="800100" lvl="1" indent="-342900" algn="r">
              <a:buFontTx/>
              <a:buChar char="-"/>
            </a:pPr>
            <a:r>
              <a:rPr lang="en-GB" sz="2200" dirty="0">
                <a:solidFill>
                  <a:prstClr val="black"/>
                </a:solidFill>
                <a:ea typeface="Calibri"/>
                <a:cs typeface="Times New Roman"/>
              </a:rPr>
              <a:t>Tuscarora War (1711–1715)</a:t>
            </a:r>
          </a:p>
          <a:p>
            <a:pPr marL="800100" lvl="1" indent="-342900" algn="r">
              <a:buFontTx/>
              <a:buChar char="-"/>
            </a:pPr>
            <a:r>
              <a:rPr lang="en-GB" sz="2200" dirty="0" err="1">
                <a:solidFill>
                  <a:prstClr val="black"/>
                </a:solidFill>
                <a:ea typeface="Calibri"/>
                <a:cs typeface="Times New Roman"/>
              </a:rPr>
              <a:t>Yamasee</a:t>
            </a:r>
            <a:r>
              <a:rPr lang="en-GB" sz="2200" dirty="0">
                <a:solidFill>
                  <a:prstClr val="black"/>
                </a:solidFill>
                <a:ea typeface="Calibri"/>
                <a:cs typeface="Times New Roman"/>
              </a:rPr>
              <a:t> War (1715—1717)</a:t>
            </a:r>
          </a:p>
          <a:p>
            <a:pPr marL="800100" lvl="1" indent="-342900" algn="r">
              <a:buFontTx/>
              <a:buChar char="-"/>
            </a:pPr>
            <a:r>
              <a:rPr lang="en-GB" sz="2200" dirty="0">
                <a:solidFill>
                  <a:prstClr val="black"/>
                </a:solidFill>
                <a:ea typeface="Calibri"/>
                <a:cs typeface="Times New Roman"/>
              </a:rPr>
              <a:t>Father Le </a:t>
            </a:r>
            <a:r>
              <a:rPr lang="en-GB" sz="2200" dirty="0" err="1">
                <a:solidFill>
                  <a:prstClr val="black"/>
                </a:solidFill>
                <a:ea typeface="Calibri"/>
                <a:cs typeface="Times New Roman"/>
              </a:rPr>
              <a:t>Loutre's</a:t>
            </a:r>
            <a:r>
              <a:rPr lang="en-GB" sz="2200" dirty="0">
                <a:solidFill>
                  <a:prstClr val="black"/>
                </a:solidFill>
                <a:ea typeface="Calibri"/>
                <a:cs typeface="Times New Roman"/>
              </a:rPr>
              <a:t> War (1749–1755)</a:t>
            </a:r>
          </a:p>
          <a:p>
            <a:pPr marL="800100" lvl="1" indent="-342900" algn="r">
              <a:buFontTx/>
              <a:buChar char="-"/>
            </a:pPr>
            <a:r>
              <a:rPr lang="en-GB" sz="2200" dirty="0">
                <a:solidFill>
                  <a:prstClr val="black"/>
                </a:solidFill>
                <a:ea typeface="Calibri"/>
                <a:cs typeface="Times New Roman"/>
              </a:rPr>
              <a:t>Pontiac's War (1763–1766)</a:t>
            </a:r>
          </a:p>
          <a:p>
            <a:pPr lvl="1"/>
            <a:endParaRPr lang="en-GB" sz="2200" dirty="0">
              <a:solidFill>
                <a:srgbClr val="FFFF00"/>
              </a:solidFill>
              <a:cs typeface="Times New Roman"/>
            </a:endParaRPr>
          </a:p>
          <a:p>
            <a:pPr lvl="1"/>
            <a:r>
              <a:rPr lang="en-GB" sz="2200" dirty="0">
                <a:solidFill>
                  <a:srgbClr val="FF0000"/>
                </a:solidFill>
                <a:cs typeface="Times New Roman"/>
              </a:rPr>
              <a:t> </a:t>
            </a:r>
            <a:endParaRPr lang="en-GB" sz="2200" dirty="0">
              <a:solidFill>
                <a:srgbClr val="FF0000"/>
              </a:solidFill>
            </a:endParaRPr>
          </a:p>
        </p:txBody>
      </p:sp>
      <p:pic>
        <p:nvPicPr>
          <p:cNvPr id="10" name="Picture 4" descr="Image result for Pequot War ma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605" y="1052736"/>
            <a:ext cx="3819976" cy="403774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515236" y="5330385"/>
            <a:ext cx="4572000" cy="646331"/>
          </a:xfrm>
          <a:prstGeom prst="rect">
            <a:avLst/>
          </a:prstGeom>
        </p:spPr>
        <p:txBody>
          <a:bodyPr>
            <a:spAutoFit/>
          </a:bodyPr>
          <a:lstStyle/>
          <a:p>
            <a:r>
              <a:rPr lang="en-GB" b="1" dirty="0">
                <a:solidFill>
                  <a:srgbClr val="FFFF00"/>
                </a:solidFill>
                <a:cs typeface="Times New Roman"/>
              </a:rPr>
              <a:t>On Pequot War, see Bradford, </a:t>
            </a:r>
            <a:r>
              <a:rPr lang="en-GB" b="1" i="1" dirty="0">
                <a:solidFill>
                  <a:srgbClr val="FFFF00"/>
                </a:solidFill>
                <a:cs typeface="Times New Roman"/>
              </a:rPr>
              <a:t>Of Plymouth Plantation</a:t>
            </a:r>
            <a:endParaRPr lang="en-US" dirty="0"/>
          </a:p>
        </p:txBody>
      </p:sp>
    </p:spTree>
    <p:extLst>
      <p:ext uri="{BB962C8B-B14F-4D97-AF65-F5344CB8AC3E}">
        <p14:creationId xmlns:p14="http://schemas.microsoft.com/office/powerpoint/2010/main" val="10642398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034808"/>
          </a:xfrm>
          <a:prstGeom prst="rect">
            <a:avLst/>
          </a:prstGeom>
        </p:spPr>
        <p:txBody>
          <a:bodyPr wrap="square" lIns="540000" tIns="360000" rIns="540000" bIns="360000">
            <a:spAutoFit/>
          </a:bodyPr>
          <a:lstStyle/>
          <a:p>
            <a:r>
              <a:rPr lang="en-GB" sz="2000" b="1" u="sng" dirty="0">
                <a:solidFill>
                  <a:prstClr val="black"/>
                </a:solidFill>
              </a:rPr>
              <a:t>3. Consolidation of First British Empire: Wars with Native Americans</a:t>
            </a: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910" y="738207"/>
            <a:ext cx="5207162" cy="28529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9047" t="6612" r="10952" b="11454"/>
          <a:stretch/>
        </p:blipFill>
        <p:spPr bwMode="auto">
          <a:xfrm>
            <a:off x="12910" y="3591128"/>
            <a:ext cx="2095936" cy="32668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330031" y="3860213"/>
            <a:ext cx="2147212" cy="2062103"/>
          </a:xfrm>
          <a:prstGeom prst="rect">
            <a:avLst/>
          </a:prstGeom>
        </p:spPr>
        <p:txBody>
          <a:bodyPr wrap="square">
            <a:spAutoFit/>
          </a:bodyPr>
          <a:lstStyle/>
          <a:p>
            <a:pPr lvl="1"/>
            <a:r>
              <a:rPr lang="en-GB" sz="1600" dirty="0">
                <a:solidFill>
                  <a:srgbClr val="FF0000"/>
                </a:solidFill>
                <a:cs typeface="Times New Roman"/>
              </a:rPr>
              <a:t>Note: King Philip aka </a:t>
            </a:r>
            <a:r>
              <a:rPr lang="en-GB" sz="1600" dirty="0" err="1">
                <a:solidFill>
                  <a:srgbClr val="FF0000"/>
                </a:solidFill>
                <a:cs typeface="Times New Roman"/>
              </a:rPr>
              <a:t>Metacomet</a:t>
            </a:r>
            <a:r>
              <a:rPr lang="en-GB" sz="1600" dirty="0">
                <a:solidFill>
                  <a:srgbClr val="FF0000"/>
                </a:solidFill>
                <a:cs typeface="Times New Roman"/>
              </a:rPr>
              <a:t>, a Wampanoag chief – see Bradford, </a:t>
            </a:r>
            <a:r>
              <a:rPr lang="en-GB" sz="1600" i="1" dirty="0">
                <a:solidFill>
                  <a:srgbClr val="FF0000"/>
                </a:solidFill>
                <a:cs typeface="Times New Roman"/>
              </a:rPr>
              <a:t>Of Plymouth Plantation </a:t>
            </a:r>
            <a:r>
              <a:rPr lang="en-GB" sz="1600" dirty="0">
                <a:solidFill>
                  <a:srgbClr val="FF0000"/>
                </a:solidFill>
                <a:cs typeface="Times New Roman"/>
              </a:rPr>
              <a:t>re: relations with Wampanoag</a:t>
            </a:r>
            <a:endParaRPr lang="en-GB" sz="1600" dirty="0">
              <a:solidFill>
                <a:srgbClr val="FF0000"/>
              </a:solidFill>
            </a:endParaRPr>
          </a:p>
        </p:txBody>
      </p:sp>
      <p:sp>
        <p:nvSpPr>
          <p:cNvPr id="8" name="Rectangle 7"/>
          <p:cNvSpPr/>
          <p:nvPr/>
        </p:nvSpPr>
        <p:spPr>
          <a:xfrm>
            <a:off x="4716016" y="1043084"/>
            <a:ext cx="4427984" cy="5651456"/>
          </a:xfrm>
          <a:prstGeom prst="rect">
            <a:avLst/>
          </a:prstGeom>
        </p:spPr>
        <p:txBody>
          <a:bodyPr wrap="square" lIns="360000" tIns="360000" rIns="360000" bIns="360000" numCol="1">
            <a:spAutoFit/>
          </a:bodyPr>
          <a:lstStyle/>
          <a:p>
            <a:pPr marL="800100" lvl="1" indent="-342900" algn="r">
              <a:buFontTx/>
              <a:buChar char="-"/>
            </a:pPr>
            <a:r>
              <a:rPr lang="en-GB" sz="2000" dirty="0">
                <a:solidFill>
                  <a:prstClr val="black"/>
                </a:solidFill>
                <a:ea typeface="Calibri"/>
                <a:cs typeface="Times New Roman"/>
              </a:rPr>
              <a:t>Jamestown Massacre of 1622</a:t>
            </a:r>
          </a:p>
          <a:p>
            <a:pPr marL="800100" lvl="1" indent="-342900" algn="r">
              <a:buFontTx/>
              <a:buChar char="-"/>
            </a:pPr>
            <a:r>
              <a:rPr lang="en-GB" sz="2000" dirty="0">
                <a:ea typeface="Calibri"/>
                <a:cs typeface="Times New Roman"/>
              </a:rPr>
              <a:t>Pequot War of 1636–1638</a:t>
            </a:r>
          </a:p>
          <a:p>
            <a:pPr marL="800100" lvl="1" indent="-342900" algn="r">
              <a:buFontTx/>
              <a:buChar char="-"/>
            </a:pPr>
            <a:r>
              <a:rPr lang="en-GB" sz="2000" dirty="0">
                <a:solidFill>
                  <a:prstClr val="black"/>
                </a:solidFill>
                <a:ea typeface="Calibri"/>
                <a:cs typeface="Times New Roman"/>
              </a:rPr>
              <a:t>Anglo-Powhatan Wars (1610–14, 1622–32, 1644–46)</a:t>
            </a:r>
          </a:p>
          <a:p>
            <a:pPr marL="800100" lvl="1" indent="-342900" algn="r">
              <a:buFontTx/>
              <a:buChar char="-"/>
            </a:pPr>
            <a:r>
              <a:rPr lang="en-GB" sz="2000" b="1" dirty="0">
                <a:solidFill>
                  <a:srgbClr val="FF0000"/>
                </a:solidFill>
                <a:ea typeface="Calibri"/>
                <a:cs typeface="Times New Roman"/>
              </a:rPr>
              <a:t>King Philip’s War (1675–78</a:t>
            </a:r>
            <a:r>
              <a:rPr lang="en-GB" sz="2000" dirty="0">
                <a:ea typeface="Calibri"/>
                <a:cs typeface="Times New Roman"/>
              </a:rPr>
              <a:t>)</a:t>
            </a:r>
          </a:p>
          <a:p>
            <a:pPr marL="800100" lvl="1" indent="-342900" algn="r">
              <a:buFontTx/>
              <a:buChar char="-"/>
            </a:pPr>
            <a:r>
              <a:rPr lang="en-GB" sz="2000" dirty="0">
                <a:solidFill>
                  <a:prstClr val="black"/>
                </a:solidFill>
                <a:ea typeface="Calibri"/>
                <a:cs typeface="Times New Roman"/>
              </a:rPr>
              <a:t>King William's War (1688–97)</a:t>
            </a:r>
          </a:p>
          <a:p>
            <a:pPr marL="800100" lvl="1" indent="-342900" algn="r">
              <a:buFontTx/>
              <a:buChar char="-"/>
            </a:pPr>
            <a:r>
              <a:rPr lang="en-GB" sz="2000" dirty="0">
                <a:solidFill>
                  <a:prstClr val="black"/>
                </a:solidFill>
                <a:ea typeface="Calibri"/>
                <a:cs typeface="Times New Roman"/>
              </a:rPr>
              <a:t>Tuscarora War (1711–1715)</a:t>
            </a:r>
          </a:p>
          <a:p>
            <a:pPr marL="800100" lvl="1" indent="-342900" algn="r">
              <a:buFontTx/>
              <a:buChar char="-"/>
            </a:pPr>
            <a:r>
              <a:rPr lang="en-GB" sz="2000" dirty="0" err="1">
                <a:solidFill>
                  <a:prstClr val="black"/>
                </a:solidFill>
                <a:ea typeface="Calibri"/>
                <a:cs typeface="Times New Roman"/>
              </a:rPr>
              <a:t>Yamasee</a:t>
            </a:r>
            <a:r>
              <a:rPr lang="en-GB" sz="2000" dirty="0">
                <a:solidFill>
                  <a:prstClr val="black"/>
                </a:solidFill>
                <a:ea typeface="Calibri"/>
                <a:cs typeface="Times New Roman"/>
              </a:rPr>
              <a:t> War (1715—1717)</a:t>
            </a:r>
          </a:p>
          <a:p>
            <a:pPr marL="800100" lvl="1" indent="-342900" algn="r">
              <a:buFontTx/>
              <a:buChar char="-"/>
            </a:pPr>
            <a:r>
              <a:rPr lang="en-GB" sz="2000" dirty="0">
                <a:solidFill>
                  <a:prstClr val="black"/>
                </a:solidFill>
                <a:ea typeface="Calibri"/>
                <a:cs typeface="Times New Roman"/>
              </a:rPr>
              <a:t>Father Le </a:t>
            </a:r>
            <a:r>
              <a:rPr lang="en-GB" sz="2000" dirty="0" err="1">
                <a:solidFill>
                  <a:prstClr val="black"/>
                </a:solidFill>
                <a:ea typeface="Calibri"/>
                <a:cs typeface="Times New Roman"/>
              </a:rPr>
              <a:t>Loutre's</a:t>
            </a:r>
            <a:r>
              <a:rPr lang="en-GB" sz="2000" dirty="0">
                <a:solidFill>
                  <a:prstClr val="black"/>
                </a:solidFill>
                <a:ea typeface="Calibri"/>
                <a:cs typeface="Times New Roman"/>
              </a:rPr>
              <a:t> War (1749–1755)</a:t>
            </a:r>
          </a:p>
          <a:p>
            <a:pPr marL="800100" lvl="1" indent="-342900" algn="r">
              <a:buFontTx/>
              <a:buChar char="-"/>
            </a:pPr>
            <a:r>
              <a:rPr lang="en-GB" sz="2000" b="1" dirty="0">
                <a:solidFill>
                  <a:prstClr val="black"/>
                </a:solidFill>
                <a:ea typeface="Calibri"/>
                <a:cs typeface="Times New Roman"/>
              </a:rPr>
              <a:t>Pontiac's War (1763–1766)</a:t>
            </a:r>
          </a:p>
          <a:p>
            <a:pPr lvl="1"/>
            <a:endParaRPr lang="en-GB" sz="2000" dirty="0">
              <a:solidFill>
                <a:srgbClr val="FFFF00"/>
              </a:solidFill>
              <a:cs typeface="Times New Roman"/>
            </a:endParaRPr>
          </a:p>
          <a:p>
            <a:pPr lvl="1"/>
            <a:r>
              <a:rPr lang="en-GB" sz="2000" dirty="0">
                <a:solidFill>
                  <a:srgbClr val="FF0000"/>
                </a:solidFill>
                <a:cs typeface="Times New Roman"/>
              </a:rPr>
              <a:t> </a:t>
            </a:r>
            <a:endParaRPr lang="en-GB" sz="2000" dirty="0">
              <a:solidFill>
                <a:srgbClr val="FF0000"/>
              </a:solidFill>
            </a:endParaRPr>
          </a:p>
        </p:txBody>
      </p:sp>
    </p:spTree>
    <p:extLst>
      <p:ext uri="{BB962C8B-B14F-4D97-AF65-F5344CB8AC3E}">
        <p14:creationId xmlns:p14="http://schemas.microsoft.com/office/powerpoint/2010/main" val="14463787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28575"/>
            <a:ext cx="9167484" cy="4666571"/>
          </a:xfrm>
          <a:prstGeom prst="rect">
            <a:avLst/>
          </a:prstGeom>
        </p:spPr>
        <p:txBody>
          <a:bodyPr wrap="square" lIns="540000" tIns="360000" rIns="540000" bIns="360000">
            <a:spAutoFit/>
          </a:bodyPr>
          <a:lstStyle/>
          <a:p>
            <a:r>
              <a:rPr lang="en-GB" sz="2000" b="1" u="sng" dirty="0">
                <a:solidFill>
                  <a:prstClr val="black"/>
                </a:solidFill>
              </a:rPr>
              <a:t>3. Consolidation of First British Empire</a:t>
            </a:r>
          </a:p>
          <a:p>
            <a:pPr algn="just"/>
            <a:endParaRPr lang="en-GB" sz="3600" b="1" u="sng" dirty="0">
              <a:solidFill>
                <a:prstClr val="black"/>
              </a:solidFill>
            </a:endParaRPr>
          </a:p>
          <a:p>
            <a:pPr marL="342900" indent="-342900" algn="just">
              <a:buFont typeface="Arial" panose="020B0604020202020204" pitchFamily="34" charset="0"/>
              <a:buChar char="•"/>
            </a:pPr>
            <a:r>
              <a:rPr lang="en-GB" sz="3600" b="1" dirty="0">
                <a:solidFill>
                  <a:prstClr val="black"/>
                </a:solidFill>
                <a:ea typeface="Calibri"/>
                <a:cs typeface="Times New Roman"/>
              </a:rPr>
              <a:t>Increased metropolitan interest in colonial affairs after era of domestic turbulence: English Civil War (1642–1651), Restoration (1660) and Glorious Revolution (1688), Acts of Union 1707</a:t>
            </a:r>
          </a:p>
          <a:p>
            <a:pPr marL="342900" indent="-342900">
              <a:buFont typeface="Arial" panose="020B0604020202020204" pitchFamily="34" charset="0"/>
              <a:buChar char="•"/>
            </a:pPr>
            <a:endParaRPr lang="en-GB" sz="2000" b="1" dirty="0">
              <a:solidFill>
                <a:prstClr val="black"/>
              </a:solidFill>
              <a:ea typeface="Calibri"/>
              <a:cs typeface="Times New Roman"/>
            </a:endParaRPr>
          </a:p>
        </p:txBody>
      </p:sp>
    </p:spTree>
    <p:extLst>
      <p:ext uri="{BB962C8B-B14F-4D97-AF65-F5344CB8AC3E}">
        <p14:creationId xmlns:p14="http://schemas.microsoft.com/office/powerpoint/2010/main" val="4088704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p:cNvSpPr txBox="1">
            <a:spLocks/>
          </p:cNvSpPr>
          <p:nvPr/>
        </p:nvSpPr>
        <p:spPr>
          <a:xfrm>
            <a:off x="126486" y="1412776"/>
            <a:ext cx="4246446" cy="4583568"/>
          </a:xfrm>
          <a:prstGeom prst="rect">
            <a:avLst/>
          </a:prstGeom>
        </p:spPr>
        <p:txBody>
          <a:bodyPr vert="horz" lIns="51435" tIns="25718" rIns="51435" bIns="25718" rtlCol="0">
            <a:normAutofit fontScale="85000" lnSpcReduction="20000"/>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a:buClr>
                <a:srgbClr val="C66951"/>
              </a:buClr>
              <a:defRPr/>
            </a:pPr>
            <a:r>
              <a:rPr lang="en-GB" sz="2250" dirty="0">
                <a:solidFill>
                  <a:prstClr val="black"/>
                </a:solidFill>
              </a:rPr>
              <a:t>Competition between European powers, and especially France and Britain in North America</a:t>
            </a:r>
          </a:p>
          <a:p>
            <a:pPr marL="34290" indent="0">
              <a:buClr>
                <a:srgbClr val="C66951"/>
              </a:buClr>
              <a:buNone/>
              <a:defRPr/>
            </a:pPr>
            <a:endParaRPr lang="en-GB" sz="2250" dirty="0">
              <a:solidFill>
                <a:prstClr val="black"/>
              </a:solidFill>
            </a:endParaRPr>
          </a:p>
          <a:p>
            <a:pPr marL="600075" lvl="1" indent="-257175">
              <a:buFontTx/>
              <a:buChar char="-"/>
            </a:pPr>
            <a:r>
              <a:rPr lang="en-GB" sz="2250" dirty="0">
                <a:solidFill>
                  <a:prstClr val="black"/>
                </a:solidFill>
                <a:ea typeface="Calibri"/>
                <a:cs typeface="Times New Roman"/>
              </a:rPr>
              <a:t>War of League of Augsburg (1689–1697)</a:t>
            </a:r>
          </a:p>
          <a:p>
            <a:pPr marL="600075" lvl="1" indent="-257175">
              <a:buFontTx/>
              <a:buChar char="-"/>
            </a:pPr>
            <a:r>
              <a:rPr lang="en-GB" sz="2250" dirty="0">
                <a:solidFill>
                  <a:prstClr val="black"/>
                </a:solidFill>
                <a:ea typeface="Calibri"/>
                <a:cs typeface="Times New Roman"/>
              </a:rPr>
              <a:t>War of the Spanish Succession (1702–1713)</a:t>
            </a:r>
          </a:p>
          <a:p>
            <a:pPr marL="600075" lvl="1" indent="-257175">
              <a:buFontTx/>
              <a:buChar char="-"/>
            </a:pPr>
            <a:r>
              <a:rPr lang="en-GB" sz="2250" dirty="0">
                <a:solidFill>
                  <a:prstClr val="black"/>
                </a:solidFill>
                <a:ea typeface="Calibri"/>
                <a:cs typeface="Times New Roman"/>
              </a:rPr>
              <a:t>War of the Austrian Succession (1744–1748)]</a:t>
            </a:r>
          </a:p>
          <a:p>
            <a:pPr marL="600075" lvl="1" indent="-257175">
              <a:buFontTx/>
              <a:buChar char="-"/>
            </a:pPr>
            <a:r>
              <a:rPr lang="en-GB" sz="2250" dirty="0">
                <a:solidFill>
                  <a:srgbClr val="FF0000"/>
                </a:solidFill>
                <a:ea typeface="Calibri"/>
                <a:cs typeface="Times New Roman"/>
              </a:rPr>
              <a:t>Seven Years’ War (1756–1763)</a:t>
            </a:r>
          </a:p>
          <a:p>
            <a:pPr marL="600075" lvl="1" indent="-257175">
              <a:buFontTx/>
              <a:buChar char="-"/>
            </a:pPr>
            <a:endParaRPr lang="en-GB" sz="2250" spc="113" dirty="0">
              <a:solidFill>
                <a:prstClr val="black"/>
              </a:solidFill>
            </a:endParaRPr>
          </a:p>
          <a:p>
            <a:pPr>
              <a:buClr>
                <a:srgbClr val="C66951"/>
              </a:buClr>
              <a:defRPr/>
            </a:pPr>
            <a:r>
              <a:rPr lang="en-GB" sz="2250" dirty="0">
                <a:solidFill>
                  <a:prstClr val="black"/>
                </a:solidFill>
              </a:rPr>
              <a:t>Britain allies with Native American tribes in French and Indian War (1756–1763), North American theatre of Seven Years’ War</a:t>
            </a:r>
          </a:p>
          <a:p>
            <a:pPr marL="25718" indent="0">
              <a:buClr>
                <a:srgbClr val="C66951"/>
              </a:buClr>
              <a:buNone/>
              <a:defRPr/>
            </a:pPr>
            <a:endParaRPr lang="en-GB" sz="1463" dirty="0">
              <a:solidFill>
                <a:srgbClr val="F79646">
                  <a:lumMod val="75000"/>
                </a:srgbClr>
              </a:solidFill>
              <a:latin typeface="Calibri"/>
            </a:endParaRPr>
          </a:p>
          <a:p>
            <a:pPr marL="25718" indent="0">
              <a:buClr>
                <a:srgbClr val="C66951"/>
              </a:buClr>
              <a:buNone/>
              <a:defRPr/>
            </a:pPr>
            <a:endParaRPr lang="en-GB" sz="1463" dirty="0">
              <a:solidFill>
                <a:srgbClr val="FF0000"/>
              </a:solidFill>
              <a:latin typeface="Calibri"/>
            </a:endParaRPr>
          </a:p>
          <a:p>
            <a:pPr>
              <a:buClr>
                <a:srgbClr val="C66951"/>
              </a:buClr>
              <a:buFontTx/>
              <a:buChar char="-"/>
              <a:defRPr/>
            </a:pPr>
            <a:endParaRPr lang="en-GB" sz="1463" dirty="0">
              <a:solidFill>
                <a:srgbClr val="FF0000"/>
              </a:solidFill>
              <a:latin typeface="Calibri"/>
            </a:endParaRPr>
          </a:p>
          <a:p>
            <a:pPr>
              <a:buClr>
                <a:srgbClr val="C66951"/>
              </a:buClr>
              <a:buFontTx/>
              <a:buChar char="-"/>
              <a:defRPr/>
            </a:pPr>
            <a:endParaRPr lang="en-GB" sz="1463" dirty="0">
              <a:solidFill>
                <a:srgbClr val="FF0000"/>
              </a:solidFill>
              <a:latin typeface="Calibri"/>
            </a:endParaRPr>
          </a:p>
          <a:p>
            <a:pPr marL="25718" indent="0">
              <a:buClr>
                <a:srgbClr val="C66951"/>
              </a:buClr>
              <a:buNone/>
              <a:defRPr/>
            </a:pPr>
            <a:endParaRPr lang="en-GB" sz="1463" dirty="0">
              <a:solidFill>
                <a:srgbClr val="FF0000"/>
              </a:solidFill>
              <a:latin typeface="Calibri"/>
            </a:endParaRPr>
          </a:p>
        </p:txBody>
      </p:sp>
      <p:sp>
        <p:nvSpPr>
          <p:cNvPr id="7" name="Rectangle 6"/>
          <p:cNvSpPr/>
          <p:nvPr/>
        </p:nvSpPr>
        <p:spPr>
          <a:xfrm>
            <a:off x="3022592" y="1623162"/>
            <a:ext cx="4534184" cy="776106"/>
          </a:xfrm>
          <a:prstGeom prst="rect">
            <a:avLst/>
          </a:prstGeom>
        </p:spPr>
        <p:txBody>
          <a:bodyPr wrap="square" lIns="405000" tIns="270000" rIns="405000" bIns="270000" numCol="3">
            <a:spAutoFit/>
          </a:bodyPr>
          <a:lstStyle/>
          <a:p>
            <a:pPr lvl="1"/>
            <a:endParaRPr lang="en-GB" sz="1500" b="1" dirty="0">
              <a:solidFill>
                <a:srgbClr val="FF0000"/>
              </a:solidFill>
              <a:ea typeface="Calibri"/>
              <a:cs typeface="Times New Roman"/>
            </a:endParaRPr>
          </a:p>
          <a:p>
            <a:pPr algn="just"/>
            <a:endParaRPr lang="en-GB" sz="1200" dirty="0"/>
          </a:p>
        </p:txBody>
      </p:sp>
      <p:pic>
        <p:nvPicPr>
          <p:cNvPr id="2" name="Picture 1"/>
          <p:cNvPicPr>
            <a:picLocks noChangeAspect="1"/>
          </p:cNvPicPr>
          <p:nvPr/>
        </p:nvPicPr>
        <p:blipFill>
          <a:blip r:embed="rId3"/>
          <a:stretch>
            <a:fillRect/>
          </a:stretch>
        </p:blipFill>
        <p:spPr>
          <a:xfrm>
            <a:off x="4522227" y="3577123"/>
            <a:ext cx="4663844" cy="2825741"/>
          </a:xfrm>
          <a:prstGeom prst="rect">
            <a:avLst/>
          </a:prstGeom>
        </p:spPr>
      </p:pic>
      <p:pic>
        <p:nvPicPr>
          <p:cNvPr id="4" name="Picture 3"/>
          <p:cNvPicPr>
            <a:picLocks noChangeAspect="1"/>
          </p:cNvPicPr>
          <p:nvPr/>
        </p:nvPicPr>
        <p:blipFill>
          <a:blip r:embed="rId4"/>
          <a:stretch>
            <a:fillRect/>
          </a:stretch>
        </p:blipFill>
        <p:spPr>
          <a:xfrm>
            <a:off x="4361385" y="6414402"/>
            <a:ext cx="4608976" cy="370364"/>
          </a:xfrm>
          <a:prstGeom prst="rect">
            <a:avLst/>
          </a:prstGeom>
        </p:spPr>
      </p:pic>
      <p:sp>
        <p:nvSpPr>
          <p:cNvPr id="8" name="Rectangle 7">
            <a:extLst>
              <a:ext uri="{FF2B5EF4-FFF2-40B4-BE49-F238E27FC236}">
                <a16:creationId xmlns:a16="http://schemas.microsoft.com/office/drawing/2014/main" id="{95A046A9-89AD-4B5C-8AC2-15C8D32DE0CB}"/>
              </a:ext>
            </a:extLst>
          </p:cNvPr>
          <p:cNvSpPr/>
          <p:nvPr/>
        </p:nvSpPr>
        <p:spPr>
          <a:xfrm>
            <a:off x="-23484" y="-28575"/>
            <a:ext cx="4687330" cy="2204359"/>
          </a:xfrm>
          <a:prstGeom prst="rect">
            <a:avLst/>
          </a:prstGeom>
        </p:spPr>
        <p:txBody>
          <a:bodyPr wrap="square" lIns="540000" tIns="360000" rIns="540000" bIns="360000">
            <a:spAutoFit/>
          </a:bodyPr>
          <a:lstStyle/>
          <a:p>
            <a:r>
              <a:rPr lang="en-GB" sz="2000" b="1" u="sng" dirty="0">
                <a:solidFill>
                  <a:prstClr val="black"/>
                </a:solidFill>
              </a:rPr>
              <a:t>3. Consolidation of First British Empire: Wars with colonial rivals</a:t>
            </a:r>
          </a:p>
          <a:p>
            <a:pPr algn="just"/>
            <a:endParaRPr lang="en-GB" sz="3600" b="1" u="sng" dirty="0">
              <a:solidFill>
                <a:prstClr val="black"/>
              </a:solidFill>
            </a:endParaRPr>
          </a:p>
          <a:p>
            <a:pPr marL="342900" indent="-342900">
              <a:buFont typeface="Arial" panose="020B0604020202020204" pitchFamily="34" charset="0"/>
              <a:buChar char="•"/>
            </a:pPr>
            <a:endParaRPr lang="en-GB" sz="2000" b="1" dirty="0">
              <a:solidFill>
                <a:prstClr val="black"/>
              </a:solidFill>
              <a:ea typeface="Calibri"/>
              <a:cs typeface="Times New Roman"/>
            </a:endParaRPr>
          </a:p>
        </p:txBody>
      </p:sp>
      <p:pic>
        <p:nvPicPr>
          <p:cNvPr id="10" name="Picture 9">
            <a:extLst>
              <a:ext uri="{FF2B5EF4-FFF2-40B4-BE49-F238E27FC236}">
                <a16:creationId xmlns:a16="http://schemas.microsoft.com/office/drawing/2014/main" id="{2A5AEA42-998D-44E7-BED8-AFC3C49136FE}"/>
              </a:ext>
            </a:extLst>
          </p:cNvPr>
          <p:cNvPicPr>
            <a:picLocks noChangeAspect="1"/>
          </p:cNvPicPr>
          <p:nvPr/>
        </p:nvPicPr>
        <p:blipFill>
          <a:blip r:embed="rId5"/>
          <a:stretch>
            <a:fillRect/>
          </a:stretch>
        </p:blipFill>
        <p:spPr>
          <a:xfrm>
            <a:off x="4663846" y="200383"/>
            <a:ext cx="4663845" cy="3326122"/>
          </a:xfrm>
          <a:prstGeom prst="rect">
            <a:avLst/>
          </a:prstGeom>
        </p:spPr>
      </p:pic>
    </p:spTree>
    <p:extLst>
      <p:ext uri="{BB962C8B-B14F-4D97-AF65-F5344CB8AC3E}">
        <p14:creationId xmlns:p14="http://schemas.microsoft.com/office/powerpoint/2010/main" val="26175203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527250"/>
          </a:xfrm>
          <a:prstGeom prst="rect">
            <a:avLst/>
          </a:prstGeom>
        </p:spPr>
        <p:txBody>
          <a:bodyPr wrap="square" lIns="540000" tIns="360000" rIns="540000" bIns="360000">
            <a:spAutoFit/>
          </a:bodyPr>
          <a:lstStyle/>
          <a:p>
            <a:r>
              <a:rPr lang="en-GB" sz="2000" b="1" u="sng" dirty="0">
                <a:solidFill>
                  <a:prstClr val="black"/>
                </a:solidFill>
              </a:rPr>
              <a:t>3. Consolidation of First British Empire: Mercantilism</a:t>
            </a:r>
            <a:endParaRPr lang="en-GB" sz="2000" dirty="0">
              <a:effectLst/>
              <a:ea typeface="Calibri"/>
              <a:cs typeface="Times New Roman"/>
            </a:endParaRPr>
          </a:p>
          <a:p>
            <a:pPr algn="just"/>
            <a:endParaRPr lang="en-GB" sz="1600" dirty="0"/>
          </a:p>
          <a:p>
            <a:pPr algn="just"/>
            <a:endParaRPr lang="en-GB" sz="1600" dirty="0"/>
          </a:p>
        </p:txBody>
      </p:sp>
      <p:sp>
        <p:nvSpPr>
          <p:cNvPr id="6" name="Rectangle 5"/>
          <p:cNvSpPr/>
          <p:nvPr/>
        </p:nvSpPr>
        <p:spPr>
          <a:xfrm>
            <a:off x="5658117" y="620688"/>
            <a:ext cx="3346933" cy="3066133"/>
          </a:xfrm>
          <a:prstGeom prst="rect">
            <a:avLst/>
          </a:prstGeom>
        </p:spPr>
        <p:txBody>
          <a:bodyPr wrap="square" lIns="540000" tIns="360000" rIns="540000" bIns="360000">
            <a:spAutoFit/>
          </a:bodyPr>
          <a:lstStyle/>
          <a:p>
            <a:pPr algn="r"/>
            <a:r>
              <a:rPr lang="en-GB" sz="2000" b="1" i="1" u="sng" dirty="0">
                <a:solidFill>
                  <a:srgbClr val="FF0000"/>
                </a:solidFill>
              </a:rPr>
              <a:t>Critiques:</a:t>
            </a:r>
            <a:r>
              <a:rPr lang="en-GB" sz="2000" b="1" i="1" dirty="0">
                <a:solidFill>
                  <a:srgbClr val="FF0000"/>
                </a:solidFill>
              </a:rPr>
              <a:t> </a:t>
            </a:r>
            <a:r>
              <a:rPr lang="en-GB" sz="2000" b="1" dirty="0">
                <a:solidFill>
                  <a:srgbClr val="FF0000"/>
                </a:solidFill>
              </a:rPr>
              <a:t>Adam Smith, </a:t>
            </a:r>
            <a:r>
              <a:rPr lang="en-GB" sz="2000" b="1" i="1" dirty="0">
                <a:solidFill>
                  <a:srgbClr val="FF0000"/>
                </a:solidFill>
              </a:rPr>
              <a:t>The Wealth of Nations </a:t>
            </a:r>
            <a:r>
              <a:rPr lang="en-GB" sz="2000" b="1" dirty="0">
                <a:solidFill>
                  <a:srgbClr val="FF0000"/>
                </a:solidFill>
              </a:rPr>
              <a:t>(1776); Free Trade ideology underpins Second British Empire</a:t>
            </a:r>
            <a:endParaRPr lang="en-GB" sz="2000" i="1" dirty="0">
              <a:solidFill>
                <a:srgbClr val="FF0000"/>
              </a:solidFill>
              <a:effectLst/>
              <a:ea typeface="Calibri"/>
              <a:cs typeface="Times New Roman"/>
            </a:endParaRPr>
          </a:p>
          <a:p>
            <a:pPr algn="just"/>
            <a:endParaRPr lang="en-GB" sz="1600" dirty="0"/>
          </a:p>
          <a:p>
            <a:pPr algn="just"/>
            <a:endParaRPr lang="en-GB" sz="1600" dirty="0"/>
          </a:p>
        </p:txBody>
      </p:sp>
      <p:pic>
        <p:nvPicPr>
          <p:cNvPr id="2" name="Picture 1">
            <a:extLst>
              <a:ext uri="{FF2B5EF4-FFF2-40B4-BE49-F238E27FC236}">
                <a16:creationId xmlns:a16="http://schemas.microsoft.com/office/drawing/2014/main" id="{EB4C3E02-B9F6-4538-9673-34AAA4B62478}"/>
              </a:ext>
            </a:extLst>
          </p:cNvPr>
          <p:cNvPicPr>
            <a:picLocks noChangeAspect="1"/>
          </p:cNvPicPr>
          <p:nvPr/>
        </p:nvPicPr>
        <p:blipFill rotWithShape="1">
          <a:blip r:embed="rId3"/>
          <a:srcRect l="10892" t="1305"/>
          <a:stretch/>
        </p:blipFill>
        <p:spPr>
          <a:xfrm>
            <a:off x="132826" y="852481"/>
            <a:ext cx="5592383" cy="5040560"/>
          </a:xfrm>
          <a:prstGeom prst="rect">
            <a:avLst/>
          </a:prstGeom>
        </p:spPr>
      </p:pic>
      <p:pic>
        <p:nvPicPr>
          <p:cNvPr id="8" name="Picture 3">
            <a:extLst>
              <a:ext uri="{FF2B5EF4-FFF2-40B4-BE49-F238E27FC236}">
                <a16:creationId xmlns:a16="http://schemas.microsoft.com/office/drawing/2014/main" id="{0D58F3E3-D634-4DE9-A31B-3E9C04905F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29233" y="5525922"/>
            <a:ext cx="3914767" cy="13256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441460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F823698-1821-417F-8A85-222B20C69B55}"/>
              </a:ext>
            </a:extLst>
          </p:cNvPr>
          <p:cNvPicPr>
            <a:picLocks noChangeAspect="1"/>
          </p:cNvPicPr>
          <p:nvPr/>
        </p:nvPicPr>
        <p:blipFill rotWithShape="1">
          <a:blip r:embed="rId3"/>
          <a:srcRect r="1301" b="945"/>
          <a:stretch/>
        </p:blipFill>
        <p:spPr>
          <a:xfrm>
            <a:off x="5656754" y="1341109"/>
            <a:ext cx="3487246" cy="5496644"/>
          </a:xfrm>
          <a:prstGeom prst="rect">
            <a:avLst/>
          </a:prstGeom>
        </p:spPr>
      </p:pic>
      <p:pic>
        <p:nvPicPr>
          <p:cNvPr id="5" name="Picture 4">
            <a:extLst>
              <a:ext uri="{FF2B5EF4-FFF2-40B4-BE49-F238E27FC236}">
                <a16:creationId xmlns:a16="http://schemas.microsoft.com/office/drawing/2014/main" id="{E856C94C-706E-471B-9226-4B5F7691D3C5}"/>
              </a:ext>
            </a:extLst>
          </p:cNvPr>
          <p:cNvPicPr>
            <a:picLocks noChangeAspect="1"/>
          </p:cNvPicPr>
          <p:nvPr/>
        </p:nvPicPr>
        <p:blipFill>
          <a:blip r:embed="rId4"/>
          <a:stretch>
            <a:fillRect/>
          </a:stretch>
        </p:blipFill>
        <p:spPr>
          <a:xfrm>
            <a:off x="0" y="1341109"/>
            <a:ext cx="3343275" cy="4800600"/>
          </a:xfrm>
          <a:prstGeom prst="rect">
            <a:avLst/>
          </a:prstGeom>
        </p:spPr>
      </p:pic>
      <p:pic>
        <p:nvPicPr>
          <p:cNvPr id="7" name="Picture 6">
            <a:extLst>
              <a:ext uri="{FF2B5EF4-FFF2-40B4-BE49-F238E27FC236}">
                <a16:creationId xmlns:a16="http://schemas.microsoft.com/office/drawing/2014/main" id="{B8522772-91E9-4FFA-90EA-1F4776778C83}"/>
              </a:ext>
            </a:extLst>
          </p:cNvPr>
          <p:cNvPicPr>
            <a:picLocks noChangeAspect="1"/>
          </p:cNvPicPr>
          <p:nvPr/>
        </p:nvPicPr>
        <p:blipFill>
          <a:blip r:embed="rId5"/>
          <a:stretch>
            <a:fillRect/>
          </a:stretch>
        </p:blipFill>
        <p:spPr>
          <a:xfrm>
            <a:off x="3620671" y="1341109"/>
            <a:ext cx="1902657" cy="2852936"/>
          </a:xfrm>
          <a:prstGeom prst="rect">
            <a:avLst/>
          </a:prstGeom>
        </p:spPr>
      </p:pic>
      <p:sp>
        <p:nvSpPr>
          <p:cNvPr id="8" name="Rectangle 7">
            <a:extLst>
              <a:ext uri="{FF2B5EF4-FFF2-40B4-BE49-F238E27FC236}">
                <a16:creationId xmlns:a16="http://schemas.microsoft.com/office/drawing/2014/main" id="{F3CF1A53-148C-47B7-B0AA-8C9AE0A84456}"/>
              </a:ext>
            </a:extLst>
          </p:cNvPr>
          <p:cNvSpPr/>
          <p:nvPr/>
        </p:nvSpPr>
        <p:spPr>
          <a:xfrm>
            <a:off x="-23484" y="-28575"/>
            <a:ext cx="9167484" cy="1342584"/>
          </a:xfrm>
          <a:prstGeom prst="rect">
            <a:avLst/>
          </a:prstGeom>
        </p:spPr>
        <p:txBody>
          <a:bodyPr wrap="square" lIns="540000" tIns="360000" rIns="540000" bIns="360000">
            <a:spAutoFit/>
          </a:bodyPr>
          <a:lstStyle/>
          <a:p>
            <a:r>
              <a:rPr lang="en-GB" sz="2000" b="1" u="sng" dirty="0">
                <a:solidFill>
                  <a:prstClr val="black"/>
                </a:solidFill>
              </a:rPr>
              <a:t>3. Consolidation of First British Empire: Urbanisation and Wealth</a:t>
            </a:r>
            <a:endParaRPr lang="en-GB" sz="3600" b="1" u="sng" dirty="0">
              <a:solidFill>
                <a:prstClr val="black"/>
              </a:solidFill>
            </a:endParaRPr>
          </a:p>
          <a:p>
            <a:endParaRPr lang="en-GB" sz="2000" b="1" dirty="0">
              <a:solidFill>
                <a:prstClr val="black"/>
              </a:solidFill>
              <a:ea typeface="Calibri"/>
              <a:cs typeface="Times New Roman"/>
            </a:endParaRPr>
          </a:p>
        </p:txBody>
      </p:sp>
    </p:spTree>
    <p:extLst>
      <p:ext uri="{BB962C8B-B14F-4D97-AF65-F5344CB8AC3E}">
        <p14:creationId xmlns:p14="http://schemas.microsoft.com/office/powerpoint/2010/main" val="17154602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23484" y="6410"/>
            <a:ext cx="9167484" cy="1527250"/>
          </a:xfrm>
          <a:prstGeom prst="rect">
            <a:avLst/>
          </a:prstGeom>
        </p:spPr>
        <p:txBody>
          <a:bodyPr wrap="square" lIns="540000" tIns="360000" rIns="540000" bIns="360000">
            <a:spAutoFit/>
          </a:bodyPr>
          <a:lstStyle/>
          <a:p>
            <a:r>
              <a:rPr lang="en-GB" sz="2000" b="1" u="sng" dirty="0">
                <a:solidFill>
                  <a:prstClr val="black"/>
                </a:solidFill>
              </a:rPr>
              <a:t>3. Consolidation of First British Empire</a:t>
            </a:r>
            <a:endParaRPr lang="en-GB" sz="2000" dirty="0">
              <a:effectLst/>
              <a:ea typeface="Calibri"/>
              <a:cs typeface="Times New Roman"/>
            </a:endParaRPr>
          </a:p>
          <a:p>
            <a:pPr algn="just"/>
            <a:endParaRPr lang="en-GB" sz="1600" dirty="0"/>
          </a:p>
          <a:p>
            <a:pPr algn="just"/>
            <a:endParaRPr lang="en-GB" sz="1600"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1" y="908720"/>
            <a:ext cx="8328327" cy="5400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64314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8908" y="0"/>
            <a:ext cx="9167484" cy="1342584"/>
          </a:xfrm>
          <a:prstGeom prst="rect">
            <a:avLst/>
          </a:prstGeom>
        </p:spPr>
        <p:txBody>
          <a:bodyPr wrap="square" lIns="540000" tIns="360000" rIns="540000" bIns="360000">
            <a:spAutoFit/>
          </a:bodyPr>
          <a:lstStyle/>
          <a:p>
            <a:r>
              <a:rPr lang="en-GB" sz="2000" b="1" u="sng" dirty="0">
                <a:solidFill>
                  <a:prstClr val="black"/>
                </a:solidFill>
              </a:rPr>
              <a:t>3. Consolidation of First British Empire: Seven Years’ War (1756–1763)</a:t>
            </a:r>
          </a:p>
          <a:p>
            <a:endParaRPr lang="en-GB" sz="2000" b="1" u="sng" dirty="0">
              <a:solidFill>
                <a:prstClr val="black"/>
              </a:solidFill>
            </a:endParaRPr>
          </a:p>
        </p:txBody>
      </p:sp>
      <p:graphicFrame>
        <p:nvGraphicFramePr>
          <p:cNvPr id="5" name="Table 4"/>
          <p:cNvGraphicFramePr>
            <a:graphicFrameLocks noGrp="1"/>
          </p:cNvGraphicFramePr>
          <p:nvPr>
            <p:extLst>
              <p:ext uri="{D42A27DB-BD31-4B8C-83A1-F6EECF244321}">
                <p14:modId xmlns:p14="http://schemas.microsoft.com/office/powerpoint/2010/main" val="2213279386"/>
              </p:ext>
            </p:extLst>
          </p:nvPr>
        </p:nvGraphicFramePr>
        <p:xfrm>
          <a:off x="140381" y="1268760"/>
          <a:ext cx="3204713" cy="4841906"/>
        </p:xfrm>
        <a:graphic>
          <a:graphicData uri="http://schemas.openxmlformats.org/drawingml/2006/table">
            <a:tbl>
              <a:tblPr/>
              <a:tblGrid>
                <a:gridCol w="705038">
                  <a:extLst>
                    <a:ext uri="{9D8B030D-6E8A-4147-A177-3AD203B41FA5}">
                      <a16:colId xmlns:a16="http://schemas.microsoft.com/office/drawing/2014/main" val="20000"/>
                    </a:ext>
                  </a:extLst>
                </a:gridCol>
                <a:gridCol w="2499675">
                  <a:extLst>
                    <a:ext uri="{9D8B030D-6E8A-4147-A177-3AD203B41FA5}">
                      <a16:colId xmlns:a16="http://schemas.microsoft.com/office/drawing/2014/main" val="20001"/>
                    </a:ext>
                  </a:extLst>
                </a:gridCol>
              </a:tblGrid>
              <a:tr h="4841906">
                <a:tc>
                  <a:txBody>
                    <a:bodyPr/>
                    <a:lstStyle/>
                    <a:p>
                      <a:pPr algn="r"/>
                      <a:r>
                        <a:rPr lang="en-GB" sz="1600" b="1" dirty="0"/>
                        <a:t>1763</a:t>
                      </a:r>
                      <a:br>
                        <a:rPr lang="en-GB" sz="1600" b="1" dirty="0"/>
                      </a:br>
                      <a:r>
                        <a:rPr lang="en-GB" sz="1600" dirty="0"/>
                        <a:t>10 February</a:t>
                      </a:r>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Signing of the Treaty of Paris</a:t>
                      </a:r>
                      <a:br>
                        <a:rPr lang="en-GB" sz="1600" dirty="0"/>
                      </a:br>
                      <a:r>
                        <a:rPr lang="en-GB" sz="1600" dirty="0"/>
                        <a:t>Ending the Seven Year’s War. </a:t>
                      </a:r>
                      <a:r>
                        <a:rPr lang="en-GB" sz="1600" b="1" dirty="0">
                          <a:solidFill>
                            <a:srgbClr val="FF0000"/>
                          </a:solidFill>
                        </a:rPr>
                        <a:t>France ceded all mainland North American territories, except New Orleans</a:t>
                      </a:r>
                      <a:r>
                        <a:rPr lang="en-GB" sz="1600" dirty="0"/>
                        <a:t>, in order to retain her Caribbean sugar islands. Britain gained all territory east of the Mississippi River; Spain kept territory west of the Mississippi, but exchanged East and West Florida for Cuba. </a:t>
                      </a:r>
                    </a:p>
                  </a:txBody>
                  <a:tcPr marL="47625" marR="47625" marT="47625" marB="47625">
                    <a:lnL>
                      <a:noFill/>
                    </a:lnL>
                    <a:lnR>
                      <a:noFill/>
                    </a:lnR>
                    <a:lnT>
                      <a:noFill/>
                    </a:lnT>
                    <a:lnB>
                      <a:noFill/>
                    </a:lnB>
                    <a:solidFill>
                      <a:schemeClr val="accent5">
                        <a:lumMod val="40000"/>
                        <a:lumOff val="60000"/>
                      </a:schemeClr>
                    </a:solidFill>
                  </a:tcPr>
                </a:tc>
                <a:extLst>
                  <a:ext uri="{0D108BD9-81ED-4DB2-BD59-A6C34878D82A}">
                    <a16:rowId xmlns:a16="http://schemas.microsoft.com/office/drawing/2014/main" val="10000"/>
                  </a:ext>
                </a:extLst>
              </a:tr>
            </a:tbl>
          </a:graphicData>
        </a:graphic>
      </p:graphicFrame>
      <p:pic>
        <p:nvPicPr>
          <p:cNvPr id="8" name="Picture 7">
            <a:extLst>
              <a:ext uri="{FF2B5EF4-FFF2-40B4-BE49-F238E27FC236}">
                <a16:creationId xmlns:a16="http://schemas.microsoft.com/office/drawing/2014/main" id="{5A281727-1F5E-4781-8D5C-79348A20DDC5}"/>
              </a:ext>
            </a:extLst>
          </p:cNvPr>
          <p:cNvPicPr>
            <a:picLocks noChangeAspect="1"/>
          </p:cNvPicPr>
          <p:nvPr/>
        </p:nvPicPr>
        <p:blipFill rotWithShape="1">
          <a:blip r:embed="rId3"/>
          <a:srcRect l="30712" t="22400" r="31331" b="7251"/>
          <a:stretch/>
        </p:blipFill>
        <p:spPr>
          <a:xfrm>
            <a:off x="3664105" y="939374"/>
            <a:ext cx="5473213" cy="5706002"/>
          </a:xfrm>
          <a:prstGeom prst="rect">
            <a:avLst/>
          </a:prstGeom>
        </p:spPr>
      </p:pic>
    </p:spTree>
    <p:extLst>
      <p:ext uri="{BB962C8B-B14F-4D97-AF65-F5344CB8AC3E}">
        <p14:creationId xmlns:p14="http://schemas.microsoft.com/office/powerpoint/2010/main" val="13508384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8908" y="0"/>
            <a:ext cx="9167484" cy="1650361"/>
          </a:xfrm>
          <a:prstGeom prst="rect">
            <a:avLst/>
          </a:prstGeom>
        </p:spPr>
        <p:txBody>
          <a:bodyPr wrap="square" lIns="540000" tIns="360000" rIns="540000" bIns="360000">
            <a:spAutoFit/>
          </a:bodyPr>
          <a:lstStyle/>
          <a:p>
            <a:r>
              <a:rPr lang="en-GB" sz="2000" b="1" u="sng" dirty="0">
                <a:solidFill>
                  <a:prstClr val="black"/>
                </a:solidFill>
              </a:rPr>
              <a:t>4. Causes of Revolution: Proclamation of 1763</a:t>
            </a:r>
          </a:p>
          <a:p>
            <a:endParaRPr lang="en-GB" sz="2000" b="1" u="sng" dirty="0">
              <a:solidFill>
                <a:prstClr val="black"/>
              </a:solidFill>
            </a:endParaRPr>
          </a:p>
          <a:p>
            <a:endParaRPr lang="en-GB" sz="2000" b="1" u="sng" dirty="0">
              <a:solidFill>
                <a:prstClr val="black"/>
              </a:solidFill>
            </a:endParaRPr>
          </a:p>
        </p:txBody>
      </p:sp>
      <p:pic>
        <p:nvPicPr>
          <p:cNvPr id="4" name="Picture 3">
            <a:extLst>
              <a:ext uri="{FF2B5EF4-FFF2-40B4-BE49-F238E27FC236}">
                <a16:creationId xmlns:a16="http://schemas.microsoft.com/office/drawing/2014/main" id="{C880CA5D-AEDA-4F17-8475-3810641F2135}"/>
              </a:ext>
            </a:extLst>
          </p:cNvPr>
          <p:cNvPicPr>
            <a:picLocks noChangeAspect="1"/>
          </p:cNvPicPr>
          <p:nvPr/>
        </p:nvPicPr>
        <p:blipFill rotWithShape="1">
          <a:blip r:embed="rId3"/>
          <a:srcRect l="30712" t="22400" r="31331" b="7251"/>
          <a:stretch/>
        </p:blipFill>
        <p:spPr>
          <a:xfrm>
            <a:off x="3664105" y="939374"/>
            <a:ext cx="5473213" cy="5706002"/>
          </a:xfrm>
          <a:prstGeom prst="rect">
            <a:avLst/>
          </a:prstGeom>
        </p:spPr>
      </p:pic>
      <p:graphicFrame>
        <p:nvGraphicFramePr>
          <p:cNvPr id="6" name="Table 5">
            <a:extLst>
              <a:ext uri="{FF2B5EF4-FFF2-40B4-BE49-F238E27FC236}">
                <a16:creationId xmlns:a16="http://schemas.microsoft.com/office/drawing/2014/main" id="{FE67BD99-BED8-48DF-B6B3-4C46A42452F2}"/>
              </a:ext>
            </a:extLst>
          </p:cNvPr>
          <p:cNvGraphicFramePr>
            <a:graphicFrameLocks noGrp="1"/>
          </p:cNvGraphicFramePr>
          <p:nvPr>
            <p:extLst>
              <p:ext uri="{D42A27DB-BD31-4B8C-83A1-F6EECF244321}">
                <p14:modId xmlns:p14="http://schemas.microsoft.com/office/powerpoint/2010/main" val="3787249400"/>
              </p:ext>
            </p:extLst>
          </p:nvPr>
        </p:nvGraphicFramePr>
        <p:xfrm>
          <a:off x="-26496" y="1075461"/>
          <a:ext cx="3858632" cy="5433828"/>
        </p:xfrm>
        <a:graphic>
          <a:graphicData uri="http://schemas.openxmlformats.org/drawingml/2006/table">
            <a:tbl>
              <a:tblPr/>
              <a:tblGrid>
                <a:gridCol w="942752">
                  <a:extLst>
                    <a:ext uri="{9D8B030D-6E8A-4147-A177-3AD203B41FA5}">
                      <a16:colId xmlns:a16="http://schemas.microsoft.com/office/drawing/2014/main" val="20000"/>
                    </a:ext>
                  </a:extLst>
                </a:gridCol>
                <a:gridCol w="2915880">
                  <a:extLst>
                    <a:ext uri="{9D8B030D-6E8A-4147-A177-3AD203B41FA5}">
                      <a16:colId xmlns:a16="http://schemas.microsoft.com/office/drawing/2014/main" val="20001"/>
                    </a:ext>
                  </a:extLst>
                </a:gridCol>
              </a:tblGrid>
              <a:tr h="730559">
                <a:tc>
                  <a:txBody>
                    <a:bodyPr/>
                    <a:lstStyle/>
                    <a:p>
                      <a:pPr algn="r"/>
                      <a:r>
                        <a:rPr lang="en-GB" sz="1600" b="1" dirty="0"/>
                        <a:t>1763</a:t>
                      </a:r>
                      <a:br>
                        <a:rPr lang="en-GB" sz="1600" b="1" dirty="0"/>
                      </a:br>
                      <a:r>
                        <a:rPr lang="en-GB" sz="1600" dirty="0"/>
                        <a:t>February</a:t>
                      </a:r>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Signing of the Treaty of Paris</a:t>
                      </a:r>
                      <a:br>
                        <a:rPr lang="en-GB" sz="1600" dirty="0"/>
                      </a:br>
                      <a:endParaRPr lang="en-GB" sz="1600" dirty="0"/>
                    </a:p>
                  </a:txBody>
                  <a:tcPr marL="47625" marR="47625" marT="47625" marB="47625">
                    <a:lnL>
                      <a:noFill/>
                    </a:lnL>
                    <a:lnR>
                      <a:noFill/>
                    </a:lnR>
                    <a:lnT>
                      <a:noFill/>
                    </a:lnT>
                    <a:lnB>
                      <a:noFill/>
                    </a:lnB>
                    <a:solidFill>
                      <a:schemeClr val="accent5">
                        <a:lumMod val="40000"/>
                        <a:lumOff val="60000"/>
                      </a:schemeClr>
                    </a:solidFill>
                  </a:tcPr>
                </a:tc>
                <a:extLst>
                  <a:ext uri="{0D108BD9-81ED-4DB2-BD59-A6C34878D82A}">
                    <a16:rowId xmlns:a16="http://schemas.microsoft.com/office/drawing/2014/main" val="10000"/>
                  </a:ext>
                </a:extLst>
              </a:tr>
              <a:tr h="4703269">
                <a:tc>
                  <a:txBody>
                    <a:bodyPr/>
                    <a:lstStyle/>
                    <a:p>
                      <a:pPr algn="r"/>
                      <a:r>
                        <a:rPr lang="en-GB" sz="1600" b="1" dirty="0"/>
                        <a:t>1763</a:t>
                      </a:r>
                      <a:br>
                        <a:rPr lang="en-GB" sz="1600" dirty="0"/>
                      </a:br>
                      <a:r>
                        <a:rPr lang="en-GB" sz="1600" dirty="0"/>
                        <a:t>October </a:t>
                      </a:r>
                      <a:br>
                        <a:rPr lang="en-GB" sz="1600" dirty="0"/>
                      </a:br>
                      <a:endParaRPr lang="en-GB" sz="1600" dirty="0"/>
                    </a:p>
                  </a:txBody>
                  <a:tcPr marL="47625" marR="47625" marT="47625" marB="47625">
                    <a:lnL>
                      <a:noFill/>
                    </a:lnL>
                    <a:lnR>
                      <a:noFill/>
                    </a:lnR>
                    <a:lnT>
                      <a:noFill/>
                    </a:lnT>
                    <a:lnB>
                      <a:noFill/>
                    </a:lnB>
                    <a:solidFill>
                      <a:schemeClr val="accent5">
                        <a:lumMod val="40000"/>
                        <a:lumOff val="60000"/>
                      </a:schemeClr>
                    </a:solidFill>
                  </a:tcPr>
                </a:tc>
                <a:tc>
                  <a:txBody>
                    <a:bodyPr/>
                    <a:lstStyle/>
                    <a:p>
                      <a:r>
                        <a:rPr lang="en-GB" sz="1600" b="1" dirty="0"/>
                        <a:t>Proclamation of 1763</a:t>
                      </a:r>
                      <a:br>
                        <a:rPr lang="en-GB" sz="1600" dirty="0"/>
                      </a:br>
                      <a:r>
                        <a:rPr lang="en-GB" sz="1600" dirty="0"/>
                        <a:t>George III </a:t>
                      </a:r>
                      <a:r>
                        <a:rPr lang="en-GB" sz="1600" dirty="0">
                          <a:solidFill>
                            <a:srgbClr val="FF0000"/>
                          </a:solidFill>
                        </a:rPr>
                        <a:t>prohibited all settlement west of the Appalachian mountains without guarantees of security from local Native American nations</a:t>
                      </a:r>
                      <a:r>
                        <a:rPr lang="en-GB" sz="1600" dirty="0"/>
                        <a:t>. The intervention in colonial affairs offended the thirteen colonies’ claim to the exclusive right to govern lands to their west</a:t>
                      </a:r>
                      <a:r>
                        <a:rPr lang="en-GB" sz="1600" baseline="0" dirty="0"/>
                        <a:t> (e.g. Ohio Company of Virginia, whose disputes with French claimants helped precipitate the Seven Years’ War)</a:t>
                      </a:r>
                    </a:p>
                    <a:p>
                      <a:endParaRPr lang="en-GB" sz="1600" baseline="0" dirty="0"/>
                    </a:p>
                    <a:p>
                      <a:r>
                        <a:rPr lang="en-GB" sz="1600" b="1" baseline="0" dirty="0"/>
                        <a:t>Pontiac’s War</a:t>
                      </a:r>
                      <a:endParaRPr lang="en-GB" sz="1600" b="1" dirty="0"/>
                    </a:p>
                  </a:txBody>
                  <a:tcPr marL="47625" marR="47625" marT="47625" marB="47625">
                    <a:lnL>
                      <a:noFill/>
                    </a:lnL>
                    <a:lnR>
                      <a:noFill/>
                    </a:lnR>
                    <a:lnT>
                      <a:noFill/>
                    </a:lnT>
                    <a:lnB>
                      <a:noFill/>
                    </a:lnB>
                    <a:solidFill>
                      <a:schemeClr val="accent5">
                        <a:lumMod val="40000"/>
                        <a:lumOff val="60000"/>
                      </a:schemeClr>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8002178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755A0-BBF2-401B-A1AE-9C8E44103C59}"/>
              </a:ext>
            </a:extLst>
          </p:cNvPr>
          <p:cNvSpPr>
            <a:spLocks noGrp="1"/>
          </p:cNvSpPr>
          <p:nvPr>
            <p:ph type="title"/>
          </p:nvPr>
        </p:nvSpPr>
        <p:spPr/>
        <p:txBody>
          <a:bodyPr/>
          <a:lstStyle/>
          <a:p>
            <a:r>
              <a:rPr lang="en-GB" dirty="0"/>
              <a:t>Monday</a:t>
            </a:r>
          </a:p>
        </p:txBody>
      </p:sp>
      <p:sp>
        <p:nvSpPr>
          <p:cNvPr id="3" name="Content Placeholder 2">
            <a:extLst>
              <a:ext uri="{FF2B5EF4-FFF2-40B4-BE49-F238E27FC236}">
                <a16:creationId xmlns:a16="http://schemas.microsoft.com/office/drawing/2014/main" id="{03A61C70-7CE1-4E2C-A777-3ABED8B31D97}"/>
              </a:ext>
            </a:extLst>
          </p:cNvPr>
          <p:cNvSpPr>
            <a:spLocks noGrp="1"/>
          </p:cNvSpPr>
          <p:nvPr>
            <p:ph idx="1"/>
          </p:nvPr>
        </p:nvSpPr>
        <p:spPr/>
        <p:txBody>
          <a:bodyPr>
            <a:normAutofit fontScale="92500" lnSpcReduction="10000"/>
          </a:bodyPr>
          <a:lstStyle/>
          <a:p>
            <a:r>
              <a:rPr lang="en-GB" sz="3200" dirty="0">
                <a:solidFill>
                  <a:prstClr val="black"/>
                </a:solidFill>
              </a:rPr>
              <a:t>Proclamation of 1763 one of a g</a:t>
            </a:r>
            <a:r>
              <a:rPr lang="en-GB" dirty="0"/>
              <a:t>rowing number of grievances with British rule from inhabitants</a:t>
            </a:r>
          </a:p>
          <a:p>
            <a:r>
              <a:rPr lang="en-GB" dirty="0"/>
              <a:t>Emerging sense of different identity as ‘Americans’</a:t>
            </a:r>
          </a:p>
          <a:p>
            <a:endParaRPr lang="en-GB" dirty="0"/>
          </a:p>
          <a:p>
            <a:r>
              <a:rPr lang="en-GB" b="1" i="0" dirty="0">
                <a:solidFill>
                  <a:srgbClr val="373A3C"/>
                </a:solidFill>
                <a:effectLst/>
                <a:latin typeface="-apple-system"/>
              </a:rPr>
              <a:t>Required reading: J Hector St John de Crèvecœur, ‘What is an American?’ in </a:t>
            </a:r>
            <a:r>
              <a:rPr lang="en-GB" b="1" i="1" dirty="0">
                <a:solidFill>
                  <a:srgbClr val="373A3C"/>
                </a:solidFill>
                <a:effectLst/>
                <a:latin typeface="-apple-system"/>
              </a:rPr>
              <a:t>Letters from an American Farmer</a:t>
            </a:r>
            <a:r>
              <a:rPr lang="en-GB" b="1" i="0" dirty="0">
                <a:solidFill>
                  <a:srgbClr val="373A3C"/>
                </a:solidFill>
                <a:effectLst/>
                <a:latin typeface="-apple-system"/>
              </a:rPr>
              <a:t>, originally published 1782, pages 15 to 19 in your </a:t>
            </a:r>
            <a:r>
              <a:rPr lang="en-GB" b="1" i="0" u="none" strike="noStrike" dirty="0">
                <a:solidFill>
                  <a:srgbClr val="013E5B"/>
                </a:solidFill>
                <a:effectLst/>
                <a:latin typeface="-apple-system"/>
                <a:hlinkClick r:id="rId3" tooltip="US History Primary Sourcebook"/>
              </a:rPr>
              <a:t>US History Primary Sourcebook</a:t>
            </a:r>
            <a:r>
              <a:rPr lang="en-GB" b="1" i="0" dirty="0">
                <a:solidFill>
                  <a:srgbClr val="373A3C"/>
                </a:solidFill>
                <a:effectLst/>
                <a:latin typeface="-apple-system"/>
              </a:rPr>
              <a:t>.</a:t>
            </a:r>
            <a:endParaRPr lang="en-GB" dirty="0"/>
          </a:p>
        </p:txBody>
      </p:sp>
    </p:spTree>
    <p:extLst>
      <p:ext uri="{BB962C8B-B14F-4D97-AF65-F5344CB8AC3E}">
        <p14:creationId xmlns:p14="http://schemas.microsoft.com/office/powerpoint/2010/main" val="1291643249"/>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AEE9E26-36CF-4C42-A517-294C39848244}">
  <ds:schemaRefs>
    <ds:schemaRef ds:uri="http://schemas.microsoft.com/sharepoint/v3/contenttype/forms"/>
  </ds:schemaRefs>
</ds:datastoreItem>
</file>

<file path=customXml/itemProps2.xml><?xml version="1.0" encoding="utf-8"?>
<ds:datastoreItem xmlns:ds="http://schemas.openxmlformats.org/officeDocument/2006/customXml" ds:itemID="{0764B231-51B7-4A4A-BAD3-05E7A9268D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ACB3CAC-271D-4C56-A46C-FBBBF223B774}">
  <ds:schemaRefs>
    <ds:schemaRef ds:uri="http://purl.org/dc/elements/1.1/"/>
    <ds:schemaRef ds:uri="http://schemas.openxmlformats.org/package/2006/metadata/core-properties"/>
    <ds:schemaRef ds:uri="http://purl.org/dc/terms/"/>
    <ds:schemaRef ds:uri="http://schemas.microsoft.com/office/2006/documentManagement/types"/>
    <ds:schemaRef ds:uri="53eb33a0-f383-4069-9f53-0e79fd56955c"/>
    <ds:schemaRef ds:uri="http://purl.org/dc/dcmitype/"/>
    <ds:schemaRef ds:uri="http://schemas.microsoft.com/office/infopath/2007/PartnerControls"/>
    <ds:schemaRef ds:uri="18e00798-69c8-4d73-a841-5247a1895ee0"/>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3296</TotalTime>
  <Words>6558</Words>
  <Application>Microsoft Office PowerPoint</Application>
  <PresentationFormat>On-screen Show (4:3)</PresentationFormat>
  <Paragraphs>714</Paragraphs>
  <Slides>38</Slides>
  <Notes>33</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38</vt:i4>
      </vt:variant>
    </vt:vector>
  </HeadingPairs>
  <TitlesOfParts>
    <vt:vector size="46" baseType="lpstr">
      <vt:lpstr>-apple-system</vt:lpstr>
      <vt:lpstr>proxima-nova</vt:lpstr>
      <vt:lpstr>Arial</vt:lpstr>
      <vt:lpstr>Calibri</vt:lpstr>
      <vt:lpstr>Symbol</vt:lpstr>
      <vt:lpstr>Wingdings 2</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Monday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95</cp:revision>
  <cp:lastPrinted>2016-02-01T16:44:50Z</cp:lastPrinted>
  <dcterms:created xsi:type="dcterms:W3CDTF">2016-01-31T21:38:09Z</dcterms:created>
  <dcterms:modified xsi:type="dcterms:W3CDTF">2022-01-13T12:36:51Z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