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notesMasterIdLst>
    <p:notesMasterId r:id="rId3"/>
  </p:notesMasterIdLst>
  <p:sldSz cx="21387816" cy="30275784"/>
  <p:notesSz cx="30275784" cy="21387816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7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1387816" cy="4389120"/>
          </a:xfrm>
          <a:prstGeom prst="rect">
            <a:avLst/>
          </a:prstGeom>
          <a:solidFill>
            <a:srgbClr val="1E2E27"/>
          </a:solidFill>
          <a:ln w="12700">
            <a:solidFill>
              <a:srgbClr val="1E2E2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16815816" y="-1645920"/>
            <a:ext cx="5943600" cy="5943600"/>
          </a:xfrm>
          <a:prstGeom prst="ellipse">
            <a:avLst/>
          </a:prstGeom>
          <a:solidFill>
            <a:srgbClr val="8DB494">
              <a:alpha val="15000"/>
            </a:srgbClr>
          </a:solidFill>
          <a:ln w="12700">
            <a:solidFill>
              <a:srgbClr val="8DB494">
                <a:alpha val="1500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14400" y="457200"/>
            <a:ext cx="3657600" cy="402336"/>
          </a:xfrm>
          <a:prstGeom prst="roundRect">
            <a:avLst>
              <a:gd name="adj" fmla="val 34091"/>
            </a:avLst>
          </a:prstGeom>
          <a:solidFill>
            <a:srgbClr val="5C7D63">
              <a:alpha val="25000"/>
            </a:srgbClr>
          </a:solidFill>
          <a:ln w="12700">
            <a:solidFill>
              <a:srgbClr val="8DB494">
                <a:alpha val="3000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60120" y="475488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b="1" spc="150" kern="0" dirty="0">
                <a:solidFill>
                  <a:srgbClr val="8DB494"/>
                </a:solidFill>
              </a:rPr>
              <a:t>● MSc RESEARCH PROJECT · 2025–2026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914400" y="1005840"/>
            <a:ext cx="164592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8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Memory</a:t>
            </a:r>
            <a:pPr indent="0" marL="0">
              <a:buNone/>
            </a:pPr>
            <a:r>
              <a:rPr lang="en-US" sz="8000" b="1" i="1" dirty="0">
                <a:solidFill>
                  <a:srgbClr val="8DB49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Care</a:t>
            </a:r>
            <a:pPr indent="0" marL="0">
              <a:buNone/>
            </a:pPr>
            <a:r>
              <a:rPr lang="en-US" sz="80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Hub</a:t>
            </a:r>
            <a:endParaRPr lang="en-US" sz="8000" dirty="0"/>
          </a:p>
        </p:txBody>
      </p:sp>
      <p:sp>
        <p:nvSpPr>
          <p:cNvPr id="7" name="Text 5"/>
          <p:cNvSpPr/>
          <p:nvPr/>
        </p:nvSpPr>
        <p:spPr>
          <a:xfrm>
            <a:off x="914400" y="3063240"/>
            <a:ext cx="146304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FFFFFF">
                    <a:alpha val="65000"/>
                  </a:srgbClr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digital support platform for dementia family caregivers — integrating evidence-based education, peer community, and interactive care tools.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0" y="4389120"/>
            <a:ext cx="21387816" cy="804672"/>
          </a:xfrm>
          <a:prstGeom prst="rect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914400" y="4453128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b="1" spc="120" kern="0" dirty="0">
                <a:solidFill>
                  <a:srgbClr val="FFFFFF">
                    <a:alpha val="65000"/>
                  </a:srgbClr>
                </a:solidFill>
              </a:rPr>
              <a:t>STUDENT</a:t>
            </a:r>
            <a:endParaRPr lang="en-US" sz="800" dirty="0"/>
          </a:p>
        </p:txBody>
      </p:sp>
      <p:sp>
        <p:nvSpPr>
          <p:cNvPr id="10" name="Text 8"/>
          <p:cNvSpPr/>
          <p:nvPr/>
        </p:nvSpPr>
        <p:spPr>
          <a:xfrm>
            <a:off x="914400" y="4718304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Iram Naz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4663440" y="4480560"/>
            <a:ext cx="0" cy="621792"/>
          </a:xfrm>
          <a:prstGeom prst="line">
            <a:avLst/>
          </a:prstGeom>
          <a:noFill/>
          <a:ln w="12700">
            <a:solidFill>
              <a:srgbClr val="FFFFFF">
                <a:alpha val="25000"/>
              </a:srgbClr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5669280" y="4453128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b="1" spc="120" kern="0" dirty="0">
                <a:solidFill>
                  <a:srgbClr val="FFFFFF">
                    <a:alpha val="65000"/>
                  </a:srgbClr>
                </a:solidFill>
              </a:rPr>
              <a:t>SUPERVISOR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5669280" y="4718304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Vijeyananthan Thayananthan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9418320" y="4480560"/>
            <a:ext cx="0" cy="621792"/>
          </a:xfrm>
          <a:prstGeom prst="line">
            <a:avLst/>
          </a:prstGeom>
          <a:noFill/>
          <a:ln w="12700">
            <a:solidFill>
              <a:srgbClr val="FFFFFF">
                <a:alpha val="25000"/>
              </a:srgbClr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10424160" y="4453128"/>
            <a:ext cx="2743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b="1" spc="120" kern="0" dirty="0">
                <a:solidFill>
                  <a:srgbClr val="FFFFFF">
                    <a:alpha val="65000"/>
                  </a:srgbClr>
                </a:solidFill>
              </a:rPr>
              <a:t>TIMELINE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10424160" y="4718304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 2025 – Mar 2026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822960" y="5486400"/>
            <a:ext cx="19741896" cy="1962657"/>
          </a:xfrm>
          <a:prstGeom prst="rect">
            <a:avLst/>
          </a:prstGeom>
          <a:solidFill>
            <a:srgbClr val="1E2E27"/>
          </a:solidFill>
          <a:ln w="12700">
            <a:solidFill>
              <a:srgbClr val="1E2E27"/>
            </a:solidFill>
            <a:prstDash val="solid"/>
          </a:ln>
          <a:effectLst>
            <a:outerShdw sx="100000" sy="100000" kx="0" ky="0" algn="bl" rotWithShape="0" blurRad="101600" dist="38100" dir="8100000">
              <a:srgbClr val="000000">
                <a:alpha val="15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1097280" y="4983480"/>
            <a:ext cx="164592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0" dirty="0">
                <a:solidFill>
                  <a:srgbClr val="8DB494">
                    <a:alpha val="15000"/>
                  </a:srgbClr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</a:t>
            </a:r>
            <a:endParaRPr lang="en-US" sz="9000" dirty="0"/>
          </a:p>
        </p:txBody>
      </p:sp>
      <p:sp>
        <p:nvSpPr>
          <p:cNvPr id="19" name="Text 17"/>
          <p:cNvSpPr/>
          <p:nvPr/>
        </p:nvSpPr>
        <p:spPr>
          <a:xfrm>
            <a:off x="1325880" y="5632704"/>
            <a:ext cx="18736056" cy="1706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Globally, </a:t>
            </a:r>
            <a:pPr indent="0" marL="0">
              <a:buNone/>
            </a:pPr>
            <a:r>
              <a:rPr lang="en-US" sz="1400" b="1" i="1" dirty="0">
                <a:solidFill>
                  <a:srgbClr val="8DB49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50 million people</a:t>
            </a:r>
            <a:pPr indent="0" marL="0">
              <a:buNone/>
            </a:pPr>
            <a:r>
              <a:rPr lang="en-US" sz="1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are living with dementia — and behind every diagnosis is a family caregiver facing emotional strain, information overload, and social isolation. Yet most digital platforms offer static content </a:t>
            </a:r>
            <a:pPr indent="0" marL="0">
              <a:buNone/>
            </a:pPr>
            <a:r>
              <a:rPr lang="en-US" sz="1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without</a:t>
            </a:r>
            <a:pPr indent="0" marL="0">
              <a:buNone/>
            </a:pPr>
            <a:r>
              <a:rPr lang="en-US" sz="1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community, or community </a:t>
            </a:r>
            <a:pPr indent="0" marL="0">
              <a:buNone/>
            </a:pPr>
            <a:r>
              <a:rPr lang="en-US" sz="1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without</a:t>
            </a:r>
            <a:pPr indent="0" marL="0">
              <a:buNone/>
            </a:pPr>
            <a:r>
              <a:rPr lang="en-US" sz="1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structure.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822960" y="7695945"/>
            <a:ext cx="19741896" cy="1042662"/>
          </a:xfrm>
          <a:prstGeom prst="rect">
            <a:avLst/>
          </a:prstGeom>
          <a:solidFill>
            <a:srgbClr val="DCEAD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024128" y="7888092"/>
            <a:ext cx="621792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dirty="0">
                <a:solidFill>
                  <a:srgbClr val="000000"/>
                </a:solidFill>
              </a:rPr>
              <a:t>🎯</a:t>
            </a:r>
            <a:endParaRPr lang="en-US" sz="2600" dirty="0"/>
          </a:p>
        </p:txBody>
      </p:sp>
      <p:sp>
        <p:nvSpPr>
          <p:cNvPr id="22" name="Text 20"/>
          <p:cNvSpPr/>
          <p:nvPr/>
        </p:nvSpPr>
        <p:spPr>
          <a:xfrm>
            <a:off x="1783080" y="7787385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b="1" spc="150" kern="0" dirty="0">
                <a:solidFill>
                  <a:srgbClr val="5C7D63"/>
                </a:solidFill>
              </a:rPr>
              <a:t>AIM</a:t>
            </a:r>
            <a:endParaRPr lang="en-US" sz="850" dirty="0"/>
          </a:p>
        </p:txBody>
      </p:sp>
      <p:sp>
        <p:nvSpPr>
          <p:cNvPr id="23" name="Text 21"/>
          <p:cNvSpPr/>
          <p:nvPr/>
        </p:nvSpPr>
        <p:spPr>
          <a:xfrm>
            <a:off x="1783080" y="8061705"/>
            <a:ext cx="18598896" cy="603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1E2E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design and build a user-friendly digital platform that gives dementia family caregivers the information, tools, and peer support they need — all in one place — so they feel more confident, less alone, and better prepared to care.</a:t>
            </a:r>
            <a:endParaRPr lang="en-US" sz="1200" dirty="0"/>
          </a:p>
        </p:txBody>
      </p:sp>
      <p:sp>
        <p:nvSpPr>
          <p:cNvPr id="24" name="Shape 22"/>
          <p:cNvSpPr/>
          <p:nvPr/>
        </p:nvSpPr>
        <p:spPr>
          <a:xfrm>
            <a:off x="822960" y="8985495"/>
            <a:ext cx="6428232" cy="1717325"/>
          </a:xfrm>
          <a:prstGeom prst="rect">
            <a:avLst/>
          </a:prstGeom>
          <a:solidFill>
            <a:srgbClr val="1E2E27"/>
          </a:solidFill>
          <a:ln w="12700">
            <a:solidFill>
              <a:srgbClr val="1E2E27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1005840" y="9294613"/>
            <a:ext cx="6062472" cy="858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8DB49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50M+</a:t>
            </a:r>
            <a:endParaRPr lang="en-US" sz="3000" dirty="0"/>
          </a:p>
        </p:txBody>
      </p:sp>
      <p:sp>
        <p:nvSpPr>
          <p:cNvPr id="26" name="Text 24"/>
          <p:cNvSpPr/>
          <p:nvPr/>
        </p:nvSpPr>
        <p:spPr>
          <a:xfrm>
            <a:off x="1005840" y="10221969"/>
            <a:ext cx="6062472" cy="4465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</a:rPr>
              <a:t>people living with dementia worldwide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7479792" y="8985495"/>
            <a:ext cx="6428232" cy="1717325"/>
          </a:xfrm>
          <a:prstGeom prst="rect">
            <a:avLst/>
          </a:prstGeom>
          <a:solidFill>
            <a:srgbClr val="DCEADF"/>
          </a:solidFill>
          <a:ln w="12700">
            <a:solidFill>
              <a:srgbClr val="DCEADF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8" name="Text 26"/>
          <p:cNvSpPr/>
          <p:nvPr/>
        </p:nvSpPr>
        <p:spPr>
          <a:xfrm>
            <a:off x="7662672" y="9294613"/>
            <a:ext cx="6062472" cy="858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5C7D63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WCAG 2.2</a:t>
            </a:r>
            <a:endParaRPr lang="en-US" sz="3000" dirty="0"/>
          </a:p>
        </p:txBody>
      </p:sp>
      <p:sp>
        <p:nvSpPr>
          <p:cNvPr id="29" name="Text 27"/>
          <p:cNvSpPr/>
          <p:nvPr/>
        </p:nvSpPr>
        <p:spPr>
          <a:xfrm>
            <a:off x="7662672" y="10221969"/>
            <a:ext cx="6062472" cy="4465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4A5E55"/>
                </a:solidFill>
              </a:rPr>
              <a:t>fully accessible, inclusive by design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14136624" y="8985495"/>
            <a:ext cx="6428232" cy="1717325"/>
          </a:xfrm>
          <a:prstGeom prst="rect">
            <a:avLst/>
          </a:prstGeom>
          <a:solidFill>
            <a:srgbClr val="F0DFC8"/>
          </a:solidFill>
          <a:ln w="12700">
            <a:solidFill>
              <a:srgbClr val="F0DFC8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14319504" y="9294613"/>
            <a:ext cx="6062472" cy="8586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000" b="1" dirty="0">
                <a:solidFill>
                  <a:srgbClr val="B87D4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Mixed Methods</a:t>
            </a:r>
            <a:endParaRPr lang="en-US" sz="3000" dirty="0"/>
          </a:p>
        </p:txBody>
      </p:sp>
      <p:sp>
        <p:nvSpPr>
          <p:cNvPr id="32" name="Text 30"/>
          <p:cNvSpPr/>
          <p:nvPr/>
        </p:nvSpPr>
        <p:spPr>
          <a:xfrm>
            <a:off x="14319504" y="10221969"/>
            <a:ext cx="6062472" cy="4465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4A5E55"/>
                </a:solidFill>
              </a:rPr>
              <a:t>research with real caregivers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822960" y="10949708"/>
            <a:ext cx="97109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80" b="1" spc="180" kern="0" dirty="0">
                <a:solidFill>
                  <a:srgbClr val="5C7D63"/>
                </a:solidFill>
              </a:rPr>
              <a:t>RESEARCH OBJECTIVES</a:t>
            </a:r>
            <a:endParaRPr lang="en-US" sz="780" dirty="0"/>
          </a:p>
        </p:txBody>
      </p:sp>
      <p:sp>
        <p:nvSpPr>
          <p:cNvPr id="34" name="Shape 32"/>
          <p:cNvSpPr/>
          <p:nvPr/>
        </p:nvSpPr>
        <p:spPr>
          <a:xfrm>
            <a:off x="2114093" y="11059436"/>
            <a:ext cx="8346643" cy="0"/>
          </a:xfrm>
          <a:prstGeom prst="line">
            <a:avLst/>
          </a:prstGeom>
          <a:noFill/>
          <a:ln w="12700">
            <a:solidFill>
              <a:srgbClr val="DCEADF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822960" y="11205740"/>
            <a:ext cx="9710928" cy="4159947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36" name="Shape 34"/>
          <p:cNvSpPr/>
          <p:nvPr/>
        </p:nvSpPr>
        <p:spPr>
          <a:xfrm>
            <a:off x="987552" y="11442674"/>
            <a:ext cx="329184" cy="329184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987552" y="11442674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</a:rPr>
              <a:t>01</a:t>
            </a:r>
            <a:endParaRPr lang="en-US" sz="750" dirty="0"/>
          </a:p>
        </p:txBody>
      </p:sp>
      <p:sp>
        <p:nvSpPr>
          <p:cNvPr id="38" name="Text 36"/>
          <p:cNvSpPr/>
          <p:nvPr/>
        </p:nvSpPr>
        <p:spPr>
          <a:xfrm>
            <a:off x="1417320" y="11297180"/>
            <a:ext cx="8997696" cy="601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Gather requirements through surveys &amp; interviews with dementia caregivers</a:t>
            </a:r>
            <a:endParaRPr lang="en-US" sz="1100" dirty="0"/>
          </a:p>
        </p:txBody>
      </p:sp>
      <p:sp>
        <p:nvSpPr>
          <p:cNvPr id="39" name="Shape 37"/>
          <p:cNvSpPr/>
          <p:nvPr/>
        </p:nvSpPr>
        <p:spPr>
          <a:xfrm>
            <a:off x="987552" y="11917352"/>
            <a:ext cx="9381744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987552" y="12135999"/>
            <a:ext cx="329184" cy="329184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987552" y="12135999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</a:rPr>
              <a:t>02</a:t>
            </a:r>
            <a:endParaRPr lang="en-US" sz="750" dirty="0"/>
          </a:p>
        </p:txBody>
      </p:sp>
      <p:sp>
        <p:nvSpPr>
          <p:cNvPr id="42" name="Text 40"/>
          <p:cNvSpPr/>
          <p:nvPr/>
        </p:nvSpPr>
        <p:spPr>
          <a:xfrm>
            <a:off x="1417320" y="11990504"/>
            <a:ext cx="8997696" cy="601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Analyse existing platforms and identify usability &amp; structural gaps</a:t>
            </a:r>
            <a:endParaRPr lang="en-US" sz="1100" dirty="0"/>
          </a:p>
        </p:txBody>
      </p:sp>
      <p:sp>
        <p:nvSpPr>
          <p:cNvPr id="43" name="Shape 41"/>
          <p:cNvSpPr/>
          <p:nvPr/>
        </p:nvSpPr>
        <p:spPr>
          <a:xfrm>
            <a:off x="987552" y="12610677"/>
            <a:ext cx="9381744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44" name="Shape 42"/>
          <p:cNvSpPr/>
          <p:nvPr/>
        </p:nvSpPr>
        <p:spPr>
          <a:xfrm>
            <a:off x="987552" y="12829323"/>
            <a:ext cx="329184" cy="329184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987552" y="12829323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</a:rPr>
              <a:t>03</a:t>
            </a:r>
            <a:endParaRPr lang="en-US" sz="750" dirty="0"/>
          </a:p>
        </p:txBody>
      </p:sp>
      <p:sp>
        <p:nvSpPr>
          <p:cNvPr id="46" name="Text 44"/>
          <p:cNvSpPr/>
          <p:nvPr/>
        </p:nvSpPr>
        <p:spPr>
          <a:xfrm>
            <a:off x="1417320" y="12683829"/>
            <a:ext cx="8997696" cy="601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Design inclusive architecture aligned with WCAG 2.2 standards</a:t>
            </a:r>
            <a:endParaRPr lang="en-US" sz="1100" dirty="0"/>
          </a:p>
        </p:txBody>
      </p:sp>
      <p:sp>
        <p:nvSpPr>
          <p:cNvPr id="47" name="Shape 45"/>
          <p:cNvSpPr/>
          <p:nvPr/>
        </p:nvSpPr>
        <p:spPr>
          <a:xfrm>
            <a:off x="987552" y="13304001"/>
            <a:ext cx="9381744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48" name="Shape 46"/>
          <p:cNvSpPr/>
          <p:nvPr/>
        </p:nvSpPr>
        <p:spPr>
          <a:xfrm>
            <a:off x="987552" y="13522648"/>
            <a:ext cx="329184" cy="329184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49" name="Text 47"/>
          <p:cNvSpPr/>
          <p:nvPr/>
        </p:nvSpPr>
        <p:spPr>
          <a:xfrm>
            <a:off x="987552" y="13522648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</a:rPr>
              <a:t>04</a:t>
            </a:r>
            <a:endParaRPr lang="en-US" sz="750" dirty="0"/>
          </a:p>
        </p:txBody>
      </p:sp>
      <p:sp>
        <p:nvSpPr>
          <p:cNvPr id="50" name="Text 48"/>
          <p:cNvSpPr/>
          <p:nvPr/>
        </p:nvSpPr>
        <p:spPr>
          <a:xfrm>
            <a:off x="1417320" y="13377153"/>
            <a:ext cx="8997696" cy="601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Develop an iterative, co-designed prototype with caregivers</a:t>
            </a:r>
            <a:endParaRPr lang="en-US" sz="1100" dirty="0"/>
          </a:p>
        </p:txBody>
      </p:sp>
      <p:sp>
        <p:nvSpPr>
          <p:cNvPr id="51" name="Shape 49"/>
          <p:cNvSpPr/>
          <p:nvPr/>
        </p:nvSpPr>
        <p:spPr>
          <a:xfrm>
            <a:off x="987552" y="13997326"/>
            <a:ext cx="9381744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52" name="Shape 50"/>
          <p:cNvSpPr/>
          <p:nvPr/>
        </p:nvSpPr>
        <p:spPr>
          <a:xfrm>
            <a:off x="987552" y="14215972"/>
            <a:ext cx="329184" cy="329184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987552" y="14215972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</a:rPr>
              <a:t>05</a:t>
            </a:r>
            <a:endParaRPr lang="en-US" sz="750" dirty="0"/>
          </a:p>
        </p:txBody>
      </p:sp>
      <p:sp>
        <p:nvSpPr>
          <p:cNvPr id="54" name="Text 52"/>
          <p:cNvSpPr/>
          <p:nvPr/>
        </p:nvSpPr>
        <p:spPr>
          <a:xfrm>
            <a:off x="1417320" y="14070478"/>
            <a:ext cx="8997696" cy="601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Evaluate usability using the System Usability Scale (SUS)</a:t>
            </a:r>
            <a:endParaRPr lang="en-US" sz="1100" dirty="0"/>
          </a:p>
        </p:txBody>
      </p:sp>
      <p:sp>
        <p:nvSpPr>
          <p:cNvPr id="55" name="Shape 53"/>
          <p:cNvSpPr/>
          <p:nvPr/>
        </p:nvSpPr>
        <p:spPr>
          <a:xfrm>
            <a:off x="987552" y="14690650"/>
            <a:ext cx="9381744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56" name="Shape 54"/>
          <p:cNvSpPr/>
          <p:nvPr/>
        </p:nvSpPr>
        <p:spPr>
          <a:xfrm>
            <a:off x="987552" y="14909297"/>
            <a:ext cx="329184" cy="329184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57" name="Text 55"/>
          <p:cNvSpPr/>
          <p:nvPr/>
        </p:nvSpPr>
        <p:spPr>
          <a:xfrm>
            <a:off x="987552" y="14909297"/>
            <a:ext cx="329184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50" b="1" dirty="0">
                <a:solidFill>
                  <a:srgbClr val="FFFFFF"/>
                </a:solidFill>
              </a:rPr>
              <a:t>06</a:t>
            </a:r>
            <a:endParaRPr lang="en-US" sz="750" dirty="0"/>
          </a:p>
        </p:txBody>
      </p:sp>
      <p:sp>
        <p:nvSpPr>
          <p:cNvPr id="58" name="Text 56"/>
          <p:cNvSpPr/>
          <p:nvPr/>
        </p:nvSpPr>
        <p:spPr>
          <a:xfrm>
            <a:off x="1417320" y="14763802"/>
            <a:ext cx="8997696" cy="6018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Measure impact on caregiver knowledge, confidence &amp; wellbeing</a:t>
            </a:r>
            <a:endParaRPr lang="en-US" sz="1100" dirty="0"/>
          </a:p>
        </p:txBody>
      </p:sp>
      <p:sp>
        <p:nvSpPr>
          <p:cNvPr id="59" name="Text 57"/>
          <p:cNvSpPr/>
          <p:nvPr/>
        </p:nvSpPr>
        <p:spPr>
          <a:xfrm>
            <a:off x="10853928" y="10949708"/>
            <a:ext cx="971092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80" b="1" spc="180" kern="0" dirty="0">
                <a:solidFill>
                  <a:srgbClr val="5C7D63"/>
                </a:solidFill>
              </a:rPr>
              <a:t>KEY PLATFORM FEATURES</a:t>
            </a:r>
            <a:endParaRPr lang="en-US" sz="780" dirty="0"/>
          </a:p>
        </p:txBody>
      </p:sp>
      <p:sp>
        <p:nvSpPr>
          <p:cNvPr id="60" name="Shape 58"/>
          <p:cNvSpPr/>
          <p:nvPr/>
        </p:nvSpPr>
        <p:spPr>
          <a:xfrm>
            <a:off x="12269419" y="11059436"/>
            <a:ext cx="8222285" cy="0"/>
          </a:xfrm>
          <a:prstGeom prst="line">
            <a:avLst/>
          </a:prstGeom>
          <a:noFill/>
          <a:ln w="12700">
            <a:solidFill>
              <a:srgbClr val="DCEADF"/>
            </a:solidFill>
            <a:prstDash val="solid"/>
          </a:ln>
        </p:spPr>
      </p:sp>
      <p:sp>
        <p:nvSpPr>
          <p:cNvPr id="61" name="Shape 59"/>
          <p:cNvSpPr/>
          <p:nvPr/>
        </p:nvSpPr>
        <p:spPr>
          <a:xfrm>
            <a:off x="10853928" y="11205740"/>
            <a:ext cx="9710928" cy="139884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62" name="Shape 60"/>
          <p:cNvSpPr/>
          <p:nvPr/>
        </p:nvSpPr>
        <p:spPr>
          <a:xfrm>
            <a:off x="11036808" y="11621696"/>
            <a:ext cx="566928" cy="566928"/>
          </a:xfrm>
          <a:prstGeom prst="ellipse">
            <a:avLst/>
          </a:prstGeom>
          <a:solidFill>
            <a:srgbClr val="DCEAD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63" name="Text 61"/>
          <p:cNvSpPr/>
          <p:nvPr/>
        </p:nvSpPr>
        <p:spPr>
          <a:xfrm>
            <a:off x="11036808" y="11621696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100" dirty="0">
                <a:solidFill>
                  <a:srgbClr val="000000"/>
                </a:solidFill>
              </a:rPr>
              <a:t>📚</a:t>
            </a:r>
            <a:endParaRPr lang="en-US" sz="2100" dirty="0"/>
          </a:p>
        </p:txBody>
      </p:sp>
      <p:sp>
        <p:nvSpPr>
          <p:cNvPr id="64" name="Text 62"/>
          <p:cNvSpPr/>
          <p:nvPr/>
        </p:nvSpPr>
        <p:spPr>
          <a:xfrm>
            <a:off x="11768328" y="11333756"/>
            <a:ext cx="86319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E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Evidence-Based Education</a:t>
            </a:r>
            <a:endParaRPr lang="en-US" sz="1250" dirty="0"/>
          </a:p>
        </p:txBody>
      </p:sp>
      <p:sp>
        <p:nvSpPr>
          <p:cNvPr id="65" name="Text 63"/>
          <p:cNvSpPr/>
          <p:nvPr/>
        </p:nvSpPr>
        <p:spPr>
          <a:xfrm>
            <a:off x="11768328" y="11681228"/>
            <a:ext cx="8631936" cy="813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4A5E55"/>
                </a:solidFill>
              </a:rPr>
              <a:t>Structured modules built with clinical evidence covering dementia stages, behaviour management, and carer self-care.</a:t>
            </a:r>
            <a:endParaRPr lang="en-US" sz="1050" dirty="0"/>
          </a:p>
        </p:txBody>
      </p:sp>
      <p:sp>
        <p:nvSpPr>
          <p:cNvPr id="66" name="Shape 64"/>
          <p:cNvSpPr/>
          <p:nvPr/>
        </p:nvSpPr>
        <p:spPr>
          <a:xfrm>
            <a:off x="10853928" y="12677733"/>
            <a:ext cx="9710928" cy="139884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67" name="Shape 65"/>
          <p:cNvSpPr/>
          <p:nvPr/>
        </p:nvSpPr>
        <p:spPr>
          <a:xfrm>
            <a:off x="11036808" y="13093689"/>
            <a:ext cx="566928" cy="566928"/>
          </a:xfrm>
          <a:prstGeom prst="ellipse">
            <a:avLst/>
          </a:prstGeom>
          <a:solidFill>
            <a:srgbClr val="DCEAD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68" name="Text 66"/>
          <p:cNvSpPr/>
          <p:nvPr/>
        </p:nvSpPr>
        <p:spPr>
          <a:xfrm>
            <a:off x="11036808" y="13093689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100" dirty="0">
                <a:solidFill>
                  <a:srgbClr val="000000"/>
                </a:solidFill>
              </a:rPr>
              <a:t>🤝</a:t>
            </a:r>
            <a:endParaRPr lang="en-US" sz="2100" dirty="0"/>
          </a:p>
        </p:txBody>
      </p:sp>
      <p:sp>
        <p:nvSpPr>
          <p:cNvPr id="69" name="Text 67"/>
          <p:cNvSpPr/>
          <p:nvPr/>
        </p:nvSpPr>
        <p:spPr>
          <a:xfrm>
            <a:off x="11768328" y="12805749"/>
            <a:ext cx="86319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E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Peer Community Network</a:t>
            </a:r>
            <a:endParaRPr lang="en-US" sz="1250" dirty="0"/>
          </a:p>
        </p:txBody>
      </p:sp>
      <p:sp>
        <p:nvSpPr>
          <p:cNvPr id="70" name="Text 68"/>
          <p:cNvSpPr/>
          <p:nvPr/>
        </p:nvSpPr>
        <p:spPr>
          <a:xfrm>
            <a:off x="11768328" y="13153221"/>
            <a:ext cx="8631936" cy="813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4A5E55"/>
                </a:solidFill>
              </a:rPr>
              <a:t>Moderated forums and peer groups connecting caregivers to reduce isolation through shared experience.</a:t>
            </a:r>
            <a:endParaRPr lang="en-US" sz="1050" dirty="0"/>
          </a:p>
        </p:txBody>
      </p:sp>
      <p:sp>
        <p:nvSpPr>
          <p:cNvPr id="71" name="Shape 69"/>
          <p:cNvSpPr/>
          <p:nvPr/>
        </p:nvSpPr>
        <p:spPr>
          <a:xfrm>
            <a:off x="10853928" y="14149726"/>
            <a:ext cx="9710928" cy="139884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72" name="Shape 70"/>
          <p:cNvSpPr/>
          <p:nvPr/>
        </p:nvSpPr>
        <p:spPr>
          <a:xfrm>
            <a:off x="11036808" y="14565682"/>
            <a:ext cx="566928" cy="566928"/>
          </a:xfrm>
          <a:prstGeom prst="ellipse">
            <a:avLst/>
          </a:prstGeom>
          <a:solidFill>
            <a:srgbClr val="F0DFC8"/>
          </a:solidFill>
          <a:ln w="12700">
            <a:solidFill>
              <a:srgbClr val="F0DFC8"/>
            </a:solidFill>
            <a:prstDash val="solid"/>
          </a:ln>
        </p:spPr>
      </p:sp>
      <p:sp>
        <p:nvSpPr>
          <p:cNvPr id="73" name="Text 71"/>
          <p:cNvSpPr/>
          <p:nvPr/>
        </p:nvSpPr>
        <p:spPr>
          <a:xfrm>
            <a:off x="11036808" y="14565682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100" dirty="0">
                <a:solidFill>
                  <a:srgbClr val="000000"/>
                </a:solidFill>
              </a:rPr>
              <a:t>🛠</a:t>
            </a:r>
            <a:endParaRPr lang="en-US" sz="2100" dirty="0"/>
          </a:p>
        </p:txBody>
      </p:sp>
      <p:sp>
        <p:nvSpPr>
          <p:cNvPr id="74" name="Text 72"/>
          <p:cNvSpPr/>
          <p:nvPr/>
        </p:nvSpPr>
        <p:spPr>
          <a:xfrm>
            <a:off x="11768328" y="14277742"/>
            <a:ext cx="86319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E2E27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Interactive Care Tools</a:t>
            </a:r>
            <a:endParaRPr lang="en-US" sz="1250" dirty="0"/>
          </a:p>
        </p:txBody>
      </p:sp>
      <p:sp>
        <p:nvSpPr>
          <p:cNvPr id="75" name="Text 73"/>
          <p:cNvSpPr/>
          <p:nvPr/>
        </p:nvSpPr>
        <p:spPr>
          <a:xfrm>
            <a:off x="11768328" y="14625214"/>
            <a:ext cx="8631936" cy="813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4A5E55"/>
                </a:solidFill>
              </a:rPr>
              <a:t>Symptom trackers, care planners, and routine builders designed to reduce cognitive load.</a:t>
            </a:r>
            <a:endParaRPr lang="en-US" sz="1050" dirty="0"/>
          </a:p>
        </p:txBody>
      </p:sp>
      <p:sp>
        <p:nvSpPr>
          <p:cNvPr id="76" name="Text 74"/>
          <p:cNvSpPr/>
          <p:nvPr/>
        </p:nvSpPr>
        <p:spPr>
          <a:xfrm>
            <a:off x="822960" y="15612575"/>
            <a:ext cx="1562709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80" b="1" spc="180" kern="0" dirty="0">
                <a:solidFill>
                  <a:srgbClr val="5C7D63"/>
                </a:solidFill>
              </a:rPr>
              <a:t>PLATFORM SCREENSHOTS — LIVE PROTOTYPE</a:t>
            </a:r>
            <a:endParaRPr lang="en-US" sz="780" dirty="0"/>
          </a:p>
        </p:txBody>
      </p:sp>
      <p:sp>
        <p:nvSpPr>
          <p:cNvPr id="77" name="Shape 75"/>
          <p:cNvSpPr/>
          <p:nvPr/>
        </p:nvSpPr>
        <p:spPr>
          <a:xfrm>
            <a:off x="3233318" y="15722303"/>
            <a:ext cx="13143586" cy="0"/>
          </a:xfrm>
          <a:prstGeom prst="line">
            <a:avLst/>
          </a:prstGeom>
          <a:noFill/>
          <a:ln w="12700">
            <a:solidFill>
              <a:srgbClr val="DCEADF"/>
            </a:solidFill>
            <a:prstDash val="solid"/>
          </a:ln>
        </p:spPr>
      </p:sp>
      <p:sp>
        <p:nvSpPr>
          <p:cNvPr id="78" name="Shape 76"/>
          <p:cNvSpPr/>
          <p:nvPr/>
        </p:nvSpPr>
        <p:spPr>
          <a:xfrm>
            <a:off x="822960" y="15868607"/>
            <a:ext cx="6458712" cy="281062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  <a:effectLst>
            <a:outerShdw sx="100000" sy="100000" kx="0" ky="0" algn="bl" rotWithShape="0" blurRad="76200" dist="25400" dir="8100000">
              <a:srgbClr val="000000">
                <a:alpha val="10000"/>
              </a:srgbClr>
            </a:outerShdw>
          </a:effectLst>
        </p:spPr>
      </p:sp>
      <p:pic>
        <p:nvPicPr>
          <p:cNvPr id="79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400" y="15960047"/>
            <a:ext cx="6275832" cy="2563732"/>
          </a:xfrm>
          <a:prstGeom prst="rect">
            <a:avLst/>
          </a:prstGeom>
        </p:spPr>
      </p:pic>
      <p:sp>
        <p:nvSpPr>
          <p:cNvPr id="80" name="Shape 77"/>
          <p:cNvSpPr/>
          <p:nvPr/>
        </p:nvSpPr>
        <p:spPr>
          <a:xfrm>
            <a:off x="822960" y="18523779"/>
            <a:ext cx="6458712" cy="347472"/>
          </a:xfrm>
          <a:prstGeom prst="rect">
            <a:avLst/>
          </a:prstGeom>
          <a:solidFill>
            <a:srgbClr val="FAF7F2"/>
          </a:solidFill>
          <a:ln w="6350">
            <a:solidFill>
              <a:srgbClr val="DCEADF"/>
            </a:solidFill>
            <a:prstDash val="solid"/>
          </a:ln>
        </p:spPr>
      </p:sp>
      <p:sp>
        <p:nvSpPr>
          <p:cNvPr id="81" name="Text 78"/>
          <p:cNvSpPr/>
          <p:nvPr/>
        </p:nvSpPr>
        <p:spPr>
          <a:xfrm>
            <a:off x="914400" y="18523779"/>
            <a:ext cx="6275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4A5E55"/>
                </a:solidFill>
              </a:rPr>
              <a:t>Fig 1: Homepage &amp; Hero Section</a:t>
            </a:r>
            <a:endParaRPr lang="en-US" sz="950" dirty="0"/>
          </a:p>
        </p:txBody>
      </p:sp>
      <p:sp>
        <p:nvSpPr>
          <p:cNvPr id="82" name="Shape 79"/>
          <p:cNvSpPr/>
          <p:nvPr/>
        </p:nvSpPr>
        <p:spPr>
          <a:xfrm>
            <a:off x="7464552" y="15868607"/>
            <a:ext cx="6458712" cy="281062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  <a:effectLst>
            <a:outerShdw sx="100000" sy="100000" kx="0" ky="0" algn="bl" rotWithShape="0" blurRad="76200" dist="25400" dir="8100000">
              <a:srgbClr val="000000">
                <a:alpha val="10000"/>
              </a:srgbClr>
            </a:outerShdw>
          </a:effectLst>
        </p:spPr>
      </p:sp>
      <p:pic>
        <p:nvPicPr>
          <p:cNvPr id="8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992" y="15960047"/>
            <a:ext cx="6275832" cy="2563732"/>
          </a:xfrm>
          <a:prstGeom prst="rect">
            <a:avLst/>
          </a:prstGeom>
        </p:spPr>
      </p:pic>
      <p:sp>
        <p:nvSpPr>
          <p:cNvPr id="84" name="Shape 80"/>
          <p:cNvSpPr/>
          <p:nvPr/>
        </p:nvSpPr>
        <p:spPr>
          <a:xfrm>
            <a:off x="7464552" y="18523779"/>
            <a:ext cx="6458712" cy="347472"/>
          </a:xfrm>
          <a:prstGeom prst="rect">
            <a:avLst/>
          </a:prstGeom>
          <a:solidFill>
            <a:srgbClr val="FAF7F2"/>
          </a:solidFill>
          <a:ln w="6350">
            <a:solidFill>
              <a:srgbClr val="DCEADF"/>
            </a:solidFill>
            <a:prstDash val="solid"/>
          </a:ln>
        </p:spPr>
      </p:sp>
      <p:sp>
        <p:nvSpPr>
          <p:cNvPr id="85" name="Text 81"/>
          <p:cNvSpPr/>
          <p:nvPr/>
        </p:nvSpPr>
        <p:spPr>
          <a:xfrm>
            <a:off x="7555992" y="18523779"/>
            <a:ext cx="6275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4A5E55"/>
                </a:solidFill>
              </a:rPr>
              <a:t>Fig 2: Peer Community Network</a:t>
            </a:r>
            <a:endParaRPr lang="en-US" sz="950" dirty="0"/>
          </a:p>
        </p:txBody>
      </p:sp>
      <p:sp>
        <p:nvSpPr>
          <p:cNvPr id="86" name="Shape 82"/>
          <p:cNvSpPr/>
          <p:nvPr/>
        </p:nvSpPr>
        <p:spPr>
          <a:xfrm>
            <a:off x="14106144" y="15868607"/>
            <a:ext cx="6458712" cy="281062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  <a:effectLst>
            <a:outerShdw sx="100000" sy="100000" kx="0" ky="0" algn="bl" rotWithShape="0" blurRad="76200" dist="25400" dir="8100000">
              <a:srgbClr val="000000">
                <a:alpha val="10000"/>
              </a:srgbClr>
            </a:outerShdw>
          </a:effectLst>
        </p:spPr>
      </p:sp>
      <p:pic>
        <p:nvPicPr>
          <p:cNvPr id="8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97584" y="15960047"/>
            <a:ext cx="6275832" cy="2563732"/>
          </a:xfrm>
          <a:prstGeom prst="rect">
            <a:avLst/>
          </a:prstGeom>
        </p:spPr>
      </p:pic>
      <p:sp>
        <p:nvSpPr>
          <p:cNvPr id="88" name="Shape 83"/>
          <p:cNvSpPr/>
          <p:nvPr/>
        </p:nvSpPr>
        <p:spPr>
          <a:xfrm>
            <a:off x="14106144" y="18523779"/>
            <a:ext cx="6458712" cy="347472"/>
          </a:xfrm>
          <a:prstGeom prst="rect">
            <a:avLst/>
          </a:prstGeom>
          <a:solidFill>
            <a:srgbClr val="FAF7F2"/>
          </a:solidFill>
          <a:ln w="6350">
            <a:solidFill>
              <a:srgbClr val="DCEADF"/>
            </a:solidFill>
            <a:prstDash val="solid"/>
          </a:ln>
        </p:spPr>
      </p:sp>
      <p:sp>
        <p:nvSpPr>
          <p:cNvPr id="89" name="Text 84"/>
          <p:cNvSpPr/>
          <p:nvPr/>
        </p:nvSpPr>
        <p:spPr>
          <a:xfrm>
            <a:off x="14197584" y="18523779"/>
            <a:ext cx="62758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4A5E55"/>
                </a:solidFill>
              </a:rPr>
              <a:t>Fig 3: Built with Caregivers</a:t>
            </a:r>
            <a:endParaRPr lang="en-US" sz="950" dirty="0"/>
          </a:p>
        </p:txBody>
      </p:sp>
      <p:sp>
        <p:nvSpPr>
          <p:cNvPr id="90" name="Text 85"/>
          <p:cNvSpPr/>
          <p:nvPr/>
        </p:nvSpPr>
        <p:spPr>
          <a:xfrm>
            <a:off x="822960" y="18926115"/>
            <a:ext cx="1974189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80" b="1" spc="180" kern="0" dirty="0">
                <a:solidFill>
                  <a:srgbClr val="5C7D63"/>
                </a:solidFill>
              </a:rPr>
              <a:t>METHODOLOGY — ITERATIVE-INCREMENTAL LIFE CYCLE MODEL</a:t>
            </a:r>
            <a:endParaRPr lang="en-US" sz="780" dirty="0"/>
          </a:p>
        </p:txBody>
      </p:sp>
      <p:sp>
        <p:nvSpPr>
          <p:cNvPr id="91" name="Shape 86"/>
          <p:cNvSpPr/>
          <p:nvPr/>
        </p:nvSpPr>
        <p:spPr>
          <a:xfrm>
            <a:off x="4166006" y="19035843"/>
            <a:ext cx="16325698" cy="0"/>
          </a:xfrm>
          <a:prstGeom prst="line">
            <a:avLst/>
          </a:prstGeom>
          <a:noFill/>
          <a:ln w="12700">
            <a:solidFill>
              <a:srgbClr val="DCEADF"/>
            </a:solidFill>
            <a:prstDash val="solid"/>
          </a:ln>
        </p:spPr>
      </p:sp>
      <p:sp>
        <p:nvSpPr>
          <p:cNvPr id="92" name="Shape 87"/>
          <p:cNvSpPr/>
          <p:nvPr/>
        </p:nvSpPr>
        <p:spPr>
          <a:xfrm>
            <a:off x="822960" y="19182147"/>
            <a:ext cx="4921758" cy="183999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93" name="Text 88"/>
          <p:cNvSpPr/>
          <p:nvPr/>
        </p:nvSpPr>
        <p:spPr>
          <a:xfrm>
            <a:off x="1024128" y="19291875"/>
            <a:ext cx="1005840" cy="6991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DCEAD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3000" dirty="0"/>
          </a:p>
        </p:txBody>
      </p:sp>
      <p:sp>
        <p:nvSpPr>
          <p:cNvPr id="94" name="Text 89"/>
          <p:cNvSpPr/>
          <p:nvPr/>
        </p:nvSpPr>
        <p:spPr>
          <a:xfrm>
            <a:off x="1024128" y="19991743"/>
            <a:ext cx="4519422" cy="551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E2E27"/>
                </a:solidFill>
              </a:rPr>
              <a:t>Requirements Gathering</a:t>
            </a:r>
            <a:endParaRPr lang="en-US" sz="1100" dirty="0"/>
          </a:p>
        </p:txBody>
      </p:sp>
      <p:sp>
        <p:nvSpPr>
          <p:cNvPr id="95" name="Text 90"/>
          <p:cNvSpPr/>
          <p:nvPr/>
        </p:nvSpPr>
        <p:spPr>
          <a:xfrm>
            <a:off x="1024128" y="20525340"/>
            <a:ext cx="4519422" cy="4599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4A5E55"/>
                </a:solidFill>
              </a:rPr>
              <a:t>Surveys &amp; qualitative interviews with dementia caregivers</a:t>
            </a:r>
            <a:endParaRPr lang="en-US" sz="1000" dirty="0"/>
          </a:p>
        </p:txBody>
      </p:sp>
      <p:sp>
        <p:nvSpPr>
          <p:cNvPr id="96" name="Shape 91"/>
          <p:cNvSpPr/>
          <p:nvPr/>
        </p:nvSpPr>
        <p:spPr>
          <a:xfrm>
            <a:off x="5580126" y="19983270"/>
            <a:ext cx="274320" cy="237744"/>
          </a:xfrm>
          <a:prstGeom prst="rect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97" name="Text 92"/>
          <p:cNvSpPr/>
          <p:nvPr/>
        </p:nvSpPr>
        <p:spPr>
          <a:xfrm>
            <a:off x="5580126" y="19983270"/>
            <a:ext cx="274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FFFFFF"/>
                </a:solidFill>
              </a:rPr>
              <a:t>▶</a:t>
            </a:r>
            <a:endParaRPr lang="en-US" sz="950" dirty="0"/>
          </a:p>
        </p:txBody>
      </p:sp>
      <p:sp>
        <p:nvSpPr>
          <p:cNvPr id="98" name="Shape 93"/>
          <p:cNvSpPr/>
          <p:nvPr/>
        </p:nvSpPr>
        <p:spPr>
          <a:xfrm>
            <a:off x="5763006" y="19182147"/>
            <a:ext cx="4921758" cy="183999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99" name="Text 94"/>
          <p:cNvSpPr/>
          <p:nvPr/>
        </p:nvSpPr>
        <p:spPr>
          <a:xfrm>
            <a:off x="5964174" y="19291875"/>
            <a:ext cx="1005840" cy="6991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DCEAD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3000" dirty="0"/>
          </a:p>
        </p:txBody>
      </p:sp>
      <p:sp>
        <p:nvSpPr>
          <p:cNvPr id="100" name="Text 95"/>
          <p:cNvSpPr/>
          <p:nvPr/>
        </p:nvSpPr>
        <p:spPr>
          <a:xfrm>
            <a:off x="5964174" y="19991743"/>
            <a:ext cx="4519422" cy="551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E2E27"/>
                </a:solidFill>
              </a:rPr>
              <a:t>Gap Analysis</a:t>
            </a:r>
            <a:endParaRPr lang="en-US" sz="1100" dirty="0"/>
          </a:p>
        </p:txBody>
      </p:sp>
      <p:sp>
        <p:nvSpPr>
          <p:cNvPr id="101" name="Text 96"/>
          <p:cNvSpPr/>
          <p:nvPr/>
        </p:nvSpPr>
        <p:spPr>
          <a:xfrm>
            <a:off x="5964174" y="20525340"/>
            <a:ext cx="4519422" cy="4599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4A5E55"/>
                </a:solidFill>
              </a:rPr>
              <a:t>Critical evaluation of existing digital caregiver platforms</a:t>
            </a:r>
            <a:endParaRPr lang="en-US" sz="1000" dirty="0"/>
          </a:p>
        </p:txBody>
      </p:sp>
      <p:sp>
        <p:nvSpPr>
          <p:cNvPr id="102" name="Shape 97"/>
          <p:cNvSpPr/>
          <p:nvPr/>
        </p:nvSpPr>
        <p:spPr>
          <a:xfrm>
            <a:off x="10520172" y="19983270"/>
            <a:ext cx="274320" cy="237744"/>
          </a:xfrm>
          <a:prstGeom prst="rect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03" name="Text 98"/>
          <p:cNvSpPr/>
          <p:nvPr/>
        </p:nvSpPr>
        <p:spPr>
          <a:xfrm>
            <a:off x="10520172" y="19983270"/>
            <a:ext cx="274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FFFFFF"/>
                </a:solidFill>
              </a:rPr>
              <a:t>▶</a:t>
            </a:r>
            <a:endParaRPr lang="en-US" sz="950" dirty="0"/>
          </a:p>
        </p:txBody>
      </p:sp>
      <p:sp>
        <p:nvSpPr>
          <p:cNvPr id="104" name="Shape 99"/>
          <p:cNvSpPr/>
          <p:nvPr/>
        </p:nvSpPr>
        <p:spPr>
          <a:xfrm>
            <a:off x="10703052" y="19182147"/>
            <a:ext cx="4921758" cy="183999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105" name="Text 100"/>
          <p:cNvSpPr/>
          <p:nvPr/>
        </p:nvSpPr>
        <p:spPr>
          <a:xfrm>
            <a:off x="10904220" y="19291875"/>
            <a:ext cx="1005840" cy="6991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DCEAD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3000" dirty="0"/>
          </a:p>
        </p:txBody>
      </p:sp>
      <p:sp>
        <p:nvSpPr>
          <p:cNvPr id="106" name="Text 101"/>
          <p:cNvSpPr/>
          <p:nvPr/>
        </p:nvSpPr>
        <p:spPr>
          <a:xfrm>
            <a:off x="10904220" y="19991743"/>
            <a:ext cx="4519422" cy="551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E2E27"/>
                </a:solidFill>
              </a:rPr>
              <a:t>Iterative Prototyping</a:t>
            </a:r>
            <a:endParaRPr lang="en-US" sz="1100" dirty="0"/>
          </a:p>
        </p:txBody>
      </p:sp>
      <p:sp>
        <p:nvSpPr>
          <p:cNvPr id="107" name="Text 102"/>
          <p:cNvSpPr/>
          <p:nvPr/>
        </p:nvSpPr>
        <p:spPr>
          <a:xfrm>
            <a:off x="10904220" y="20525340"/>
            <a:ext cx="4519422" cy="4599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4A5E55"/>
                </a:solidFill>
              </a:rPr>
              <a:t>Lo-fi to hi-fi designs, refined through caregiver feedback</a:t>
            </a:r>
            <a:endParaRPr lang="en-US" sz="1000" dirty="0"/>
          </a:p>
        </p:txBody>
      </p:sp>
      <p:sp>
        <p:nvSpPr>
          <p:cNvPr id="108" name="Shape 103"/>
          <p:cNvSpPr/>
          <p:nvPr/>
        </p:nvSpPr>
        <p:spPr>
          <a:xfrm>
            <a:off x="15460218" y="19983270"/>
            <a:ext cx="274320" cy="237744"/>
          </a:xfrm>
          <a:prstGeom prst="rect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09" name="Text 104"/>
          <p:cNvSpPr/>
          <p:nvPr/>
        </p:nvSpPr>
        <p:spPr>
          <a:xfrm>
            <a:off x="15460218" y="19983270"/>
            <a:ext cx="27432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dirty="0">
                <a:solidFill>
                  <a:srgbClr val="FFFFFF"/>
                </a:solidFill>
              </a:rPr>
              <a:t>▶</a:t>
            </a:r>
            <a:endParaRPr lang="en-US" sz="950" dirty="0"/>
          </a:p>
        </p:txBody>
      </p:sp>
      <p:sp>
        <p:nvSpPr>
          <p:cNvPr id="110" name="Shape 105"/>
          <p:cNvSpPr/>
          <p:nvPr/>
        </p:nvSpPr>
        <p:spPr>
          <a:xfrm>
            <a:off x="15643098" y="19182147"/>
            <a:ext cx="4921758" cy="1839991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111" name="Text 106"/>
          <p:cNvSpPr/>
          <p:nvPr/>
        </p:nvSpPr>
        <p:spPr>
          <a:xfrm>
            <a:off x="15844266" y="19291875"/>
            <a:ext cx="1005840" cy="6991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DCEAD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3000" dirty="0"/>
          </a:p>
        </p:txBody>
      </p:sp>
      <p:sp>
        <p:nvSpPr>
          <p:cNvPr id="112" name="Text 107"/>
          <p:cNvSpPr/>
          <p:nvPr/>
        </p:nvSpPr>
        <p:spPr>
          <a:xfrm>
            <a:off x="15844266" y="19991743"/>
            <a:ext cx="4519422" cy="5519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1E2E27"/>
                </a:solidFill>
              </a:rPr>
              <a:t>Testing &amp; Evaluation</a:t>
            </a:r>
            <a:endParaRPr lang="en-US" sz="1100" dirty="0"/>
          </a:p>
        </p:txBody>
      </p:sp>
      <p:sp>
        <p:nvSpPr>
          <p:cNvPr id="113" name="Text 108"/>
          <p:cNvSpPr/>
          <p:nvPr/>
        </p:nvSpPr>
        <p:spPr>
          <a:xfrm>
            <a:off x="15844266" y="20525340"/>
            <a:ext cx="4519422" cy="4599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4A5E55"/>
                </a:solidFill>
              </a:rPr>
              <a:t>SUS usability testing + WCAG 2.2 accessibility audits</a:t>
            </a:r>
            <a:endParaRPr lang="en-US" sz="1000" dirty="0"/>
          </a:p>
        </p:txBody>
      </p:sp>
      <p:sp>
        <p:nvSpPr>
          <p:cNvPr id="114" name="Text 109"/>
          <p:cNvSpPr/>
          <p:nvPr/>
        </p:nvSpPr>
        <p:spPr>
          <a:xfrm>
            <a:off x="822960" y="21269026"/>
            <a:ext cx="1974189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80" b="1" spc="180" kern="0" dirty="0">
                <a:solidFill>
                  <a:srgbClr val="5C7D63"/>
                </a:solidFill>
              </a:rPr>
              <a:t>PROJECT TIMELINE</a:t>
            </a:r>
            <a:endParaRPr lang="en-US" sz="780" dirty="0"/>
          </a:p>
        </p:txBody>
      </p:sp>
      <p:sp>
        <p:nvSpPr>
          <p:cNvPr id="115" name="Shape 110"/>
          <p:cNvSpPr/>
          <p:nvPr/>
        </p:nvSpPr>
        <p:spPr>
          <a:xfrm>
            <a:off x="1927555" y="21378754"/>
            <a:ext cx="18564149" cy="0"/>
          </a:xfrm>
          <a:prstGeom prst="line">
            <a:avLst/>
          </a:prstGeom>
          <a:noFill/>
          <a:ln w="12700">
            <a:solidFill>
              <a:srgbClr val="DCEADF"/>
            </a:solidFill>
            <a:prstDash val="solid"/>
          </a:ln>
        </p:spPr>
      </p:sp>
      <p:sp>
        <p:nvSpPr>
          <p:cNvPr id="116" name="Shape 111"/>
          <p:cNvSpPr/>
          <p:nvPr/>
        </p:nvSpPr>
        <p:spPr>
          <a:xfrm>
            <a:off x="822960" y="21525058"/>
            <a:ext cx="19741896" cy="3434650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117" name="Shape 112"/>
          <p:cNvSpPr/>
          <p:nvPr/>
        </p:nvSpPr>
        <p:spPr>
          <a:xfrm>
            <a:off x="1920240" y="21756415"/>
            <a:ext cx="182880" cy="182880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18" name="Text 113"/>
          <p:cNvSpPr/>
          <p:nvPr/>
        </p:nvSpPr>
        <p:spPr>
          <a:xfrm>
            <a:off x="987552" y="21598210"/>
            <a:ext cx="914400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5C7D63"/>
                </a:solidFill>
              </a:rPr>
              <a:t>Sep 2025</a:t>
            </a:r>
            <a:endParaRPr lang="en-US" sz="950" dirty="0"/>
          </a:p>
        </p:txBody>
      </p:sp>
      <p:sp>
        <p:nvSpPr>
          <p:cNvPr id="119" name="Text 114"/>
          <p:cNvSpPr/>
          <p:nvPr/>
        </p:nvSpPr>
        <p:spPr>
          <a:xfrm>
            <a:off x="2194560" y="21598210"/>
            <a:ext cx="18205704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Project Induction &amp; Ethics Preparation — Ethics approval, research instrument design</a:t>
            </a:r>
            <a:endParaRPr lang="en-US" sz="1100" dirty="0"/>
          </a:p>
        </p:txBody>
      </p:sp>
      <p:sp>
        <p:nvSpPr>
          <p:cNvPr id="120" name="Shape 115"/>
          <p:cNvSpPr/>
          <p:nvPr/>
        </p:nvSpPr>
        <p:spPr>
          <a:xfrm>
            <a:off x="987552" y="22115788"/>
            <a:ext cx="19412712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121" name="Shape 116"/>
          <p:cNvSpPr/>
          <p:nvPr/>
        </p:nvSpPr>
        <p:spPr>
          <a:xfrm>
            <a:off x="1920240" y="22328856"/>
            <a:ext cx="182880" cy="182880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22" name="Text 117"/>
          <p:cNvSpPr/>
          <p:nvPr/>
        </p:nvSpPr>
        <p:spPr>
          <a:xfrm>
            <a:off x="987552" y="22170652"/>
            <a:ext cx="914400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5C7D63"/>
                </a:solidFill>
              </a:rPr>
              <a:t>Oct 2025</a:t>
            </a:r>
            <a:endParaRPr lang="en-US" sz="950" dirty="0"/>
          </a:p>
        </p:txBody>
      </p:sp>
      <p:sp>
        <p:nvSpPr>
          <p:cNvPr id="123" name="Text 118"/>
          <p:cNvSpPr/>
          <p:nvPr/>
        </p:nvSpPr>
        <p:spPr>
          <a:xfrm>
            <a:off x="2194560" y="22170652"/>
            <a:ext cx="18205704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Data Collection &amp; Literature Review — Surveys, caregiver interviews, gap analysis</a:t>
            </a:r>
            <a:endParaRPr lang="en-US" sz="1100" dirty="0"/>
          </a:p>
        </p:txBody>
      </p:sp>
      <p:sp>
        <p:nvSpPr>
          <p:cNvPr id="124" name="Shape 119"/>
          <p:cNvSpPr/>
          <p:nvPr/>
        </p:nvSpPr>
        <p:spPr>
          <a:xfrm>
            <a:off x="987552" y="22688229"/>
            <a:ext cx="19412712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125" name="Shape 120"/>
          <p:cNvSpPr/>
          <p:nvPr/>
        </p:nvSpPr>
        <p:spPr>
          <a:xfrm>
            <a:off x="1920240" y="22901298"/>
            <a:ext cx="182880" cy="182880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26" name="Text 121"/>
          <p:cNvSpPr/>
          <p:nvPr/>
        </p:nvSpPr>
        <p:spPr>
          <a:xfrm>
            <a:off x="987552" y="22743093"/>
            <a:ext cx="914400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5C7D63"/>
                </a:solidFill>
              </a:rPr>
              <a:t>Nov 2025</a:t>
            </a:r>
            <a:endParaRPr lang="en-US" sz="950" dirty="0"/>
          </a:p>
        </p:txBody>
      </p:sp>
      <p:sp>
        <p:nvSpPr>
          <p:cNvPr id="127" name="Text 122"/>
          <p:cNvSpPr/>
          <p:nvPr/>
        </p:nvSpPr>
        <p:spPr>
          <a:xfrm>
            <a:off x="2194560" y="22743093"/>
            <a:ext cx="18205704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Design &amp; Architecture — WCAG-aligned platform architecture, low-fidelity wireframes</a:t>
            </a:r>
            <a:endParaRPr lang="en-US" sz="1100" dirty="0"/>
          </a:p>
        </p:txBody>
      </p:sp>
      <p:sp>
        <p:nvSpPr>
          <p:cNvPr id="128" name="Shape 123"/>
          <p:cNvSpPr/>
          <p:nvPr/>
        </p:nvSpPr>
        <p:spPr>
          <a:xfrm>
            <a:off x="987552" y="23260671"/>
            <a:ext cx="19412712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129" name="Shape 124"/>
          <p:cNvSpPr/>
          <p:nvPr/>
        </p:nvSpPr>
        <p:spPr>
          <a:xfrm>
            <a:off x="1920240" y="23473740"/>
            <a:ext cx="182880" cy="182880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30" name="Text 125"/>
          <p:cNvSpPr/>
          <p:nvPr/>
        </p:nvSpPr>
        <p:spPr>
          <a:xfrm>
            <a:off x="987552" y="23315535"/>
            <a:ext cx="914400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5C7D63"/>
                </a:solidFill>
              </a:rPr>
              <a:t>Dec 2025</a:t>
            </a:r>
            <a:endParaRPr lang="en-US" sz="950" dirty="0"/>
          </a:p>
        </p:txBody>
      </p:sp>
      <p:sp>
        <p:nvSpPr>
          <p:cNvPr id="131" name="Text 126"/>
          <p:cNvSpPr/>
          <p:nvPr/>
        </p:nvSpPr>
        <p:spPr>
          <a:xfrm>
            <a:off x="2194560" y="23315535"/>
            <a:ext cx="18205704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Prototype Development — React frontend, Node.js backend, high-fidelity interactive prototypes</a:t>
            </a:r>
            <a:endParaRPr lang="en-US" sz="1100" dirty="0"/>
          </a:p>
        </p:txBody>
      </p:sp>
      <p:sp>
        <p:nvSpPr>
          <p:cNvPr id="132" name="Shape 127"/>
          <p:cNvSpPr/>
          <p:nvPr/>
        </p:nvSpPr>
        <p:spPr>
          <a:xfrm>
            <a:off x="987552" y="23833113"/>
            <a:ext cx="19412712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133" name="Shape 128"/>
          <p:cNvSpPr/>
          <p:nvPr/>
        </p:nvSpPr>
        <p:spPr>
          <a:xfrm>
            <a:off x="1920240" y="24046182"/>
            <a:ext cx="182880" cy="182880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34" name="Text 129"/>
          <p:cNvSpPr/>
          <p:nvPr/>
        </p:nvSpPr>
        <p:spPr>
          <a:xfrm>
            <a:off x="987552" y="23887977"/>
            <a:ext cx="914400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5C7D63"/>
                </a:solidFill>
              </a:rPr>
              <a:t>Jan–Feb 2026</a:t>
            </a:r>
            <a:endParaRPr lang="en-US" sz="950" dirty="0"/>
          </a:p>
        </p:txBody>
      </p:sp>
      <p:sp>
        <p:nvSpPr>
          <p:cNvPr id="135" name="Text 130"/>
          <p:cNvSpPr/>
          <p:nvPr/>
        </p:nvSpPr>
        <p:spPr>
          <a:xfrm>
            <a:off x="2194560" y="23887977"/>
            <a:ext cx="18205704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Usability &amp; Accessibility Testing — Formative testing with 6–8 caregivers, SUS evaluation, WCAG audits</a:t>
            </a:r>
            <a:endParaRPr lang="en-US" sz="1100" dirty="0"/>
          </a:p>
        </p:txBody>
      </p:sp>
      <p:sp>
        <p:nvSpPr>
          <p:cNvPr id="136" name="Shape 131"/>
          <p:cNvSpPr/>
          <p:nvPr/>
        </p:nvSpPr>
        <p:spPr>
          <a:xfrm>
            <a:off x="987552" y="24405554"/>
            <a:ext cx="19412712" cy="0"/>
          </a:xfrm>
          <a:prstGeom prst="line">
            <a:avLst/>
          </a:prstGeom>
          <a:noFill/>
          <a:ln w="6350">
            <a:solidFill>
              <a:srgbClr val="DCEADF"/>
            </a:solidFill>
            <a:prstDash val="solid"/>
          </a:ln>
        </p:spPr>
      </p:sp>
      <p:sp>
        <p:nvSpPr>
          <p:cNvPr id="137" name="Shape 132"/>
          <p:cNvSpPr/>
          <p:nvPr/>
        </p:nvSpPr>
        <p:spPr>
          <a:xfrm>
            <a:off x="1920240" y="24618623"/>
            <a:ext cx="182880" cy="182880"/>
          </a:xfrm>
          <a:prstGeom prst="ellipse">
            <a:avLst/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38" name="Text 133"/>
          <p:cNvSpPr/>
          <p:nvPr/>
        </p:nvSpPr>
        <p:spPr>
          <a:xfrm>
            <a:off x="987552" y="24460418"/>
            <a:ext cx="914400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b="1" dirty="0">
                <a:solidFill>
                  <a:srgbClr val="5C7D63"/>
                </a:solidFill>
              </a:rPr>
              <a:t>Mar 2026</a:t>
            </a:r>
            <a:endParaRPr lang="en-US" sz="950" dirty="0"/>
          </a:p>
        </p:txBody>
      </p:sp>
      <p:sp>
        <p:nvSpPr>
          <p:cNvPr id="139" name="Text 134"/>
          <p:cNvSpPr/>
          <p:nvPr/>
        </p:nvSpPr>
        <p:spPr>
          <a:xfrm>
            <a:off x="2194560" y="24460418"/>
            <a:ext cx="18205704" cy="4810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4A5E55"/>
                </a:solidFill>
              </a:rPr>
              <a:t>Final Evaluation &amp; Submission — Impact measurement, dissertation write-up, recommendations</a:t>
            </a:r>
            <a:endParaRPr lang="en-US" sz="1100" dirty="0"/>
          </a:p>
        </p:txBody>
      </p:sp>
      <p:sp>
        <p:nvSpPr>
          <p:cNvPr id="140" name="Text 135"/>
          <p:cNvSpPr/>
          <p:nvPr/>
        </p:nvSpPr>
        <p:spPr>
          <a:xfrm>
            <a:off x="822960" y="25206596"/>
            <a:ext cx="17090136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780" b="1" spc="180" kern="0" dirty="0">
                <a:solidFill>
                  <a:srgbClr val="5C7D63"/>
                </a:solidFill>
              </a:rPr>
              <a:t>KEY REFERENCES</a:t>
            </a:r>
            <a:endParaRPr lang="en-US" sz="780" dirty="0"/>
          </a:p>
        </p:txBody>
      </p:sp>
      <p:sp>
        <p:nvSpPr>
          <p:cNvPr id="141" name="Shape 136"/>
          <p:cNvSpPr/>
          <p:nvPr/>
        </p:nvSpPr>
        <p:spPr>
          <a:xfrm>
            <a:off x="1803197" y="25316324"/>
            <a:ext cx="16036747" cy="0"/>
          </a:xfrm>
          <a:prstGeom prst="line">
            <a:avLst/>
          </a:prstGeom>
          <a:noFill/>
          <a:ln w="12700">
            <a:solidFill>
              <a:srgbClr val="DCEADF"/>
            </a:solidFill>
            <a:prstDash val="solid"/>
          </a:ln>
        </p:spPr>
      </p:sp>
      <p:sp>
        <p:nvSpPr>
          <p:cNvPr id="142" name="Shape 137"/>
          <p:cNvSpPr/>
          <p:nvPr/>
        </p:nvSpPr>
        <p:spPr>
          <a:xfrm>
            <a:off x="822960" y="25462628"/>
            <a:ext cx="17090136" cy="3066652"/>
          </a:xfrm>
          <a:prstGeom prst="rect">
            <a:avLst/>
          </a:prstGeom>
          <a:solidFill>
            <a:srgbClr val="FFFFFF"/>
          </a:solidFill>
          <a:ln w="12700">
            <a:solidFill>
              <a:srgbClr val="DCEADF"/>
            </a:solidFill>
            <a:prstDash val="solid"/>
          </a:ln>
        </p:spPr>
      </p:sp>
      <p:sp>
        <p:nvSpPr>
          <p:cNvPr id="143" name="Text 138"/>
          <p:cNvSpPr/>
          <p:nvPr/>
        </p:nvSpPr>
        <p:spPr>
          <a:xfrm>
            <a:off x="1024128" y="25499204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[1] L. Carter, F. Frost, and D. Brooker, "How to support family carers," Nursing Older People, vol. 37, no. 4, 2025.</a:t>
            </a:r>
            <a:endParaRPr lang="en-US" sz="950" dirty="0"/>
          </a:p>
        </p:txBody>
      </p:sp>
      <p:sp>
        <p:nvSpPr>
          <p:cNvPr id="144" name="Text 139"/>
          <p:cNvSpPr/>
          <p:nvPr/>
        </p:nvSpPr>
        <p:spPr>
          <a:xfrm>
            <a:off x="1024128" y="25937297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[2] A. C. Ottaviani et al., "Usability evaluation of digital health tools for dementia caregivers," Int. J. Medical Informatics, vol. 165, 2022.</a:t>
            </a:r>
            <a:endParaRPr lang="en-US" sz="950" dirty="0"/>
          </a:p>
        </p:txBody>
      </p:sp>
      <p:sp>
        <p:nvSpPr>
          <p:cNvPr id="145" name="Text 140"/>
          <p:cNvSpPr/>
          <p:nvPr/>
        </p:nvSpPr>
        <p:spPr>
          <a:xfrm>
            <a:off x="1024128" y="26375390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[3] H. Greenhalgh et al., "Barriers and facilitators to engagement with digital health interventions," Age and Ageing, vol. 51, no. 3, 2022.</a:t>
            </a:r>
            <a:endParaRPr lang="en-US" sz="950" dirty="0"/>
          </a:p>
        </p:txBody>
      </p:sp>
      <p:sp>
        <p:nvSpPr>
          <p:cNvPr id="146" name="Text 141"/>
          <p:cNvSpPr/>
          <p:nvPr/>
        </p:nvSpPr>
        <p:spPr>
          <a:xfrm>
            <a:off x="1024128" y="26813483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[5] S. Zhai et al., "Digital interventions for dementia family caregivers: A systematic review," Ageing Research Reviews, vol. 78, 2022.</a:t>
            </a:r>
            <a:endParaRPr lang="en-US" sz="950" dirty="0"/>
          </a:p>
        </p:txBody>
      </p:sp>
      <p:sp>
        <p:nvSpPr>
          <p:cNvPr id="147" name="Text 142"/>
          <p:cNvSpPr/>
          <p:nvPr/>
        </p:nvSpPr>
        <p:spPr>
          <a:xfrm>
            <a:off x="1024128" y="27251577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[6] World Wide Web Consortium, Web Content Accessibility Guidelines (WCAG) 2.2, W3C Recommendation, 2023.</a:t>
            </a:r>
            <a:endParaRPr lang="en-US" sz="950" dirty="0"/>
          </a:p>
        </p:txBody>
      </p:sp>
      <p:sp>
        <p:nvSpPr>
          <p:cNvPr id="148" name="Text 143"/>
          <p:cNvSpPr/>
          <p:nvPr/>
        </p:nvSpPr>
        <p:spPr>
          <a:xfrm>
            <a:off x="1024128" y="27689670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[9] L. Bradley et al., "Effectiveness of digital technologies to engage and support wellbeing," Dementia, vol. 21, no. 3, pp. 1025–1058, 2022.</a:t>
            </a:r>
            <a:endParaRPr lang="en-US" sz="950" dirty="0"/>
          </a:p>
        </p:txBody>
      </p:sp>
      <p:sp>
        <p:nvSpPr>
          <p:cNvPr id="149" name="Text 144"/>
          <p:cNvSpPr/>
          <p:nvPr/>
        </p:nvSpPr>
        <p:spPr>
          <a:xfrm>
            <a:off x="1024128" y="28127763"/>
            <a:ext cx="16687800" cy="401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4A5E55"/>
                </a:solidFill>
              </a:rPr>
              <a:t>[19] NHS England, "Dementia: A State of the Nation Report on Dementia Care and Support," NHS England, 2023.</a:t>
            </a:r>
            <a:endParaRPr lang="en-US" sz="950" dirty="0"/>
          </a:p>
        </p:txBody>
      </p:sp>
      <p:sp>
        <p:nvSpPr>
          <p:cNvPr id="150" name="Shape 145"/>
          <p:cNvSpPr/>
          <p:nvPr/>
        </p:nvSpPr>
        <p:spPr>
          <a:xfrm>
            <a:off x="18187416" y="25206596"/>
            <a:ext cx="2377440" cy="3322684"/>
          </a:xfrm>
          <a:prstGeom prst="rect">
            <a:avLst/>
          </a:prstGeom>
          <a:solidFill>
            <a:srgbClr val="1E2E27"/>
          </a:solidFill>
          <a:ln w="12700">
            <a:solidFill>
              <a:srgbClr val="1E2E27"/>
            </a:solidFill>
            <a:prstDash val="solid"/>
          </a:ln>
          <a:effectLst>
            <a:outerShdw sx="100000" sy="100000" kx="0" ky="0" algn="bl" rotWithShape="0" blurRad="76200" dist="25400" dir="8100000">
              <a:srgbClr val="000000">
                <a:alpha val="15000"/>
              </a:srgbClr>
            </a:outerShdw>
          </a:effectLst>
        </p:spPr>
      </p:sp>
      <p:pic>
        <p:nvPicPr>
          <p:cNvPr id="15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16016" y="25407764"/>
            <a:ext cx="1920240" cy="1920240"/>
          </a:xfrm>
          <a:prstGeom prst="rect">
            <a:avLst/>
          </a:prstGeom>
        </p:spPr>
      </p:pic>
      <p:sp>
        <p:nvSpPr>
          <p:cNvPr id="152" name="Text 146"/>
          <p:cNvSpPr/>
          <p:nvPr/>
        </p:nvSpPr>
        <p:spPr>
          <a:xfrm>
            <a:off x="18187416" y="25243172"/>
            <a:ext cx="23774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700" b="1" spc="150" kern="0" dirty="0">
                <a:solidFill>
                  <a:srgbClr val="8DB494"/>
                </a:solidFill>
              </a:rPr>
              <a:t>SCAN TO VISIT</a:t>
            </a:r>
            <a:endParaRPr lang="en-US" sz="700" dirty="0"/>
          </a:p>
        </p:txBody>
      </p:sp>
      <p:sp>
        <p:nvSpPr>
          <p:cNvPr id="153" name="Text 147"/>
          <p:cNvSpPr/>
          <p:nvPr/>
        </p:nvSpPr>
        <p:spPr>
          <a:xfrm>
            <a:off x="18187416" y="27401156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850" dirty="0">
                <a:solidFill>
                  <a:srgbClr val="FFFFFF"/>
                </a:solidFill>
              </a:rPr>
              <a:t>memorycaerhub.vercel.app</a:t>
            </a:r>
            <a:endParaRPr lang="en-US" sz="850" dirty="0"/>
          </a:p>
        </p:txBody>
      </p:sp>
      <p:sp>
        <p:nvSpPr>
          <p:cNvPr id="154" name="Text 148"/>
          <p:cNvSpPr/>
          <p:nvPr/>
        </p:nvSpPr>
        <p:spPr>
          <a:xfrm>
            <a:off x="18187416" y="27675476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8DB494"/>
                </a:solidFill>
              </a:rPr>
              <a:t>🌐  Live Platform</a:t>
            </a:r>
            <a:endParaRPr lang="en-US" sz="900" dirty="0"/>
          </a:p>
        </p:txBody>
      </p:sp>
      <p:sp>
        <p:nvSpPr>
          <p:cNvPr id="155" name="Shape 149"/>
          <p:cNvSpPr/>
          <p:nvPr/>
        </p:nvSpPr>
        <p:spPr>
          <a:xfrm>
            <a:off x="0" y="29269944"/>
            <a:ext cx="21387816" cy="1005840"/>
          </a:xfrm>
          <a:prstGeom prst="rect">
            <a:avLst/>
          </a:prstGeom>
          <a:solidFill>
            <a:srgbClr val="1E2E27"/>
          </a:solidFill>
          <a:ln w="12700">
            <a:solidFill>
              <a:srgbClr val="1E2E27"/>
            </a:solidFill>
            <a:prstDash val="solid"/>
          </a:ln>
        </p:spPr>
      </p:sp>
      <p:sp>
        <p:nvSpPr>
          <p:cNvPr id="156" name="Text 150"/>
          <p:cNvSpPr/>
          <p:nvPr/>
        </p:nvSpPr>
        <p:spPr>
          <a:xfrm>
            <a:off x="914400" y="29407104"/>
            <a:ext cx="45720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Memory</a:t>
            </a:r>
            <a:pPr indent="0" marL="0">
              <a:buNone/>
            </a:pPr>
            <a:r>
              <a:rPr lang="en-US" sz="2400" b="1" dirty="0">
                <a:solidFill>
                  <a:srgbClr val="8DB494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Care</a:t>
            </a:r>
            <a:pPr indent="0" marL="0">
              <a:buNone/>
            </a:pPr>
            <a:r>
              <a:rPr lang="en-US" sz="2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Hub</a:t>
            </a:r>
            <a:endParaRPr lang="en-US" sz="2400" dirty="0"/>
          </a:p>
        </p:txBody>
      </p:sp>
      <p:sp>
        <p:nvSpPr>
          <p:cNvPr id="157" name="Shape 151"/>
          <p:cNvSpPr/>
          <p:nvPr/>
        </p:nvSpPr>
        <p:spPr>
          <a:xfrm>
            <a:off x="7772400" y="29489400"/>
            <a:ext cx="2926080" cy="502920"/>
          </a:xfrm>
          <a:prstGeom prst="roundRect">
            <a:avLst>
              <a:gd name="adj" fmla="val 25455"/>
            </a:avLst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58" name="Text 152"/>
          <p:cNvSpPr/>
          <p:nvPr/>
        </p:nvSpPr>
        <p:spPr>
          <a:xfrm>
            <a:off x="7772400" y="29489400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WCAG 2.2 Compliant</a:t>
            </a:r>
            <a:endParaRPr lang="en-US" sz="950" dirty="0"/>
          </a:p>
        </p:txBody>
      </p:sp>
      <p:sp>
        <p:nvSpPr>
          <p:cNvPr id="159" name="Shape 153"/>
          <p:cNvSpPr/>
          <p:nvPr/>
        </p:nvSpPr>
        <p:spPr>
          <a:xfrm>
            <a:off x="11430000" y="29489400"/>
            <a:ext cx="2926080" cy="502920"/>
          </a:xfrm>
          <a:prstGeom prst="roundRect">
            <a:avLst>
              <a:gd name="adj" fmla="val 25455"/>
            </a:avLst>
          </a:prstGeom>
          <a:solidFill>
            <a:srgbClr val="B87D4B"/>
          </a:solidFill>
          <a:ln w="12700">
            <a:solidFill>
              <a:srgbClr val="B87D4B"/>
            </a:solidFill>
            <a:prstDash val="solid"/>
          </a:ln>
        </p:spPr>
      </p:sp>
      <p:sp>
        <p:nvSpPr>
          <p:cNvPr id="160" name="Text 154"/>
          <p:cNvSpPr/>
          <p:nvPr/>
        </p:nvSpPr>
        <p:spPr>
          <a:xfrm>
            <a:off x="11430000" y="29489400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User-Centred Design</a:t>
            </a:r>
            <a:endParaRPr lang="en-US" sz="950" dirty="0"/>
          </a:p>
        </p:txBody>
      </p:sp>
      <p:sp>
        <p:nvSpPr>
          <p:cNvPr id="161" name="Shape 155"/>
          <p:cNvSpPr/>
          <p:nvPr/>
        </p:nvSpPr>
        <p:spPr>
          <a:xfrm>
            <a:off x="15087600" y="29489400"/>
            <a:ext cx="2926080" cy="502920"/>
          </a:xfrm>
          <a:prstGeom prst="roundRect">
            <a:avLst>
              <a:gd name="adj" fmla="val 25455"/>
            </a:avLst>
          </a:prstGeom>
          <a:solidFill>
            <a:srgbClr val="5C7D63"/>
          </a:solidFill>
          <a:ln w="12700">
            <a:solidFill>
              <a:srgbClr val="5C7D63"/>
            </a:solidFill>
            <a:prstDash val="solid"/>
          </a:ln>
        </p:spPr>
      </p:sp>
      <p:sp>
        <p:nvSpPr>
          <p:cNvPr id="162" name="Text 156"/>
          <p:cNvSpPr/>
          <p:nvPr/>
        </p:nvSpPr>
        <p:spPr>
          <a:xfrm>
            <a:off x="15087600" y="29489400"/>
            <a:ext cx="2926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FFFFFF"/>
                </a:solidFill>
              </a:rPr>
              <a:t>Mixed Methods</a:t>
            </a:r>
            <a:endParaRPr lang="en-US" sz="950" dirty="0"/>
          </a:p>
        </p:txBody>
      </p:sp>
      <p:sp>
        <p:nvSpPr>
          <p:cNvPr id="163" name="Text 157"/>
          <p:cNvSpPr/>
          <p:nvPr/>
        </p:nvSpPr>
        <p:spPr>
          <a:xfrm>
            <a:off x="14987016" y="29562552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50" dirty="0">
                <a:solidFill>
                  <a:srgbClr val="FFFFFF">
                    <a:alpha val="55000"/>
                  </a:srgbClr>
                </a:solidFill>
              </a:rPr>
              <a:t>Independent Research Project · 2025–2026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Slide 1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MemoryCareHub Research Poster</dc:title>
  <dc:subject>PptxGenJS Presentation</dc:subject>
  <dc:creator>PptxGenJS</dc:creator>
  <cp:lastModifiedBy>PptxGenJS</cp:lastModifiedBy>
  <cp:revision>1</cp:revision>
  <dcterms:created xsi:type="dcterms:W3CDTF">2026-03-15T21:50:23Z</dcterms:created>
  <dcterms:modified xsi:type="dcterms:W3CDTF">2026-03-15T21:50:23Z</dcterms:modified>
</cp:coreProperties>
</file>