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6" r:id="rId7"/>
    <p:sldId id="261" r:id="rId8"/>
    <p:sldId id="262" r:id="rId9"/>
    <p:sldId id="263"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68"/>
  </p:normalViewPr>
  <p:slideViewPr>
    <p:cSldViewPr snapToGrid="0" snapToObjects="1">
      <p:cViewPr>
        <p:scale>
          <a:sx n="81" d="100"/>
          <a:sy n="81" d="100"/>
        </p:scale>
        <p:origin x="-2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2530A5-DDFC-9D46-B98E-A107FF4277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559A0A3F-633D-8845-BECF-F8EA4B406B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6143EF14-7D32-D748-959A-E98137EC3422}"/>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5" name="Footer Placeholder 4">
            <a:extLst>
              <a:ext uri="{FF2B5EF4-FFF2-40B4-BE49-F238E27FC236}">
                <a16:creationId xmlns="" xmlns:a16="http://schemas.microsoft.com/office/drawing/2014/main" id="{1CDB8168-9EBC-044C-8D98-7D9F4055EB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17AEE2E0-7CF8-8A48-A110-95BCB5B9588F}"/>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638498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7E7CD5-B57E-D043-8371-F5C9E9939A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0D707B9A-DB2A-544A-AD1C-EDAB3DC1DB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50BDE22-1445-244C-B043-DE0DB4B76F03}"/>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5" name="Footer Placeholder 4">
            <a:extLst>
              <a:ext uri="{FF2B5EF4-FFF2-40B4-BE49-F238E27FC236}">
                <a16:creationId xmlns="" xmlns:a16="http://schemas.microsoft.com/office/drawing/2014/main" id="{2EDC6817-73FF-784B-81D4-2A721841E7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018480E-77A7-9640-83B0-867AE391CC4A}"/>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3123284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5D3ABA2-7A67-4B4A-98B5-745758D958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84740FBF-0B3D-C045-B40F-11CD072A84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9D3F334-BE80-6840-AA69-974FAC557D83}"/>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5" name="Footer Placeholder 4">
            <a:extLst>
              <a:ext uri="{FF2B5EF4-FFF2-40B4-BE49-F238E27FC236}">
                <a16:creationId xmlns="" xmlns:a16="http://schemas.microsoft.com/office/drawing/2014/main" id="{53DFC62F-10D2-C243-9E85-68059BE756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75E41674-C531-1B40-89DC-0C321756688B}"/>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3261540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AF1EF5-6F74-9944-8371-4E9383286A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2A015BE7-8FFE-E442-8678-4653E82B99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278C6879-04DB-964A-99A3-3E67DB6B40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16525F49-BC73-EA49-B172-54574E4F1733}"/>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6" name="Footer Placeholder 5">
            <a:extLst>
              <a:ext uri="{FF2B5EF4-FFF2-40B4-BE49-F238E27FC236}">
                <a16:creationId xmlns="" xmlns:a16="http://schemas.microsoft.com/office/drawing/2014/main" id="{26AB099C-C503-9A4D-AF62-3C0DB06562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670BCC2-E410-1844-9637-E955C7ED0A54}"/>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459039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AAEA30-B879-1D4C-A012-7DB27894CF1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594BA4EC-1334-A149-A2A1-80AE835863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E6C913CD-D031-2941-BBBF-676333E25BF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AC7AF488-CAC1-0841-942B-111CB77F5F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E24E0CB1-F175-9644-80C8-9B36E8F025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96D2FF00-A4FA-3F4F-A098-177789E5BBF8}"/>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8" name="Footer Placeholder 7">
            <a:extLst>
              <a:ext uri="{FF2B5EF4-FFF2-40B4-BE49-F238E27FC236}">
                <a16:creationId xmlns="" xmlns:a16="http://schemas.microsoft.com/office/drawing/2014/main" id="{03404EC5-4679-ED41-8B1C-D3747A0435C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07B8A6E6-42A2-5142-ABFC-445FEA29177B}"/>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1766504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27CADD9-C51E-134C-8112-7C1BA9CE33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BFEA3185-8298-8842-8017-A696D050643F}"/>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4" name="Footer Placeholder 3">
            <a:extLst>
              <a:ext uri="{FF2B5EF4-FFF2-40B4-BE49-F238E27FC236}">
                <a16:creationId xmlns="" xmlns:a16="http://schemas.microsoft.com/office/drawing/2014/main" id="{9DB78DD6-FEB1-834E-B558-7CDF91C71D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EE53E919-51C5-AE46-AF36-A733C36F7483}"/>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1282037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D2E1CD82-B10B-8947-A768-E5E03E36B260}"/>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3" name="Footer Placeholder 2">
            <a:extLst>
              <a:ext uri="{FF2B5EF4-FFF2-40B4-BE49-F238E27FC236}">
                <a16:creationId xmlns="" xmlns:a16="http://schemas.microsoft.com/office/drawing/2014/main" id="{07026B26-6558-634C-96DC-9BB70EB33F9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CEB6F19-B615-F649-84D6-CD3C4F4F3D4C}"/>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1400755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350BB4-B92D-8D44-B8E7-8DD6A03D85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6FBD75-EF0C-8744-B801-BBD3C7B0B5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CC54A1D8-6DFC-E045-9323-21791B0847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53556646-4446-CF41-B219-4BC4A1DD5900}"/>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6" name="Footer Placeholder 5">
            <a:extLst>
              <a:ext uri="{FF2B5EF4-FFF2-40B4-BE49-F238E27FC236}">
                <a16:creationId xmlns="" xmlns:a16="http://schemas.microsoft.com/office/drawing/2014/main" id="{4771B7DA-E1FF-1C41-938C-5D14158A2C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E18C57AF-F070-4741-95FD-46B217197798}"/>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271387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C991818-27C0-AB44-BDA6-C2A87708DB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8FCEF2B0-F6C8-1B4C-91AD-4D979C2597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01BEFA5-D378-3B46-8000-C3E75A12BF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FE5F189F-B3B9-BF4C-9CC4-DBFA2780EF81}"/>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6" name="Footer Placeholder 5">
            <a:extLst>
              <a:ext uri="{FF2B5EF4-FFF2-40B4-BE49-F238E27FC236}">
                <a16:creationId xmlns="" xmlns:a16="http://schemas.microsoft.com/office/drawing/2014/main" id="{92492A97-31AD-EB4F-921D-570341C3AF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56B2900-8A4C-984B-B3FB-4953ACEC1B91}"/>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327243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E76228-430C-B448-9264-F1BE4E93AA4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850EEE05-5BB9-A144-951F-FD1658716A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C8F52A23-2E43-644F-B53F-7AAABE404CFB}"/>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5" name="Footer Placeholder 4">
            <a:extLst>
              <a:ext uri="{FF2B5EF4-FFF2-40B4-BE49-F238E27FC236}">
                <a16:creationId xmlns="" xmlns:a16="http://schemas.microsoft.com/office/drawing/2014/main" id="{4328718C-43B3-5141-B870-0EF2AB56E6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C846E6C-D32A-8C4A-AF59-998B3E77B335}"/>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2001899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AA9F5BFA-7CC2-5843-85F3-EF351610F38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B3586227-8332-1042-922F-F94F8989975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9DC4A65-3D70-E34A-BD08-88BAEEF135C3}"/>
              </a:ext>
            </a:extLst>
          </p:cNvPr>
          <p:cNvSpPr>
            <a:spLocks noGrp="1"/>
          </p:cNvSpPr>
          <p:nvPr>
            <p:ph type="dt" sz="half" idx="10"/>
          </p:nvPr>
        </p:nvSpPr>
        <p:spPr/>
        <p:txBody>
          <a:bodyPr/>
          <a:lstStyle/>
          <a:p>
            <a:fld id="{07DEF2AD-A45B-A14E-BC5F-3AFCF5A412CB}" type="datetimeFigureOut">
              <a:rPr lang="en-US" smtClean="0"/>
              <a:t>8/18/2019</a:t>
            </a:fld>
            <a:endParaRPr lang="en-US"/>
          </a:p>
        </p:txBody>
      </p:sp>
      <p:sp>
        <p:nvSpPr>
          <p:cNvPr id="5" name="Footer Placeholder 4">
            <a:extLst>
              <a:ext uri="{FF2B5EF4-FFF2-40B4-BE49-F238E27FC236}">
                <a16:creationId xmlns="" xmlns:a16="http://schemas.microsoft.com/office/drawing/2014/main" id="{62FFABA3-C749-B949-88F5-9771C9FDBF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E58BC23C-FAC4-ED40-A2DB-ED1A9DD1B4F4}"/>
              </a:ext>
            </a:extLst>
          </p:cNvPr>
          <p:cNvSpPr>
            <a:spLocks noGrp="1"/>
          </p:cNvSpPr>
          <p:nvPr>
            <p:ph type="sldNum" sz="quarter" idx="12"/>
          </p:nvPr>
        </p:nvSpPr>
        <p:spPr/>
        <p:txBody>
          <a:bodyPr/>
          <a:lstStyle/>
          <a:p>
            <a:fld id="{E3A3BCA3-802D-C949-8F99-6486D6A6D14C}" type="slidenum">
              <a:rPr lang="en-US" smtClean="0"/>
              <a:t>‹#›</a:t>
            </a:fld>
            <a:endParaRPr lang="en-US"/>
          </a:p>
        </p:txBody>
      </p:sp>
    </p:spTree>
    <p:extLst>
      <p:ext uri="{BB962C8B-B14F-4D97-AF65-F5344CB8AC3E}">
        <p14:creationId xmlns:p14="http://schemas.microsoft.com/office/powerpoint/2010/main" val="811315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25D8528E-DD6D-A345-AF97-036E9ABE87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02EC92FA-2C37-DE47-8CC6-C9DBDD3498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CBBBEDE-AD70-024E-BF66-B3D7F268AE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DEF2AD-A45B-A14E-BC5F-3AFCF5A412CB}" type="datetimeFigureOut">
              <a:rPr lang="en-US" smtClean="0"/>
              <a:t>8/18/2019</a:t>
            </a:fld>
            <a:endParaRPr lang="en-US"/>
          </a:p>
        </p:txBody>
      </p:sp>
      <p:sp>
        <p:nvSpPr>
          <p:cNvPr id="5" name="Footer Placeholder 4">
            <a:extLst>
              <a:ext uri="{FF2B5EF4-FFF2-40B4-BE49-F238E27FC236}">
                <a16:creationId xmlns="" xmlns:a16="http://schemas.microsoft.com/office/drawing/2014/main" id="{9CFB8BC2-5CFE-4B48-9D54-5064B653EA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C12A6F96-8570-4743-8E5F-463026A676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A3BCA3-802D-C949-8F99-6486D6A6D14C}" type="slidenum">
              <a:rPr lang="en-US" smtClean="0"/>
              <a:t>‹#›</a:t>
            </a:fld>
            <a:endParaRPr lang="en-US"/>
          </a:p>
        </p:txBody>
      </p:sp>
    </p:spTree>
    <p:extLst>
      <p:ext uri="{BB962C8B-B14F-4D97-AF65-F5344CB8AC3E}">
        <p14:creationId xmlns:p14="http://schemas.microsoft.com/office/powerpoint/2010/main" val="35078405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7">
            <a:extLst>
              <a:ext uri="{FF2B5EF4-FFF2-40B4-BE49-F238E27FC236}">
                <a16:creationId xmlns="" xmlns:a16="http://schemas.microsoft.com/office/drawing/2014/main" id="{8D70B121-56F4-4848-B38B-182089D909F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FEF912F7-B4CE-984F-82D7-02A4BBCDFBD0}"/>
              </a:ext>
            </a:extLst>
          </p:cNvPr>
          <p:cNvSpPr>
            <a:spLocks noGrp="1"/>
          </p:cNvSpPr>
          <p:nvPr>
            <p:ph type="ctrTitle"/>
          </p:nvPr>
        </p:nvSpPr>
        <p:spPr>
          <a:xfrm>
            <a:off x="838200" y="963877"/>
            <a:ext cx="3494362" cy="4930246"/>
          </a:xfrm>
        </p:spPr>
        <p:txBody>
          <a:bodyPr vert="horz" lIns="91440" tIns="45720" rIns="91440" bIns="45720" rtlCol="0" anchor="ctr">
            <a:normAutofit/>
          </a:bodyPr>
          <a:lstStyle/>
          <a:p>
            <a:pPr algn="r"/>
            <a:r>
              <a:rPr lang="en-US" sz="4400" b="1" kern="1200" dirty="0">
                <a:solidFill>
                  <a:schemeClr val="accent1"/>
                </a:solidFill>
                <a:latin typeface="+mj-lt"/>
                <a:ea typeface="+mj-ea"/>
                <a:cs typeface="+mj-cs"/>
              </a:rPr>
              <a:t>Psychosocial Theory</a:t>
            </a:r>
          </a:p>
        </p:txBody>
      </p:sp>
      <p:cxnSp>
        <p:nvCxnSpPr>
          <p:cNvPr id="19" name="Straight Connector 9">
            <a:extLst>
              <a:ext uri="{FF2B5EF4-FFF2-40B4-BE49-F238E27FC236}">
                <a16:creationId xmlns="" xmlns:a16="http://schemas.microsoft.com/office/drawing/2014/main" id="{2D72A2C9-F3CA-4216-8BAD-FA4C970C3C4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 xmlns:a16="http://schemas.microsoft.com/office/drawing/2014/main" id="{8DC99483-94F8-F04E-9329-CF09C9DABEF4}"/>
              </a:ext>
            </a:extLst>
          </p:cNvPr>
          <p:cNvSpPr>
            <a:spLocks noGrp="1"/>
          </p:cNvSpPr>
          <p:nvPr>
            <p:ph type="subTitle" idx="1"/>
          </p:nvPr>
        </p:nvSpPr>
        <p:spPr>
          <a:xfrm>
            <a:off x="4976031" y="963877"/>
            <a:ext cx="6377769" cy="4930246"/>
          </a:xfrm>
        </p:spPr>
        <p:txBody>
          <a:bodyPr vert="horz" lIns="91440" tIns="45720" rIns="91440" bIns="45720" rtlCol="0" anchor="ctr">
            <a:normAutofit fontScale="92500" lnSpcReduction="20000"/>
          </a:bodyPr>
          <a:lstStyle/>
          <a:p>
            <a:r>
              <a:rPr lang="en-US" b="1" dirty="0" smtClean="0"/>
              <a:t>1808075</a:t>
            </a:r>
          </a:p>
          <a:p>
            <a:endParaRPr lang="en-US" b="1" dirty="0" smtClean="0"/>
          </a:p>
          <a:p>
            <a:endParaRPr lang="en-US" b="1" dirty="0"/>
          </a:p>
          <a:p>
            <a:endParaRPr lang="en-US" b="1" dirty="0" smtClean="0"/>
          </a:p>
          <a:p>
            <a:pPr marL="342900" indent="-342900">
              <a:buFont typeface="Arial" pitchFamily="34" charset="0"/>
              <a:buChar char="•"/>
            </a:pPr>
            <a:r>
              <a:rPr lang="en-US" b="1" dirty="0" smtClean="0"/>
              <a:t>Lifespan </a:t>
            </a:r>
            <a:r>
              <a:rPr lang="en-US" b="1" dirty="0" smtClean="0"/>
              <a:t>Development</a:t>
            </a:r>
          </a:p>
          <a:p>
            <a:pPr marL="342900" indent="-342900">
              <a:buFont typeface="Arial" pitchFamily="34" charset="0"/>
              <a:buChar char="•"/>
            </a:pPr>
            <a:r>
              <a:rPr lang="en-US" b="1" dirty="0" smtClean="0"/>
              <a:t>Adulthood stages</a:t>
            </a:r>
          </a:p>
          <a:p>
            <a:endParaRPr lang="en-US" b="1" dirty="0" smtClean="0"/>
          </a:p>
          <a:p>
            <a:endParaRPr lang="en-US" b="1" dirty="0"/>
          </a:p>
          <a:p>
            <a:endParaRPr lang="en-US" b="1" dirty="0" smtClean="0"/>
          </a:p>
          <a:p>
            <a:endParaRPr lang="en-US" b="1" dirty="0"/>
          </a:p>
          <a:p>
            <a:endParaRPr lang="en-US" b="1" dirty="0" smtClean="0"/>
          </a:p>
          <a:p>
            <a:endParaRPr lang="en-US" b="1" dirty="0"/>
          </a:p>
          <a:p>
            <a:r>
              <a:rPr lang="en-US" b="1" dirty="0" smtClean="0"/>
              <a:t>Module; Psychology for health and Social Care</a:t>
            </a:r>
            <a:endParaRPr lang="en-US" b="1" dirty="0"/>
          </a:p>
          <a:p>
            <a:pPr marL="342900" indent="-342900">
              <a:buFont typeface="Arial" pitchFamily="34" charset="0"/>
              <a:buChar char="•"/>
            </a:pPr>
            <a:endParaRPr lang="en-US" b="1" dirty="0" smtClean="0"/>
          </a:p>
          <a:p>
            <a:endParaRPr lang="en-US" b="1" dirty="0" smtClean="0"/>
          </a:p>
        </p:txBody>
      </p:sp>
    </p:spTree>
    <p:extLst>
      <p:ext uri="{BB962C8B-B14F-4D97-AF65-F5344CB8AC3E}">
        <p14:creationId xmlns:p14="http://schemas.microsoft.com/office/powerpoint/2010/main" val="255533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CE86E9BF-85DC-D541-8C4C-3387F8028269}"/>
              </a:ext>
            </a:extLst>
          </p:cNvPr>
          <p:cNvSpPr>
            <a:spLocks noGrp="1"/>
          </p:cNvSpPr>
          <p:nvPr>
            <p:ph type="title"/>
          </p:nvPr>
        </p:nvSpPr>
        <p:spPr>
          <a:xfrm>
            <a:off x="838200" y="631825"/>
            <a:ext cx="10515600" cy="1325563"/>
          </a:xfrm>
        </p:spPr>
        <p:txBody>
          <a:bodyPr>
            <a:normAutofit/>
          </a:bodyPr>
          <a:lstStyle/>
          <a:p>
            <a:pPr algn="ctr"/>
            <a:r>
              <a:rPr lang="en-US" b="1" dirty="0"/>
              <a:t>Introduction</a:t>
            </a:r>
          </a:p>
        </p:txBody>
      </p:sp>
      <p:sp>
        <p:nvSpPr>
          <p:cNvPr id="27" name="Content Placeholder 2">
            <a:extLst>
              <a:ext uri="{FF2B5EF4-FFF2-40B4-BE49-F238E27FC236}">
                <a16:creationId xmlns="" xmlns:a16="http://schemas.microsoft.com/office/drawing/2014/main" id="{A842D147-A02D-D14B-9DFD-8D07A4C74B2C}"/>
              </a:ext>
            </a:extLst>
          </p:cNvPr>
          <p:cNvSpPr>
            <a:spLocks noGrp="1"/>
          </p:cNvSpPr>
          <p:nvPr>
            <p:ph idx="1"/>
          </p:nvPr>
        </p:nvSpPr>
        <p:spPr>
          <a:xfrm>
            <a:off x="838200" y="2057400"/>
            <a:ext cx="10515600" cy="3871762"/>
          </a:xfrm>
        </p:spPr>
        <p:txBody>
          <a:bodyPr>
            <a:normAutofit/>
          </a:bodyPr>
          <a:lstStyle/>
          <a:p>
            <a:r>
              <a:rPr lang="en-US" sz="2400" dirty="0"/>
              <a:t>After Freud’s theory  on psychosexual development Erickson, one of his student came in 1950 with his theory of developmental psychology in which  he emphasized the Ego. </a:t>
            </a:r>
          </a:p>
          <a:p>
            <a:r>
              <a:rPr lang="en-US" sz="2400" dirty="0"/>
              <a:t>For Erikson, the Ego is seem to be have greater importance in guiding the actions rather than the id. He added three stages od adult development to expand Freud’s theory. Erikson believed that the individuals are aware of what motivates them through life. He divided lifespan in eight stages: </a:t>
            </a:r>
          </a:p>
          <a:p>
            <a:pPr>
              <a:buFontTx/>
              <a:buChar char="-"/>
            </a:pPr>
            <a:r>
              <a:rPr lang="en-US" sz="2400" dirty="0"/>
              <a:t>the first four stages address the childhood and </a:t>
            </a:r>
          </a:p>
          <a:p>
            <a:pPr>
              <a:buFontTx/>
              <a:buChar char="-"/>
            </a:pPr>
            <a:r>
              <a:rPr lang="en-US" sz="2400" dirty="0"/>
              <a:t>the last four stages address the adolescence and adulthood. </a:t>
            </a:r>
          </a:p>
          <a:p>
            <a:endParaRPr lang="en-US" sz="2400" dirty="0"/>
          </a:p>
        </p:txBody>
      </p:sp>
    </p:spTree>
    <p:extLst>
      <p:ext uri="{BB962C8B-B14F-4D97-AF65-F5344CB8AC3E}">
        <p14:creationId xmlns:p14="http://schemas.microsoft.com/office/powerpoint/2010/main" val="1987642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DCD2B7BF-330A-6F42-9C83-41444556D359}"/>
              </a:ext>
            </a:extLst>
          </p:cNvPr>
          <p:cNvSpPr>
            <a:spLocks noGrp="1"/>
          </p:cNvSpPr>
          <p:nvPr>
            <p:ph type="title"/>
          </p:nvPr>
        </p:nvSpPr>
        <p:spPr>
          <a:xfrm>
            <a:off x="838200" y="631825"/>
            <a:ext cx="10515600" cy="1325563"/>
          </a:xfrm>
        </p:spPr>
        <p:txBody>
          <a:bodyPr>
            <a:normAutofit/>
          </a:bodyPr>
          <a:lstStyle/>
          <a:p>
            <a:pPr algn="ctr"/>
            <a:r>
              <a:rPr lang="en-US" b="1" dirty="0"/>
              <a:t>Adulthood: Generativity vs Stagnation</a:t>
            </a:r>
          </a:p>
        </p:txBody>
      </p:sp>
      <p:sp>
        <p:nvSpPr>
          <p:cNvPr id="3" name="Content Placeholder 2">
            <a:extLst>
              <a:ext uri="{FF2B5EF4-FFF2-40B4-BE49-F238E27FC236}">
                <a16:creationId xmlns="" xmlns:a16="http://schemas.microsoft.com/office/drawing/2014/main" id="{33D3AED1-0DEB-494E-8BA2-BB8D1381D17D}"/>
              </a:ext>
            </a:extLst>
          </p:cNvPr>
          <p:cNvSpPr>
            <a:spLocks noGrp="1"/>
          </p:cNvSpPr>
          <p:nvPr>
            <p:ph idx="1"/>
          </p:nvPr>
        </p:nvSpPr>
        <p:spPr>
          <a:xfrm>
            <a:off x="838200" y="2057400"/>
            <a:ext cx="10515600" cy="3871762"/>
          </a:xfrm>
        </p:spPr>
        <p:txBody>
          <a:bodyPr>
            <a:normAutofit/>
          </a:bodyPr>
          <a:lstStyle/>
          <a:p>
            <a:r>
              <a:rPr lang="en-US" sz="2400" dirty="0"/>
              <a:t>This is the seventh stage of Erikson psychosocial development. This takes place during the midlife adulthood, generally between 40 -65 years old group.</a:t>
            </a:r>
          </a:p>
          <a:p>
            <a:r>
              <a:rPr lang="en-US" sz="2400" dirty="0"/>
              <a:t>The stage is characterized with conflict in Generativity vs Stagnation with the important event in parenting and relationship within the community.</a:t>
            </a:r>
          </a:p>
          <a:p>
            <a:r>
              <a:rPr lang="en-US" sz="2400" dirty="0"/>
              <a:t>The virtue of this stage is  </a:t>
            </a:r>
            <a:r>
              <a:rPr lang="en-US" sz="2400" b="1" dirty="0"/>
              <a:t>Care </a:t>
            </a:r>
          </a:p>
          <a:p>
            <a:r>
              <a:rPr lang="en-US" sz="2400" dirty="0"/>
              <a:t>The outcome is </a:t>
            </a:r>
            <a:r>
              <a:rPr lang="en-US" sz="2400" b="1" dirty="0"/>
              <a:t>Unproductive</a:t>
            </a:r>
          </a:p>
        </p:txBody>
      </p:sp>
    </p:spTree>
    <p:extLst>
      <p:ext uri="{BB962C8B-B14F-4D97-AF65-F5344CB8AC3E}">
        <p14:creationId xmlns:p14="http://schemas.microsoft.com/office/powerpoint/2010/main" val="167534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3B742FC5-4852-BF44-B327-28969755B8AF}"/>
              </a:ext>
            </a:extLst>
          </p:cNvPr>
          <p:cNvSpPr>
            <a:spLocks noGrp="1"/>
          </p:cNvSpPr>
          <p:nvPr>
            <p:ph type="title"/>
          </p:nvPr>
        </p:nvSpPr>
        <p:spPr>
          <a:xfrm>
            <a:off x="838200" y="631825"/>
            <a:ext cx="10515600" cy="1325563"/>
          </a:xfrm>
        </p:spPr>
        <p:txBody>
          <a:bodyPr>
            <a:normAutofit/>
          </a:bodyPr>
          <a:lstStyle/>
          <a:p>
            <a:pPr algn="ctr"/>
            <a:r>
              <a:rPr lang="en-US" b="1" dirty="0"/>
              <a:t>Generativity</a:t>
            </a:r>
          </a:p>
        </p:txBody>
      </p:sp>
      <p:sp>
        <p:nvSpPr>
          <p:cNvPr id="3" name="Content Placeholder 2">
            <a:extLst>
              <a:ext uri="{FF2B5EF4-FFF2-40B4-BE49-F238E27FC236}">
                <a16:creationId xmlns="" xmlns:a16="http://schemas.microsoft.com/office/drawing/2014/main" id="{228A1A68-7AEF-BF48-9D68-5DED9741B2FC}"/>
              </a:ext>
            </a:extLst>
          </p:cNvPr>
          <p:cNvSpPr>
            <a:spLocks noGrp="1"/>
          </p:cNvSpPr>
          <p:nvPr>
            <p:ph idx="1"/>
          </p:nvPr>
        </p:nvSpPr>
        <p:spPr>
          <a:xfrm>
            <a:off x="838200" y="2057400"/>
            <a:ext cx="10515600" cy="3871762"/>
          </a:xfrm>
        </p:spPr>
        <p:txBody>
          <a:bodyPr>
            <a:normAutofit/>
          </a:bodyPr>
          <a:lstStyle/>
          <a:p>
            <a:r>
              <a:rPr lang="en-US" sz="2400"/>
              <a:t>Generativity refers to making your own mark on the world by creating things that will outlast yourself.</a:t>
            </a:r>
          </a:p>
          <a:p>
            <a:r>
              <a:rPr lang="en-US" sz="2400"/>
              <a:t>The individual tends to create positive changes that will benefit to others</a:t>
            </a:r>
          </a:p>
          <a:p>
            <a:r>
              <a:rPr lang="en-US" sz="2400"/>
              <a:t>Examples: - Raising children</a:t>
            </a:r>
          </a:p>
          <a:p>
            <a:pPr marL="0" indent="0">
              <a:buNone/>
            </a:pPr>
            <a:r>
              <a:rPr lang="en-US" sz="2400"/>
              <a:t>		- Being productive at work</a:t>
            </a:r>
          </a:p>
          <a:p>
            <a:pPr marL="0" indent="0">
              <a:buNone/>
            </a:pPr>
            <a:r>
              <a:rPr lang="en-US" sz="2400"/>
              <a:t>		- Being involved in community activities</a:t>
            </a:r>
          </a:p>
          <a:p>
            <a:pPr marL="0" indent="0">
              <a:buNone/>
            </a:pPr>
            <a:r>
              <a:rPr lang="en-US" sz="2400"/>
              <a:t>Through Generativity the individual develop a sense of being part of a bigger picture.</a:t>
            </a:r>
          </a:p>
        </p:txBody>
      </p:sp>
    </p:spTree>
    <p:extLst>
      <p:ext uri="{BB962C8B-B14F-4D97-AF65-F5344CB8AC3E}">
        <p14:creationId xmlns:p14="http://schemas.microsoft.com/office/powerpoint/2010/main" val="2458350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265B4EEC-F8CE-E34D-A4A2-FBBAF8850408}"/>
              </a:ext>
            </a:extLst>
          </p:cNvPr>
          <p:cNvSpPr>
            <a:spLocks noGrp="1"/>
          </p:cNvSpPr>
          <p:nvPr>
            <p:ph type="title"/>
          </p:nvPr>
        </p:nvSpPr>
        <p:spPr>
          <a:xfrm>
            <a:off x="838200" y="631825"/>
            <a:ext cx="10515600" cy="1325563"/>
          </a:xfrm>
        </p:spPr>
        <p:txBody>
          <a:bodyPr>
            <a:normAutofit/>
          </a:bodyPr>
          <a:lstStyle/>
          <a:p>
            <a:pPr algn="ctr"/>
            <a:r>
              <a:rPr lang="en-US" b="1" dirty="0"/>
              <a:t>Stagnation</a:t>
            </a:r>
          </a:p>
        </p:txBody>
      </p:sp>
      <p:sp>
        <p:nvSpPr>
          <p:cNvPr id="3" name="Content Placeholder 2">
            <a:extLst>
              <a:ext uri="{FF2B5EF4-FFF2-40B4-BE49-F238E27FC236}">
                <a16:creationId xmlns="" xmlns:a16="http://schemas.microsoft.com/office/drawing/2014/main" id="{29E51A45-3E98-2444-86C7-B9E259C90914}"/>
              </a:ext>
            </a:extLst>
          </p:cNvPr>
          <p:cNvSpPr>
            <a:spLocks noGrp="1"/>
          </p:cNvSpPr>
          <p:nvPr>
            <p:ph idx="1"/>
          </p:nvPr>
        </p:nvSpPr>
        <p:spPr>
          <a:xfrm>
            <a:off x="838200" y="2057400"/>
            <a:ext cx="10515600" cy="3871762"/>
          </a:xfrm>
        </p:spPr>
        <p:txBody>
          <a:bodyPr>
            <a:normAutofit/>
          </a:bodyPr>
          <a:lstStyle/>
          <a:p>
            <a:r>
              <a:rPr lang="en-US" sz="2400" dirty="0"/>
              <a:t>Stagnation comes when the individual fail in accomplishing or finding a way to contribute. </a:t>
            </a:r>
          </a:p>
          <a:p>
            <a:r>
              <a:rPr lang="en-US" sz="2400" dirty="0"/>
              <a:t>The individual will feel unproductive and become stagnant and disconnected.</a:t>
            </a:r>
          </a:p>
          <a:p>
            <a:r>
              <a:rPr lang="en-US" sz="2400" dirty="0"/>
              <a:t>Examples: </a:t>
            </a:r>
          </a:p>
          <a:p>
            <a:pPr>
              <a:buFontTx/>
              <a:buChar char="-"/>
            </a:pPr>
            <a:r>
              <a:rPr lang="en-US" sz="2400" dirty="0"/>
              <a:t>Not having Job</a:t>
            </a:r>
          </a:p>
          <a:p>
            <a:pPr>
              <a:buFontTx/>
              <a:buChar char="-"/>
            </a:pPr>
            <a:r>
              <a:rPr lang="en-US" sz="2400" dirty="0"/>
              <a:t>Restricted in community and  social activities</a:t>
            </a:r>
          </a:p>
          <a:p>
            <a:pPr>
              <a:buFontTx/>
              <a:buChar char="-"/>
            </a:pPr>
            <a:r>
              <a:rPr lang="en-US" sz="2400" dirty="0"/>
              <a:t>Poor health, having disability</a:t>
            </a:r>
          </a:p>
          <a:p>
            <a:pPr marL="0" indent="0">
              <a:buNone/>
            </a:pPr>
            <a:r>
              <a:rPr lang="en-US" sz="2400" dirty="0"/>
              <a:t>This result to a person being isolated and disconnected which leads to bitterness.</a:t>
            </a:r>
          </a:p>
        </p:txBody>
      </p:sp>
    </p:spTree>
    <p:extLst>
      <p:ext uri="{BB962C8B-B14F-4D97-AF65-F5344CB8AC3E}">
        <p14:creationId xmlns:p14="http://schemas.microsoft.com/office/powerpoint/2010/main" val="1010143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24B92E2E-8927-7E45-9629-C3DAD7906A80}"/>
              </a:ext>
            </a:extLst>
          </p:cNvPr>
          <p:cNvSpPr>
            <a:spLocks noGrp="1"/>
          </p:cNvSpPr>
          <p:nvPr>
            <p:ph type="title"/>
          </p:nvPr>
        </p:nvSpPr>
        <p:spPr>
          <a:xfrm>
            <a:off x="838200" y="631825"/>
            <a:ext cx="10515600" cy="1325563"/>
          </a:xfrm>
        </p:spPr>
        <p:txBody>
          <a:bodyPr>
            <a:normAutofit/>
          </a:bodyPr>
          <a:lstStyle/>
          <a:p>
            <a:r>
              <a:rPr lang="en-US" b="1"/>
              <a:t>Behaviours, human cognition and emotions</a:t>
            </a:r>
          </a:p>
        </p:txBody>
      </p:sp>
      <p:sp>
        <p:nvSpPr>
          <p:cNvPr id="3" name="Content Placeholder 2">
            <a:extLst>
              <a:ext uri="{FF2B5EF4-FFF2-40B4-BE49-F238E27FC236}">
                <a16:creationId xmlns="" xmlns:a16="http://schemas.microsoft.com/office/drawing/2014/main" id="{3C623FB2-E3DA-5F41-903F-420189417873}"/>
              </a:ext>
            </a:extLst>
          </p:cNvPr>
          <p:cNvSpPr>
            <a:spLocks noGrp="1"/>
          </p:cNvSpPr>
          <p:nvPr>
            <p:ph idx="1"/>
          </p:nvPr>
        </p:nvSpPr>
        <p:spPr>
          <a:xfrm>
            <a:off x="838200" y="2057400"/>
            <a:ext cx="10515600" cy="3871762"/>
          </a:xfrm>
        </p:spPr>
        <p:txBody>
          <a:bodyPr>
            <a:normAutofit/>
          </a:bodyPr>
          <a:lstStyle/>
          <a:p>
            <a:pPr marL="0" indent="0">
              <a:buNone/>
            </a:pPr>
            <a:r>
              <a:rPr lang="en-US" sz="2400"/>
              <a:t>There are characteristics that may influence the individual’s behaviours, cognition and emotions during this stage:</a:t>
            </a:r>
          </a:p>
          <a:p>
            <a:pPr>
              <a:buFontTx/>
              <a:buChar char="-"/>
            </a:pPr>
            <a:r>
              <a:rPr lang="en-US" sz="2400"/>
              <a:t>Being self –centered and no efforts to improve the self</a:t>
            </a:r>
          </a:p>
          <a:p>
            <a:pPr>
              <a:buFontTx/>
              <a:buChar char="-"/>
            </a:pPr>
            <a:r>
              <a:rPr lang="en-US" sz="2400"/>
              <a:t>Not taking interest in productivity</a:t>
            </a:r>
          </a:p>
          <a:p>
            <a:pPr>
              <a:buFontTx/>
              <a:buChar char="-"/>
            </a:pPr>
            <a:r>
              <a:rPr lang="en-US" sz="2400"/>
              <a:t>Making commitments to other people</a:t>
            </a:r>
          </a:p>
          <a:p>
            <a:pPr>
              <a:buFontTx/>
              <a:buChar char="-"/>
            </a:pPr>
            <a:r>
              <a:rPr lang="en-US" sz="2400"/>
              <a:t>Developing relationships</a:t>
            </a:r>
          </a:p>
          <a:p>
            <a:pPr>
              <a:buFontTx/>
              <a:buChar char="-"/>
            </a:pPr>
            <a:r>
              <a:rPr lang="en-US" sz="2400"/>
              <a:t>Negativity thinking and </a:t>
            </a:r>
          </a:p>
          <a:p>
            <a:pPr>
              <a:buFontTx/>
              <a:buChar char="-"/>
            </a:pPr>
            <a:endParaRPr lang="en-US" sz="2400"/>
          </a:p>
          <a:p>
            <a:endParaRPr lang="en-US" sz="2400"/>
          </a:p>
        </p:txBody>
      </p:sp>
    </p:spTree>
    <p:extLst>
      <p:ext uri="{BB962C8B-B14F-4D97-AF65-F5344CB8AC3E}">
        <p14:creationId xmlns:p14="http://schemas.microsoft.com/office/powerpoint/2010/main" val="2170850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062C5FCD-7BF8-EB4D-9A79-118ADD7AE7F1}"/>
              </a:ext>
            </a:extLst>
          </p:cNvPr>
          <p:cNvSpPr>
            <a:spLocks noGrp="1"/>
          </p:cNvSpPr>
          <p:nvPr>
            <p:ph type="title"/>
          </p:nvPr>
        </p:nvSpPr>
        <p:spPr>
          <a:xfrm>
            <a:off x="838200" y="631825"/>
            <a:ext cx="10515600" cy="1325563"/>
          </a:xfrm>
        </p:spPr>
        <p:txBody>
          <a:bodyPr>
            <a:normAutofit/>
          </a:bodyPr>
          <a:lstStyle/>
          <a:p>
            <a:pPr algn="ctr"/>
            <a:r>
              <a:rPr lang="en-US" b="1" dirty="0"/>
              <a:t> Stages related to Midlife adulthood</a:t>
            </a:r>
          </a:p>
        </p:txBody>
      </p:sp>
      <p:sp>
        <p:nvSpPr>
          <p:cNvPr id="18" name="Content Placeholder 2">
            <a:extLst>
              <a:ext uri="{FF2B5EF4-FFF2-40B4-BE49-F238E27FC236}">
                <a16:creationId xmlns="" xmlns:a16="http://schemas.microsoft.com/office/drawing/2014/main" id="{FD65C5E1-A57F-5F4E-B5B3-8C482B5AE7CC}"/>
              </a:ext>
            </a:extLst>
          </p:cNvPr>
          <p:cNvSpPr>
            <a:spLocks noGrp="1"/>
          </p:cNvSpPr>
          <p:nvPr>
            <p:ph idx="1"/>
          </p:nvPr>
        </p:nvSpPr>
        <p:spPr>
          <a:xfrm>
            <a:off x="838200" y="2057400"/>
            <a:ext cx="10515600" cy="3871762"/>
          </a:xfrm>
        </p:spPr>
        <p:txBody>
          <a:bodyPr>
            <a:normAutofit/>
          </a:bodyPr>
          <a:lstStyle/>
          <a:p>
            <a:pPr marL="0" indent="0">
              <a:buNone/>
            </a:pPr>
            <a:r>
              <a:rPr lang="en-US" sz="2400" dirty="0"/>
              <a:t>We relate the school age  and Adolescence to midlife adulthood: </a:t>
            </a:r>
          </a:p>
          <a:p>
            <a:r>
              <a:rPr lang="en-US" sz="2400" dirty="0"/>
              <a:t>The basic conflict in school age stage is Industry vs inferiority which has an important event the school and the relationships with teachers, friends and others. The children at this stage learn new skills and develop a sense of accomplishment and achievement but failure to do it ,may create a sense of inferiority and incompetence.</a:t>
            </a:r>
          </a:p>
          <a:p>
            <a:r>
              <a:rPr lang="en-US" sz="2400" dirty="0"/>
              <a:t> The conflict of adolescence is based on Identity and role confusion in which the individual is struggling to find his identity and role between young and adults ages. </a:t>
            </a:r>
          </a:p>
          <a:p>
            <a:pPr marL="0" indent="0">
              <a:buNone/>
            </a:pPr>
            <a:endParaRPr lang="en-US" sz="2400" dirty="0"/>
          </a:p>
        </p:txBody>
      </p:sp>
    </p:spTree>
    <p:extLst>
      <p:ext uri="{BB962C8B-B14F-4D97-AF65-F5344CB8AC3E}">
        <p14:creationId xmlns:p14="http://schemas.microsoft.com/office/powerpoint/2010/main" val="1912250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17A36DB-E34A-7941-8F51-84ED817BB5CE}"/>
              </a:ext>
            </a:extLst>
          </p:cNvPr>
          <p:cNvSpPr>
            <a:spLocks noGrp="1"/>
          </p:cNvSpPr>
          <p:nvPr>
            <p:ph type="title"/>
          </p:nvPr>
        </p:nvSpPr>
        <p:spPr>
          <a:xfrm>
            <a:off x="838200" y="631825"/>
            <a:ext cx="10515600" cy="1325563"/>
          </a:xfrm>
        </p:spPr>
        <p:txBody>
          <a:bodyPr>
            <a:normAutofit/>
          </a:bodyPr>
          <a:lstStyle/>
          <a:p>
            <a:pPr algn="ctr"/>
            <a:r>
              <a:rPr lang="en-US" b="1" dirty="0"/>
              <a:t>Criticism and other research</a:t>
            </a:r>
          </a:p>
        </p:txBody>
      </p:sp>
      <p:sp>
        <p:nvSpPr>
          <p:cNvPr id="3" name="Content Placeholder 2">
            <a:extLst>
              <a:ext uri="{FF2B5EF4-FFF2-40B4-BE49-F238E27FC236}">
                <a16:creationId xmlns="" xmlns:a16="http://schemas.microsoft.com/office/drawing/2014/main" id="{A1161DB8-596D-6245-BBCB-D7CB76BF7A89}"/>
              </a:ext>
            </a:extLst>
          </p:cNvPr>
          <p:cNvSpPr>
            <a:spLocks noGrp="1"/>
          </p:cNvSpPr>
          <p:nvPr>
            <p:ph idx="1"/>
          </p:nvPr>
        </p:nvSpPr>
        <p:spPr>
          <a:xfrm>
            <a:off x="838200" y="2057400"/>
            <a:ext cx="10515600" cy="3871762"/>
          </a:xfrm>
        </p:spPr>
        <p:txBody>
          <a:bodyPr>
            <a:normAutofit/>
          </a:bodyPr>
          <a:lstStyle/>
          <a:p>
            <a:pPr marL="0" indent="0">
              <a:buNone/>
            </a:pPr>
            <a:r>
              <a:rPr lang="en-US" sz="2400" dirty="0"/>
              <a:t>The theory has  a good validity , as the individuals can relate their theory with various stages of life through their own experiences.</a:t>
            </a:r>
          </a:p>
          <a:p>
            <a:pPr marL="0" indent="0">
              <a:buNone/>
            </a:pPr>
            <a:r>
              <a:rPr lang="en-US" sz="2400" dirty="0"/>
              <a:t>Although the theory has a realistic perspective of personality development. The theory is vague about the cause of development. It doesn’t have an universal mechanism for crisis resolution: how can individuals resolve conflict in order to move to another stage? (Adams 2001).</a:t>
            </a:r>
          </a:p>
          <a:p>
            <a:r>
              <a:rPr lang="en-US" sz="2400" dirty="0"/>
              <a:t>The middle and late adulthood are seen as a time of personal growth. The theory doesn’t specify the outcome of one stages that may influence personality at late stage. The was a lack of discrete stage of personality development. </a:t>
            </a:r>
          </a:p>
          <a:p>
            <a:pPr marL="0" indent="0">
              <a:buNone/>
            </a:pPr>
            <a:endParaRPr lang="en-US" sz="2400" dirty="0"/>
          </a:p>
          <a:p>
            <a:pPr marL="0" indent="0">
              <a:buNone/>
            </a:pPr>
            <a:endParaRPr lang="en-US" sz="2400" dirty="0"/>
          </a:p>
          <a:p>
            <a:endParaRPr lang="en-US" sz="2400" dirty="0"/>
          </a:p>
          <a:p>
            <a:endParaRPr lang="en-US" sz="2400" dirty="0"/>
          </a:p>
          <a:p>
            <a:pPr marL="0" indent="0">
              <a:buNone/>
            </a:pPr>
            <a:endParaRPr lang="en-US" sz="2400" dirty="0"/>
          </a:p>
        </p:txBody>
      </p:sp>
    </p:spTree>
    <p:extLst>
      <p:ext uri="{BB962C8B-B14F-4D97-AF65-F5344CB8AC3E}">
        <p14:creationId xmlns:p14="http://schemas.microsoft.com/office/powerpoint/2010/main" val="3115936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B017CCEE-2038-F540-8155-C7A49AEC6512}"/>
              </a:ext>
            </a:extLst>
          </p:cNvPr>
          <p:cNvSpPr>
            <a:spLocks noGrp="1"/>
          </p:cNvSpPr>
          <p:nvPr>
            <p:ph type="title"/>
          </p:nvPr>
        </p:nvSpPr>
        <p:spPr>
          <a:xfrm>
            <a:off x="838200" y="631825"/>
            <a:ext cx="10515600" cy="1325563"/>
          </a:xfrm>
        </p:spPr>
        <p:txBody>
          <a:bodyPr>
            <a:normAutofit/>
          </a:bodyPr>
          <a:lstStyle/>
          <a:p>
            <a:pPr algn="ctr"/>
            <a:r>
              <a:rPr lang="en-US" b="1" dirty="0"/>
              <a:t>Conclusion</a:t>
            </a:r>
          </a:p>
        </p:txBody>
      </p:sp>
      <p:sp>
        <p:nvSpPr>
          <p:cNvPr id="3" name="Content Placeholder 2">
            <a:extLst>
              <a:ext uri="{FF2B5EF4-FFF2-40B4-BE49-F238E27FC236}">
                <a16:creationId xmlns="" xmlns:a16="http://schemas.microsoft.com/office/drawing/2014/main" id="{AC543D33-EFD6-8249-A2CA-C6729C30EE14}"/>
              </a:ext>
            </a:extLst>
          </p:cNvPr>
          <p:cNvSpPr>
            <a:spLocks noGrp="1"/>
          </p:cNvSpPr>
          <p:nvPr>
            <p:ph idx="1"/>
          </p:nvPr>
        </p:nvSpPr>
        <p:spPr>
          <a:xfrm>
            <a:off x="838200" y="2057400"/>
            <a:ext cx="10515600" cy="3871762"/>
          </a:xfrm>
        </p:spPr>
        <p:txBody>
          <a:bodyPr>
            <a:normAutofit/>
          </a:bodyPr>
          <a:lstStyle/>
          <a:p>
            <a:pPr marL="0" indent="0">
              <a:buNone/>
            </a:pPr>
            <a:r>
              <a:rPr lang="en-US" sz="2400" dirty="0"/>
              <a:t>The midlife stage is based on the fact that each individual has to find a way to contribute  and support to the next generation by giving back and  the way of being satisfied in creating things.</a:t>
            </a:r>
          </a:p>
          <a:p>
            <a:r>
              <a:rPr lang="en-US" sz="2400" dirty="0"/>
              <a:t>These stages are related to personality development and the progression is based on the individual’s age.</a:t>
            </a:r>
          </a:p>
          <a:p>
            <a:r>
              <a:rPr lang="en-US" sz="2400" dirty="0"/>
              <a:t>The achievement  vary from stage to another stage and may overcome the psychosocial crisis.</a:t>
            </a:r>
          </a:p>
          <a:p>
            <a:r>
              <a:rPr lang="en-US" sz="2400" dirty="0"/>
              <a:t>The completion of each stage result to healthy personality when successfully completed</a:t>
            </a:r>
          </a:p>
          <a:p>
            <a:endParaRPr lang="en-US" sz="2400" dirty="0"/>
          </a:p>
        </p:txBody>
      </p:sp>
    </p:spTree>
    <p:extLst>
      <p:ext uri="{BB962C8B-B14F-4D97-AF65-F5344CB8AC3E}">
        <p14:creationId xmlns:p14="http://schemas.microsoft.com/office/powerpoint/2010/main" val="2151113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F98ED85F-DCEE-4B50-802E-71A6E3E12B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ltGray">
          <a:xfrm>
            <a:off x="321564" y="320040"/>
            <a:ext cx="11548872" cy="6217920"/>
          </a:xfrm>
          <a:prstGeom prst="rect">
            <a:avLst/>
          </a:prstGeom>
          <a:solidFill>
            <a:schemeClr val="tx1">
              <a:alpha val="14000"/>
            </a:schemeClr>
          </a:solidFill>
          <a:ln w="127000" cap="sq" cmpd="thinThick">
            <a:solidFill>
              <a:schemeClr val="tx1">
                <a:lumMod val="85000"/>
                <a:lumOff val="15000"/>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5D5158A9-EC9A-3847-A75C-0A4210301C3B}"/>
              </a:ext>
            </a:extLst>
          </p:cNvPr>
          <p:cNvSpPr>
            <a:spLocks noGrp="1"/>
          </p:cNvSpPr>
          <p:nvPr>
            <p:ph type="title"/>
          </p:nvPr>
        </p:nvSpPr>
        <p:spPr>
          <a:xfrm>
            <a:off x="838200" y="631825"/>
            <a:ext cx="10515600" cy="1325563"/>
          </a:xfrm>
        </p:spPr>
        <p:txBody>
          <a:bodyPr>
            <a:normAutofit/>
          </a:bodyPr>
          <a:lstStyle/>
          <a:p>
            <a:r>
              <a:rPr lang="en-US"/>
              <a:t>References</a:t>
            </a:r>
          </a:p>
        </p:txBody>
      </p:sp>
      <p:sp>
        <p:nvSpPr>
          <p:cNvPr id="3" name="Content Placeholder 2">
            <a:extLst>
              <a:ext uri="{FF2B5EF4-FFF2-40B4-BE49-F238E27FC236}">
                <a16:creationId xmlns="" xmlns:a16="http://schemas.microsoft.com/office/drawing/2014/main" id="{D9B9E1B7-8117-514A-A09A-8AE417375551}"/>
              </a:ext>
            </a:extLst>
          </p:cNvPr>
          <p:cNvSpPr>
            <a:spLocks noGrp="1"/>
          </p:cNvSpPr>
          <p:nvPr>
            <p:ph idx="1"/>
          </p:nvPr>
        </p:nvSpPr>
        <p:spPr>
          <a:xfrm>
            <a:off x="838200" y="2057400"/>
            <a:ext cx="10515600" cy="3871762"/>
          </a:xfrm>
        </p:spPr>
        <p:txBody>
          <a:bodyPr>
            <a:normAutofit/>
          </a:bodyPr>
          <a:lstStyle/>
          <a:p>
            <a:r>
              <a:rPr lang="en-US" sz="2400"/>
              <a:t>Erickson, E. H. (1950). Childhood and society. New York: Norton</a:t>
            </a:r>
          </a:p>
          <a:p>
            <a:r>
              <a:rPr lang="en-US" sz="2400"/>
              <a:t>Freud, S. (1923). The Ego and Id. SE, 19: 1-66</a:t>
            </a:r>
          </a:p>
          <a:p>
            <a:r>
              <a:rPr lang="en-US" sz="2400"/>
              <a:t>McAdams, D.P. (2001). The psychology of life stories. Review of General Psychology, 5(2), 100</a:t>
            </a:r>
          </a:p>
          <a:p>
            <a:r>
              <a:rPr lang="en-US" sz="2400"/>
              <a:t>McLeod, S.A. (2018. May 03). Erik Erikson’s stages of psychosocial development. </a:t>
            </a:r>
          </a:p>
          <a:p>
            <a:r>
              <a:rPr lang="en-US" sz="2400"/>
              <a:t>Www.Simplypsychology.org</a:t>
            </a:r>
          </a:p>
          <a:p>
            <a:pPr marL="0" indent="0">
              <a:buNone/>
            </a:pPr>
            <a:endParaRPr lang="en-US" sz="2400"/>
          </a:p>
        </p:txBody>
      </p:sp>
    </p:spTree>
    <p:extLst>
      <p:ext uri="{BB962C8B-B14F-4D97-AF65-F5344CB8AC3E}">
        <p14:creationId xmlns:p14="http://schemas.microsoft.com/office/powerpoint/2010/main" val="1910905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559AE206-7EBA-4D33-8BC9-9D8158553F0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 xmlns:a16="http://schemas.microsoft.com/office/drawing/2014/main" id="{242F665F-29DF-A546-B869-0DE5435F2C64}"/>
              </a:ext>
            </a:extLst>
          </p:cNvPr>
          <p:cNvSpPr>
            <a:spLocks noGrp="1"/>
          </p:cNvSpPr>
          <p:nvPr>
            <p:ph type="title"/>
          </p:nvPr>
        </p:nvSpPr>
        <p:spPr>
          <a:xfrm>
            <a:off x="838199" y="4525347"/>
            <a:ext cx="6801321" cy="1737360"/>
          </a:xfrm>
        </p:spPr>
        <p:txBody>
          <a:bodyPr vert="horz" lIns="91440" tIns="45720" rIns="91440" bIns="45720" rtlCol="0" anchor="ctr">
            <a:normAutofit/>
          </a:bodyPr>
          <a:lstStyle/>
          <a:p>
            <a:pPr algn="r"/>
            <a:r>
              <a:rPr lang="en-US" sz="6000" kern="1200" dirty="0">
                <a:solidFill>
                  <a:srgbClr val="002060"/>
                </a:solidFill>
                <a:latin typeface="+mj-lt"/>
                <a:ea typeface="+mj-ea"/>
                <a:cs typeface="+mj-cs"/>
              </a:rPr>
              <a:t>Any Questions</a:t>
            </a:r>
          </a:p>
        </p:txBody>
      </p:sp>
      <p:sp>
        <p:nvSpPr>
          <p:cNvPr id="3" name="Content Placeholder 2">
            <a:extLst>
              <a:ext uri="{FF2B5EF4-FFF2-40B4-BE49-F238E27FC236}">
                <a16:creationId xmlns="" xmlns:a16="http://schemas.microsoft.com/office/drawing/2014/main" id="{6E690F06-8DDB-6E42-A93C-5D9DB692508E}"/>
              </a:ext>
            </a:extLst>
          </p:cNvPr>
          <p:cNvSpPr>
            <a:spLocks noGrp="1"/>
          </p:cNvSpPr>
          <p:nvPr>
            <p:ph idx="1"/>
          </p:nvPr>
        </p:nvSpPr>
        <p:spPr>
          <a:xfrm>
            <a:off x="7961258" y="4525347"/>
            <a:ext cx="3258675" cy="1737360"/>
          </a:xfrm>
        </p:spPr>
        <p:txBody>
          <a:bodyPr vert="horz" lIns="91440" tIns="45720" rIns="91440" bIns="45720" rtlCol="0" anchor="ctr">
            <a:normAutofit/>
          </a:bodyPr>
          <a:lstStyle/>
          <a:p>
            <a:pPr marL="0" indent="0">
              <a:buNone/>
            </a:pPr>
            <a:r>
              <a:rPr lang="en-US" sz="2400" kern="1200" dirty="0">
                <a:solidFill>
                  <a:srgbClr val="C00000"/>
                </a:solidFill>
                <a:latin typeface="+mn-lt"/>
                <a:ea typeface="+mn-ea"/>
                <a:cs typeface="+mn-cs"/>
              </a:rPr>
              <a:t>Thank you!</a:t>
            </a:r>
          </a:p>
        </p:txBody>
      </p:sp>
      <p:sp>
        <p:nvSpPr>
          <p:cNvPr id="10" name="Oval 9">
            <a:extLst>
              <a:ext uri="{FF2B5EF4-FFF2-40B4-BE49-F238E27FC236}">
                <a16:creationId xmlns="" xmlns:a16="http://schemas.microsoft.com/office/drawing/2014/main" id="{6437D937-A7F1-4011-92B4-328E5BE1B16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88567" y="620480"/>
            <a:ext cx="2243800" cy="224379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 xmlns:a16="http://schemas.microsoft.com/office/drawing/2014/main" id="{B672F332-AF08-46C6-94F0-77684310D7B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395001" y="2466604"/>
            <a:ext cx="962395" cy="962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 xmlns:a16="http://schemas.microsoft.com/office/drawing/2014/main" id="{34244EF8-D73A-40E1-BE73-D46E6B4B04E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25829" y="2327988"/>
            <a:ext cx="293695" cy="2936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 xmlns:a16="http://schemas.microsoft.com/office/drawing/2014/main" id="{AB84D7E8-4ECB-42D7-ADBF-01689B0F24A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492113" y="0"/>
            <a:ext cx="5699887"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8" name="Straight Connector 17">
            <a:extLst>
              <a:ext uri="{FF2B5EF4-FFF2-40B4-BE49-F238E27FC236}">
                <a16:creationId xmlns="" xmlns:a16="http://schemas.microsoft.com/office/drawing/2014/main" id="{9E8E38ED-369A-44C2-B635-0BED0E48A6E8}"/>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7800392" y="4525347"/>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7815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708</Words>
  <Application>Microsoft Office PowerPoint</Application>
  <PresentationFormat>Custom</PresentationFormat>
  <Paragraphs>70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Psychosocial Theory</vt:lpstr>
      <vt:lpstr>Introduction</vt:lpstr>
      <vt:lpstr>Adulthood: Generativity vs Stagnation</vt:lpstr>
      <vt:lpstr>Generativity</vt:lpstr>
      <vt:lpstr>Stagnation</vt:lpstr>
      <vt:lpstr>Behaviours, human cognition and emotions</vt:lpstr>
      <vt:lpstr> Stages related to Midlife adulthood</vt:lpstr>
      <vt:lpstr>Criticism and other research</vt:lpstr>
      <vt:lpstr>Conclusion</vt:lpstr>
      <vt:lpstr>References</vt:lpstr>
      <vt:lpstr>Any 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Psychosocial Theory</dc:title>
  <dc:creator>Microsoft Office User</dc:creator>
  <cp:lastModifiedBy>Asus</cp:lastModifiedBy>
  <cp:revision>8</cp:revision>
  <dcterms:created xsi:type="dcterms:W3CDTF">2019-08-18T19:35:00Z</dcterms:created>
  <dcterms:modified xsi:type="dcterms:W3CDTF">2019-08-18T21:04:26Z</dcterms:modified>
</cp:coreProperties>
</file>