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7"/>
  </p:notesMasterIdLst>
  <p:sldIdLst>
    <p:sldId id="256" r:id="rId2"/>
    <p:sldId id="257" r:id="rId3"/>
    <p:sldId id="400" r:id="rId4"/>
    <p:sldId id="311" r:id="rId5"/>
    <p:sldId id="379" r:id="rId6"/>
    <p:sldId id="380" r:id="rId7"/>
    <p:sldId id="433" r:id="rId8"/>
    <p:sldId id="432" r:id="rId9"/>
    <p:sldId id="401" r:id="rId10"/>
    <p:sldId id="402" r:id="rId11"/>
    <p:sldId id="437" r:id="rId12"/>
    <p:sldId id="414" r:id="rId13"/>
    <p:sldId id="415" r:id="rId14"/>
    <p:sldId id="416" r:id="rId15"/>
    <p:sldId id="417" r:id="rId16"/>
    <p:sldId id="434" r:id="rId17"/>
    <p:sldId id="423" r:id="rId18"/>
    <p:sldId id="424" r:id="rId19"/>
    <p:sldId id="425" r:id="rId20"/>
    <p:sldId id="426" r:id="rId21"/>
    <p:sldId id="427" r:id="rId22"/>
    <p:sldId id="435" r:id="rId23"/>
    <p:sldId id="428" r:id="rId24"/>
    <p:sldId id="429" r:id="rId25"/>
    <p:sldId id="430" r:id="rId26"/>
    <p:sldId id="431" r:id="rId27"/>
    <p:sldId id="436" r:id="rId28"/>
    <p:sldId id="403" r:id="rId29"/>
    <p:sldId id="404" r:id="rId30"/>
    <p:sldId id="405" r:id="rId31"/>
    <p:sldId id="406" r:id="rId32"/>
    <p:sldId id="407" r:id="rId33"/>
    <p:sldId id="408" r:id="rId34"/>
    <p:sldId id="409" r:id="rId35"/>
    <p:sldId id="410" r:id="rId36"/>
    <p:sldId id="411" r:id="rId37"/>
    <p:sldId id="412" r:id="rId38"/>
    <p:sldId id="418" r:id="rId39"/>
    <p:sldId id="419" r:id="rId40"/>
    <p:sldId id="420" r:id="rId41"/>
    <p:sldId id="421" r:id="rId42"/>
    <p:sldId id="422" r:id="rId43"/>
    <p:sldId id="298" r:id="rId44"/>
    <p:sldId id="378" r:id="rId45"/>
    <p:sldId id="299" r:id="rId46"/>
  </p:sldIdLst>
  <p:sldSz cx="9144000" cy="6858000" type="screen4x3"/>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1pPr>
    <a:lvl2pPr marL="0" marR="0" indent="457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2pPr>
    <a:lvl3pPr marL="0" marR="0" indent="914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3pPr>
    <a:lvl4pPr marL="0" marR="0" indent="1371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4pPr>
    <a:lvl5pPr marL="0" marR="0" indent="18288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5pPr>
    <a:lvl6pPr marL="0" marR="0" indent="22860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6pPr>
    <a:lvl7pPr marL="0" marR="0" indent="2743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7pPr>
    <a:lvl8pPr marL="0" marR="0" indent="3200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8pPr>
    <a:lvl9pPr marL="0" marR="0" indent="3657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9pPr>
  </p:defaultTextStyle>
  <p:extLst>
    <p:ext uri="{521415D9-36F7-43E2-AB2F-B90AF26B5E84}">
      <p14:sectionLst xmlns:p14="http://schemas.microsoft.com/office/powerpoint/2010/main">
        <p14:section name="Default Section" id="{52668A9B-499E-40BF-A91D-B0647392A1E2}">
          <p14:sldIdLst>
            <p14:sldId id="256"/>
            <p14:sldId id="257"/>
            <p14:sldId id="400"/>
            <p14:sldId id="311"/>
            <p14:sldId id="379"/>
            <p14:sldId id="380"/>
            <p14:sldId id="433"/>
            <p14:sldId id="432"/>
            <p14:sldId id="401"/>
            <p14:sldId id="402"/>
            <p14:sldId id="437"/>
            <p14:sldId id="414"/>
            <p14:sldId id="415"/>
            <p14:sldId id="416"/>
            <p14:sldId id="417"/>
            <p14:sldId id="434"/>
            <p14:sldId id="423"/>
            <p14:sldId id="424"/>
            <p14:sldId id="425"/>
            <p14:sldId id="426"/>
            <p14:sldId id="427"/>
            <p14:sldId id="435"/>
            <p14:sldId id="428"/>
            <p14:sldId id="429"/>
            <p14:sldId id="430"/>
            <p14:sldId id="431"/>
            <p14:sldId id="436"/>
            <p14:sldId id="403"/>
            <p14:sldId id="404"/>
            <p14:sldId id="405"/>
            <p14:sldId id="406"/>
            <p14:sldId id="407"/>
            <p14:sldId id="408"/>
            <p14:sldId id="409"/>
            <p14:sldId id="410"/>
            <p14:sldId id="411"/>
            <p14:sldId id="412"/>
            <p14:sldId id="418"/>
            <p14:sldId id="419"/>
            <p14:sldId id="420"/>
            <p14:sldId id="421"/>
            <p14:sldId id="422"/>
          </p14:sldIdLst>
        </p14:section>
        <p14:section name="Untitled Section" id="{FBA9ED2F-54F1-4A74-B6C4-CF000303B1BB}">
          <p14:sldIdLst>
            <p14:sldId id="298"/>
            <p14:sldId id="378"/>
            <p14:sldId id="299"/>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E3F9"/>
          </a:solidFill>
        </a:fill>
      </a:tcStyle>
    </a:wholeTbl>
    <a:band2H>
      <a:tcTxStyle/>
      <a:tcStyle>
        <a:tcBdr/>
        <a:fill>
          <a:solidFill>
            <a:srgbClr val="E6F2FC"/>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EE7D0"/>
          </a:solidFill>
        </a:fill>
      </a:tcStyle>
    </a:wholeTbl>
    <a:band2H>
      <a:tcTxStyle/>
      <a:tcStyle>
        <a:tcBdr/>
        <a:fill>
          <a:solidFill>
            <a:srgbClr val="EFF3E9"/>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CDCCE"/>
          </a:solidFill>
        </a:fill>
      </a:tcStyle>
    </a:wholeTbl>
    <a:band2H>
      <a:tcTxStyle/>
      <a:tcStyle>
        <a:tcBdr/>
        <a:fill>
          <a:solidFill>
            <a:srgbClr val="FDEEE8"/>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
          <a:latin typeface="Myriad Pro"/>
          <a:ea typeface="Myriad Pro"/>
          <a:cs typeface="Myriad Pro"/>
        </a:font>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
          <a:latin typeface="Myriad Pro"/>
          <a:ea typeface="Myriad Pro"/>
          <a:cs typeface="Myriad Pro"/>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
          <a:latin typeface="Myriad Pro"/>
          <a:ea typeface="Myriad Pro"/>
          <a:cs typeface="Myriad Pro"/>
        </a:font>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
          <a:latin typeface="Myriad Pro"/>
          <a:ea typeface="Myriad Pro"/>
          <a:cs typeface="Myriad Pro"/>
        </a:font>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a:tcStyle>
        <a:tcBdr/>
        <a:fill>
          <a:solidFill>
            <a:srgbClr val="FFFFFF"/>
          </a:solidFill>
        </a:fill>
      </a:tcStyle>
    </a:band2H>
    <a:firstCol>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6" d="100"/>
          <a:sy n="56" d="100"/>
        </p:scale>
        <p:origin x="1532"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9" name="Shape 109"/>
          <p:cNvSpPr>
            <a:spLocks noGrp="1" noRot="1" noChangeAspect="1"/>
          </p:cNvSpPr>
          <p:nvPr>
            <p:ph type="sldImg"/>
          </p:nvPr>
        </p:nvSpPr>
        <p:spPr>
          <a:xfrm>
            <a:off x="1143000" y="685800"/>
            <a:ext cx="4572000" cy="3429000"/>
          </a:xfrm>
          <a:prstGeom prst="rect">
            <a:avLst/>
          </a:prstGeom>
        </p:spPr>
        <p:txBody>
          <a:bodyPr/>
          <a:lstStyle/>
          <a:p>
            <a:endParaRPr/>
          </a:p>
        </p:txBody>
      </p:sp>
      <p:sp>
        <p:nvSpPr>
          <p:cNvPr id="110" name="Shape 110"/>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latinLnBrk="0">
      <a:defRPr sz="1200">
        <a:latin typeface="+mn-lt"/>
        <a:ea typeface="+mn-ea"/>
        <a:cs typeface="+mn-cs"/>
        <a:sym typeface="Calibri"/>
      </a:defRPr>
    </a:lvl1pPr>
    <a:lvl2pPr indent="228600" latinLnBrk="0">
      <a:defRPr sz="1200">
        <a:latin typeface="+mn-lt"/>
        <a:ea typeface="+mn-ea"/>
        <a:cs typeface="+mn-cs"/>
        <a:sym typeface="Calibri"/>
      </a:defRPr>
    </a:lvl2pPr>
    <a:lvl3pPr indent="457200" latinLnBrk="0">
      <a:defRPr sz="1200">
        <a:latin typeface="+mn-lt"/>
        <a:ea typeface="+mn-ea"/>
        <a:cs typeface="+mn-cs"/>
        <a:sym typeface="Calibri"/>
      </a:defRPr>
    </a:lvl3pPr>
    <a:lvl4pPr indent="685800" latinLnBrk="0">
      <a:defRPr sz="1200">
        <a:latin typeface="+mn-lt"/>
        <a:ea typeface="+mn-ea"/>
        <a:cs typeface="+mn-cs"/>
        <a:sym typeface="Calibri"/>
      </a:defRPr>
    </a:lvl4pPr>
    <a:lvl5pPr indent="914400" latinLnBrk="0">
      <a:defRPr sz="1200">
        <a:latin typeface="+mn-lt"/>
        <a:ea typeface="+mn-ea"/>
        <a:cs typeface="+mn-cs"/>
        <a:sym typeface="Calibri"/>
      </a:defRPr>
    </a:lvl5pPr>
    <a:lvl6pPr indent="1143000" latinLnBrk="0">
      <a:defRPr sz="1200">
        <a:latin typeface="+mn-lt"/>
        <a:ea typeface="+mn-ea"/>
        <a:cs typeface="+mn-cs"/>
        <a:sym typeface="Calibri"/>
      </a:defRPr>
    </a:lvl6pPr>
    <a:lvl7pPr indent="1371600" latinLnBrk="0">
      <a:defRPr sz="1200">
        <a:latin typeface="+mn-lt"/>
        <a:ea typeface="+mn-ea"/>
        <a:cs typeface="+mn-cs"/>
        <a:sym typeface="Calibri"/>
      </a:defRPr>
    </a:lvl7pPr>
    <a:lvl8pPr indent="1600200" latinLnBrk="0">
      <a:defRPr sz="1200">
        <a:latin typeface="+mn-lt"/>
        <a:ea typeface="+mn-ea"/>
        <a:cs typeface="+mn-cs"/>
        <a:sym typeface="Calibri"/>
      </a:defRPr>
    </a:lvl8pPr>
    <a:lvl9pPr indent="1828800" latinLnBrk="0">
      <a:defRPr sz="1200">
        <a:latin typeface="+mn-lt"/>
        <a:ea typeface="+mn-ea"/>
        <a:cs typeface="+mn-cs"/>
        <a:sym typeface="Calibri"/>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1" name="Title Text"/>
          <p:cNvSpPr txBox="1">
            <a:spLocks noGrp="1"/>
          </p:cNvSpPr>
          <p:nvPr>
            <p:ph type="title"/>
          </p:nvPr>
        </p:nvSpPr>
        <p:spPr>
          <a:xfrm>
            <a:off x="683568" y="1988843"/>
            <a:ext cx="7772401" cy="1470026"/>
          </a:xfrm>
          <a:prstGeom prst="rect">
            <a:avLst/>
          </a:prstGeom>
        </p:spPr>
        <p:txBody>
          <a:bodyPr/>
          <a:lstStyle/>
          <a:p>
            <a:r>
              <a:t>Title Text</a:t>
            </a:r>
          </a:p>
        </p:txBody>
      </p:sp>
      <p:sp>
        <p:nvSpPr>
          <p:cNvPr id="12" name="Body Level One…"/>
          <p:cNvSpPr txBox="1">
            <a:spLocks noGrp="1"/>
          </p:cNvSpPr>
          <p:nvPr>
            <p:ph type="body" sz="quarter" idx="1"/>
          </p:nvPr>
        </p:nvSpPr>
        <p:spPr>
          <a:xfrm>
            <a:off x="1369367" y="3744614"/>
            <a:ext cx="6400801" cy="1752601"/>
          </a:xfrm>
          <a:prstGeom prst="rect">
            <a:avLst/>
          </a:prstGeom>
        </p:spPr>
        <p:txBody>
          <a:bodyPr/>
          <a:lstStyle>
            <a:lvl1pPr marL="0" indent="0" algn="ctr">
              <a:buSzTx/>
              <a:buFontTx/>
              <a:buNone/>
              <a:defRPr>
                <a:solidFill>
                  <a:srgbClr val="888888"/>
                </a:solidFill>
              </a:defRPr>
            </a:lvl1pPr>
            <a:lvl2pPr marL="0" indent="342900" algn="ctr">
              <a:buSzTx/>
              <a:buFontTx/>
              <a:buNone/>
              <a:defRPr>
                <a:solidFill>
                  <a:srgbClr val="888888"/>
                </a:solidFill>
              </a:defRPr>
            </a:lvl2pPr>
            <a:lvl3pPr marL="0" indent="685800" algn="ctr">
              <a:buSzTx/>
              <a:buFontTx/>
              <a:buNone/>
              <a:defRPr>
                <a:solidFill>
                  <a:srgbClr val="888888"/>
                </a:solidFill>
              </a:defRPr>
            </a:lvl3pPr>
            <a:lvl4pPr marL="0" indent="1028700" algn="ctr">
              <a:buSzTx/>
              <a:buFontTx/>
              <a:buNone/>
              <a:defRPr>
                <a:solidFill>
                  <a:srgbClr val="888888"/>
                </a:solidFill>
              </a:defRPr>
            </a:lvl4pPr>
            <a:lvl5pPr marL="0" indent="1371600" algn="ctr">
              <a:buSzTx/>
              <a:buFontTx/>
              <a:buNone/>
              <a:defRPr>
                <a:solidFill>
                  <a:srgbClr val="888888"/>
                </a:solidFill>
              </a:defRPr>
            </a:lvl5pPr>
          </a:lstStyle>
          <a:p>
            <a:r>
              <a:t>Body Level One</a:t>
            </a:r>
          </a:p>
          <a:p>
            <a:pPr lvl="1"/>
            <a:r>
              <a:t>Body Level Two</a:t>
            </a:r>
          </a:p>
          <a:p>
            <a:pPr lvl="2"/>
            <a:r>
              <a:t>Body Level Three</a:t>
            </a:r>
          </a:p>
          <a:p>
            <a:pPr lvl="3"/>
            <a:r>
              <a:t>Body Level Four</a:t>
            </a:r>
          </a:p>
          <a:p>
            <a:pPr lvl="4"/>
            <a:r>
              <a:t>Body Level Five</a:t>
            </a:r>
          </a:p>
        </p:txBody>
      </p:sp>
      <p:sp>
        <p:nvSpPr>
          <p:cNvPr id="1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and Content">
    <p:spTree>
      <p:nvGrpSpPr>
        <p:cNvPr id="1" name=""/>
        <p:cNvGrpSpPr/>
        <p:nvPr/>
      </p:nvGrpSpPr>
      <p:grpSpPr>
        <a:xfrm>
          <a:off x="0" y="0"/>
          <a:ext cx="0" cy="0"/>
          <a:chOff x="0" y="0"/>
          <a:chExt cx="0" cy="0"/>
        </a:xfrm>
      </p:grpSpPr>
      <p:sp>
        <p:nvSpPr>
          <p:cNvPr id="20" name="Title Text"/>
          <p:cNvSpPr txBox="1">
            <a:spLocks noGrp="1"/>
          </p:cNvSpPr>
          <p:nvPr>
            <p:ph type="title"/>
          </p:nvPr>
        </p:nvSpPr>
        <p:spPr>
          <a:prstGeom prst="rect">
            <a:avLst/>
          </a:prstGeom>
        </p:spPr>
        <p:txBody>
          <a:bodyPr/>
          <a:lstStyle/>
          <a:p>
            <a:r>
              <a:t>Title Text</a:t>
            </a:r>
          </a:p>
        </p:txBody>
      </p:sp>
      <p:sp>
        <p:nvSpPr>
          <p:cNvPr id="21" name="Body Level One…"/>
          <p:cNvSpPr txBox="1">
            <a:spLocks noGrp="1"/>
          </p:cNvSpPr>
          <p:nvPr>
            <p:ph type="body" idx="1"/>
          </p:nvPr>
        </p:nvSpPr>
        <p:spPr>
          <a:xfrm>
            <a:off x="457200" y="1600200"/>
            <a:ext cx="8229600" cy="3917033"/>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2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Section Header">
    <p:spTree>
      <p:nvGrpSpPr>
        <p:cNvPr id="1" name=""/>
        <p:cNvGrpSpPr/>
        <p:nvPr/>
      </p:nvGrpSpPr>
      <p:grpSpPr>
        <a:xfrm>
          <a:off x="0" y="0"/>
          <a:ext cx="0" cy="0"/>
          <a:chOff x="0" y="0"/>
          <a:chExt cx="0" cy="0"/>
        </a:xfrm>
      </p:grpSpPr>
      <p:sp>
        <p:nvSpPr>
          <p:cNvPr id="29" name="Title Text"/>
          <p:cNvSpPr txBox="1">
            <a:spLocks noGrp="1"/>
          </p:cNvSpPr>
          <p:nvPr>
            <p:ph type="title"/>
          </p:nvPr>
        </p:nvSpPr>
        <p:spPr>
          <a:xfrm>
            <a:off x="683568" y="3993086"/>
            <a:ext cx="7772401" cy="1362076"/>
          </a:xfrm>
          <a:prstGeom prst="rect">
            <a:avLst/>
          </a:prstGeom>
        </p:spPr>
        <p:txBody>
          <a:bodyPr anchor="t"/>
          <a:lstStyle>
            <a:lvl1pPr algn="l">
              <a:defRPr sz="3000" b="1" cap="all"/>
            </a:lvl1pPr>
          </a:lstStyle>
          <a:p>
            <a:r>
              <a:t>Title Text</a:t>
            </a:r>
          </a:p>
        </p:txBody>
      </p:sp>
      <p:sp>
        <p:nvSpPr>
          <p:cNvPr id="30" name="Body Level One…"/>
          <p:cNvSpPr txBox="1">
            <a:spLocks noGrp="1"/>
          </p:cNvSpPr>
          <p:nvPr>
            <p:ph type="body" sz="quarter" idx="1"/>
          </p:nvPr>
        </p:nvSpPr>
        <p:spPr>
          <a:xfrm>
            <a:off x="683568" y="2492899"/>
            <a:ext cx="7772401" cy="1500188"/>
          </a:xfrm>
          <a:prstGeom prst="rect">
            <a:avLst/>
          </a:prstGeom>
        </p:spPr>
        <p:txBody>
          <a:bodyPr anchor="b"/>
          <a:lstStyle>
            <a:lvl1pPr marL="0" indent="0">
              <a:spcBef>
                <a:spcPts val="300"/>
              </a:spcBef>
              <a:buSzTx/>
              <a:buFontTx/>
              <a:buNone/>
              <a:defRPr sz="1500">
                <a:solidFill>
                  <a:srgbClr val="888888"/>
                </a:solidFill>
              </a:defRPr>
            </a:lvl1pPr>
            <a:lvl2pPr marL="0" indent="342900">
              <a:spcBef>
                <a:spcPts val="300"/>
              </a:spcBef>
              <a:buSzTx/>
              <a:buFontTx/>
              <a:buNone/>
              <a:defRPr sz="1500">
                <a:solidFill>
                  <a:srgbClr val="888888"/>
                </a:solidFill>
              </a:defRPr>
            </a:lvl2pPr>
            <a:lvl3pPr marL="0" indent="685800">
              <a:spcBef>
                <a:spcPts val="300"/>
              </a:spcBef>
              <a:buSzTx/>
              <a:buFontTx/>
              <a:buNone/>
              <a:defRPr sz="1500">
                <a:solidFill>
                  <a:srgbClr val="888888"/>
                </a:solidFill>
              </a:defRPr>
            </a:lvl3pPr>
            <a:lvl4pPr marL="0" indent="1028700">
              <a:spcBef>
                <a:spcPts val="300"/>
              </a:spcBef>
              <a:buSzTx/>
              <a:buFontTx/>
              <a:buNone/>
              <a:defRPr sz="1500">
                <a:solidFill>
                  <a:srgbClr val="888888"/>
                </a:solidFill>
              </a:defRPr>
            </a:lvl4pPr>
            <a:lvl5pPr marL="0" indent="1371600">
              <a:spcBef>
                <a:spcPts val="300"/>
              </a:spcBef>
              <a:buSzTx/>
              <a:buFontTx/>
              <a:buNone/>
              <a:defRPr sz="1500">
                <a:solidFill>
                  <a:srgbClr val="888888"/>
                </a:solidFill>
              </a:defRPr>
            </a:lvl5pPr>
          </a:lstStyle>
          <a:p>
            <a:r>
              <a:t>Body Level One</a:t>
            </a:r>
          </a:p>
          <a:p>
            <a:pPr lvl="1"/>
            <a:r>
              <a:t>Body Level Two</a:t>
            </a:r>
          </a:p>
          <a:p>
            <a:pPr lvl="2"/>
            <a:r>
              <a:t>Body Level Three</a:t>
            </a:r>
          </a:p>
          <a:p>
            <a:pPr lvl="3"/>
            <a:r>
              <a:t>Body Level Four</a:t>
            </a:r>
          </a:p>
          <a:p>
            <a:pPr lvl="4"/>
            <a:r>
              <a:t>Body Level Five</a:t>
            </a:r>
          </a:p>
        </p:txBody>
      </p:sp>
      <p:sp>
        <p:nvSpPr>
          <p:cNvPr id="3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Two Content">
    <p:spTree>
      <p:nvGrpSpPr>
        <p:cNvPr id="1" name=""/>
        <p:cNvGrpSpPr/>
        <p:nvPr/>
      </p:nvGrpSpPr>
      <p:grpSpPr>
        <a:xfrm>
          <a:off x="0" y="0"/>
          <a:ext cx="0" cy="0"/>
          <a:chOff x="0" y="0"/>
          <a:chExt cx="0" cy="0"/>
        </a:xfrm>
      </p:grpSpPr>
      <p:sp>
        <p:nvSpPr>
          <p:cNvPr id="38" name="Title Text"/>
          <p:cNvSpPr txBox="1">
            <a:spLocks noGrp="1"/>
          </p:cNvSpPr>
          <p:nvPr>
            <p:ph type="title"/>
          </p:nvPr>
        </p:nvSpPr>
        <p:spPr>
          <a:prstGeom prst="rect">
            <a:avLst/>
          </a:prstGeom>
        </p:spPr>
        <p:txBody>
          <a:bodyPr/>
          <a:lstStyle/>
          <a:p>
            <a:r>
              <a:t>Title Text</a:t>
            </a:r>
          </a:p>
        </p:txBody>
      </p:sp>
      <p:sp>
        <p:nvSpPr>
          <p:cNvPr id="39" name="Body Level One…"/>
          <p:cNvSpPr txBox="1">
            <a:spLocks noGrp="1"/>
          </p:cNvSpPr>
          <p:nvPr>
            <p:ph type="body" sz="half" idx="1"/>
          </p:nvPr>
        </p:nvSpPr>
        <p:spPr>
          <a:xfrm>
            <a:off x="457200" y="1600200"/>
            <a:ext cx="4038600" cy="3989041"/>
          </a:xfrm>
          <a:prstGeom prst="rect">
            <a:avLst/>
          </a:prstGeom>
        </p:spPr>
        <p:txBody>
          <a:bodyPr/>
          <a:lstStyle>
            <a:lvl1pPr>
              <a:defRPr sz="2100"/>
            </a:lvl1pPr>
            <a:lvl2pPr marL="592931" indent="-250031">
              <a:defRPr sz="2100"/>
            </a:lvl2pPr>
            <a:lvl3pPr marL="925830" indent="-240030">
              <a:defRPr sz="2100"/>
            </a:lvl3pPr>
            <a:lvl4pPr marL="1305657" indent="-276957">
              <a:defRPr sz="2100"/>
            </a:lvl4pPr>
            <a:lvl5pPr marL="1648557" indent="-276957">
              <a:defRPr sz="2100"/>
            </a:lvl5pPr>
          </a:lstStyle>
          <a:p>
            <a:r>
              <a:t>Body Level One</a:t>
            </a:r>
          </a:p>
          <a:p>
            <a:pPr lvl="1"/>
            <a:r>
              <a:t>Body Level Two</a:t>
            </a:r>
          </a:p>
          <a:p>
            <a:pPr lvl="2"/>
            <a:r>
              <a:t>Body Level Three</a:t>
            </a:r>
          </a:p>
          <a:p>
            <a:pPr lvl="3"/>
            <a:r>
              <a:t>Body Level Four</a:t>
            </a:r>
          </a:p>
          <a:p>
            <a:pPr lvl="4"/>
            <a:r>
              <a:t>Body Level Five</a:t>
            </a:r>
          </a:p>
        </p:txBody>
      </p:sp>
      <p:sp>
        <p:nvSpPr>
          <p:cNvPr id="4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Comparison">
    <p:spTree>
      <p:nvGrpSpPr>
        <p:cNvPr id="1" name=""/>
        <p:cNvGrpSpPr/>
        <p:nvPr/>
      </p:nvGrpSpPr>
      <p:grpSpPr>
        <a:xfrm>
          <a:off x="0" y="0"/>
          <a:ext cx="0" cy="0"/>
          <a:chOff x="0" y="0"/>
          <a:chExt cx="0" cy="0"/>
        </a:xfrm>
      </p:grpSpPr>
      <p:sp>
        <p:nvSpPr>
          <p:cNvPr id="47" name="Title Text"/>
          <p:cNvSpPr txBox="1">
            <a:spLocks noGrp="1"/>
          </p:cNvSpPr>
          <p:nvPr>
            <p:ph type="title"/>
          </p:nvPr>
        </p:nvSpPr>
        <p:spPr>
          <a:prstGeom prst="rect">
            <a:avLst/>
          </a:prstGeom>
        </p:spPr>
        <p:txBody>
          <a:bodyPr/>
          <a:lstStyle/>
          <a:p>
            <a:r>
              <a:t>Title Text</a:t>
            </a:r>
          </a:p>
        </p:txBody>
      </p:sp>
      <p:sp>
        <p:nvSpPr>
          <p:cNvPr id="48" name="Body Level One…"/>
          <p:cNvSpPr txBox="1">
            <a:spLocks noGrp="1"/>
          </p:cNvSpPr>
          <p:nvPr>
            <p:ph type="body" sz="quarter" idx="1"/>
          </p:nvPr>
        </p:nvSpPr>
        <p:spPr>
          <a:xfrm>
            <a:off x="457200" y="1535112"/>
            <a:ext cx="4040188" cy="639763"/>
          </a:xfrm>
          <a:prstGeom prst="rect">
            <a:avLst/>
          </a:prstGeom>
        </p:spPr>
        <p:txBody>
          <a:bodyPr anchor="b"/>
          <a:lstStyle>
            <a:lvl1pPr marL="0" indent="0">
              <a:spcBef>
                <a:spcPts val="400"/>
              </a:spcBef>
              <a:buSzTx/>
              <a:buFontTx/>
              <a:buNone/>
              <a:defRPr sz="1800" b="1"/>
            </a:lvl1pPr>
            <a:lvl2pPr marL="0" indent="342900">
              <a:spcBef>
                <a:spcPts val="400"/>
              </a:spcBef>
              <a:buSzTx/>
              <a:buFontTx/>
              <a:buNone/>
              <a:defRPr sz="1800" b="1"/>
            </a:lvl2pPr>
            <a:lvl3pPr marL="0" indent="685800">
              <a:spcBef>
                <a:spcPts val="400"/>
              </a:spcBef>
              <a:buSzTx/>
              <a:buFontTx/>
              <a:buNone/>
              <a:defRPr sz="1800" b="1"/>
            </a:lvl3pPr>
            <a:lvl4pPr marL="0" indent="1028700">
              <a:spcBef>
                <a:spcPts val="400"/>
              </a:spcBef>
              <a:buSzTx/>
              <a:buFontTx/>
              <a:buNone/>
              <a:defRPr sz="1800" b="1"/>
            </a:lvl4pPr>
            <a:lvl5pPr marL="0" indent="1371600">
              <a:spcBef>
                <a:spcPts val="400"/>
              </a:spcBef>
              <a:buSzTx/>
              <a:buFontTx/>
              <a:buNone/>
              <a:defRPr sz="1800" b="1"/>
            </a:lvl5pPr>
          </a:lstStyle>
          <a:p>
            <a:r>
              <a:t>Body Level One</a:t>
            </a:r>
          </a:p>
          <a:p>
            <a:pPr lvl="1"/>
            <a:r>
              <a:t>Body Level Two</a:t>
            </a:r>
          </a:p>
          <a:p>
            <a:pPr lvl="2"/>
            <a:r>
              <a:t>Body Level Three</a:t>
            </a:r>
          </a:p>
          <a:p>
            <a:pPr lvl="3"/>
            <a:r>
              <a:t>Body Level Four</a:t>
            </a:r>
          </a:p>
          <a:p>
            <a:pPr lvl="4"/>
            <a:r>
              <a:t>Body Level Five</a:t>
            </a:r>
          </a:p>
        </p:txBody>
      </p:sp>
      <p:sp>
        <p:nvSpPr>
          <p:cNvPr id="49" name="Text Placeholder 4"/>
          <p:cNvSpPr>
            <a:spLocks noGrp="1"/>
          </p:cNvSpPr>
          <p:nvPr>
            <p:ph type="body" sz="quarter" idx="21"/>
          </p:nvPr>
        </p:nvSpPr>
        <p:spPr>
          <a:xfrm>
            <a:off x="4645026" y="1535112"/>
            <a:ext cx="4041776" cy="639763"/>
          </a:xfrm>
          <a:prstGeom prst="rect">
            <a:avLst/>
          </a:prstGeom>
        </p:spPr>
        <p:txBody>
          <a:bodyPr anchor="b"/>
          <a:lstStyle/>
          <a:p>
            <a:pPr marL="0" indent="0">
              <a:spcBef>
                <a:spcPts val="400"/>
              </a:spcBef>
              <a:buSzTx/>
              <a:buFontTx/>
              <a:buNone/>
              <a:defRPr sz="1800" b="1"/>
            </a:pPr>
            <a:endParaRPr/>
          </a:p>
        </p:txBody>
      </p:sp>
      <p:sp>
        <p:nvSpPr>
          <p:cNvPr id="5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57" name="Title Text"/>
          <p:cNvSpPr txBox="1">
            <a:spLocks noGrp="1"/>
          </p:cNvSpPr>
          <p:nvPr>
            <p:ph type="title"/>
          </p:nvPr>
        </p:nvSpPr>
        <p:spPr>
          <a:prstGeom prst="rect">
            <a:avLst/>
          </a:prstGeom>
        </p:spPr>
        <p:txBody>
          <a:bodyPr/>
          <a:lstStyle/>
          <a:p>
            <a:r>
              <a:t>Title Text</a:t>
            </a:r>
          </a:p>
        </p:txBody>
      </p:sp>
      <p:sp>
        <p:nvSpPr>
          <p:cNvPr id="5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6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Content with Caption">
    <p:spTree>
      <p:nvGrpSpPr>
        <p:cNvPr id="1" name=""/>
        <p:cNvGrpSpPr/>
        <p:nvPr/>
      </p:nvGrpSpPr>
      <p:grpSpPr>
        <a:xfrm>
          <a:off x="0" y="0"/>
          <a:ext cx="0" cy="0"/>
          <a:chOff x="0" y="0"/>
          <a:chExt cx="0" cy="0"/>
        </a:xfrm>
      </p:grpSpPr>
      <p:sp>
        <p:nvSpPr>
          <p:cNvPr id="72" name="Title Text"/>
          <p:cNvSpPr txBox="1">
            <a:spLocks noGrp="1"/>
          </p:cNvSpPr>
          <p:nvPr>
            <p:ph type="title"/>
          </p:nvPr>
        </p:nvSpPr>
        <p:spPr>
          <a:xfrm>
            <a:off x="457201" y="273050"/>
            <a:ext cx="3008315" cy="1162050"/>
          </a:xfrm>
          <a:prstGeom prst="rect">
            <a:avLst/>
          </a:prstGeom>
        </p:spPr>
        <p:txBody>
          <a:bodyPr anchor="b"/>
          <a:lstStyle>
            <a:lvl1pPr algn="l">
              <a:defRPr sz="1500" b="1"/>
            </a:lvl1pPr>
          </a:lstStyle>
          <a:p>
            <a:r>
              <a:t>Title Text</a:t>
            </a:r>
          </a:p>
        </p:txBody>
      </p:sp>
      <p:sp>
        <p:nvSpPr>
          <p:cNvPr id="73" name="Body Level One…"/>
          <p:cNvSpPr txBox="1">
            <a:spLocks noGrp="1"/>
          </p:cNvSpPr>
          <p:nvPr>
            <p:ph type="body" idx="1"/>
          </p:nvPr>
        </p:nvSpPr>
        <p:spPr>
          <a:xfrm>
            <a:off x="3575050" y="273053"/>
            <a:ext cx="5111750" cy="5172175"/>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74" name="Text Placeholder 3"/>
          <p:cNvSpPr>
            <a:spLocks noGrp="1"/>
          </p:cNvSpPr>
          <p:nvPr>
            <p:ph type="body" sz="quarter" idx="21"/>
          </p:nvPr>
        </p:nvSpPr>
        <p:spPr>
          <a:xfrm>
            <a:off x="457201" y="1435103"/>
            <a:ext cx="3008315" cy="4029892"/>
          </a:xfrm>
          <a:prstGeom prst="rect">
            <a:avLst/>
          </a:prstGeom>
        </p:spPr>
        <p:txBody>
          <a:bodyPr/>
          <a:lstStyle/>
          <a:p>
            <a:pPr marL="0" indent="0">
              <a:spcBef>
                <a:spcPts val="200"/>
              </a:spcBef>
              <a:buSzTx/>
              <a:buFontTx/>
              <a:buNone/>
              <a:defRPr sz="1000"/>
            </a:pPr>
            <a:endParaRPr/>
          </a:p>
        </p:txBody>
      </p:sp>
      <p:sp>
        <p:nvSpPr>
          <p:cNvPr id="7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Picture with Caption">
    <p:spTree>
      <p:nvGrpSpPr>
        <p:cNvPr id="1" name=""/>
        <p:cNvGrpSpPr/>
        <p:nvPr/>
      </p:nvGrpSpPr>
      <p:grpSpPr>
        <a:xfrm>
          <a:off x="0" y="0"/>
          <a:ext cx="0" cy="0"/>
          <a:chOff x="0" y="0"/>
          <a:chExt cx="0" cy="0"/>
        </a:xfrm>
      </p:grpSpPr>
      <p:sp>
        <p:nvSpPr>
          <p:cNvPr id="82" name="Title Text"/>
          <p:cNvSpPr txBox="1">
            <a:spLocks noGrp="1"/>
          </p:cNvSpPr>
          <p:nvPr>
            <p:ph type="title"/>
          </p:nvPr>
        </p:nvSpPr>
        <p:spPr>
          <a:xfrm>
            <a:off x="1792288" y="4509120"/>
            <a:ext cx="5486401" cy="566739"/>
          </a:xfrm>
          <a:prstGeom prst="rect">
            <a:avLst/>
          </a:prstGeom>
        </p:spPr>
        <p:txBody>
          <a:bodyPr anchor="b"/>
          <a:lstStyle>
            <a:lvl1pPr algn="l">
              <a:defRPr sz="1500" b="1"/>
            </a:lvl1pPr>
          </a:lstStyle>
          <a:p>
            <a:r>
              <a:t>Title Text</a:t>
            </a:r>
          </a:p>
        </p:txBody>
      </p:sp>
      <p:sp>
        <p:nvSpPr>
          <p:cNvPr id="83" name="Picture Placeholder 2"/>
          <p:cNvSpPr>
            <a:spLocks noGrp="1"/>
          </p:cNvSpPr>
          <p:nvPr>
            <p:ph type="pic" sz="half" idx="21"/>
          </p:nvPr>
        </p:nvSpPr>
        <p:spPr>
          <a:xfrm>
            <a:off x="1792288" y="612779"/>
            <a:ext cx="5486401" cy="3824338"/>
          </a:xfrm>
          <a:prstGeom prst="rect">
            <a:avLst/>
          </a:prstGeom>
        </p:spPr>
        <p:txBody>
          <a:bodyPr lIns="91439" rIns="91439">
            <a:noAutofit/>
          </a:bodyPr>
          <a:lstStyle/>
          <a:p>
            <a:endParaRPr/>
          </a:p>
        </p:txBody>
      </p:sp>
      <p:sp>
        <p:nvSpPr>
          <p:cNvPr id="84" name="Body Level One…"/>
          <p:cNvSpPr txBox="1">
            <a:spLocks noGrp="1"/>
          </p:cNvSpPr>
          <p:nvPr>
            <p:ph type="body" sz="quarter" idx="1"/>
          </p:nvPr>
        </p:nvSpPr>
        <p:spPr>
          <a:xfrm>
            <a:off x="1792288" y="5157192"/>
            <a:ext cx="5486401" cy="432049"/>
          </a:xfrm>
          <a:prstGeom prst="rect">
            <a:avLst/>
          </a:prstGeom>
        </p:spPr>
        <p:txBody>
          <a:bodyPr/>
          <a:lstStyle>
            <a:lvl1pPr marL="0" indent="0">
              <a:spcBef>
                <a:spcPts val="200"/>
              </a:spcBef>
              <a:buSzTx/>
              <a:buFontTx/>
              <a:buNone/>
              <a:defRPr sz="1000"/>
            </a:lvl1pPr>
            <a:lvl2pPr marL="0" indent="342900">
              <a:spcBef>
                <a:spcPts val="200"/>
              </a:spcBef>
              <a:buSzTx/>
              <a:buFontTx/>
              <a:buNone/>
              <a:defRPr sz="1000"/>
            </a:lvl2pPr>
            <a:lvl3pPr marL="0" indent="685800">
              <a:spcBef>
                <a:spcPts val="200"/>
              </a:spcBef>
              <a:buSzTx/>
              <a:buFontTx/>
              <a:buNone/>
              <a:defRPr sz="1000"/>
            </a:lvl3pPr>
            <a:lvl4pPr marL="0" indent="1028700">
              <a:spcBef>
                <a:spcPts val="200"/>
              </a:spcBef>
              <a:buSzTx/>
              <a:buFontTx/>
              <a:buNone/>
              <a:defRPr sz="1000"/>
            </a:lvl4pPr>
            <a:lvl5pPr marL="0" indent="1371600">
              <a:spcBef>
                <a:spcPts val="200"/>
              </a:spcBef>
              <a:buSzTx/>
              <a:buFontTx/>
              <a:buNone/>
              <a:defRPr sz="1000"/>
            </a:lvl5pPr>
          </a:lstStyle>
          <a:p>
            <a:r>
              <a:t>Body Level One</a:t>
            </a:r>
          </a:p>
          <a:p>
            <a:pPr lvl="1"/>
            <a:r>
              <a:t>Body Level Two</a:t>
            </a:r>
          </a:p>
          <a:p>
            <a:pPr lvl="2"/>
            <a:r>
              <a:t>Body Level Three</a:t>
            </a:r>
          </a:p>
          <a:p>
            <a:pPr lvl="3"/>
            <a:r>
              <a:t>Body Level Four</a:t>
            </a:r>
          </a:p>
          <a:p>
            <a:pPr lvl="4"/>
            <a:r>
              <a:t>Body Level Five</a:t>
            </a:r>
          </a:p>
        </p:txBody>
      </p:sp>
      <p:sp>
        <p:nvSpPr>
          <p:cNvPr id="8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jpe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1">
          <a:blip r:embed="rId11"/>
          <a:srcRect/>
          <a:stretch>
            <a:fillRect/>
          </a:stretch>
        </a:blip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457200" y="274638"/>
            <a:ext cx="8229600" cy="11430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chor="ctr">
            <a:normAutofit/>
          </a:bodyPr>
          <a:lstStyle/>
          <a:p>
            <a:r>
              <a:t>Title Text</a:t>
            </a:r>
          </a:p>
        </p:txBody>
      </p:sp>
      <p:sp>
        <p:nvSpPr>
          <p:cNvPr id="3" name="Body Level One…"/>
          <p:cNvSpPr txBox="1">
            <a:spLocks noGrp="1"/>
          </p:cNvSpPr>
          <p:nvPr>
            <p:ph type="body" idx="1"/>
          </p:nvPr>
        </p:nvSpPr>
        <p:spPr>
          <a:xfrm>
            <a:off x="457200" y="1600200"/>
            <a:ext cx="8229600" cy="52578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ormAutofit/>
          </a:bodyPr>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8455523" y="6435657"/>
            <a:ext cx="231278" cy="231141"/>
          </a:xfrm>
          <a:prstGeom prst="rect">
            <a:avLst/>
          </a:prstGeom>
          <a:ln w="12700">
            <a:miter lim="400000"/>
          </a:ln>
        </p:spPr>
        <p:txBody>
          <a:bodyPr wrap="none" lIns="45719" rIns="45719" anchor="ctr">
            <a:spAutoFit/>
          </a:bodyPr>
          <a:lstStyle>
            <a:lvl1pPr algn="r">
              <a:defRPr sz="900">
                <a:solidFill>
                  <a:srgbClr val="888888"/>
                </a:solidFill>
              </a:defRPr>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Lst>
  <p:transition spd="med"/>
  <p:txStyles>
    <p:titleStyle>
      <a:lvl1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1pPr>
      <a:lvl2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2pPr>
      <a:lvl3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3pPr>
      <a:lvl4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4pPr>
      <a:lvl5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5pPr>
      <a:lvl6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6pPr>
      <a:lvl7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7pPr>
      <a:lvl8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8pPr>
      <a:lvl9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9pPr>
    </p:titleStyle>
    <p:bodyStyle>
      <a:lvl1pPr marL="257175" marR="0" indent="-257175"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1pPr>
      <a:lvl2pPr marL="587829" marR="0" indent="-244929"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2pPr>
      <a:lvl3pPr marL="914400" marR="0" indent="-22860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3pPr>
      <a:lvl4pPr marL="1303019" marR="0" indent="-274319"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4pPr>
      <a:lvl5pPr marL="16459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5pPr>
      <a:lvl6pPr marL="19888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6pPr>
      <a:lvl7pPr marL="23317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7pPr>
      <a:lvl8pPr marL="26746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8pPr>
      <a:lvl9pPr marL="30175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9pPr>
    </p:bodyStyle>
    <p:otherStyle>
      <a:lvl1pPr marL="0" marR="0" indent="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1pPr>
      <a:lvl2pPr marL="0" marR="0" indent="4572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2pPr>
      <a:lvl3pPr marL="0" marR="0" indent="9144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3pPr>
      <a:lvl4pPr marL="0" marR="0" indent="13716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4pPr>
      <a:lvl5pPr marL="0" marR="0" indent="18288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5pPr>
      <a:lvl6pPr marL="0" marR="0" indent="22860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6pPr>
      <a:lvl7pPr marL="0" marR="0" indent="27432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7pPr>
      <a:lvl8pPr marL="0" marR="0" indent="32004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8pPr>
      <a:lvl9pPr marL="0" marR="0" indent="36576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geerthofstede.com/country-comparison-bar-charts/"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tmp"/><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 name="Title 1"/>
          <p:cNvSpPr txBox="1">
            <a:spLocks noGrp="1"/>
          </p:cNvSpPr>
          <p:nvPr>
            <p:ph type="ctrTitle"/>
          </p:nvPr>
        </p:nvSpPr>
        <p:spPr>
          <a:xfrm>
            <a:off x="421240" y="2166100"/>
            <a:ext cx="8409677" cy="3853348"/>
          </a:xfrm>
          <a:prstGeom prst="rect">
            <a:avLst/>
          </a:prstGeom>
        </p:spPr>
        <p:txBody>
          <a:bodyPr>
            <a:normAutofit fontScale="90000"/>
          </a:bodyPr>
          <a:lstStyle/>
          <a:p>
            <a:pPr defTabSz="562355">
              <a:defRPr sz="3034" b="1">
                <a:solidFill>
                  <a:schemeClr val="accent2"/>
                </a:solidFill>
                <a:effectLst>
                  <a:outerShdw blurRad="31242" dist="31242" dir="2700000" rotWithShape="0">
                    <a:srgbClr val="000000">
                      <a:alpha val="43137"/>
                    </a:srgbClr>
                  </a:outerShdw>
                </a:effectLst>
              </a:defRPr>
            </a:pPr>
            <a:br>
              <a:rPr lang="en-GB" dirty="0"/>
            </a:br>
            <a:br>
              <a:rPr lang="en-GB" dirty="0"/>
            </a:br>
            <a:r>
              <a:rPr lang="en-GB" sz="3100" dirty="0"/>
              <a:t>LCLM 5005</a:t>
            </a:r>
            <a:br>
              <a:rPr sz="3100" dirty="0"/>
            </a:br>
            <a:r>
              <a:rPr sz="3100" dirty="0">
                <a:solidFill>
                  <a:srgbClr val="000000"/>
                </a:solidFill>
              </a:rPr>
              <a:t> </a:t>
            </a:r>
            <a:r>
              <a:rPr lang="en-GB" sz="3100" dirty="0"/>
              <a:t>Organisational Culture</a:t>
            </a:r>
            <a:br>
              <a:rPr lang="en-GB" sz="3100" dirty="0"/>
            </a:br>
            <a:endParaRPr sz="3100" dirty="0"/>
          </a:p>
          <a:p>
            <a:pPr defTabSz="562355">
              <a:defRPr sz="2624" b="1">
                <a:solidFill>
                  <a:schemeClr val="accent2"/>
                </a:solidFill>
                <a:effectLst>
                  <a:outerShdw blurRad="31242" dist="31242" dir="2700000" rotWithShape="0">
                    <a:srgbClr val="000000">
                      <a:alpha val="43137"/>
                    </a:srgbClr>
                  </a:outerShdw>
                </a:effectLst>
              </a:defRPr>
            </a:pPr>
            <a:r>
              <a:rPr lang="en-GB" sz="3100" b="1" dirty="0">
                <a:effectLst/>
                <a:ea typeface="Calibri" panose="020F0502020204030204" pitchFamily="34" charset="0"/>
                <a:cs typeface="Times New Roman" panose="02020603050405020304" pitchFamily="18" charset="0"/>
              </a:rPr>
              <a:t>Week 4</a:t>
            </a:r>
            <a:r>
              <a:rPr lang="en-GB" sz="3100" b="1" dirty="0">
                <a:ea typeface="Calibri" panose="020F0502020204030204" pitchFamily="34" charset="0"/>
                <a:cs typeface="Times New Roman" panose="02020603050405020304" pitchFamily="18" charset="0"/>
              </a:rPr>
              <a:t>:</a:t>
            </a:r>
            <a:r>
              <a:rPr lang="en-GB" sz="3100" dirty="0">
                <a:effectLst/>
                <a:ea typeface="Calibri" panose="020F0502020204030204" pitchFamily="34" charset="0"/>
                <a:cs typeface="Times New Roman" panose="02020603050405020304" pitchFamily="18" charset="0"/>
              </a:rPr>
              <a:t> </a:t>
            </a:r>
            <a:br>
              <a:rPr lang="en-GB" sz="3100" dirty="0">
                <a:effectLst/>
                <a:ea typeface="Calibri" panose="020F0502020204030204" pitchFamily="34" charset="0"/>
                <a:cs typeface="Times New Roman" panose="02020603050405020304" pitchFamily="18" charset="0"/>
              </a:rPr>
            </a:br>
            <a:r>
              <a:rPr lang="en-GB" sz="3100" b="1" dirty="0">
                <a:ea typeface="Calibri" panose="020F0502020204030204" pitchFamily="34" charset="0"/>
                <a:cs typeface="Times New Roman" panose="02020603050405020304" pitchFamily="18" charset="0"/>
              </a:rPr>
              <a:t>Theories of </a:t>
            </a:r>
            <a:r>
              <a:rPr lang="en-GB" sz="3100" b="1" dirty="0">
                <a:effectLst/>
                <a:ea typeface="Calibri" panose="020F0502020204030204" pitchFamily="34" charset="0"/>
                <a:cs typeface="Times New Roman" panose="02020603050405020304" pitchFamily="18" charset="0"/>
              </a:rPr>
              <a:t>Organisational Culture</a:t>
            </a:r>
            <a:br>
              <a:rPr lang="en-GB" sz="3100" b="1" dirty="0">
                <a:effectLst/>
                <a:ea typeface="Calibri" panose="020F0502020204030204" pitchFamily="34" charset="0"/>
                <a:cs typeface="Times New Roman" panose="02020603050405020304" pitchFamily="18" charset="0"/>
              </a:rPr>
            </a:br>
            <a:br>
              <a:rPr lang="en-GB" sz="3100" dirty="0"/>
            </a:br>
            <a:br>
              <a:rPr sz="2952" dirty="0">
                <a:solidFill>
                  <a:srgbClr val="FF0000"/>
                </a:solidFill>
              </a:rPr>
            </a:br>
            <a:endParaRPr sz="2952" dirty="0">
              <a:solidFill>
                <a:srgbClr val="FF0000"/>
              </a:solidFill>
            </a:endParaRPr>
          </a:p>
        </p:txBody>
      </p:sp>
      <p:sp>
        <p:nvSpPr>
          <p:cNvPr id="113" name="TextBox 1"/>
          <p:cNvSpPr txBox="1"/>
          <p:nvPr/>
        </p:nvSpPr>
        <p:spPr>
          <a:xfrm>
            <a:off x="313083" y="965771"/>
            <a:ext cx="8235017" cy="120032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lvl1pPr>
              <a:defRPr sz="4000" b="1">
                <a:effectLst>
                  <a:outerShdw blurRad="38100" dist="38100" dir="2700000" rotWithShape="0">
                    <a:srgbClr val="000000">
                      <a:alpha val="43137"/>
                    </a:srgbClr>
                  </a:outerShdw>
                </a:effectLst>
              </a:defRPr>
            </a:lvl1pPr>
          </a:lstStyle>
          <a:p>
            <a:pPr algn="ctr"/>
            <a:r>
              <a:rPr lang="en-US" sz="3600" dirty="0">
                <a:effectLst/>
                <a:latin typeface="Arial" panose="020B0604020202020204" pitchFamily="34" charset="0"/>
                <a:ea typeface="Arial" panose="020B0604020202020204" pitchFamily="34" charset="0"/>
              </a:rPr>
              <a:t>BA</a:t>
            </a:r>
            <a:r>
              <a:rPr lang="en-US" sz="3600" spc="-35"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(Hons)</a:t>
            </a:r>
            <a:r>
              <a:rPr lang="en-US" sz="3600" spc="-35"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Leadership</a:t>
            </a:r>
            <a:r>
              <a:rPr lang="en-US" sz="3600" spc="-30"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and</a:t>
            </a:r>
            <a:r>
              <a:rPr lang="en-US" sz="3600" spc="-25"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Management</a:t>
            </a:r>
            <a:r>
              <a:rPr lang="en-US" sz="3600" spc="-35"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Skills</a:t>
            </a:r>
            <a:r>
              <a:rPr lang="en-US" sz="3600" spc="-30"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for</a:t>
            </a:r>
            <a:r>
              <a:rPr lang="en-US" sz="3600" spc="-30"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the</a:t>
            </a:r>
            <a:r>
              <a:rPr lang="en-US" sz="3600" spc="-25" dirty="0">
                <a:effectLst/>
                <a:latin typeface="Arial" panose="020B0604020202020204" pitchFamily="34" charset="0"/>
                <a:ea typeface="Arial" panose="020B0604020202020204" pitchFamily="34" charset="0"/>
              </a:rPr>
              <a:t> </a:t>
            </a:r>
            <a:r>
              <a:rPr lang="en-US" sz="3600" spc="-10" dirty="0">
                <a:effectLst/>
                <a:latin typeface="Arial" panose="020B0604020202020204" pitchFamily="34" charset="0"/>
                <a:ea typeface="Arial" panose="020B0604020202020204" pitchFamily="34" charset="0"/>
              </a:rPr>
              <a:t>Workplace</a:t>
            </a:r>
            <a:endParaRPr sz="3600" dirty="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13"/>
                                        </p:tgtEl>
                                        <p:attrNameLst>
                                          <p:attrName>style.visibility</p:attrName>
                                        </p:attrNameLst>
                                      </p:cBhvr>
                                      <p:to>
                                        <p:strVal val="visible"/>
                                      </p:to>
                                    </p:set>
                                    <p:animEffect transition="in" filter="barn(inVertical)">
                                      <p:cBhvr>
                                        <p:cTn id="7" dur="500"/>
                                        <p:tgtEl>
                                          <p:spTgt spid="11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12"/>
                                        </p:tgtEl>
                                        <p:attrNameLst>
                                          <p:attrName>style.visibility</p:attrName>
                                        </p:attrNameLst>
                                      </p:cBhvr>
                                      <p:to>
                                        <p:strVal val="visible"/>
                                      </p:to>
                                    </p:set>
                                    <p:animEffect transition="in" filter="fade">
                                      <p:cBhvr>
                                        <p:cTn id="12" dur="1000"/>
                                        <p:tgtEl>
                                          <p:spTgt spid="112"/>
                                        </p:tgtEl>
                                      </p:cBhvr>
                                    </p:animEffect>
                                    <p:anim calcmode="lin" valueType="num">
                                      <p:cBhvr>
                                        <p:cTn id="13" dur="1000" fill="hold"/>
                                        <p:tgtEl>
                                          <p:spTgt spid="112"/>
                                        </p:tgtEl>
                                        <p:attrNameLst>
                                          <p:attrName>ppt_x</p:attrName>
                                        </p:attrNameLst>
                                      </p:cBhvr>
                                      <p:tavLst>
                                        <p:tav tm="0">
                                          <p:val>
                                            <p:strVal val="#ppt_x"/>
                                          </p:val>
                                        </p:tav>
                                        <p:tav tm="100000">
                                          <p:val>
                                            <p:strVal val="#ppt_x"/>
                                          </p:val>
                                        </p:tav>
                                      </p:tavLst>
                                    </p:anim>
                                    <p:anim calcmode="lin" valueType="num">
                                      <p:cBhvr>
                                        <p:cTn id="14" dur="1000" fill="hold"/>
                                        <p:tgtEl>
                                          <p:spTgt spid="1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 grpId="0" animBg="1"/>
      <p:bldP spid="113"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 name="Content Placeholder 2"/>
          <p:cNvSpPr txBox="1">
            <a:spLocks noGrp="1"/>
          </p:cNvSpPr>
          <p:nvPr>
            <p:ph type="body" idx="1"/>
          </p:nvPr>
        </p:nvSpPr>
        <p:spPr>
          <a:xfrm>
            <a:off x="195209" y="1643865"/>
            <a:ext cx="8575576" cy="3877931"/>
          </a:xfrm>
          <a:prstGeom prst="rect">
            <a:avLst/>
          </a:prstGeom>
        </p:spPr>
        <p:txBody>
          <a:bodyPr>
            <a:normAutofit/>
          </a:bodyPr>
          <a:lstStyle/>
          <a:p>
            <a:pPr>
              <a:buFont typeface="Arial" panose="020B0604020202020204" pitchFamily="34" charset="0"/>
              <a:buChar char="•"/>
            </a:pPr>
            <a:r>
              <a:rPr lang="en-GB" b="1" dirty="0">
                <a:solidFill>
                  <a:srgbClr val="FF0000"/>
                </a:solidFill>
                <a:ea typeface="Calibri" panose="020F0502020204030204" pitchFamily="34" charset="0"/>
                <a:cs typeface="Times New Roman" panose="02020603050405020304" pitchFamily="18" charset="0"/>
              </a:rPr>
              <a:t>Read and learn from two articles…</a:t>
            </a:r>
          </a:p>
          <a:p>
            <a:pPr>
              <a:buFont typeface="Arial" panose="020B0604020202020204" pitchFamily="34" charset="0"/>
              <a:buChar char="•"/>
            </a:pPr>
            <a:r>
              <a:rPr lang="en-GB" altLang="en-US" sz="2800" b="1" i="1" dirty="0"/>
              <a:t>“Organisational Culture and Performance - The Case of Google” </a:t>
            </a:r>
            <a:r>
              <a:rPr lang="en-GB" altLang="en-US" sz="2800" dirty="0"/>
              <a:t>by </a:t>
            </a:r>
            <a:r>
              <a:rPr lang="en-GB" sz="2800" dirty="0" err="1"/>
              <a:t>Dimitrakaki</a:t>
            </a:r>
            <a:r>
              <a:rPr lang="en-GB" sz="2800" b="1" dirty="0">
                <a:solidFill>
                  <a:schemeClr val="tx1"/>
                </a:solidFill>
                <a:ea typeface="Calibri" panose="020F0502020204030204" pitchFamily="34" charset="0"/>
                <a:cs typeface="Times New Roman" panose="02020603050405020304" pitchFamily="18" charset="0"/>
              </a:rPr>
              <a:t>.</a:t>
            </a:r>
            <a:endParaRPr lang="en-GB" sz="2800" dirty="0">
              <a:solidFill>
                <a:schemeClr val="tx1"/>
              </a:solidFill>
            </a:endParaRPr>
          </a:p>
          <a:p>
            <a:pPr marL="0" indent="0" algn="ctr">
              <a:buNone/>
            </a:pPr>
            <a:r>
              <a:rPr lang="en-GB" dirty="0">
                <a:blipFill>
                  <a:blip r:embed="rId2">
                    <a:extLst>
                      <a:ext uri="{28A0092B-C50C-407E-A947-70E740481C1C}">
                        <a14:useLocalDpi xmlns:a14="http://schemas.microsoft.com/office/drawing/2010/main" val="0"/>
                      </a:ext>
                    </a:extLst>
                  </a:blip>
                  <a:tile tx="6350" ty="-127000" sx="65000" sy="64000" flip="none" algn="tl"/>
                </a:blipFill>
              </a:rPr>
              <a:t>&amp;</a:t>
            </a:r>
          </a:p>
          <a:p>
            <a:pPr>
              <a:buFont typeface="Arial" panose="020B0604020202020204" pitchFamily="34" charset="0"/>
              <a:buChar char="•"/>
            </a:pPr>
            <a:r>
              <a:rPr lang="en-GB" altLang="en-US" dirty="0"/>
              <a:t>“</a:t>
            </a:r>
            <a:r>
              <a:rPr lang="en-GB" altLang="en-US" b="1" i="1" dirty="0"/>
              <a:t>Influences on Business Decisions – Corporate Culture”.</a:t>
            </a:r>
          </a:p>
          <a:p>
            <a:pPr>
              <a:buFont typeface="Arial" panose="020B0604020202020204" pitchFamily="34" charset="0"/>
              <a:buChar char="•"/>
            </a:pPr>
            <a:endParaRPr lang="en-GB" b="1" i="1" dirty="0"/>
          </a:p>
          <a:p>
            <a:pPr>
              <a:buFont typeface="Arial" panose="020B0604020202020204" pitchFamily="34" charset="0"/>
              <a:buChar char="•"/>
            </a:pPr>
            <a:r>
              <a:rPr lang="en-GB" b="1" i="1" dirty="0"/>
              <a:t>Summarised the key findings and email it to your tutor.</a:t>
            </a:r>
          </a:p>
          <a:p>
            <a:pPr lvl="0"/>
            <a:endParaRPr lang="en-GB" dirty="0"/>
          </a:p>
        </p:txBody>
      </p:sp>
      <p:sp>
        <p:nvSpPr>
          <p:cNvPr id="11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2</a:t>
            </a:fld>
            <a:endParaRPr/>
          </a:p>
        </p:txBody>
      </p:sp>
      <p:sp>
        <p:nvSpPr>
          <p:cNvPr id="117" name="Title 1"/>
          <p:cNvSpPr txBox="1">
            <a:spLocks noGrp="1"/>
          </p:cNvSpPr>
          <p:nvPr>
            <p:ph type="title"/>
          </p:nvPr>
        </p:nvSpPr>
        <p:spPr>
          <a:xfrm>
            <a:off x="606175" y="250298"/>
            <a:ext cx="7918553" cy="857251"/>
          </a:xfrm>
          <a:prstGeom prst="rect">
            <a:avLst/>
          </a:prstGeom>
        </p:spPr>
        <p:txBody>
          <a:bodyPr>
            <a:normAutofit/>
          </a:bodyPr>
          <a:lstStyle>
            <a:lvl1pPr defTabSz="630936">
              <a:defRPr sz="3312" b="1">
                <a:solidFill>
                  <a:srgbClr val="0070C0"/>
                </a:solidFill>
                <a:effectLst>
                  <a:outerShdw blurRad="35052" dist="35052" dir="2700000" rotWithShape="0">
                    <a:srgbClr val="000000">
                      <a:alpha val="43137"/>
                    </a:srgbClr>
                  </a:outerShdw>
                </a:effectLst>
              </a:defRPr>
            </a:lvl1pPr>
          </a:lstStyle>
          <a:p>
            <a:r>
              <a:rPr dirty="0"/>
              <a:t>La</a:t>
            </a:r>
            <a:r>
              <a:rPr lang="en-GB" dirty="0" err="1"/>
              <a:t>st</a:t>
            </a:r>
            <a:r>
              <a:rPr lang="en-GB" dirty="0"/>
              <a:t> Week (i.e., W</a:t>
            </a:r>
            <a:r>
              <a:rPr dirty="0"/>
              <a:t>eek </a:t>
            </a:r>
            <a:r>
              <a:rPr lang="en-GB" dirty="0"/>
              <a:t>3)</a:t>
            </a:r>
            <a:endParaRPr dirty="0"/>
          </a:p>
        </p:txBody>
      </p:sp>
      <p:sp>
        <p:nvSpPr>
          <p:cNvPr id="118" name="TextBox 7"/>
          <p:cNvSpPr txBox="1"/>
          <p:nvPr/>
        </p:nvSpPr>
        <p:spPr>
          <a:xfrm>
            <a:off x="195209" y="1107550"/>
            <a:ext cx="8151612" cy="46166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lvl1pPr>
              <a:defRPr sz="2400" b="1"/>
            </a:lvl1pPr>
          </a:lstStyle>
          <a:p>
            <a:r>
              <a:rPr lang="en-GB" dirty="0"/>
              <a:t>We did the following:</a:t>
            </a:r>
            <a:endParaRPr dirty="0"/>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18"/>
                                        </p:tgtEl>
                                        <p:attrNameLst>
                                          <p:attrName>style.visibility</p:attrName>
                                        </p:attrNameLst>
                                      </p:cBhvr>
                                      <p:to>
                                        <p:strVal val="visible"/>
                                      </p:to>
                                    </p:set>
                                    <p:animEffect transition="in" filter="fade">
                                      <p:cBhvr>
                                        <p:cTn id="7" dur="1000"/>
                                        <p:tgtEl>
                                          <p:spTgt spid="118"/>
                                        </p:tgtEl>
                                      </p:cBhvr>
                                    </p:animEffect>
                                    <p:anim calcmode="lin" valueType="num">
                                      <p:cBhvr>
                                        <p:cTn id="8" dur="1000" fill="hold"/>
                                        <p:tgtEl>
                                          <p:spTgt spid="118"/>
                                        </p:tgtEl>
                                        <p:attrNameLst>
                                          <p:attrName>ppt_x</p:attrName>
                                        </p:attrNameLst>
                                      </p:cBhvr>
                                      <p:tavLst>
                                        <p:tav tm="0">
                                          <p:val>
                                            <p:strVal val="#ppt_x"/>
                                          </p:val>
                                        </p:tav>
                                        <p:tav tm="100000">
                                          <p:val>
                                            <p:strVal val="#ppt_x"/>
                                          </p:val>
                                        </p:tav>
                                      </p:tavLst>
                                    </p:anim>
                                    <p:anim calcmode="lin" valueType="num">
                                      <p:cBhvr>
                                        <p:cTn id="9" dur="1000" fill="hold"/>
                                        <p:tgtEl>
                                          <p:spTgt spid="11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117"/>
                                        </p:tgtEl>
                                        <p:attrNameLst>
                                          <p:attrName>style.visibility</p:attrName>
                                        </p:attrNameLst>
                                      </p:cBhvr>
                                      <p:to>
                                        <p:strVal val="visible"/>
                                      </p:to>
                                    </p:set>
                                    <p:animEffect transition="in" filter="barn(inVertical)">
                                      <p:cBhvr>
                                        <p:cTn id="14" dur="500"/>
                                        <p:tgtEl>
                                          <p:spTgt spid="117"/>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15">
                                            <p:bg/>
                                          </p:spTgt>
                                        </p:tgtEl>
                                        <p:attrNameLst>
                                          <p:attrName>style.visibility</p:attrName>
                                        </p:attrNameLst>
                                      </p:cBhvr>
                                      <p:to>
                                        <p:strVal val="visible"/>
                                      </p:to>
                                    </p:set>
                                    <p:animEffect transition="in" filter="fade">
                                      <p:cBhvr>
                                        <p:cTn id="19" dur="1000"/>
                                        <p:tgtEl>
                                          <p:spTgt spid="115">
                                            <p:bg/>
                                          </p:spTgt>
                                        </p:tgtEl>
                                      </p:cBhvr>
                                    </p:animEffect>
                                    <p:anim calcmode="lin" valueType="num">
                                      <p:cBhvr>
                                        <p:cTn id="20" dur="1000" fill="hold"/>
                                        <p:tgtEl>
                                          <p:spTgt spid="115">
                                            <p:bg/>
                                          </p:spTgt>
                                        </p:tgtEl>
                                        <p:attrNameLst>
                                          <p:attrName>ppt_x</p:attrName>
                                        </p:attrNameLst>
                                      </p:cBhvr>
                                      <p:tavLst>
                                        <p:tav tm="0">
                                          <p:val>
                                            <p:strVal val="#ppt_x"/>
                                          </p:val>
                                        </p:tav>
                                        <p:tav tm="100000">
                                          <p:val>
                                            <p:strVal val="#ppt_x"/>
                                          </p:val>
                                        </p:tav>
                                      </p:tavLst>
                                    </p:anim>
                                    <p:anim calcmode="lin" valueType="num">
                                      <p:cBhvr>
                                        <p:cTn id="21" dur="1000" fill="hold"/>
                                        <p:tgtEl>
                                          <p:spTgt spid="115">
                                            <p:bg/>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15">
                                            <p:txEl>
                                              <p:pRg st="0" end="0"/>
                                            </p:txEl>
                                          </p:spTgt>
                                        </p:tgtEl>
                                        <p:attrNameLst>
                                          <p:attrName>style.visibility</p:attrName>
                                        </p:attrNameLst>
                                      </p:cBhvr>
                                      <p:to>
                                        <p:strVal val="visible"/>
                                      </p:to>
                                    </p:set>
                                    <p:animEffect transition="in" filter="fade">
                                      <p:cBhvr>
                                        <p:cTn id="26" dur="1000"/>
                                        <p:tgtEl>
                                          <p:spTgt spid="115">
                                            <p:txEl>
                                              <p:pRg st="0" end="0"/>
                                            </p:txEl>
                                          </p:spTgt>
                                        </p:tgtEl>
                                      </p:cBhvr>
                                    </p:animEffect>
                                    <p:anim calcmode="lin" valueType="num">
                                      <p:cBhvr>
                                        <p:cTn id="27" dur="1000" fill="hold"/>
                                        <p:tgtEl>
                                          <p:spTgt spid="115">
                                            <p:txEl>
                                              <p:pRg st="0" end="0"/>
                                            </p:txEl>
                                          </p:spTgt>
                                        </p:tgtEl>
                                        <p:attrNameLst>
                                          <p:attrName>ppt_x</p:attrName>
                                        </p:attrNameLst>
                                      </p:cBhvr>
                                      <p:tavLst>
                                        <p:tav tm="0">
                                          <p:val>
                                            <p:strVal val="#ppt_x"/>
                                          </p:val>
                                        </p:tav>
                                        <p:tav tm="100000">
                                          <p:val>
                                            <p:strVal val="#ppt_x"/>
                                          </p:val>
                                        </p:tav>
                                      </p:tavLst>
                                    </p:anim>
                                    <p:anim calcmode="lin" valueType="num">
                                      <p:cBhvr>
                                        <p:cTn id="28" dur="1000" fill="hold"/>
                                        <p:tgtEl>
                                          <p:spTgt spid="11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15">
                                            <p:txEl>
                                              <p:pRg st="1" end="1"/>
                                            </p:txEl>
                                          </p:spTgt>
                                        </p:tgtEl>
                                        <p:attrNameLst>
                                          <p:attrName>style.visibility</p:attrName>
                                        </p:attrNameLst>
                                      </p:cBhvr>
                                      <p:to>
                                        <p:strVal val="visible"/>
                                      </p:to>
                                    </p:set>
                                    <p:animEffect transition="in" filter="fade">
                                      <p:cBhvr>
                                        <p:cTn id="33" dur="1000"/>
                                        <p:tgtEl>
                                          <p:spTgt spid="115">
                                            <p:txEl>
                                              <p:pRg st="1" end="1"/>
                                            </p:txEl>
                                          </p:spTgt>
                                        </p:tgtEl>
                                      </p:cBhvr>
                                    </p:animEffect>
                                    <p:anim calcmode="lin" valueType="num">
                                      <p:cBhvr>
                                        <p:cTn id="34" dur="1000" fill="hold"/>
                                        <p:tgtEl>
                                          <p:spTgt spid="115">
                                            <p:txEl>
                                              <p:pRg st="1" end="1"/>
                                            </p:txEl>
                                          </p:spTgt>
                                        </p:tgtEl>
                                        <p:attrNameLst>
                                          <p:attrName>ppt_x</p:attrName>
                                        </p:attrNameLst>
                                      </p:cBhvr>
                                      <p:tavLst>
                                        <p:tav tm="0">
                                          <p:val>
                                            <p:strVal val="#ppt_x"/>
                                          </p:val>
                                        </p:tav>
                                        <p:tav tm="100000">
                                          <p:val>
                                            <p:strVal val="#ppt_x"/>
                                          </p:val>
                                        </p:tav>
                                      </p:tavLst>
                                    </p:anim>
                                    <p:anim calcmode="lin" valueType="num">
                                      <p:cBhvr>
                                        <p:cTn id="35" dur="1000" fill="hold"/>
                                        <p:tgtEl>
                                          <p:spTgt spid="11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115">
                                            <p:txEl>
                                              <p:pRg st="2" end="2"/>
                                            </p:txEl>
                                          </p:spTgt>
                                        </p:tgtEl>
                                        <p:attrNameLst>
                                          <p:attrName>style.visibility</p:attrName>
                                        </p:attrNameLst>
                                      </p:cBhvr>
                                      <p:to>
                                        <p:strVal val="visible"/>
                                      </p:to>
                                    </p:set>
                                    <p:animEffect transition="in" filter="fade">
                                      <p:cBhvr>
                                        <p:cTn id="40" dur="1000"/>
                                        <p:tgtEl>
                                          <p:spTgt spid="115">
                                            <p:txEl>
                                              <p:pRg st="2" end="2"/>
                                            </p:txEl>
                                          </p:spTgt>
                                        </p:tgtEl>
                                      </p:cBhvr>
                                    </p:animEffect>
                                    <p:anim calcmode="lin" valueType="num">
                                      <p:cBhvr>
                                        <p:cTn id="41" dur="1000" fill="hold"/>
                                        <p:tgtEl>
                                          <p:spTgt spid="115">
                                            <p:txEl>
                                              <p:pRg st="2" end="2"/>
                                            </p:txEl>
                                          </p:spTgt>
                                        </p:tgtEl>
                                        <p:attrNameLst>
                                          <p:attrName>ppt_x</p:attrName>
                                        </p:attrNameLst>
                                      </p:cBhvr>
                                      <p:tavLst>
                                        <p:tav tm="0">
                                          <p:val>
                                            <p:strVal val="#ppt_x"/>
                                          </p:val>
                                        </p:tav>
                                        <p:tav tm="100000">
                                          <p:val>
                                            <p:strVal val="#ppt_x"/>
                                          </p:val>
                                        </p:tav>
                                      </p:tavLst>
                                    </p:anim>
                                    <p:anim calcmode="lin" valueType="num">
                                      <p:cBhvr>
                                        <p:cTn id="42" dur="1000" fill="hold"/>
                                        <p:tgtEl>
                                          <p:spTgt spid="11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115">
                                            <p:txEl>
                                              <p:pRg st="3" end="3"/>
                                            </p:txEl>
                                          </p:spTgt>
                                        </p:tgtEl>
                                        <p:attrNameLst>
                                          <p:attrName>style.visibility</p:attrName>
                                        </p:attrNameLst>
                                      </p:cBhvr>
                                      <p:to>
                                        <p:strVal val="visible"/>
                                      </p:to>
                                    </p:set>
                                    <p:animEffect transition="in" filter="fade">
                                      <p:cBhvr>
                                        <p:cTn id="47" dur="1000"/>
                                        <p:tgtEl>
                                          <p:spTgt spid="115">
                                            <p:txEl>
                                              <p:pRg st="3" end="3"/>
                                            </p:txEl>
                                          </p:spTgt>
                                        </p:tgtEl>
                                      </p:cBhvr>
                                    </p:animEffect>
                                    <p:anim calcmode="lin" valueType="num">
                                      <p:cBhvr>
                                        <p:cTn id="48" dur="1000" fill="hold"/>
                                        <p:tgtEl>
                                          <p:spTgt spid="115">
                                            <p:txEl>
                                              <p:pRg st="3" end="3"/>
                                            </p:txEl>
                                          </p:spTgt>
                                        </p:tgtEl>
                                        <p:attrNameLst>
                                          <p:attrName>ppt_x</p:attrName>
                                        </p:attrNameLst>
                                      </p:cBhvr>
                                      <p:tavLst>
                                        <p:tav tm="0">
                                          <p:val>
                                            <p:strVal val="#ppt_x"/>
                                          </p:val>
                                        </p:tav>
                                        <p:tav tm="100000">
                                          <p:val>
                                            <p:strVal val="#ppt_x"/>
                                          </p:val>
                                        </p:tav>
                                      </p:tavLst>
                                    </p:anim>
                                    <p:anim calcmode="lin" valueType="num">
                                      <p:cBhvr>
                                        <p:cTn id="49" dur="1000" fill="hold"/>
                                        <p:tgtEl>
                                          <p:spTgt spid="11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115">
                                            <p:txEl>
                                              <p:pRg st="5" end="5"/>
                                            </p:txEl>
                                          </p:spTgt>
                                        </p:tgtEl>
                                        <p:attrNameLst>
                                          <p:attrName>style.visibility</p:attrName>
                                        </p:attrNameLst>
                                      </p:cBhvr>
                                      <p:to>
                                        <p:strVal val="visible"/>
                                      </p:to>
                                    </p:set>
                                    <p:animEffect transition="in" filter="fade">
                                      <p:cBhvr>
                                        <p:cTn id="54" dur="1000"/>
                                        <p:tgtEl>
                                          <p:spTgt spid="115">
                                            <p:txEl>
                                              <p:pRg st="5" end="5"/>
                                            </p:txEl>
                                          </p:spTgt>
                                        </p:tgtEl>
                                      </p:cBhvr>
                                    </p:animEffect>
                                    <p:anim calcmode="lin" valueType="num">
                                      <p:cBhvr>
                                        <p:cTn id="55" dur="1000" fill="hold"/>
                                        <p:tgtEl>
                                          <p:spTgt spid="115">
                                            <p:txEl>
                                              <p:pRg st="5" end="5"/>
                                            </p:txEl>
                                          </p:spTgt>
                                        </p:tgtEl>
                                        <p:attrNameLst>
                                          <p:attrName>ppt_x</p:attrName>
                                        </p:attrNameLst>
                                      </p:cBhvr>
                                      <p:tavLst>
                                        <p:tav tm="0">
                                          <p:val>
                                            <p:strVal val="#ppt_x"/>
                                          </p:val>
                                        </p:tav>
                                        <p:tav tm="100000">
                                          <p:val>
                                            <p:strVal val="#ppt_x"/>
                                          </p:val>
                                        </p:tav>
                                      </p:tavLst>
                                    </p:anim>
                                    <p:anim calcmode="lin" valueType="num">
                                      <p:cBhvr>
                                        <p:cTn id="56" dur="1000" fill="hold"/>
                                        <p:tgtEl>
                                          <p:spTgt spid="11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5" grpId="0" build="p" animBg="1"/>
      <p:bldP spid="117" grpId="0" animBg="1"/>
      <p:bldP spid="118"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 name="Content Placeholder 2"/>
          <p:cNvSpPr txBox="1">
            <a:spLocks noGrp="1"/>
          </p:cNvSpPr>
          <p:nvPr>
            <p:ph type="body" idx="1"/>
          </p:nvPr>
        </p:nvSpPr>
        <p:spPr>
          <a:xfrm>
            <a:off x="123290" y="1692324"/>
            <a:ext cx="8846049" cy="3829472"/>
          </a:xfrm>
          <a:prstGeom prst="rect">
            <a:avLst/>
          </a:prstGeom>
        </p:spPr>
        <p:txBody>
          <a:bodyPr>
            <a:normAutofit fontScale="92500"/>
          </a:bodyPr>
          <a:lstStyle/>
          <a:p>
            <a:pPr marL="0" indent="0">
              <a:buNone/>
            </a:pPr>
            <a:r>
              <a:rPr lang="en-GB" sz="3600" b="1" dirty="0">
                <a:solidFill>
                  <a:srgbClr val="FF0000"/>
                </a:solidFill>
              </a:rPr>
              <a:t>Theories of Organisational Culture:</a:t>
            </a:r>
            <a:endParaRPr lang="en-GB" sz="3600" dirty="0">
              <a:solidFill>
                <a:srgbClr val="FF0000"/>
              </a:solidFill>
            </a:endParaRPr>
          </a:p>
          <a:p>
            <a:pPr lvl="0"/>
            <a:r>
              <a:rPr lang="en-GB" sz="3200" dirty="0"/>
              <a:t>The Hofstede’s Cultural Dimension.</a:t>
            </a:r>
          </a:p>
          <a:p>
            <a:pPr lvl="0"/>
            <a:r>
              <a:rPr lang="en-GB" sz="3200" dirty="0"/>
              <a:t>Schein and the Three Levels of Organisational Culture.</a:t>
            </a:r>
          </a:p>
          <a:p>
            <a:pPr lvl="0"/>
            <a:r>
              <a:rPr lang="en-GB" sz="3200" dirty="0"/>
              <a:t>Johnson and Scholes developed the Cultural Web </a:t>
            </a:r>
          </a:p>
          <a:p>
            <a:pPr lvl="0"/>
            <a:r>
              <a:rPr lang="en-GB" sz="3200" dirty="0"/>
              <a:t>Handy’s Culture Types.</a:t>
            </a:r>
          </a:p>
          <a:p>
            <a:pPr lvl="0"/>
            <a:r>
              <a:rPr lang="en-GB" sz="3200" dirty="0"/>
              <a:t>The Deal and Kennedy’s Cultural Types.</a:t>
            </a:r>
          </a:p>
          <a:p>
            <a:endParaRPr lang="en-GB" dirty="0"/>
          </a:p>
        </p:txBody>
      </p:sp>
      <p:sp>
        <p:nvSpPr>
          <p:cNvPr id="11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3</a:t>
            </a:fld>
            <a:endParaRPr/>
          </a:p>
        </p:txBody>
      </p:sp>
      <p:sp>
        <p:nvSpPr>
          <p:cNvPr id="117" name="Title 1"/>
          <p:cNvSpPr txBox="1">
            <a:spLocks noGrp="1"/>
          </p:cNvSpPr>
          <p:nvPr>
            <p:ph type="title"/>
          </p:nvPr>
        </p:nvSpPr>
        <p:spPr>
          <a:xfrm>
            <a:off x="606175" y="250298"/>
            <a:ext cx="7918553" cy="857251"/>
          </a:xfrm>
          <a:prstGeom prst="rect">
            <a:avLst/>
          </a:prstGeom>
        </p:spPr>
        <p:txBody>
          <a:bodyPr>
            <a:normAutofit/>
          </a:bodyPr>
          <a:lstStyle>
            <a:lvl1pPr defTabSz="630936">
              <a:defRPr sz="3312" b="1">
                <a:solidFill>
                  <a:srgbClr val="0070C0"/>
                </a:solidFill>
                <a:effectLst>
                  <a:outerShdw blurRad="35052" dist="35052" dir="2700000" rotWithShape="0">
                    <a:srgbClr val="000000">
                      <a:alpha val="43137"/>
                    </a:srgbClr>
                  </a:outerShdw>
                </a:effectLst>
              </a:defRPr>
            </a:lvl1pPr>
          </a:lstStyle>
          <a:p>
            <a:r>
              <a:rPr lang="en-GB" dirty="0"/>
              <a:t>This Week (i.e.,</a:t>
            </a:r>
            <a:r>
              <a:rPr dirty="0"/>
              <a:t> </a:t>
            </a:r>
            <a:r>
              <a:rPr lang="en-GB" dirty="0"/>
              <a:t>W</a:t>
            </a:r>
            <a:r>
              <a:rPr dirty="0"/>
              <a:t>eek </a:t>
            </a:r>
            <a:r>
              <a:rPr lang="en-GB" dirty="0"/>
              <a:t>4)</a:t>
            </a:r>
            <a:endParaRPr dirty="0"/>
          </a:p>
        </p:txBody>
      </p:sp>
      <p:sp>
        <p:nvSpPr>
          <p:cNvPr id="118" name="TextBox 7"/>
          <p:cNvSpPr txBox="1"/>
          <p:nvPr/>
        </p:nvSpPr>
        <p:spPr>
          <a:xfrm>
            <a:off x="267128" y="1107549"/>
            <a:ext cx="8079692" cy="58477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lvl1pPr>
              <a:defRPr sz="2400" b="1"/>
            </a:lvl1pPr>
          </a:lstStyle>
          <a:p>
            <a:r>
              <a:rPr lang="en-GB" sz="3200" dirty="0"/>
              <a:t>We aim t</a:t>
            </a:r>
            <a:r>
              <a:rPr sz="3200" dirty="0"/>
              <a:t>o</a:t>
            </a:r>
            <a:r>
              <a:rPr lang="en-GB" sz="3200" dirty="0"/>
              <a:t> do the following:</a:t>
            </a:r>
            <a:endParaRPr sz="3200" dirty="0"/>
          </a:p>
        </p:txBody>
      </p:sp>
    </p:spTree>
    <p:extLst>
      <p:ext uri="{BB962C8B-B14F-4D97-AF65-F5344CB8AC3E}">
        <p14:creationId xmlns:p14="http://schemas.microsoft.com/office/powerpoint/2010/main" val="404781386"/>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18"/>
                                        </p:tgtEl>
                                        <p:attrNameLst>
                                          <p:attrName>style.visibility</p:attrName>
                                        </p:attrNameLst>
                                      </p:cBhvr>
                                      <p:to>
                                        <p:strVal val="visible"/>
                                      </p:to>
                                    </p:set>
                                    <p:animEffect transition="in" filter="fade">
                                      <p:cBhvr>
                                        <p:cTn id="7" dur="1000"/>
                                        <p:tgtEl>
                                          <p:spTgt spid="118"/>
                                        </p:tgtEl>
                                      </p:cBhvr>
                                    </p:animEffect>
                                    <p:anim calcmode="lin" valueType="num">
                                      <p:cBhvr>
                                        <p:cTn id="8" dur="1000" fill="hold"/>
                                        <p:tgtEl>
                                          <p:spTgt spid="118"/>
                                        </p:tgtEl>
                                        <p:attrNameLst>
                                          <p:attrName>ppt_x</p:attrName>
                                        </p:attrNameLst>
                                      </p:cBhvr>
                                      <p:tavLst>
                                        <p:tav tm="0">
                                          <p:val>
                                            <p:strVal val="#ppt_x"/>
                                          </p:val>
                                        </p:tav>
                                        <p:tav tm="100000">
                                          <p:val>
                                            <p:strVal val="#ppt_x"/>
                                          </p:val>
                                        </p:tav>
                                      </p:tavLst>
                                    </p:anim>
                                    <p:anim calcmode="lin" valueType="num">
                                      <p:cBhvr>
                                        <p:cTn id="9" dur="1000" fill="hold"/>
                                        <p:tgtEl>
                                          <p:spTgt spid="11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117"/>
                                        </p:tgtEl>
                                        <p:attrNameLst>
                                          <p:attrName>style.visibility</p:attrName>
                                        </p:attrNameLst>
                                      </p:cBhvr>
                                      <p:to>
                                        <p:strVal val="visible"/>
                                      </p:to>
                                    </p:set>
                                    <p:animEffect transition="in" filter="barn(inVertical)">
                                      <p:cBhvr>
                                        <p:cTn id="14" dur="500"/>
                                        <p:tgtEl>
                                          <p:spTgt spid="117"/>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15">
                                            <p:bg/>
                                          </p:spTgt>
                                        </p:tgtEl>
                                        <p:attrNameLst>
                                          <p:attrName>style.visibility</p:attrName>
                                        </p:attrNameLst>
                                      </p:cBhvr>
                                      <p:to>
                                        <p:strVal val="visible"/>
                                      </p:to>
                                    </p:set>
                                    <p:animEffect transition="in" filter="fade">
                                      <p:cBhvr>
                                        <p:cTn id="19" dur="1000"/>
                                        <p:tgtEl>
                                          <p:spTgt spid="115">
                                            <p:bg/>
                                          </p:spTgt>
                                        </p:tgtEl>
                                      </p:cBhvr>
                                    </p:animEffect>
                                    <p:anim calcmode="lin" valueType="num">
                                      <p:cBhvr>
                                        <p:cTn id="20" dur="1000" fill="hold"/>
                                        <p:tgtEl>
                                          <p:spTgt spid="115">
                                            <p:bg/>
                                          </p:spTgt>
                                        </p:tgtEl>
                                        <p:attrNameLst>
                                          <p:attrName>ppt_x</p:attrName>
                                        </p:attrNameLst>
                                      </p:cBhvr>
                                      <p:tavLst>
                                        <p:tav tm="0">
                                          <p:val>
                                            <p:strVal val="#ppt_x"/>
                                          </p:val>
                                        </p:tav>
                                        <p:tav tm="100000">
                                          <p:val>
                                            <p:strVal val="#ppt_x"/>
                                          </p:val>
                                        </p:tav>
                                      </p:tavLst>
                                    </p:anim>
                                    <p:anim calcmode="lin" valueType="num">
                                      <p:cBhvr>
                                        <p:cTn id="21" dur="1000" fill="hold"/>
                                        <p:tgtEl>
                                          <p:spTgt spid="115">
                                            <p:bg/>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15">
                                            <p:txEl>
                                              <p:pRg st="0" end="0"/>
                                            </p:txEl>
                                          </p:spTgt>
                                        </p:tgtEl>
                                        <p:attrNameLst>
                                          <p:attrName>style.visibility</p:attrName>
                                        </p:attrNameLst>
                                      </p:cBhvr>
                                      <p:to>
                                        <p:strVal val="visible"/>
                                      </p:to>
                                    </p:set>
                                    <p:animEffect transition="in" filter="fade">
                                      <p:cBhvr>
                                        <p:cTn id="26" dur="1000"/>
                                        <p:tgtEl>
                                          <p:spTgt spid="115">
                                            <p:txEl>
                                              <p:pRg st="0" end="0"/>
                                            </p:txEl>
                                          </p:spTgt>
                                        </p:tgtEl>
                                      </p:cBhvr>
                                    </p:animEffect>
                                    <p:anim calcmode="lin" valueType="num">
                                      <p:cBhvr>
                                        <p:cTn id="27" dur="1000" fill="hold"/>
                                        <p:tgtEl>
                                          <p:spTgt spid="115">
                                            <p:txEl>
                                              <p:pRg st="0" end="0"/>
                                            </p:txEl>
                                          </p:spTgt>
                                        </p:tgtEl>
                                        <p:attrNameLst>
                                          <p:attrName>ppt_x</p:attrName>
                                        </p:attrNameLst>
                                      </p:cBhvr>
                                      <p:tavLst>
                                        <p:tav tm="0">
                                          <p:val>
                                            <p:strVal val="#ppt_x"/>
                                          </p:val>
                                        </p:tav>
                                        <p:tav tm="100000">
                                          <p:val>
                                            <p:strVal val="#ppt_x"/>
                                          </p:val>
                                        </p:tav>
                                      </p:tavLst>
                                    </p:anim>
                                    <p:anim calcmode="lin" valueType="num">
                                      <p:cBhvr>
                                        <p:cTn id="28" dur="1000" fill="hold"/>
                                        <p:tgtEl>
                                          <p:spTgt spid="11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15">
                                            <p:txEl>
                                              <p:pRg st="1" end="1"/>
                                            </p:txEl>
                                          </p:spTgt>
                                        </p:tgtEl>
                                        <p:attrNameLst>
                                          <p:attrName>style.visibility</p:attrName>
                                        </p:attrNameLst>
                                      </p:cBhvr>
                                      <p:to>
                                        <p:strVal val="visible"/>
                                      </p:to>
                                    </p:set>
                                    <p:animEffect transition="in" filter="fade">
                                      <p:cBhvr>
                                        <p:cTn id="33" dur="1000"/>
                                        <p:tgtEl>
                                          <p:spTgt spid="115">
                                            <p:txEl>
                                              <p:pRg st="1" end="1"/>
                                            </p:txEl>
                                          </p:spTgt>
                                        </p:tgtEl>
                                      </p:cBhvr>
                                    </p:animEffect>
                                    <p:anim calcmode="lin" valueType="num">
                                      <p:cBhvr>
                                        <p:cTn id="34" dur="1000" fill="hold"/>
                                        <p:tgtEl>
                                          <p:spTgt spid="115">
                                            <p:txEl>
                                              <p:pRg st="1" end="1"/>
                                            </p:txEl>
                                          </p:spTgt>
                                        </p:tgtEl>
                                        <p:attrNameLst>
                                          <p:attrName>ppt_x</p:attrName>
                                        </p:attrNameLst>
                                      </p:cBhvr>
                                      <p:tavLst>
                                        <p:tav tm="0">
                                          <p:val>
                                            <p:strVal val="#ppt_x"/>
                                          </p:val>
                                        </p:tav>
                                        <p:tav tm="100000">
                                          <p:val>
                                            <p:strVal val="#ppt_x"/>
                                          </p:val>
                                        </p:tav>
                                      </p:tavLst>
                                    </p:anim>
                                    <p:anim calcmode="lin" valueType="num">
                                      <p:cBhvr>
                                        <p:cTn id="35" dur="1000" fill="hold"/>
                                        <p:tgtEl>
                                          <p:spTgt spid="11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115">
                                            <p:txEl>
                                              <p:pRg st="2" end="2"/>
                                            </p:txEl>
                                          </p:spTgt>
                                        </p:tgtEl>
                                        <p:attrNameLst>
                                          <p:attrName>style.visibility</p:attrName>
                                        </p:attrNameLst>
                                      </p:cBhvr>
                                      <p:to>
                                        <p:strVal val="visible"/>
                                      </p:to>
                                    </p:set>
                                    <p:animEffect transition="in" filter="fade">
                                      <p:cBhvr>
                                        <p:cTn id="40" dur="1000"/>
                                        <p:tgtEl>
                                          <p:spTgt spid="115">
                                            <p:txEl>
                                              <p:pRg st="2" end="2"/>
                                            </p:txEl>
                                          </p:spTgt>
                                        </p:tgtEl>
                                      </p:cBhvr>
                                    </p:animEffect>
                                    <p:anim calcmode="lin" valueType="num">
                                      <p:cBhvr>
                                        <p:cTn id="41" dur="1000" fill="hold"/>
                                        <p:tgtEl>
                                          <p:spTgt spid="115">
                                            <p:txEl>
                                              <p:pRg st="2" end="2"/>
                                            </p:txEl>
                                          </p:spTgt>
                                        </p:tgtEl>
                                        <p:attrNameLst>
                                          <p:attrName>ppt_x</p:attrName>
                                        </p:attrNameLst>
                                      </p:cBhvr>
                                      <p:tavLst>
                                        <p:tav tm="0">
                                          <p:val>
                                            <p:strVal val="#ppt_x"/>
                                          </p:val>
                                        </p:tav>
                                        <p:tav tm="100000">
                                          <p:val>
                                            <p:strVal val="#ppt_x"/>
                                          </p:val>
                                        </p:tav>
                                      </p:tavLst>
                                    </p:anim>
                                    <p:anim calcmode="lin" valueType="num">
                                      <p:cBhvr>
                                        <p:cTn id="42" dur="1000" fill="hold"/>
                                        <p:tgtEl>
                                          <p:spTgt spid="11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115">
                                            <p:txEl>
                                              <p:pRg st="3" end="3"/>
                                            </p:txEl>
                                          </p:spTgt>
                                        </p:tgtEl>
                                        <p:attrNameLst>
                                          <p:attrName>style.visibility</p:attrName>
                                        </p:attrNameLst>
                                      </p:cBhvr>
                                      <p:to>
                                        <p:strVal val="visible"/>
                                      </p:to>
                                    </p:set>
                                    <p:animEffect transition="in" filter="fade">
                                      <p:cBhvr>
                                        <p:cTn id="47" dur="1000"/>
                                        <p:tgtEl>
                                          <p:spTgt spid="115">
                                            <p:txEl>
                                              <p:pRg st="3" end="3"/>
                                            </p:txEl>
                                          </p:spTgt>
                                        </p:tgtEl>
                                      </p:cBhvr>
                                    </p:animEffect>
                                    <p:anim calcmode="lin" valueType="num">
                                      <p:cBhvr>
                                        <p:cTn id="48" dur="1000" fill="hold"/>
                                        <p:tgtEl>
                                          <p:spTgt spid="115">
                                            <p:txEl>
                                              <p:pRg st="3" end="3"/>
                                            </p:txEl>
                                          </p:spTgt>
                                        </p:tgtEl>
                                        <p:attrNameLst>
                                          <p:attrName>ppt_x</p:attrName>
                                        </p:attrNameLst>
                                      </p:cBhvr>
                                      <p:tavLst>
                                        <p:tav tm="0">
                                          <p:val>
                                            <p:strVal val="#ppt_x"/>
                                          </p:val>
                                        </p:tav>
                                        <p:tav tm="100000">
                                          <p:val>
                                            <p:strVal val="#ppt_x"/>
                                          </p:val>
                                        </p:tav>
                                      </p:tavLst>
                                    </p:anim>
                                    <p:anim calcmode="lin" valueType="num">
                                      <p:cBhvr>
                                        <p:cTn id="49" dur="1000" fill="hold"/>
                                        <p:tgtEl>
                                          <p:spTgt spid="11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115">
                                            <p:txEl>
                                              <p:pRg st="4" end="4"/>
                                            </p:txEl>
                                          </p:spTgt>
                                        </p:tgtEl>
                                        <p:attrNameLst>
                                          <p:attrName>style.visibility</p:attrName>
                                        </p:attrNameLst>
                                      </p:cBhvr>
                                      <p:to>
                                        <p:strVal val="visible"/>
                                      </p:to>
                                    </p:set>
                                    <p:animEffect transition="in" filter="fade">
                                      <p:cBhvr>
                                        <p:cTn id="54" dur="1000"/>
                                        <p:tgtEl>
                                          <p:spTgt spid="115">
                                            <p:txEl>
                                              <p:pRg st="4" end="4"/>
                                            </p:txEl>
                                          </p:spTgt>
                                        </p:tgtEl>
                                      </p:cBhvr>
                                    </p:animEffect>
                                    <p:anim calcmode="lin" valueType="num">
                                      <p:cBhvr>
                                        <p:cTn id="55" dur="1000" fill="hold"/>
                                        <p:tgtEl>
                                          <p:spTgt spid="115">
                                            <p:txEl>
                                              <p:pRg st="4" end="4"/>
                                            </p:txEl>
                                          </p:spTgt>
                                        </p:tgtEl>
                                        <p:attrNameLst>
                                          <p:attrName>ppt_x</p:attrName>
                                        </p:attrNameLst>
                                      </p:cBhvr>
                                      <p:tavLst>
                                        <p:tav tm="0">
                                          <p:val>
                                            <p:strVal val="#ppt_x"/>
                                          </p:val>
                                        </p:tav>
                                        <p:tav tm="100000">
                                          <p:val>
                                            <p:strVal val="#ppt_x"/>
                                          </p:val>
                                        </p:tav>
                                      </p:tavLst>
                                    </p:anim>
                                    <p:anim calcmode="lin" valueType="num">
                                      <p:cBhvr>
                                        <p:cTn id="56" dur="1000" fill="hold"/>
                                        <p:tgtEl>
                                          <p:spTgt spid="11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grpId="0" nodeType="clickEffect">
                                  <p:stCondLst>
                                    <p:cond delay="0"/>
                                  </p:stCondLst>
                                  <p:childTnLst>
                                    <p:set>
                                      <p:cBhvr>
                                        <p:cTn id="60" dur="1" fill="hold">
                                          <p:stCondLst>
                                            <p:cond delay="0"/>
                                          </p:stCondLst>
                                        </p:cTn>
                                        <p:tgtEl>
                                          <p:spTgt spid="115">
                                            <p:txEl>
                                              <p:pRg st="5" end="5"/>
                                            </p:txEl>
                                          </p:spTgt>
                                        </p:tgtEl>
                                        <p:attrNameLst>
                                          <p:attrName>style.visibility</p:attrName>
                                        </p:attrNameLst>
                                      </p:cBhvr>
                                      <p:to>
                                        <p:strVal val="visible"/>
                                      </p:to>
                                    </p:set>
                                    <p:animEffect transition="in" filter="fade">
                                      <p:cBhvr>
                                        <p:cTn id="61" dur="1000"/>
                                        <p:tgtEl>
                                          <p:spTgt spid="115">
                                            <p:txEl>
                                              <p:pRg st="5" end="5"/>
                                            </p:txEl>
                                          </p:spTgt>
                                        </p:tgtEl>
                                      </p:cBhvr>
                                    </p:animEffect>
                                    <p:anim calcmode="lin" valueType="num">
                                      <p:cBhvr>
                                        <p:cTn id="62" dur="1000" fill="hold"/>
                                        <p:tgtEl>
                                          <p:spTgt spid="115">
                                            <p:txEl>
                                              <p:pRg st="5" end="5"/>
                                            </p:txEl>
                                          </p:spTgt>
                                        </p:tgtEl>
                                        <p:attrNameLst>
                                          <p:attrName>ppt_x</p:attrName>
                                        </p:attrNameLst>
                                      </p:cBhvr>
                                      <p:tavLst>
                                        <p:tav tm="0">
                                          <p:val>
                                            <p:strVal val="#ppt_x"/>
                                          </p:val>
                                        </p:tav>
                                        <p:tav tm="100000">
                                          <p:val>
                                            <p:strVal val="#ppt_x"/>
                                          </p:val>
                                        </p:tav>
                                      </p:tavLst>
                                    </p:anim>
                                    <p:anim calcmode="lin" valueType="num">
                                      <p:cBhvr>
                                        <p:cTn id="63" dur="1000" fill="hold"/>
                                        <p:tgtEl>
                                          <p:spTgt spid="11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5" grpId="0" build="p" animBg="1"/>
      <p:bldP spid="117" grpId="0" animBg="1"/>
      <p:bldP spid="118"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457200" y="205483"/>
            <a:ext cx="8229600" cy="811660"/>
          </a:xfrm>
          <a:prstGeom prst="rect">
            <a:avLst/>
          </a:prstGeom>
        </p:spPr>
        <p:txBody>
          <a:bodyPr>
            <a:normAutofit fontScale="90000"/>
          </a:bodyPr>
          <a:lstStyle/>
          <a:p>
            <a:r>
              <a:rPr lang="en-GB" sz="4800" b="1" dirty="0"/>
              <a:t>Important Announcement!</a:t>
            </a:r>
            <a:endParaRPr sz="4800" b="1" dirty="0"/>
          </a:p>
        </p:txBody>
      </p:sp>
      <p:sp>
        <p:nvSpPr>
          <p:cNvPr id="124" name="Clarifying the core concepts in this module"/>
          <p:cNvSpPr txBox="1">
            <a:spLocks noGrp="1" noRot="1" noMove="1" noResize="1" noEditPoints="1" noAdjustHandles="1" noChangeArrowheads="1" noChangeShapeType="1"/>
          </p:cNvSpPr>
          <p:nvPr>
            <p:ph type="body" idx="1"/>
          </p:nvPr>
        </p:nvSpPr>
        <p:spPr>
          <a:xfrm>
            <a:off x="133564" y="1273996"/>
            <a:ext cx="8763856" cy="4243238"/>
          </a:xfrm>
          <a:prstGeom prst="rect">
            <a:avLst/>
          </a:prstGeom>
        </p:spPr>
        <p:txBody>
          <a:bodyPr>
            <a:normAutofit fontScale="85000" lnSpcReduction="10000"/>
          </a:bodyPr>
          <a:lstStyle/>
          <a:p>
            <a:pPr marL="0" indent="0" algn="ctr">
              <a:spcBef>
                <a:spcPts val="0"/>
              </a:spcBef>
              <a:buSzTx/>
              <a:buFontTx/>
              <a:buNone/>
              <a:defRPr sz="3300" b="1"/>
            </a:pPr>
            <a:r>
              <a:rPr lang="en-GB" sz="4400" b="1" dirty="0">
                <a:solidFill>
                  <a:srgbClr val="FF0000"/>
                </a:solidFill>
                <a:effectLst/>
                <a:ea typeface="Calibri" panose="020F0502020204030204" pitchFamily="34" charset="0"/>
                <a:cs typeface="Times New Roman" panose="02020603050405020304" pitchFamily="18" charset="0"/>
              </a:rPr>
              <a:t>Do you have </a:t>
            </a:r>
            <a:r>
              <a:rPr lang="en-GB" sz="4400" b="1" dirty="0">
                <a:solidFill>
                  <a:srgbClr val="FF0000"/>
                </a:solidFill>
                <a:ea typeface="Calibri" panose="020F0502020204030204" pitchFamily="34" charset="0"/>
                <a:cs typeface="Times New Roman" panose="02020603050405020304" pitchFamily="18" charset="0"/>
              </a:rPr>
              <a:t>challenge understanding the assignment brief ?</a:t>
            </a:r>
          </a:p>
          <a:p>
            <a:pPr marL="0" indent="0" algn="ctr">
              <a:spcBef>
                <a:spcPts val="0"/>
              </a:spcBef>
              <a:buSzTx/>
              <a:buFontTx/>
              <a:buNone/>
              <a:defRPr sz="3300" b="1"/>
            </a:pPr>
            <a:endParaRPr lang="en-GB" sz="4400" b="1" dirty="0">
              <a:solidFill>
                <a:srgbClr val="FF0000"/>
              </a:solidFill>
              <a:effectLst/>
              <a:ea typeface="Calibri" panose="020F0502020204030204" pitchFamily="34" charset="0"/>
              <a:cs typeface="Times New Roman" panose="02020603050405020304" pitchFamily="18" charset="0"/>
            </a:endParaRPr>
          </a:p>
          <a:p>
            <a:pPr marL="0" indent="0" algn="ctr">
              <a:spcBef>
                <a:spcPts val="0"/>
              </a:spcBef>
              <a:buSzTx/>
              <a:buFontTx/>
              <a:buNone/>
              <a:defRPr sz="3300" b="1"/>
            </a:pPr>
            <a:r>
              <a:rPr lang="en-GB" sz="4400" b="1" dirty="0">
                <a:solidFill>
                  <a:srgbClr val="FF0000"/>
                </a:solidFill>
                <a:effectLst/>
                <a:ea typeface="Calibri" panose="020F0502020204030204" pitchFamily="34" charset="0"/>
                <a:cs typeface="Times New Roman" panose="02020603050405020304" pitchFamily="18" charset="0"/>
              </a:rPr>
              <a:t>The academic session is available for you.</a:t>
            </a:r>
          </a:p>
          <a:p>
            <a:pPr marL="0" indent="0" algn="ctr">
              <a:spcBef>
                <a:spcPts val="0"/>
              </a:spcBef>
              <a:buSzTx/>
              <a:buFontTx/>
              <a:buNone/>
              <a:defRPr sz="3300" b="1"/>
            </a:pPr>
            <a:r>
              <a:rPr lang="en-GB" sz="4400" b="1" dirty="0">
                <a:solidFill>
                  <a:srgbClr val="FF0000"/>
                </a:solidFill>
                <a:effectLst/>
                <a:ea typeface="Calibri" panose="020F0502020204030204" pitchFamily="34" charset="0"/>
                <a:cs typeface="Times New Roman" panose="02020603050405020304" pitchFamily="18" charset="0"/>
              </a:rPr>
              <a:t>You can liaise with your lecturer to book one-to-one session with him/her. </a:t>
            </a:r>
            <a:endParaRPr sz="4400" dirty="0">
              <a:solidFill>
                <a:srgbClr val="FF0000"/>
              </a:solidFill>
            </a:endParaRPr>
          </a:p>
        </p:txBody>
      </p:sp>
    </p:spTree>
    <p:extLst>
      <p:ext uri="{BB962C8B-B14F-4D97-AF65-F5344CB8AC3E}">
        <p14:creationId xmlns:p14="http://schemas.microsoft.com/office/powerpoint/2010/main" val="268811671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24">
                                            <p:txEl>
                                              <p:pRg st="0" end="0"/>
                                            </p:txEl>
                                          </p:spTgt>
                                        </p:tgtEl>
                                        <p:attrNameLst>
                                          <p:attrName>style.visibility</p:attrName>
                                        </p:attrNameLst>
                                      </p:cBhvr>
                                      <p:to>
                                        <p:strVal val="visible"/>
                                      </p:to>
                                    </p:set>
                                    <p:animEffect transition="in" filter="fade">
                                      <p:cBhvr>
                                        <p:cTn id="19" dur="1000"/>
                                        <p:tgtEl>
                                          <p:spTgt spid="124">
                                            <p:txEl>
                                              <p:pRg st="0" end="0"/>
                                            </p:txEl>
                                          </p:spTgt>
                                        </p:tgtEl>
                                      </p:cBhvr>
                                    </p:animEffect>
                                    <p:anim calcmode="lin" valueType="num">
                                      <p:cBhvr>
                                        <p:cTn id="20" dur="1000" fill="hold"/>
                                        <p:tgtEl>
                                          <p:spTgt spid="124">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12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24">
                                            <p:txEl>
                                              <p:pRg st="2" end="2"/>
                                            </p:txEl>
                                          </p:spTgt>
                                        </p:tgtEl>
                                        <p:attrNameLst>
                                          <p:attrName>style.visibility</p:attrName>
                                        </p:attrNameLst>
                                      </p:cBhvr>
                                      <p:to>
                                        <p:strVal val="visible"/>
                                      </p:to>
                                    </p:set>
                                    <p:animEffect transition="in" filter="fade">
                                      <p:cBhvr>
                                        <p:cTn id="26" dur="1000"/>
                                        <p:tgtEl>
                                          <p:spTgt spid="124">
                                            <p:txEl>
                                              <p:pRg st="2" end="2"/>
                                            </p:txEl>
                                          </p:spTgt>
                                        </p:tgtEl>
                                      </p:cBhvr>
                                    </p:animEffect>
                                    <p:anim calcmode="lin" valueType="num">
                                      <p:cBhvr>
                                        <p:cTn id="27" dur="1000" fill="hold"/>
                                        <p:tgtEl>
                                          <p:spTgt spid="124">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12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24">
                                            <p:txEl>
                                              <p:pRg st="3" end="3"/>
                                            </p:txEl>
                                          </p:spTgt>
                                        </p:tgtEl>
                                        <p:attrNameLst>
                                          <p:attrName>style.visibility</p:attrName>
                                        </p:attrNameLst>
                                      </p:cBhvr>
                                      <p:to>
                                        <p:strVal val="visible"/>
                                      </p:to>
                                    </p:set>
                                    <p:animEffect transition="in" filter="fade">
                                      <p:cBhvr>
                                        <p:cTn id="33" dur="1000"/>
                                        <p:tgtEl>
                                          <p:spTgt spid="124">
                                            <p:txEl>
                                              <p:pRg st="3" end="3"/>
                                            </p:txEl>
                                          </p:spTgt>
                                        </p:tgtEl>
                                      </p:cBhvr>
                                    </p:animEffect>
                                    <p:anim calcmode="lin" valueType="num">
                                      <p:cBhvr>
                                        <p:cTn id="34" dur="1000" fill="hold"/>
                                        <p:tgtEl>
                                          <p:spTgt spid="124">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124">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457200" y="205483"/>
            <a:ext cx="8229600" cy="1068514"/>
          </a:xfrm>
          <a:prstGeom prst="rect">
            <a:avLst/>
          </a:prstGeom>
        </p:spPr>
        <p:txBody>
          <a:bodyPr>
            <a:normAutofit/>
          </a:bodyPr>
          <a:lstStyle/>
          <a:p>
            <a:r>
              <a:rPr lang="en-GB" sz="4800" b="1" dirty="0"/>
              <a:t>Week 4</a:t>
            </a:r>
            <a:endParaRPr sz="4800" b="1" dirty="0"/>
          </a:p>
        </p:txBody>
      </p:sp>
      <p:sp>
        <p:nvSpPr>
          <p:cNvPr id="124" name="Clarifying the core concepts in this module"/>
          <p:cNvSpPr txBox="1">
            <a:spLocks noGrp="1"/>
          </p:cNvSpPr>
          <p:nvPr>
            <p:ph type="body" idx="1"/>
          </p:nvPr>
        </p:nvSpPr>
        <p:spPr>
          <a:xfrm>
            <a:off x="133564" y="1160981"/>
            <a:ext cx="8763856" cy="4243238"/>
          </a:xfrm>
          <a:prstGeom prst="rect">
            <a:avLst/>
          </a:prstGeom>
        </p:spPr>
        <p:txBody>
          <a:bodyPr>
            <a:normAutofit/>
          </a:bodyPr>
          <a:lstStyle/>
          <a:p>
            <a:pPr marL="0" indent="0" algn="ctr">
              <a:spcBef>
                <a:spcPts val="0"/>
              </a:spcBef>
              <a:buSzTx/>
              <a:buFontTx/>
              <a:buNone/>
              <a:defRPr sz="3300" b="1"/>
            </a:pPr>
            <a:r>
              <a:rPr lang="en-GB" sz="4400" b="1" dirty="0">
                <a:ea typeface="Calibri" panose="020F0502020204030204" pitchFamily="34" charset="0"/>
                <a:cs typeface="Times New Roman" panose="02020603050405020304" pitchFamily="18" charset="0"/>
              </a:rPr>
              <a:t>Theories of Organisational Culture.</a:t>
            </a:r>
            <a:br>
              <a:rPr lang="en-GB" sz="4400" b="1" dirty="0">
                <a:ea typeface="Calibri" panose="020F0502020204030204" pitchFamily="34" charset="0"/>
                <a:cs typeface="Times New Roman" panose="02020603050405020304" pitchFamily="18" charset="0"/>
              </a:rPr>
            </a:br>
            <a:endParaRPr sz="4400" dirty="0">
              <a:solidFill>
                <a:srgbClr val="FF0000"/>
              </a:solidFill>
            </a:endParaRPr>
          </a:p>
        </p:txBody>
      </p:sp>
      <p:pic>
        <p:nvPicPr>
          <p:cNvPr id="1026" name="Picture 2" descr="12 Types of Organizational Cultures + Examples | SurveyLegend">
            <a:extLst>
              <a:ext uri="{FF2B5EF4-FFF2-40B4-BE49-F238E27FC236}">
                <a16:creationId xmlns:a16="http://schemas.microsoft.com/office/drawing/2014/main" id="{F9794F10-6377-94B1-C5B7-74E65BEA009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9047" y="2784297"/>
            <a:ext cx="7381101" cy="26199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227873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274639"/>
            <a:ext cx="8784405" cy="896616"/>
          </a:xfrm>
          <a:prstGeom prst="rect">
            <a:avLst/>
          </a:prstGeom>
        </p:spPr>
        <p:txBody>
          <a:bodyPr>
            <a:normAutofit/>
          </a:bodyPr>
          <a:lstStyle/>
          <a:p>
            <a:pPr>
              <a:spcBef>
                <a:spcPct val="50000"/>
              </a:spcBef>
            </a:pPr>
            <a:r>
              <a:rPr lang="en-GB" sz="3600" b="1" dirty="0">
                <a:ea typeface="Calibri" panose="020F0502020204030204" pitchFamily="34" charset="0"/>
                <a:cs typeface="Times New Roman" panose="02020603050405020304" pitchFamily="18" charset="0"/>
              </a:rPr>
              <a:t>Theories of Organisational Culture</a:t>
            </a:r>
            <a:endParaRPr lang="en-GB" sz="3600" b="1" dirty="0"/>
          </a:p>
        </p:txBody>
      </p:sp>
      <p:sp>
        <p:nvSpPr>
          <p:cNvPr id="124" name="Clarifying the core concepts in this module"/>
          <p:cNvSpPr txBox="1">
            <a:spLocks noGrp="1"/>
          </p:cNvSpPr>
          <p:nvPr>
            <p:ph type="body" idx="1"/>
          </p:nvPr>
        </p:nvSpPr>
        <p:spPr>
          <a:xfrm>
            <a:off x="215757" y="1171254"/>
            <a:ext cx="8702212" cy="4345979"/>
          </a:xfrm>
          <a:prstGeom prst="rect">
            <a:avLst/>
          </a:prstGeom>
        </p:spPr>
        <p:txBody>
          <a:bodyPr>
            <a:normAutofit/>
          </a:bodyPr>
          <a:lstStyle/>
          <a:p>
            <a:r>
              <a:rPr lang="en-GB" sz="4000" dirty="0"/>
              <a:t>To understand organisational culture,….</a:t>
            </a:r>
          </a:p>
          <a:p>
            <a:endParaRPr lang="en-GB" sz="4000" dirty="0"/>
          </a:p>
          <a:p>
            <a:r>
              <a:rPr lang="en-GB" sz="4000" dirty="0"/>
              <a:t>It is important to understand some of its characteristics and also the principles supporting it.</a:t>
            </a:r>
          </a:p>
          <a:p>
            <a:endParaRPr lang="en-GB" sz="4000" dirty="0"/>
          </a:p>
        </p:txBody>
      </p:sp>
    </p:spTree>
    <p:extLst>
      <p:ext uri="{BB962C8B-B14F-4D97-AF65-F5344CB8AC3E}">
        <p14:creationId xmlns:p14="http://schemas.microsoft.com/office/powerpoint/2010/main" val="303805908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274639"/>
            <a:ext cx="8784405" cy="896616"/>
          </a:xfrm>
          <a:prstGeom prst="rect">
            <a:avLst/>
          </a:prstGeom>
        </p:spPr>
        <p:txBody>
          <a:bodyPr>
            <a:normAutofit/>
          </a:bodyPr>
          <a:lstStyle/>
          <a:p>
            <a:pPr>
              <a:spcBef>
                <a:spcPct val="50000"/>
              </a:spcBef>
            </a:pPr>
            <a:r>
              <a:rPr lang="en-GB" sz="3600" b="1" dirty="0">
                <a:ea typeface="Calibri" panose="020F0502020204030204" pitchFamily="34" charset="0"/>
                <a:cs typeface="Times New Roman" panose="02020603050405020304" pitchFamily="18" charset="0"/>
              </a:rPr>
              <a:t>Theories of Organisational Culture</a:t>
            </a:r>
            <a:endParaRPr lang="en-GB" sz="3600" b="1" dirty="0"/>
          </a:p>
        </p:txBody>
      </p:sp>
      <p:sp>
        <p:nvSpPr>
          <p:cNvPr id="124" name="Clarifying the core concepts in this module"/>
          <p:cNvSpPr txBox="1">
            <a:spLocks noGrp="1"/>
          </p:cNvSpPr>
          <p:nvPr>
            <p:ph type="body" idx="1"/>
          </p:nvPr>
        </p:nvSpPr>
        <p:spPr>
          <a:xfrm>
            <a:off x="215757" y="1171254"/>
            <a:ext cx="8702212" cy="4345979"/>
          </a:xfrm>
          <a:prstGeom prst="rect">
            <a:avLst/>
          </a:prstGeom>
        </p:spPr>
        <p:txBody>
          <a:bodyPr>
            <a:normAutofit lnSpcReduction="10000"/>
          </a:bodyPr>
          <a:lstStyle/>
          <a:p>
            <a:r>
              <a:rPr lang="en-GB" sz="3200" dirty="0"/>
              <a:t>The culture of an organisation (entity) is its personality and characteristics. </a:t>
            </a:r>
          </a:p>
          <a:p>
            <a:endParaRPr lang="en-GB" sz="3200" dirty="0"/>
          </a:p>
          <a:p>
            <a:r>
              <a:rPr lang="en-GB" sz="3200" dirty="0"/>
              <a:t>Organisational culture is made up of shared values, beliefs and;</a:t>
            </a:r>
          </a:p>
          <a:p>
            <a:endParaRPr lang="en-GB" sz="3200" dirty="0"/>
          </a:p>
          <a:p>
            <a:r>
              <a:rPr lang="en-GB" sz="3200" dirty="0"/>
              <a:t>It covers assumptions about how people should behave and interact, how decisions should be made and;</a:t>
            </a:r>
          </a:p>
        </p:txBody>
      </p:sp>
    </p:spTree>
    <p:extLst>
      <p:ext uri="{BB962C8B-B14F-4D97-AF65-F5344CB8AC3E}">
        <p14:creationId xmlns:p14="http://schemas.microsoft.com/office/powerpoint/2010/main" val="156110253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274639"/>
            <a:ext cx="8784405" cy="896616"/>
          </a:xfrm>
          <a:prstGeom prst="rect">
            <a:avLst/>
          </a:prstGeom>
        </p:spPr>
        <p:txBody>
          <a:bodyPr>
            <a:normAutofit/>
          </a:bodyPr>
          <a:lstStyle/>
          <a:p>
            <a:pPr>
              <a:spcBef>
                <a:spcPct val="50000"/>
              </a:spcBef>
            </a:pPr>
            <a:r>
              <a:rPr lang="en-GB" sz="3600" b="1" dirty="0">
                <a:ea typeface="Calibri" panose="020F0502020204030204" pitchFamily="34" charset="0"/>
                <a:cs typeface="Times New Roman" panose="02020603050405020304" pitchFamily="18" charset="0"/>
              </a:rPr>
              <a:t>Theories of Organisational Culture</a:t>
            </a:r>
            <a:endParaRPr lang="en-GB" sz="3600" b="1" dirty="0"/>
          </a:p>
        </p:txBody>
      </p:sp>
      <p:sp>
        <p:nvSpPr>
          <p:cNvPr id="124" name="Clarifying the core concepts in this module"/>
          <p:cNvSpPr txBox="1">
            <a:spLocks noGrp="1"/>
          </p:cNvSpPr>
          <p:nvPr>
            <p:ph type="body" idx="1"/>
          </p:nvPr>
        </p:nvSpPr>
        <p:spPr>
          <a:xfrm>
            <a:off x="215757" y="1171254"/>
            <a:ext cx="8702212" cy="4345979"/>
          </a:xfrm>
          <a:prstGeom prst="rect">
            <a:avLst/>
          </a:prstGeom>
        </p:spPr>
        <p:txBody>
          <a:bodyPr>
            <a:normAutofit/>
          </a:bodyPr>
          <a:lstStyle/>
          <a:p>
            <a:pPr marL="0" indent="0">
              <a:buNone/>
            </a:pPr>
            <a:r>
              <a:rPr lang="en-GB" sz="3200" dirty="0"/>
              <a:t>The culture of an organisation describes…….</a:t>
            </a:r>
          </a:p>
          <a:p>
            <a:endParaRPr lang="en-GB" sz="3200" dirty="0"/>
          </a:p>
          <a:p>
            <a:r>
              <a:rPr lang="en-GB" sz="3200" dirty="0"/>
              <a:t>How work activities should be carried out. </a:t>
            </a:r>
          </a:p>
          <a:p>
            <a:endParaRPr lang="en-GB" sz="3200" dirty="0"/>
          </a:p>
          <a:p>
            <a:r>
              <a:rPr lang="en-GB" sz="3200" dirty="0"/>
              <a:t>Key factors in an organisation’s culture include its history and environment as well as the people who lead and work for it. </a:t>
            </a:r>
            <a:endParaRPr lang="en-US" altLang="en-US" sz="3200" dirty="0"/>
          </a:p>
        </p:txBody>
      </p:sp>
    </p:spTree>
    <p:extLst>
      <p:ext uri="{BB962C8B-B14F-4D97-AF65-F5344CB8AC3E}">
        <p14:creationId xmlns:p14="http://schemas.microsoft.com/office/powerpoint/2010/main" val="177761650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274639"/>
            <a:ext cx="8784405" cy="896616"/>
          </a:xfrm>
          <a:prstGeom prst="rect">
            <a:avLst/>
          </a:prstGeom>
        </p:spPr>
        <p:txBody>
          <a:bodyPr>
            <a:normAutofit/>
          </a:bodyPr>
          <a:lstStyle/>
          <a:p>
            <a:pPr>
              <a:spcBef>
                <a:spcPct val="50000"/>
              </a:spcBef>
            </a:pPr>
            <a:r>
              <a:rPr lang="en-GB" sz="3600" b="1" dirty="0">
                <a:ea typeface="Calibri" panose="020F0502020204030204" pitchFamily="34" charset="0"/>
                <a:cs typeface="Times New Roman" panose="02020603050405020304" pitchFamily="18" charset="0"/>
              </a:rPr>
              <a:t>Theories of Organisational Culture</a:t>
            </a:r>
            <a:endParaRPr lang="en-GB" sz="3600" b="1" dirty="0"/>
          </a:p>
        </p:txBody>
      </p:sp>
      <p:sp>
        <p:nvSpPr>
          <p:cNvPr id="124" name="Clarifying the core concepts in this module"/>
          <p:cNvSpPr txBox="1">
            <a:spLocks noGrp="1"/>
          </p:cNvSpPr>
          <p:nvPr>
            <p:ph type="body" idx="1"/>
          </p:nvPr>
        </p:nvSpPr>
        <p:spPr>
          <a:xfrm>
            <a:off x="215757" y="1171254"/>
            <a:ext cx="8702212" cy="4345979"/>
          </a:xfrm>
          <a:prstGeom prst="rect">
            <a:avLst/>
          </a:prstGeom>
        </p:spPr>
        <p:txBody>
          <a:bodyPr>
            <a:normAutofit/>
          </a:bodyPr>
          <a:lstStyle/>
          <a:p>
            <a:pPr marL="0" indent="0" algn="just">
              <a:lnSpc>
                <a:spcPct val="90000"/>
              </a:lnSpc>
              <a:buSzPct val="90000"/>
              <a:buNone/>
            </a:pPr>
            <a:r>
              <a:rPr lang="en-GB" sz="3200" b="1" dirty="0"/>
              <a:t>Organisational culture is reinforced through:</a:t>
            </a:r>
          </a:p>
          <a:p>
            <a:pPr marL="0" indent="0" algn="just">
              <a:lnSpc>
                <a:spcPct val="90000"/>
              </a:lnSpc>
              <a:buSzPct val="90000"/>
              <a:buNone/>
            </a:pPr>
            <a:endParaRPr lang="en-GB" sz="3200" dirty="0"/>
          </a:p>
          <a:p>
            <a:pPr algn="just">
              <a:lnSpc>
                <a:spcPct val="90000"/>
              </a:lnSpc>
              <a:buSzPct val="90000"/>
              <a:buFont typeface="Wingdings" panose="05000000000000000000" pitchFamily="2" charset="2"/>
              <a:buChar char="§"/>
            </a:pPr>
            <a:r>
              <a:rPr lang="en-GB" sz="3200" dirty="0"/>
              <a:t>The system of rites and rituals, patterns of communication;</a:t>
            </a:r>
          </a:p>
          <a:p>
            <a:pPr algn="just">
              <a:lnSpc>
                <a:spcPct val="90000"/>
              </a:lnSpc>
              <a:buSzPct val="90000"/>
              <a:buFont typeface="Wingdings" panose="05000000000000000000" pitchFamily="2" charset="2"/>
              <a:buChar char="§"/>
            </a:pPr>
            <a:endParaRPr lang="en-GB" sz="3200" dirty="0"/>
          </a:p>
          <a:p>
            <a:pPr algn="just">
              <a:lnSpc>
                <a:spcPct val="90000"/>
              </a:lnSpc>
              <a:buSzPct val="90000"/>
              <a:buFont typeface="Wingdings" panose="05000000000000000000" pitchFamily="2" charset="2"/>
              <a:buChar char="§"/>
            </a:pPr>
            <a:r>
              <a:rPr lang="en-GB" sz="3200" dirty="0"/>
              <a:t>The informal organisation, expected patterns of behaviour and perceptions of the psychological contract.</a:t>
            </a:r>
            <a:endParaRPr lang="en-US" altLang="en-US" sz="2800" dirty="0"/>
          </a:p>
        </p:txBody>
      </p:sp>
    </p:spTree>
    <p:extLst>
      <p:ext uri="{BB962C8B-B14F-4D97-AF65-F5344CB8AC3E}">
        <p14:creationId xmlns:p14="http://schemas.microsoft.com/office/powerpoint/2010/main" val="244634401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274639"/>
            <a:ext cx="8784405" cy="804149"/>
          </a:xfrm>
          <a:prstGeom prst="rect">
            <a:avLst/>
          </a:prstGeom>
        </p:spPr>
        <p:txBody>
          <a:bodyPr>
            <a:normAutofit/>
          </a:bodyPr>
          <a:lstStyle/>
          <a:p>
            <a:pPr>
              <a:spcBef>
                <a:spcPct val="50000"/>
              </a:spcBef>
            </a:pPr>
            <a:r>
              <a:rPr lang="en-GB" sz="3600" b="1" dirty="0">
                <a:ea typeface="Calibri" panose="020F0502020204030204" pitchFamily="34" charset="0"/>
                <a:cs typeface="Times New Roman" panose="02020603050405020304" pitchFamily="18" charset="0"/>
              </a:rPr>
              <a:t>Theories of Organisational Culture</a:t>
            </a:r>
            <a:endParaRPr lang="en-GB" sz="3600" b="1" dirty="0"/>
          </a:p>
        </p:txBody>
      </p:sp>
      <p:sp>
        <p:nvSpPr>
          <p:cNvPr id="124" name="Clarifying the core concepts in this module"/>
          <p:cNvSpPr txBox="1">
            <a:spLocks noGrp="1"/>
          </p:cNvSpPr>
          <p:nvPr>
            <p:ph type="body" idx="1"/>
          </p:nvPr>
        </p:nvSpPr>
        <p:spPr>
          <a:xfrm>
            <a:off x="215757" y="996593"/>
            <a:ext cx="8702212" cy="4520641"/>
          </a:xfrm>
          <a:prstGeom prst="rect">
            <a:avLst/>
          </a:prstGeom>
        </p:spPr>
        <p:txBody>
          <a:bodyPr>
            <a:normAutofit fontScale="92500" lnSpcReduction="10000"/>
          </a:bodyPr>
          <a:lstStyle/>
          <a:p>
            <a:pPr marL="0" indent="0">
              <a:lnSpc>
                <a:spcPct val="90000"/>
              </a:lnSpc>
              <a:buSzPct val="90000"/>
              <a:buNone/>
            </a:pPr>
            <a:r>
              <a:rPr lang="en-GB" sz="3200" dirty="0"/>
              <a:t>To further understand organisational culture, </a:t>
            </a:r>
          </a:p>
          <a:p>
            <a:pPr marL="0" indent="0">
              <a:lnSpc>
                <a:spcPct val="90000"/>
              </a:lnSpc>
              <a:buSzPct val="90000"/>
              <a:buNone/>
            </a:pPr>
            <a:r>
              <a:rPr lang="en-GB" sz="3200" dirty="0"/>
              <a:t>It is essential to examine various theories that underpin this important organisation phenomenon.</a:t>
            </a:r>
          </a:p>
          <a:p>
            <a:pPr marL="0" indent="0" algn="just">
              <a:lnSpc>
                <a:spcPct val="90000"/>
              </a:lnSpc>
              <a:buSzPct val="90000"/>
              <a:buNone/>
            </a:pPr>
            <a:endParaRPr lang="en-GB" sz="3200" dirty="0"/>
          </a:p>
          <a:p>
            <a:pPr marL="0" indent="0" algn="just">
              <a:lnSpc>
                <a:spcPct val="90000"/>
              </a:lnSpc>
              <a:buSzPct val="90000"/>
              <a:buNone/>
            </a:pPr>
            <a:r>
              <a:rPr lang="en-GB" altLang="en-US" sz="3200" dirty="0"/>
              <a:t>We will examine various models as follows:</a:t>
            </a:r>
          </a:p>
          <a:p>
            <a:pPr lvl="0"/>
            <a:r>
              <a:rPr lang="en-GB" sz="2200" b="1" dirty="0"/>
              <a:t>The Hofstede’s Cultural Dimension.</a:t>
            </a:r>
          </a:p>
          <a:p>
            <a:pPr lvl="0"/>
            <a:r>
              <a:rPr lang="en-GB" sz="2200" b="1" dirty="0"/>
              <a:t>Schein and the Three Levels of Organisational Culture.</a:t>
            </a:r>
          </a:p>
          <a:p>
            <a:pPr lvl="0"/>
            <a:r>
              <a:rPr lang="en-GB" sz="2200" b="1" dirty="0"/>
              <a:t>Johnson and Scholes developed the Cultural Web </a:t>
            </a:r>
          </a:p>
          <a:p>
            <a:pPr lvl="0"/>
            <a:r>
              <a:rPr lang="en-GB" sz="2200" b="1" dirty="0"/>
              <a:t>Handy’s Culture Types.</a:t>
            </a:r>
          </a:p>
          <a:p>
            <a:pPr lvl="0"/>
            <a:r>
              <a:rPr lang="en-GB" sz="2200" b="1" dirty="0"/>
              <a:t>The Deal and Kennedy’s Cultural Types.</a:t>
            </a:r>
          </a:p>
        </p:txBody>
      </p:sp>
    </p:spTree>
    <p:extLst>
      <p:ext uri="{BB962C8B-B14F-4D97-AF65-F5344CB8AC3E}">
        <p14:creationId xmlns:p14="http://schemas.microsoft.com/office/powerpoint/2010/main" val="207584671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 calcmode="lin" valueType="num">
                                      <p:cBhvr additive="base">
                                        <p:cTn id="12" dur="500" fill="hold"/>
                                        <p:tgtEl>
                                          <p:spTgt spid="124">
                                            <p:bg/>
                                          </p:spTgt>
                                        </p:tgtEl>
                                        <p:attrNameLst>
                                          <p:attrName>ppt_x</p:attrName>
                                        </p:attrNameLst>
                                      </p:cBhvr>
                                      <p:tavLst>
                                        <p:tav tm="0">
                                          <p:val>
                                            <p:strVal val="#ppt_x"/>
                                          </p:val>
                                        </p:tav>
                                        <p:tav tm="100000">
                                          <p:val>
                                            <p:strVal val="#ppt_x"/>
                                          </p:val>
                                        </p:tav>
                                      </p:tavLst>
                                    </p:anim>
                                    <p:anim calcmode="lin" valueType="num">
                                      <p:cBhvr additive="base">
                                        <p:cTn id="13" dur="500" fill="hold"/>
                                        <p:tgtEl>
                                          <p:spTgt spid="124">
                                            <p:bg/>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124">
                                            <p:txEl>
                                              <p:pRg st="0" end="0"/>
                                            </p:txEl>
                                          </p:spTgt>
                                        </p:tgtEl>
                                        <p:attrNameLst>
                                          <p:attrName>style.visibility</p:attrName>
                                        </p:attrNameLst>
                                      </p:cBhvr>
                                      <p:to>
                                        <p:strVal val="visible"/>
                                      </p:to>
                                    </p:set>
                                    <p:anim calcmode="lin" valueType="num">
                                      <p:cBhvr additive="base">
                                        <p:cTn id="18" dur="500" fill="hold"/>
                                        <p:tgtEl>
                                          <p:spTgt spid="124">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12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124">
                                            <p:txEl>
                                              <p:pRg st="1" end="1"/>
                                            </p:txEl>
                                          </p:spTgt>
                                        </p:tgtEl>
                                        <p:attrNameLst>
                                          <p:attrName>style.visibility</p:attrName>
                                        </p:attrNameLst>
                                      </p:cBhvr>
                                      <p:to>
                                        <p:strVal val="visible"/>
                                      </p:to>
                                    </p:set>
                                    <p:anim calcmode="lin" valueType="num">
                                      <p:cBhvr additive="base">
                                        <p:cTn id="24" dur="500" fill="hold"/>
                                        <p:tgtEl>
                                          <p:spTgt spid="124">
                                            <p:txEl>
                                              <p:pRg st="1" end="1"/>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12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124">
                                            <p:txEl>
                                              <p:pRg st="3" end="3"/>
                                            </p:txEl>
                                          </p:spTgt>
                                        </p:tgtEl>
                                        <p:attrNameLst>
                                          <p:attrName>style.visibility</p:attrName>
                                        </p:attrNameLst>
                                      </p:cBhvr>
                                      <p:to>
                                        <p:strVal val="visible"/>
                                      </p:to>
                                    </p:set>
                                    <p:anim calcmode="lin" valueType="num">
                                      <p:cBhvr additive="base">
                                        <p:cTn id="30" dur="500" fill="hold"/>
                                        <p:tgtEl>
                                          <p:spTgt spid="124">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12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124">
                                            <p:txEl>
                                              <p:pRg st="4" end="4"/>
                                            </p:txEl>
                                          </p:spTgt>
                                        </p:tgtEl>
                                        <p:attrNameLst>
                                          <p:attrName>style.visibility</p:attrName>
                                        </p:attrNameLst>
                                      </p:cBhvr>
                                      <p:to>
                                        <p:strVal val="visible"/>
                                      </p:to>
                                    </p:set>
                                    <p:anim calcmode="lin" valueType="num">
                                      <p:cBhvr additive="base">
                                        <p:cTn id="36" dur="500" fill="hold"/>
                                        <p:tgtEl>
                                          <p:spTgt spid="124">
                                            <p:txEl>
                                              <p:pRg st="4" end="4"/>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12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124">
                                            <p:txEl>
                                              <p:pRg st="5" end="5"/>
                                            </p:txEl>
                                          </p:spTgt>
                                        </p:tgtEl>
                                        <p:attrNameLst>
                                          <p:attrName>style.visibility</p:attrName>
                                        </p:attrNameLst>
                                      </p:cBhvr>
                                      <p:to>
                                        <p:strVal val="visible"/>
                                      </p:to>
                                    </p:set>
                                    <p:anim calcmode="lin" valueType="num">
                                      <p:cBhvr additive="base">
                                        <p:cTn id="42" dur="500" fill="hold"/>
                                        <p:tgtEl>
                                          <p:spTgt spid="124">
                                            <p:txEl>
                                              <p:pRg st="5" end="5"/>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12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grpId="0" nodeType="clickEffect">
                                  <p:stCondLst>
                                    <p:cond delay="0"/>
                                  </p:stCondLst>
                                  <p:childTnLst>
                                    <p:set>
                                      <p:cBhvr>
                                        <p:cTn id="47" dur="1" fill="hold">
                                          <p:stCondLst>
                                            <p:cond delay="0"/>
                                          </p:stCondLst>
                                        </p:cTn>
                                        <p:tgtEl>
                                          <p:spTgt spid="124">
                                            <p:txEl>
                                              <p:pRg st="6" end="6"/>
                                            </p:txEl>
                                          </p:spTgt>
                                        </p:tgtEl>
                                        <p:attrNameLst>
                                          <p:attrName>style.visibility</p:attrName>
                                        </p:attrNameLst>
                                      </p:cBhvr>
                                      <p:to>
                                        <p:strVal val="visible"/>
                                      </p:to>
                                    </p:set>
                                    <p:anim calcmode="lin" valueType="num">
                                      <p:cBhvr additive="base">
                                        <p:cTn id="48" dur="500" fill="hold"/>
                                        <p:tgtEl>
                                          <p:spTgt spid="124">
                                            <p:txEl>
                                              <p:pRg st="6" end="6"/>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12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2" presetClass="entr" presetSubtype="4" fill="hold" grpId="0" nodeType="clickEffect">
                                  <p:stCondLst>
                                    <p:cond delay="0"/>
                                  </p:stCondLst>
                                  <p:childTnLst>
                                    <p:set>
                                      <p:cBhvr>
                                        <p:cTn id="53" dur="1" fill="hold">
                                          <p:stCondLst>
                                            <p:cond delay="0"/>
                                          </p:stCondLst>
                                        </p:cTn>
                                        <p:tgtEl>
                                          <p:spTgt spid="124">
                                            <p:txEl>
                                              <p:pRg st="7" end="7"/>
                                            </p:txEl>
                                          </p:spTgt>
                                        </p:tgtEl>
                                        <p:attrNameLst>
                                          <p:attrName>style.visibility</p:attrName>
                                        </p:attrNameLst>
                                      </p:cBhvr>
                                      <p:to>
                                        <p:strVal val="visible"/>
                                      </p:to>
                                    </p:set>
                                    <p:anim calcmode="lin" valueType="num">
                                      <p:cBhvr additive="base">
                                        <p:cTn id="54" dur="500" fill="hold"/>
                                        <p:tgtEl>
                                          <p:spTgt spid="124">
                                            <p:txEl>
                                              <p:pRg st="7" end="7"/>
                                            </p:txEl>
                                          </p:spTgt>
                                        </p:tgtEl>
                                        <p:attrNameLst>
                                          <p:attrName>ppt_x</p:attrName>
                                        </p:attrNameLst>
                                      </p:cBhvr>
                                      <p:tavLst>
                                        <p:tav tm="0">
                                          <p:val>
                                            <p:strVal val="#ppt_x"/>
                                          </p:val>
                                        </p:tav>
                                        <p:tav tm="100000">
                                          <p:val>
                                            <p:strVal val="#ppt_x"/>
                                          </p:val>
                                        </p:tav>
                                      </p:tavLst>
                                    </p:anim>
                                    <p:anim calcmode="lin" valueType="num">
                                      <p:cBhvr additive="base">
                                        <p:cTn id="55" dur="500" fill="hold"/>
                                        <p:tgtEl>
                                          <p:spTgt spid="124">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2" presetClass="entr" presetSubtype="4" fill="hold" grpId="0" nodeType="clickEffect">
                                  <p:stCondLst>
                                    <p:cond delay="0"/>
                                  </p:stCondLst>
                                  <p:childTnLst>
                                    <p:set>
                                      <p:cBhvr>
                                        <p:cTn id="59" dur="1" fill="hold">
                                          <p:stCondLst>
                                            <p:cond delay="0"/>
                                          </p:stCondLst>
                                        </p:cTn>
                                        <p:tgtEl>
                                          <p:spTgt spid="124">
                                            <p:txEl>
                                              <p:pRg st="8" end="8"/>
                                            </p:txEl>
                                          </p:spTgt>
                                        </p:tgtEl>
                                        <p:attrNameLst>
                                          <p:attrName>style.visibility</p:attrName>
                                        </p:attrNameLst>
                                      </p:cBhvr>
                                      <p:to>
                                        <p:strVal val="visible"/>
                                      </p:to>
                                    </p:set>
                                    <p:anim calcmode="lin" valueType="num">
                                      <p:cBhvr additive="base">
                                        <p:cTn id="60" dur="500" fill="hold"/>
                                        <p:tgtEl>
                                          <p:spTgt spid="124">
                                            <p:txEl>
                                              <p:pRg st="8" end="8"/>
                                            </p:txEl>
                                          </p:spTgt>
                                        </p:tgtEl>
                                        <p:attrNameLst>
                                          <p:attrName>ppt_x</p:attrName>
                                        </p:attrNameLst>
                                      </p:cBhvr>
                                      <p:tavLst>
                                        <p:tav tm="0">
                                          <p:val>
                                            <p:strVal val="#ppt_x"/>
                                          </p:val>
                                        </p:tav>
                                        <p:tav tm="100000">
                                          <p:val>
                                            <p:strVal val="#ppt_x"/>
                                          </p:val>
                                        </p:tav>
                                      </p:tavLst>
                                    </p:anim>
                                    <p:anim calcmode="lin" valueType="num">
                                      <p:cBhvr additive="base">
                                        <p:cTn id="61" dur="500" fill="hold"/>
                                        <p:tgtEl>
                                          <p:spTgt spid="124">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582A3C-E345-FB1E-CB0C-9D779C3B71BB}"/>
              </a:ext>
            </a:extLst>
          </p:cNvPr>
          <p:cNvSpPr>
            <a:spLocks noGrp="1"/>
          </p:cNvSpPr>
          <p:nvPr>
            <p:ph type="title"/>
          </p:nvPr>
        </p:nvSpPr>
        <p:spPr>
          <a:xfrm>
            <a:off x="457200" y="274638"/>
            <a:ext cx="8229600" cy="903203"/>
          </a:xfrm>
        </p:spPr>
        <p:txBody>
          <a:bodyPr/>
          <a:lstStyle/>
          <a:p>
            <a:r>
              <a:rPr lang="en-GB" sz="3600" b="1" dirty="0"/>
              <a:t>The Hofstede’s Cultural Dimension</a:t>
            </a:r>
            <a:endParaRPr lang="en-GB" dirty="0"/>
          </a:p>
        </p:txBody>
      </p:sp>
      <p:pic>
        <p:nvPicPr>
          <p:cNvPr id="5" name="Picture 4">
            <a:extLst>
              <a:ext uri="{FF2B5EF4-FFF2-40B4-BE49-F238E27FC236}">
                <a16:creationId xmlns:a16="http://schemas.microsoft.com/office/drawing/2014/main" id="{2A43FF6F-386F-84AD-661E-F2CFCFAAEA17}"/>
              </a:ext>
            </a:extLst>
          </p:cNvPr>
          <p:cNvPicPr>
            <a:picLocks noChangeAspect="1"/>
          </p:cNvPicPr>
          <p:nvPr/>
        </p:nvPicPr>
        <p:blipFill>
          <a:blip r:embed="rId2"/>
          <a:stretch>
            <a:fillRect/>
          </a:stretch>
        </p:blipFill>
        <p:spPr>
          <a:xfrm>
            <a:off x="1863090" y="971845"/>
            <a:ext cx="5190213" cy="4697435"/>
          </a:xfrm>
          <a:prstGeom prst="rect">
            <a:avLst/>
          </a:prstGeom>
        </p:spPr>
      </p:pic>
    </p:spTree>
    <p:extLst>
      <p:ext uri="{BB962C8B-B14F-4D97-AF65-F5344CB8AC3E}">
        <p14:creationId xmlns:p14="http://schemas.microsoft.com/office/powerpoint/2010/main" val="3031652067"/>
      </p:ext>
    </p:extLst>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274639"/>
            <a:ext cx="8784405" cy="896616"/>
          </a:xfrm>
          <a:prstGeom prst="rect">
            <a:avLst/>
          </a:prstGeom>
        </p:spPr>
        <p:txBody>
          <a:bodyPr>
            <a:normAutofit/>
          </a:bodyPr>
          <a:lstStyle/>
          <a:p>
            <a:pPr>
              <a:spcBef>
                <a:spcPct val="50000"/>
              </a:spcBef>
            </a:pPr>
            <a:r>
              <a:rPr lang="en-GB" sz="3600" b="1" dirty="0">
                <a:ea typeface="Calibri" panose="020F0502020204030204" pitchFamily="34" charset="0"/>
                <a:cs typeface="Times New Roman" panose="02020603050405020304" pitchFamily="18" charset="0"/>
              </a:rPr>
              <a:t>Theories of Organisational Culture</a:t>
            </a:r>
            <a:endParaRPr lang="en-GB" sz="3600" b="1" dirty="0"/>
          </a:p>
        </p:txBody>
      </p:sp>
      <p:sp>
        <p:nvSpPr>
          <p:cNvPr id="124" name="Clarifying the core concepts in this module"/>
          <p:cNvSpPr txBox="1">
            <a:spLocks noGrp="1"/>
          </p:cNvSpPr>
          <p:nvPr>
            <p:ph type="body" idx="1"/>
          </p:nvPr>
        </p:nvSpPr>
        <p:spPr>
          <a:xfrm>
            <a:off x="297951" y="1017142"/>
            <a:ext cx="8620018" cy="4500091"/>
          </a:xfrm>
          <a:prstGeom prst="rect">
            <a:avLst/>
          </a:prstGeom>
        </p:spPr>
        <p:txBody>
          <a:bodyPr>
            <a:normAutofit fontScale="92500" lnSpcReduction="10000"/>
          </a:bodyPr>
          <a:lstStyle/>
          <a:p>
            <a:pPr marL="0" lvl="0" indent="0">
              <a:buNone/>
            </a:pPr>
            <a:r>
              <a:rPr lang="en-GB" sz="2800" b="1" dirty="0"/>
              <a:t>The Hofstede’s Cultural Dimension.</a:t>
            </a:r>
          </a:p>
          <a:p>
            <a:pPr marL="0" indent="0" algn="just">
              <a:lnSpc>
                <a:spcPct val="90000"/>
              </a:lnSpc>
              <a:buSzPct val="90000"/>
              <a:buNone/>
            </a:pPr>
            <a:r>
              <a:rPr lang="en-GB" b="1" dirty="0"/>
              <a:t>Geert Hofstede </a:t>
            </a:r>
            <a:r>
              <a:rPr lang="en-GB" dirty="0"/>
              <a:t>is well-known for his work exploring the national and regional cultural influences which affect the behaviour of organisations.</a:t>
            </a:r>
          </a:p>
          <a:p>
            <a:pPr marL="0" indent="0" algn="just">
              <a:lnSpc>
                <a:spcPct val="90000"/>
              </a:lnSpc>
              <a:buSzPct val="90000"/>
              <a:buNone/>
            </a:pPr>
            <a:endParaRPr lang="en-GB" dirty="0"/>
          </a:p>
          <a:p>
            <a:pPr marL="0" indent="0" algn="just">
              <a:lnSpc>
                <a:spcPct val="90000"/>
              </a:lnSpc>
              <a:buSzPct val="90000"/>
              <a:buNone/>
            </a:pPr>
            <a:r>
              <a:rPr lang="en-GB" dirty="0"/>
              <a:t>He also work together with Bob </a:t>
            </a:r>
            <a:r>
              <a:rPr lang="en-GB" dirty="0" err="1"/>
              <a:t>Waisfisz</a:t>
            </a:r>
            <a:r>
              <a:rPr lang="en-GB" dirty="0"/>
              <a:t> to develop an Organisational Culture Model, based on empirical research and featuring six dimensions. </a:t>
            </a:r>
          </a:p>
          <a:p>
            <a:pPr marL="0" indent="0" algn="just">
              <a:lnSpc>
                <a:spcPct val="90000"/>
              </a:lnSpc>
              <a:buSzPct val="90000"/>
              <a:buNone/>
            </a:pPr>
            <a:endParaRPr lang="en-GB" dirty="0"/>
          </a:p>
          <a:p>
            <a:pPr marL="0" indent="0" algn="just">
              <a:lnSpc>
                <a:spcPct val="90000"/>
              </a:lnSpc>
              <a:buSzPct val="90000"/>
              <a:buNone/>
            </a:pPr>
            <a:r>
              <a:rPr lang="en-GB" sz="2600" dirty="0"/>
              <a:t>These are: </a:t>
            </a:r>
            <a:r>
              <a:rPr lang="en-GB" sz="2600" dirty="0">
                <a:solidFill>
                  <a:srgbClr val="FF0000"/>
                </a:solidFill>
              </a:rPr>
              <a:t>means oriented vs goal oriented, Internally driven vs externally driven, </a:t>
            </a:r>
            <a:r>
              <a:rPr lang="en-GB" sz="2600" dirty="0" err="1">
                <a:solidFill>
                  <a:srgbClr val="FF0000"/>
                </a:solidFill>
              </a:rPr>
              <a:t>easygoing</a:t>
            </a:r>
            <a:r>
              <a:rPr lang="en-GB" sz="2600" dirty="0">
                <a:solidFill>
                  <a:srgbClr val="FF0000"/>
                </a:solidFill>
              </a:rPr>
              <a:t> vs strict, local vs professional, open system vs closed system, and employee-oriented vs work-oriented. </a:t>
            </a:r>
            <a:endParaRPr lang="en-US" altLang="en-US" sz="2600" dirty="0">
              <a:solidFill>
                <a:srgbClr val="FF0000"/>
              </a:solidFill>
            </a:endParaRPr>
          </a:p>
        </p:txBody>
      </p:sp>
    </p:spTree>
    <p:extLst>
      <p:ext uri="{BB962C8B-B14F-4D97-AF65-F5344CB8AC3E}">
        <p14:creationId xmlns:p14="http://schemas.microsoft.com/office/powerpoint/2010/main" val="308061416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274639"/>
            <a:ext cx="8784405" cy="896616"/>
          </a:xfrm>
          <a:prstGeom prst="rect">
            <a:avLst/>
          </a:prstGeom>
        </p:spPr>
        <p:txBody>
          <a:bodyPr>
            <a:normAutofit/>
          </a:bodyPr>
          <a:lstStyle/>
          <a:p>
            <a:pPr>
              <a:spcBef>
                <a:spcPct val="50000"/>
              </a:spcBef>
            </a:pPr>
            <a:r>
              <a:rPr lang="en-GB" sz="3600" b="1" dirty="0">
                <a:ea typeface="Calibri" panose="020F0502020204030204" pitchFamily="34" charset="0"/>
                <a:cs typeface="Times New Roman" panose="02020603050405020304" pitchFamily="18" charset="0"/>
              </a:rPr>
              <a:t>Theories of Organisational Culture</a:t>
            </a:r>
            <a:endParaRPr lang="en-GB" sz="3600" b="1" dirty="0"/>
          </a:p>
        </p:txBody>
      </p:sp>
      <p:sp>
        <p:nvSpPr>
          <p:cNvPr id="124" name="Clarifying the core concepts in this module"/>
          <p:cNvSpPr txBox="1">
            <a:spLocks noGrp="1"/>
          </p:cNvSpPr>
          <p:nvPr>
            <p:ph type="body" idx="1"/>
          </p:nvPr>
        </p:nvSpPr>
        <p:spPr>
          <a:xfrm>
            <a:off x="215757" y="1171254"/>
            <a:ext cx="8702212" cy="4345979"/>
          </a:xfrm>
          <a:prstGeom prst="rect">
            <a:avLst/>
          </a:prstGeom>
        </p:spPr>
        <p:txBody>
          <a:bodyPr>
            <a:normAutofit fontScale="92500" lnSpcReduction="10000"/>
          </a:bodyPr>
          <a:lstStyle/>
          <a:p>
            <a:pPr marL="0" lvl="0" indent="0">
              <a:buNone/>
            </a:pPr>
            <a:r>
              <a:rPr lang="en-GB" sz="2800" b="1" dirty="0"/>
              <a:t>The Hofstede’s Cultural Dimension.</a:t>
            </a:r>
          </a:p>
          <a:p>
            <a:pPr marL="0" indent="0">
              <a:buNone/>
            </a:pPr>
            <a:endParaRPr lang="en-GB" dirty="0"/>
          </a:p>
          <a:p>
            <a:pPr marL="457200" indent="-457200">
              <a:buAutoNum type="arabicPeriod"/>
            </a:pPr>
            <a:r>
              <a:rPr lang="en-GB" b="1" dirty="0"/>
              <a:t>Means oriented vs goal oriented </a:t>
            </a:r>
            <a:r>
              <a:rPr lang="en-GB" dirty="0"/>
              <a:t>- the extent to which</a:t>
            </a:r>
          </a:p>
          <a:p>
            <a:pPr marL="0" indent="0">
              <a:buNone/>
            </a:pPr>
            <a:r>
              <a:rPr lang="en-GB" dirty="0"/>
              <a:t>     goals (the ‘what’) or the means (the ‘how) of conducting</a:t>
            </a:r>
          </a:p>
          <a:p>
            <a:pPr marL="0" indent="0">
              <a:buNone/>
            </a:pPr>
            <a:r>
              <a:rPr lang="en-GB" dirty="0"/>
              <a:t>     work tasks are prioritized. This may affect attitudes to taking</a:t>
            </a:r>
          </a:p>
          <a:p>
            <a:pPr marL="0" indent="0">
              <a:buNone/>
            </a:pPr>
            <a:r>
              <a:rPr lang="en-GB" dirty="0"/>
              <a:t>     risks or contributing discretionary effort.</a:t>
            </a:r>
          </a:p>
          <a:p>
            <a:endParaRPr lang="en-GB" dirty="0"/>
          </a:p>
          <a:p>
            <a:pPr marL="0" indent="0">
              <a:buNone/>
            </a:pPr>
            <a:r>
              <a:rPr lang="en-GB" b="1" dirty="0"/>
              <a:t>2. Internally driven vs externally driven </a:t>
            </a:r>
            <a:r>
              <a:rPr lang="en-GB" dirty="0"/>
              <a:t>- externally driven</a:t>
            </a:r>
          </a:p>
          <a:p>
            <a:pPr marL="0" indent="0">
              <a:buNone/>
            </a:pPr>
            <a:r>
              <a:rPr lang="en-GB" dirty="0"/>
              <a:t>    cultures will be more pragmatic, focusing primarily on</a:t>
            </a:r>
          </a:p>
          <a:p>
            <a:pPr marL="0" indent="0">
              <a:buNone/>
            </a:pPr>
            <a:r>
              <a:rPr lang="en-GB" dirty="0"/>
              <a:t>    meeting the customer’s requirements, while internally driven</a:t>
            </a:r>
          </a:p>
          <a:p>
            <a:pPr marL="0" indent="0">
              <a:buNone/>
            </a:pPr>
            <a:r>
              <a:rPr lang="en-GB" dirty="0"/>
              <a:t>    cultures may exhibit stronger values.</a:t>
            </a:r>
          </a:p>
        </p:txBody>
      </p:sp>
    </p:spTree>
    <p:extLst>
      <p:ext uri="{BB962C8B-B14F-4D97-AF65-F5344CB8AC3E}">
        <p14:creationId xmlns:p14="http://schemas.microsoft.com/office/powerpoint/2010/main" val="312802050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274639"/>
            <a:ext cx="8784405" cy="896616"/>
          </a:xfrm>
          <a:prstGeom prst="rect">
            <a:avLst/>
          </a:prstGeom>
        </p:spPr>
        <p:txBody>
          <a:bodyPr>
            <a:normAutofit/>
          </a:bodyPr>
          <a:lstStyle/>
          <a:p>
            <a:pPr>
              <a:spcBef>
                <a:spcPct val="50000"/>
              </a:spcBef>
            </a:pPr>
            <a:r>
              <a:rPr lang="en-GB" sz="3600" b="1" dirty="0">
                <a:ea typeface="Calibri" panose="020F0502020204030204" pitchFamily="34" charset="0"/>
                <a:cs typeface="Times New Roman" panose="02020603050405020304" pitchFamily="18" charset="0"/>
              </a:rPr>
              <a:t>Theories of Organisational Culture</a:t>
            </a:r>
            <a:endParaRPr lang="en-GB" sz="3600" b="1" dirty="0"/>
          </a:p>
        </p:txBody>
      </p:sp>
      <p:sp>
        <p:nvSpPr>
          <p:cNvPr id="124" name="Clarifying the core concepts in this module"/>
          <p:cNvSpPr txBox="1">
            <a:spLocks noGrp="1"/>
          </p:cNvSpPr>
          <p:nvPr>
            <p:ph type="body" idx="1"/>
          </p:nvPr>
        </p:nvSpPr>
        <p:spPr>
          <a:xfrm>
            <a:off x="215757" y="1171254"/>
            <a:ext cx="8702212" cy="4345979"/>
          </a:xfrm>
          <a:prstGeom prst="rect">
            <a:avLst/>
          </a:prstGeom>
        </p:spPr>
        <p:txBody>
          <a:bodyPr>
            <a:normAutofit lnSpcReduction="10000"/>
          </a:bodyPr>
          <a:lstStyle/>
          <a:p>
            <a:pPr marL="0" lvl="0" indent="0">
              <a:buNone/>
            </a:pPr>
            <a:r>
              <a:rPr lang="en-GB" sz="2800" b="1" dirty="0"/>
              <a:t>The Hofstede’s Cultural Dimension.</a:t>
            </a:r>
          </a:p>
          <a:p>
            <a:pPr marL="0" indent="0">
              <a:buNone/>
            </a:pPr>
            <a:endParaRPr lang="en-GB" dirty="0"/>
          </a:p>
          <a:p>
            <a:pPr marL="0" indent="0">
              <a:buNone/>
            </a:pPr>
            <a:r>
              <a:rPr lang="en-GB" b="1" dirty="0"/>
              <a:t>3. Easygoing vs strict </a:t>
            </a:r>
            <a:r>
              <a:rPr lang="en-GB" dirty="0"/>
              <a:t>- stricter cultures run on a high level of</a:t>
            </a:r>
          </a:p>
          <a:p>
            <a:pPr marL="0" indent="0">
              <a:buNone/>
            </a:pPr>
            <a:r>
              <a:rPr lang="en-GB" dirty="0"/>
              <a:t>    discipline and control, while easy-going cultures tend</a:t>
            </a:r>
          </a:p>
          <a:p>
            <a:pPr marL="0" indent="0">
              <a:buNone/>
            </a:pPr>
            <a:r>
              <a:rPr lang="en-GB" dirty="0"/>
              <a:t>    towards more improvisation.</a:t>
            </a:r>
          </a:p>
          <a:p>
            <a:pPr marL="457200" indent="-457200">
              <a:buFont typeface="+mj-lt"/>
              <a:buAutoNum type="arabicPeriod"/>
            </a:pPr>
            <a:endParaRPr lang="en-GB" dirty="0"/>
          </a:p>
          <a:p>
            <a:pPr marL="0" indent="0">
              <a:buNone/>
            </a:pPr>
            <a:r>
              <a:rPr lang="en-GB" b="1" dirty="0"/>
              <a:t>4. Local vs professional </a:t>
            </a:r>
            <a:r>
              <a:rPr lang="en-GB" dirty="0"/>
              <a:t>- the extent to which people identify</a:t>
            </a:r>
          </a:p>
          <a:p>
            <a:pPr marL="0" indent="0">
              <a:buNone/>
            </a:pPr>
            <a:r>
              <a:rPr lang="en-GB" dirty="0"/>
              <a:t>    with their immediate colleagues and conform to the norms</a:t>
            </a:r>
          </a:p>
          <a:p>
            <a:pPr marL="0" indent="0">
              <a:buNone/>
            </a:pPr>
            <a:r>
              <a:rPr lang="en-GB" dirty="0"/>
              <a:t>    of this environment or associate themselves with a wider</a:t>
            </a:r>
          </a:p>
          <a:p>
            <a:pPr marL="0" indent="0">
              <a:buNone/>
            </a:pPr>
            <a:r>
              <a:rPr lang="en-GB" dirty="0"/>
              <a:t>    group of people and practices based on their role.</a:t>
            </a:r>
          </a:p>
        </p:txBody>
      </p:sp>
    </p:spTree>
    <p:extLst>
      <p:ext uri="{BB962C8B-B14F-4D97-AF65-F5344CB8AC3E}">
        <p14:creationId xmlns:p14="http://schemas.microsoft.com/office/powerpoint/2010/main" val="404121378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274639"/>
            <a:ext cx="8784405" cy="896616"/>
          </a:xfrm>
          <a:prstGeom prst="rect">
            <a:avLst/>
          </a:prstGeom>
        </p:spPr>
        <p:txBody>
          <a:bodyPr>
            <a:normAutofit/>
          </a:bodyPr>
          <a:lstStyle/>
          <a:p>
            <a:pPr>
              <a:spcBef>
                <a:spcPct val="50000"/>
              </a:spcBef>
            </a:pPr>
            <a:r>
              <a:rPr lang="en-GB" sz="3600" b="1" dirty="0">
                <a:ea typeface="Calibri" panose="020F0502020204030204" pitchFamily="34" charset="0"/>
                <a:cs typeface="Times New Roman" panose="02020603050405020304" pitchFamily="18" charset="0"/>
              </a:rPr>
              <a:t>Theories of Organisational Culture</a:t>
            </a:r>
            <a:endParaRPr lang="en-GB" sz="3600" b="1" dirty="0"/>
          </a:p>
        </p:txBody>
      </p:sp>
      <p:sp>
        <p:nvSpPr>
          <p:cNvPr id="124" name="Clarifying the core concepts in this module"/>
          <p:cNvSpPr txBox="1">
            <a:spLocks noGrp="1"/>
          </p:cNvSpPr>
          <p:nvPr>
            <p:ph type="body" idx="1"/>
          </p:nvPr>
        </p:nvSpPr>
        <p:spPr>
          <a:xfrm>
            <a:off x="215757" y="1171254"/>
            <a:ext cx="8702212" cy="4345979"/>
          </a:xfrm>
          <a:prstGeom prst="rect">
            <a:avLst/>
          </a:prstGeom>
        </p:spPr>
        <p:txBody>
          <a:bodyPr>
            <a:normAutofit/>
          </a:bodyPr>
          <a:lstStyle/>
          <a:p>
            <a:pPr marL="0" lvl="0" indent="0">
              <a:buNone/>
            </a:pPr>
            <a:r>
              <a:rPr lang="en-GB" sz="2800" b="1" dirty="0"/>
              <a:t>The Hofstede’s Cultural Dimension.</a:t>
            </a:r>
          </a:p>
          <a:p>
            <a:pPr marL="0" indent="0">
              <a:buNone/>
            </a:pPr>
            <a:endParaRPr lang="en-GB" dirty="0"/>
          </a:p>
          <a:p>
            <a:pPr marL="0" indent="0">
              <a:buNone/>
            </a:pPr>
            <a:r>
              <a:rPr lang="en-GB" b="1" dirty="0"/>
              <a:t>5. Open system vs closed system </a:t>
            </a:r>
            <a:r>
              <a:rPr lang="en-GB" dirty="0"/>
              <a:t>– the extent to which</a:t>
            </a:r>
          </a:p>
          <a:p>
            <a:pPr marL="0" indent="0">
              <a:buNone/>
            </a:pPr>
            <a:r>
              <a:rPr lang="en-GB" dirty="0"/>
              <a:t>    newcomers are accepted and the differences they bring are</a:t>
            </a:r>
          </a:p>
          <a:p>
            <a:pPr marL="0" indent="0">
              <a:buNone/>
            </a:pPr>
            <a:r>
              <a:rPr lang="en-GB" dirty="0"/>
              <a:t>    welcomed.</a:t>
            </a:r>
          </a:p>
          <a:p>
            <a:endParaRPr lang="en-GB" dirty="0"/>
          </a:p>
          <a:p>
            <a:pPr marL="0" indent="0">
              <a:buNone/>
            </a:pPr>
            <a:r>
              <a:rPr lang="en-GB" b="1" dirty="0"/>
              <a:t>6. Employee-oriented vs work-oriented </a:t>
            </a:r>
            <a:r>
              <a:rPr lang="en-GB" dirty="0"/>
              <a:t>– the extent to which</a:t>
            </a:r>
          </a:p>
          <a:p>
            <a:pPr marL="0" indent="0">
              <a:buNone/>
            </a:pPr>
            <a:r>
              <a:rPr lang="en-GB" dirty="0"/>
              <a:t>    the employee’s well-being is prioritised at the expense of the</a:t>
            </a:r>
          </a:p>
          <a:p>
            <a:pPr marL="0" indent="0">
              <a:buNone/>
            </a:pPr>
            <a:r>
              <a:rPr lang="en-GB" dirty="0"/>
              <a:t>    task, or vice versa. </a:t>
            </a:r>
          </a:p>
        </p:txBody>
      </p:sp>
    </p:spTree>
    <p:extLst>
      <p:ext uri="{BB962C8B-B14F-4D97-AF65-F5344CB8AC3E}">
        <p14:creationId xmlns:p14="http://schemas.microsoft.com/office/powerpoint/2010/main" val="25887256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274639"/>
            <a:ext cx="8784405" cy="896616"/>
          </a:xfrm>
          <a:prstGeom prst="rect">
            <a:avLst/>
          </a:prstGeom>
        </p:spPr>
        <p:txBody>
          <a:bodyPr>
            <a:normAutofit/>
          </a:bodyPr>
          <a:lstStyle/>
          <a:p>
            <a:pPr>
              <a:spcBef>
                <a:spcPct val="50000"/>
              </a:spcBef>
            </a:pPr>
            <a:r>
              <a:rPr lang="en-GB" sz="3600" b="1" dirty="0">
                <a:ea typeface="Calibri" panose="020F0502020204030204" pitchFamily="34" charset="0"/>
                <a:cs typeface="Times New Roman" panose="02020603050405020304" pitchFamily="18" charset="0"/>
              </a:rPr>
              <a:t>Theories of Organisational Culture</a:t>
            </a:r>
            <a:endParaRPr lang="en-GB" sz="3600" b="1" dirty="0"/>
          </a:p>
        </p:txBody>
      </p:sp>
      <p:sp>
        <p:nvSpPr>
          <p:cNvPr id="124" name="Clarifying the core concepts in this module"/>
          <p:cNvSpPr txBox="1">
            <a:spLocks noGrp="1"/>
          </p:cNvSpPr>
          <p:nvPr>
            <p:ph type="body" idx="1"/>
          </p:nvPr>
        </p:nvSpPr>
        <p:spPr>
          <a:xfrm>
            <a:off x="342899" y="1451610"/>
            <a:ext cx="8575069" cy="4065623"/>
          </a:xfrm>
          <a:prstGeom prst="rect">
            <a:avLst/>
          </a:prstGeom>
        </p:spPr>
        <p:txBody>
          <a:bodyPr>
            <a:normAutofit lnSpcReduction="10000"/>
          </a:bodyPr>
          <a:lstStyle/>
          <a:p>
            <a:pPr marL="0" lvl="0" indent="0" algn="ctr">
              <a:buNone/>
            </a:pPr>
            <a:r>
              <a:rPr lang="en-GB" sz="3200" b="1" dirty="0">
                <a:solidFill>
                  <a:srgbClr val="FF0000"/>
                </a:solidFill>
              </a:rPr>
              <a:t>Quick Class Activity</a:t>
            </a:r>
          </a:p>
          <a:p>
            <a:pPr marL="0" lvl="0" indent="0">
              <a:buNone/>
            </a:pPr>
            <a:endParaRPr lang="en-GB" sz="2800" b="1" dirty="0"/>
          </a:p>
          <a:p>
            <a:pPr marL="514350" lvl="0" indent="-514350">
              <a:buFont typeface="+mj-lt"/>
              <a:buAutoNum type="arabicPeriod"/>
            </a:pPr>
            <a:r>
              <a:rPr lang="en-GB" sz="3000" b="1" dirty="0"/>
              <a:t>Select from the country comparison bar of your country of origin, and the UK, USA or China. </a:t>
            </a:r>
            <a:r>
              <a:rPr lang="en-GB" sz="3000" b="1" dirty="0">
                <a:hlinkClick r:id="rId2"/>
              </a:rPr>
              <a:t>https://geerthofstede.com/country-comparison-bar-charts/</a:t>
            </a:r>
            <a:r>
              <a:rPr lang="en-GB" sz="3000" b="1" dirty="0"/>
              <a:t> </a:t>
            </a:r>
          </a:p>
          <a:p>
            <a:pPr marL="514350" lvl="0" indent="-514350">
              <a:buFont typeface="+mj-lt"/>
              <a:buAutoNum type="arabicPeriod"/>
            </a:pPr>
            <a:endParaRPr lang="en-GB" sz="3000" b="1" dirty="0"/>
          </a:p>
          <a:p>
            <a:pPr marL="514350" lvl="0" indent="-514350">
              <a:buFont typeface="+mj-lt"/>
              <a:buAutoNum type="arabicPeriod"/>
            </a:pPr>
            <a:r>
              <a:rPr lang="en-GB" sz="3000" b="1" dirty="0"/>
              <a:t>Then reflect on how the theory relates to your workplace?</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65586091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82193"/>
            <a:ext cx="8784405" cy="863029"/>
          </a:xfrm>
          <a:prstGeom prst="rect">
            <a:avLst/>
          </a:prstGeom>
        </p:spPr>
        <p:txBody>
          <a:bodyPr>
            <a:normAutofit/>
          </a:bodyPr>
          <a:lstStyle/>
          <a:p>
            <a:pPr>
              <a:spcBef>
                <a:spcPct val="50000"/>
              </a:spcBef>
            </a:pPr>
            <a:r>
              <a:rPr lang="en-GB" sz="3600" b="1" dirty="0">
                <a:ea typeface="Calibri" panose="020F0502020204030204" pitchFamily="34" charset="0"/>
                <a:cs typeface="Times New Roman" panose="02020603050405020304" pitchFamily="18" charset="0"/>
              </a:rPr>
              <a:t>Theories of Organisational Culture</a:t>
            </a:r>
            <a:endParaRPr lang="en-GB" sz="3600" b="1" dirty="0"/>
          </a:p>
        </p:txBody>
      </p:sp>
      <p:sp>
        <p:nvSpPr>
          <p:cNvPr id="124" name="Clarifying the core concepts in this module"/>
          <p:cNvSpPr txBox="1">
            <a:spLocks noGrp="1"/>
          </p:cNvSpPr>
          <p:nvPr>
            <p:ph type="body" idx="1"/>
          </p:nvPr>
        </p:nvSpPr>
        <p:spPr>
          <a:xfrm>
            <a:off x="143838" y="821934"/>
            <a:ext cx="8774131" cy="4695300"/>
          </a:xfrm>
          <a:prstGeom prst="rect">
            <a:avLst/>
          </a:prstGeom>
        </p:spPr>
        <p:txBody>
          <a:bodyPr>
            <a:normAutofit fontScale="92500" lnSpcReduction="20000"/>
          </a:bodyPr>
          <a:lstStyle/>
          <a:p>
            <a:pPr marL="0" indent="0" algn="just">
              <a:lnSpc>
                <a:spcPct val="90000"/>
              </a:lnSpc>
              <a:buSzPct val="90000"/>
              <a:buNone/>
            </a:pPr>
            <a:r>
              <a:rPr lang="en-GB" sz="2600" b="1" dirty="0">
                <a:solidFill>
                  <a:srgbClr val="FF0000"/>
                </a:solidFill>
              </a:rPr>
              <a:t>Edgar Schein and the Three Levels of Organisational Culture.</a:t>
            </a:r>
          </a:p>
          <a:p>
            <a:pPr marL="0" indent="0">
              <a:buNone/>
            </a:pPr>
            <a:endParaRPr lang="en-GB" dirty="0"/>
          </a:p>
          <a:p>
            <a:pPr marL="0" indent="0" algn="just">
              <a:buNone/>
            </a:pPr>
            <a:r>
              <a:rPr lang="en-GB" sz="2800" dirty="0"/>
              <a:t>Schein (1990), argues that culture is the most difficult organisational element to change and; It cannot be explained in its entirety. </a:t>
            </a:r>
          </a:p>
          <a:p>
            <a:pPr marL="0" indent="0" algn="just">
              <a:buNone/>
            </a:pPr>
            <a:endParaRPr lang="en-GB" sz="2800" dirty="0"/>
          </a:p>
          <a:p>
            <a:pPr marL="0" indent="0" algn="just">
              <a:buNone/>
            </a:pPr>
            <a:r>
              <a:rPr lang="en-GB" sz="2800" dirty="0"/>
              <a:t>Schein’s model of organisation illustrates three cognitive levels of organisational culture: </a:t>
            </a:r>
            <a:r>
              <a:rPr lang="en-GB" sz="2800" b="1" dirty="0"/>
              <a:t>Artefacts, Espoused values, and Basic underlying assumptions</a:t>
            </a:r>
            <a:r>
              <a:rPr lang="en-GB" sz="2800" dirty="0"/>
              <a:t>.</a:t>
            </a:r>
          </a:p>
          <a:p>
            <a:pPr marL="0" indent="0" algn="just">
              <a:buNone/>
            </a:pPr>
            <a:endParaRPr lang="en-GB" sz="2800" dirty="0"/>
          </a:p>
          <a:p>
            <a:pPr marL="0" indent="0" algn="just">
              <a:buNone/>
            </a:pPr>
            <a:endParaRPr lang="en-GB" sz="2800" dirty="0"/>
          </a:p>
          <a:p>
            <a:pPr marL="0" indent="0" algn="just">
              <a:buNone/>
            </a:pPr>
            <a:r>
              <a:rPr lang="en-GB" sz="2800" dirty="0"/>
              <a:t>These levels offer a definition of what organizational culture really is.</a:t>
            </a:r>
          </a:p>
        </p:txBody>
      </p:sp>
    </p:spTree>
    <p:extLst>
      <p:ext uri="{BB962C8B-B14F-4D97-AF65-F5344CB8AC3E}">
        <p14:creationId xmlns:p14="http://schemas.microsoft.com/office/powerpoint/2010/main" val="359571644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82193"/>
            <a:ext cx="8784405" cy="863029"/>
          </a:xfrm>
          <a:prstGeom prst="rect">
            <a:avLst/>
          </a:prstGeom>
        </p:spPr>
        <p:txBody>
          <a:bodyPr>
            <a:normAutofit/>
          </a:bodyPr>
          <a:lstStyle/>
          <a:p>
            <a:pPr>
              <a:spcBef>
                <a:spcPct val="50000"/>
              </a:spcBef>
            </a:pPr>
            <a:r>
              <a:rPr lang="en-GB" sz="3600" b="1" dirty="0">
                <a:ea typeface="Calibri" panose="020F0502020204030204" pitchFamily="34" charset="0"/>
                <a:cs typeface="Times New Roman" panose="02020603050405020304" pitchFamily="18" charset="0"/>
              </a:rPr>
              <a:t>Theories of Organisational Culture</a:t>
            </a:r>
            <a:endParaRPr lang="en-GB" sz="3600" b="1" dirty="0"/>
          </a:p>
        </p:txBody>
      </p:sp>
      <p:sp>
        <p:nvSpPr>
          <p:cNvPr id="124" name="Clarifying the core concepts in this module"/>
          <p:cNvSpPr txBox="1">
            <a:spLocks noGrp="1"/>
          </p:cNvSpPr>
          <p:nvPr>
            <p:ph type="body" idx="1"/>
          </p:nvPr>
        </p:nvSpPr>
        <p:spPr>
          <a:xfrm>
            <a:off x="143838" y="821934"/>
            <a:ext cx="8774131" cy="4695300"/>
          </a:xfrm>
          <a:prstGeom prst="rect">
            <a:avLst/>
          </a:prstGeom>
        </p:spPr>
        <p:txBody>
          <a:bodyPr>
            <a:normAutofit/>
          </a:bodyPr>
          <a:lstStyle/>
          <a:p>
            <a:pPr marL="0" indent="0" algn="just">
              <a:lnSpc>
                <a:spcPct val="90000"/>
              </a:lnSpc>
              <a:buSzPct val="90000"/>
              <a:buNone/>
            </a:pPr>
            <a:r>
              <a:rPr lang="en-GB" sz="2600" b="1" dirty="0">
                <a:solidFill>
                  <a:srgbClr val="FF0000"/>
                </a:solidFill>
              </a:rPr>
              <a:t>Schein and the Three Levels of Organisational Culture.</a:t>
            </a:r>
          </a:p>
          <a:p>
            <a:pPr marL="0" indent="0">
              <a:buNone/>
            </a:pPr>
            <a:endParaRPr lang="en-GB" dirty="0"/>
          </a:p>
        </p:txBody>
      </p:sp>
      <p:pic>
        <p:nvPicPr>
          <p:cNvPr id="2" name="Picture 1" descr="A diagram of a culture&#10;&#10;Description automatically generated">
            <a:extLst>
              <a:ext uri="{FF2B5EF4-FFF2-40B4-BE49-F238E27FC236}">
                <a16:creationId xmlns:a16="http://schemas.microsoft.com/office/drawing/2014/main" id="{DE8FBE66-D15D-79AE-7BA5-9E8F9E55E2A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6031" y="1321939"/>
            <a:ext cx="8620018" cy="3866510"/>
          </a:xfrm>
          <a:prstGeom prst="rect">
            <a:avLst/>
          </a:prstGeom>
        </p:spPr>
      </p:pic>
    </p:spTree>
    <p:extLst>
      <p:ext uri="{BB962C8B-B14F-4D97-AF65-F5344CB8AC3E}">
        <p14:creationId xmlns:p14="http://schemas.microsoft.com/office/powerpoint/2010/main" val="74940295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82193"/>
            <a:ext cx="8784405" cy="863029"/>
          </a:xfrm>
          <a:prstGeom prst="rect">
            <a:avLst/>
          </a:prstGeom>
        </p:spPr>
        <p:txBody>
          <a:bodyPr>
            <a:normAutofit/>
          </a:bodyPr>
          <a:lstStyle/>
          <a:p>
            <a:pPr>
              <a:spcBef>
                <a:spcPct val="50000"/>
              </a:spcBef>
            </a:pPr>
            <a:r>
              <a:rPr lang="en-GB" sz="3600" b="1" dirty="0">
                <a:ea typeface="Calibri" panose="020F0502020204030204" pitchFamily="34" charset="0"/>
                <a:cs typeface="Times New Roman" panose="02020603050405020304" pitchFamily="18" charset="0"/>
              </a:rPr>
              <a:t>Theories of Organisational Culture</a:t>
            </a:r>
            <a:endParaRPr lang="en-GB" sz="3600" b="1" dirty="0"/>
          </a:p>
        </p:txBody>
      </p:sp>
      <p:sp>
        <p:nvSpPr>
          <p:cNvPr id="124" name="Clarifying the core concepts in this module"/>
          <p:cNvSpPr txBox="1">
            <a:spLocks noGrp="1"/>
          </p:cNvSpPr>
          <p:nvPr>
            <p:ph type="body" idx="1"/>
          </p:nvPr>
        </p:nvSpPr>
        <p:spPr>
          <a:xfrm>
            <a:off x="143838" y="821934"/>
            <a:ext cx="8774131" cy="4695300"/>
          </a:xfrm>
          <a:prstGeom prst="rect">
            <a:avLst/>
          </a:prstGeom>
        </p:spPr>
        <p:txBody>
          <a:bodyPr>
            <a:normAutofit/>
          </a:bodyPr>
          <a:lstStyle/>
          <a:p>
            <a:pPr marL="0" indent="0" algn="just">
              <a:lnSpc>
                <a:spcPct val="90000"/>
              </a:lnSpc>
              <a:buSzPct val="90000"/>
              <a:buNone/>
            </a:pPr>
            <a:r>
              <a:rPr lang="en-GB" sz="3200" b="1" dirty="0">
                <a:solidFill>
                  <a:srgbClr val="FF0000"/>
                </a:solidFill>
              </a:rPr>
              <a:t>Edgar Schein and the Three Levels of Organisational Culture.</a:t>
            </a:r>
          </a:p>
          <a:p>
            <a:r>
              <a:rPr lang="en-GB" sz="3200" b="1" dirty="0"/>
              <a:t>Artefacts </a:t>
            </a:r>
            <a:r>
              <a:rPr lang="en-GB" sz="3200" dirty="0"/>
              <a:t>- </a:t>
            </a:r>
            <a:r>
              <a:rPr lang="en-GB" sz="2800" dirty="0"/>
              <a:t>organisational attributes that can be seen, felt and heard by the uninitiated observer, including the facilities, offices, décor, furnishings, dress, and how people visibly interact with others and with organisational outsiders. </a:t>
            </a:r>
          </a:p>
          <a:p>
            <a:endParaRPr lang="en-GB" dirty="0"/>
          </a:p>
        </p:txBody>
      </p:sp>
      <p:pic>
        <p:nvPicPr>
          <p:cNvPr id="3074" name="Picture 2" descr="What is the Perfect Organisational Culture?">
            <a:extLst>
              <a:ext uri="{FF2B5EF4-FFF2-40B4-BE49-F238E27FC236}">
                <a16:creationId xmlns:a16="http://schemas.microsoft.com/office/drawing/2014/main" id="{D6527CA6-0593-F698-C4DB-DCEECA9E16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02982" y="3883632"/>
            <a:ext cx="5841018" cy="18390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880696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82193"/>
            <a:ext cx="8784405" cy="863029"/>
          </a:xfrm>
          <a:prstGeom prst="rect">
            <a:avLst/>
          </a:prstGeom>
        </p:spPr>
        <p:txBody>
          <a:bodyPr>
            <a:normAutofit/>
          </a:bodyPr>
          <a:lstStyle/>
          <a:p>
            <a:pPr>
              <a:spcBef>
                <a:spcPct val="50000"/>
              </a:spcBef>
            </a:pPr>
            <a:r>
              <a:rPr lang="en-GB" sz="3600" b="1" dirty="0">
                <a:ea typeface="Calibri" panose="020F0502020204030204" pitchFamily="34" charset="0"/>
                <a:cs typeface="Times New Roman" panose="02020603050405020304" pitchFamily="18" charset="0"/>
              </a:rPr>
              <a:t>Theories of Organisational Culture</a:t>
            </a:r>
            <a:endParaRPr lang="en-GB" sz="3600" b="1" dirty="0"/>
          </a:p>
        </p:txBody>
      </p:sp>
      <p:sp>
        <p:nvSpPr>
          <p:cNvPr id="124" name="Clarifying the core concepts in this module"/>
          <p:cNvSpPr txBox="1">
            <a:spLocks noGrp="1"/>
          </p:cNvSpPr>
          <p:nvPr>
            <p:ph type="body" idx="1"/>
          </p:nvPr>
        </p:nvSpPr>
        <p:spPr>
          <a:xfrm>
            <a:off x="143838" y="821934"/>
            <a:ext cx="8774131" cy="4695300"/>
          </a:xfrm>
          <a:prstGeom prst="rect">
            <a:avLst/>
          </a:prstGeom>
        </p:spPr>
        <p:txBody>
          <a:bodyPr>
            <a:normAutofit/>
          </a:bodyPr>
          <a:lstStyle/>
          <a:p>
            <a:pPr marL="0" indent="0" algn="just">
              <a:lnSpc>
                <a:spcPct val="90000"/>
              </a:lnSpc>
              <a:buSzPct val="90000"/>
              <a:buNone/>
            </a:pPr>
            <a:r>
              <a:rPr lang="en-GB" sz="3200" b="1" dirty="0">
                <a:solidFill>
                  <a:srgbClr val="FF0000"/>
                </a:solidFill>
              </a:rPr>
              <a:t>Edgar Schein and the Three Levels of Organisational Culture.</a:t>
            </a:r>
          </a:p>
          <a:p>
            <a:pPr marL="0" indent="0">
              <a:buNone/>
            </a:pPr>
            <a:endParaRPr lang="en-GB" dirty="0"/>
          </a:p>
          <a:p>
            <a:pPr algn="just"/>
            <a:r>
              <a:rPr lang="en-GB" sz="3200" b="1" dirty="0"/>
              <a:t>Espoused values </a:t>
            </a:r>
            <a:r>
              <a:rPr lang="en-GB" sz="3200" dirty="0"/>
              <a:t>-</a:t>
            </a:r>
            <a:r>
              <a:rPr lang="en-GB" dirty="0"/>
              <a:t> </a:t>
            </a:r>
            <a:r>
              <a:rPr lang="en-GB" sz="2800" dirty="0"/>
              <a:t>the professed culture of an organisation's members. Company slogans, mission statements and other operational creeds are useful examples</a:t>
            </a:r>
            <a:r>
              <a:rPr lang="en-GB" dirty="0"/>
              <a:t>.</a:t>
            </a:r>
          </a:p>
          <a:p>
            <a:endParaRPr lang="en-GB" dirty="0"/>
          </a:p>
          <a:p>
            <a:endParaRPr lang="en-GB" dirty="0"/>
          </a:p>
        </p:txBody>
      </p:sp>
      <p:pic>
        <p:nvPicPr>
          <p:cNvPr id="2050" name="Picture 2" descr="Organizational Culture: Managing Your Culture by Design Rather Than Default  - Steelcase">
            <a:extLst>
              <a:ext uri="{FF2B5EF4-FFF2-40B4-BE49-F238E27FC236}">
                <a16:creationId xmlns:a16="http://schemas.microsoft.com/office/drawing/2014/main" id="{3C929F45-ED83-960B-5836-0FF3F9A0B16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34338" y="3852809"/>
            <a:ext cx="3965824" cy="16644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12306846"/>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82193"/>
            <a:ext cx="8784405" cy="863029"/>
          </a:xfrm>
          <a:prstGeom prst="rect">
            <a:avLst/>
          </a:prstGeom>
        </p:spPr>
        <p:txBody>
          <a:bodyPr>
            <a:normAutofit/>
          </a:bodyPr>
          <a:lstStyle/>
          <a:p>
            <a:pPr>
              <a:spcBef>
                <a:spcPct val="50000"/>
              </a:spcBef>
            </a:pPr>
            <a:r>
              <a:rPr lang="en-GB" sz="3600" b="1" dirty="0">
                <a:ea typeface="Calibri" panose="020F0502020204030204" pitchFamily="34" charset="0"/>
                <a:cs typeface="Times New Roman" panose="02020603050405020304" pitchFamily="18" charset="0"/>
              </a:rPr>
              <a:t>Theories of Organisational Culture</a:t>
            </a:r>
            <a:endParaRPr lang="en-GB" sz="3600" b="1" dirty="0"/>
          </a:p>
        </p:txBody>
      </p:sp>
      <p:sp>
        <p:nvSpPr>
          <p:cNvPr id="124" name="Clarifying the core concepts in this module"/>
          <p:cNvSpPr txBox="1">
            <a:spLocks noGrp="1"/>
          </p:cNvSpPr>
          <p:nvPr>
            <p:ph type="body" idx="1"/>
          </p:nvPr>
        </p:nvSpPr>
        <p:spPr>
          <a:xfrm>
            <a:off x="226031" y="821934"/>
            <a:ext cx="8774131" cy="4695300"/>
          </a:xfrm>
          <a:prstGeom prst="rect">
            <a:avLst/>
          </a:prstGeom>
        </p:spPr>
        <p:txBody>
          <a:bodyPr>
            <a:normAutofit/>
          </a:bodyPr>
          <a:lstStyle/>
          <a:p>
            <a:pPr marL="0" indent="0" algn="just">
              <a:lnSpc>
                <a:spcPct val="90000"/>
              </a:lnSpc>
              <a:buSzPct val="90000"/>
              <a:buNone/>
            </a:pPr>
            <a:r>
              <a:rPr lang="en-GB" sz="3200" b="1" dirty="0">
                <a:solidFill>
                  <a:srgbClr val="FF0000"/>
                </a:solidFill>
              </a:rPr>
              <a:t>Edgar Schein and the Three Levels of Organisational Culture.</a:t>
            </a:r>
          </a:p>
          <a:p>
            <a:pPr algn="just"/>
            <a:r>
              <a:rPr lang="en-GB" sz="3000" b="1" dirty="0"/>
              <a:t>Basic underlying assumptions </a:t>
            </a:r>
            <a:r>
              <a:rPr lang="en-GB" b="1" dirty="0"/>
              <a:t>- </a:t>
            </a:r>
            <a:r>
              <a:rPr lang="en-GB" sz="2500" dirty="0"/>
              <a:t>which are unseen and not consciously identified in everyday interactions between organisational members. Even people with the experience to understand this deepest level of organisational culture can become accustomed to its attributes, reinforcing the invisibility of its existence.</a:t>
            </a:r>
          </a:p>
          <a:p>
            <a:pPr algn="just"/>
            <a:endParaRPr lang="en-GB" sz="2500" dirty="0"/>
          </a:p>
        </p:txBody>
      </p:sp>
      <p:pic>
        <p:nvPicPr>
          <p:cNvPr id="4098" name="Picture 2" descr="10 elements of a strong organizational culture">
            <a:extLst>
              <a:ext uri="{FF2B5EF4-FFF2-40B4-BE49-F238E27FC236}">
                <a16:creationId xmlns:a16="http://schemas.microsoft.com/office/drawing/2014/main" id="{A520A7D1-F0B6-B93B-168C-A03C651D6AB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59011" y="4200846"/>
            <a:ext cx="3051425" cy="14499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160242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82193"/>
            <a:ext cx="8784405" cy="863029"/>
          </a:xfrm>
          <a:prstGeom prst="rect">
            <a:avLst/>
          </a:prstGeom>
        </p:spPr>
        <p:txBody>
          <a:bodyPr>
            <a:normAutofit/>
          </a:bodyPr>
          <a:lstStyle/>
          <a:p>
            <a:pPr>
              <a:spcBef>
                <a:spcPct val="50000"/>
              </a:spcBef>
            </a:pPr>
            <a:r>
              <a:rPr lang="en-GB" sz="3600" b="1" dirty="0">
                <a:ea typeface="Calibri" panose="020F0502020204030204" pitchFamily="34" charset="0"/>
                <a:cs typeface="Times New Roman" panose="02020603050405020304" pitchFamily="18" charset="0"/>
              </a:rPr>
              <a:t>Theories of Organisational Culture</a:t>
            </a:r>
            <a:endParaRPr lang="en-GB" sz="3600" b="1" dirty="0"/>
          </a:p>
        </p:txBody>
      </p:sp>
      <p:sp>
        <p:nvSpPr>
          <p:cNvPr id="124" name="Clarifying the core concepts in this module"/>
          <p:cNvSpPr txBox="1">
            <a:spLocks noGrp="1"/>
          </p:cNvSpPr>
          <p:nvPr>
            <p:ph type="body" idx="1"/>
          </p:nvPr>
        </p:nvSpPr>
        <p:spPr>
          <a:xfrm>
            <a:off x="226031" y="821934"/>
            <a:ext cx="8774131" cy="4695300"/>
          </a:xfrm>
          <a:prstGeom prst="rect">
            <a:avLst/>
          </a:prstGeom>
        </p:spPr>
        <p:txBody>
          <a:bodyPr>
            <a:normAutofit/>
          </a:bodyPr>
          <a:lstStyle/>
          <a:p>
            <a:pPr marL="0" lvl="0" indent="0">
              <a:buNone/>
            </a:pPr>
            <a:r>
              <a:rPr lang="en-GB" sz="3200" b="1" dirty="0">
                <a:solidFill>
                  <a:srgbClr val="FF0000"/>
                </a:solidFill>
              </a:rPr>
              <a:t>Quick Class Activity:</a:t>
            </a:r>
          </a:p>
          <a:p>
            <a:pPr marL="0" lvl="0" indent="0">
              <a:buNone/>
            </a:pPr>
            <a:endParaRPr lang="en-GB" b="1" dirty="0"/>
          </a:p>
          <a:p>
            <a:pPr marL="0" lvl="0" indent="0" algn="just">
              <a:buNone/>
            </a:pPr>
            <a:r>
              <a:rPr lang="en-GB" sz="3200" b="1" dirty="0"/>
              <a:t>What aspect of the </a:t>
            </a:r>
            <a:r>
              <a:rPr lang="en-GB" sz="3200" b="1" dirty="0">
                <a:solidFill>
                  <a:srgbClr val="FF0000"/>
                </a:solidFill>
              </a:rPr>
              <a:t>Schein’s three Levels of Organisational Culture </a:t>
            </a:r>
            <a:r>
              <a:rPr lang="en-GB" sz="3200" b="1" dirty="0"/>
              <a:t>interest you the most?</a:t>
            </a:r>
          </a:p>
          <a:p>
            <a:pPr marL="0" lvl="0" indent="0" algn="just">
              <a:buNone/>
            </a:pPr>
            <a:endParaRPr lang="en-GB" sz="3200" b="1" dirty="0"/>
          </a:p>
          <a:p>
            <a:pPr marL="0" lvl="0" indent="0" algn="just">
              <a:buNone/>
            </a:pPr>
            <a:r>
              <a:rPr lang="en-GB" sz="3200" b="1" dirty="0"/>
              <a:t>Can you think of how the theory relate to your workplace?</a:t>
            </a:r>
          </a:p>
          <a:p>
            <a:pPr algn="just"/>
            <a:endParaRPr lang="en-GB" sz="2500" dirty="0"/>
          </a:p>
        </p:txBody>
      </p:sp>
    </p:spTree>
    <p:extLst>
      <p:ext uri="{BB962C8B-B14F-4D97-AF65-F5344CB8AC3E}">
        <p14:creationId xmlns:p14="http://schemas.microsoft.com/office/powerpoint/2010/main" val="426376800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82193"/>
            <a:ext cx="8784405" cy="863029"/>
          </a:xfrm>
          <a:prstGeom prst="rect">
            <a:avLst/>
          </a:prstGeom>
        </p:spPr>
        <p:txBody>
          <a:bodyPr>
            <a:normAutofit/>
          </a:bodyPr>
          <a:lstStyle/>
          <a:p>
            <a:pPr>
              <a:spcBef>
                <a:spcPct val="50000"/>
              </a:spcBef>
            </a:pPr>
            <a:r>
              <a:rPr lang="en-GB" sz="3600" b="1" dirty="0">
                <a:ea typeface="Calibri" panose="020F0502020204030204" pitchFamily="34" charset="0"/>
                <a:cs typeface="Times New Roman" panose="02020603050405020304" pitchFamily="18" charset="0"/>
              </a:rPr>
              <a:t>Theories of Organisational Culture</a:t>
            </a:r>
            <a:endParaRPr lang="en-GB" sz="3600" b="1" dirty="0"/>
          </a:p>
        </p:txBody>
      </p:sp>
      <p:sp>
        <p:nvSpPr>
          <p:cNvPr id="124" name="Clarifying the core concepts in this module"/>
          <p:cNvSpPr txBox="1">
            <a:spLocks noGrp="1"/>
          </p:cNvSpPr>
          <p:nvPr>
            <p:ph type="body" idx="1"/>
          </p:nvPr>
        </p:nvSpPr>
        <p:spPr>
          <a:xfrm>
            <a:off x="143838" y="945222"/>
            <a:ext cx="8774131" cy="4572012"/>
          </a:xfrm>
          <a:prstGeom prst="rect">
            <a:avLst/>
          </a:prstGeom>
        </p:spPr>
        <p:txBody>
          <a:bodyPr>
            <a:normAutofit lnSpcReduction="10000"/>
          </a:bodyPr>
          <a:lstStyle/>
          <a:p>
            <a:pPr marL="0" indent="0" algn="just">
              <a:lnSpc>
                <a:spcPct val="90000"/>
              </a:lnSpc>
              <a:buSzPct val="90000"/>
              <a:buNone/>
            </a:pPr>
            <a:r>
              <a:rPr lang="en-GB" sz="2800" b="1" dirty="0"/>
              <a:t>Gerry Johnson and Kevan Scholes </a:t>
            </a:r>
            <a:r>
              <a:rPr lang="en-GB" sz="2800" dirty="0"/>
              <a:t>developed the Cultural Web in 1992. </a:t>
            </a:r>
          </a:p>
          <a:p>
            <a:pPr marL="0" indent="0" algn="just">
              <a:lnSpc>
                <a:spcPct val="90000"/>
              </a:lnSpc>
              <a:buSzPct val="90000"/>
              <a:buNone/>
            </a:pPr>
            <a:endParaRPr lang="en-GB" sz="2800" dirty="0"/>
          </a:p>
          <a:p>
            <a:pPr marL="0" indent="0" algn="just">
              <a:lnSpc>
                <a:spcPct val="90000"/>
              </a:lnSpc>
              <a:buSzPct val="90000"/>
              <a:buNone/>
            </a:pPr>
            <a:r>
              <a:rPr lang="en-GB" sz="2800" dirty="0"/>
              <a:t>It is a representation of the taken-for-granted assumptions of an organisation which helps management to focus on the key factors of culture and their impact on strategic issues. </a:t>
            </a:r>
          </a:p>
          <a:p>
            <a:pPr marL="0" indent="0" algn="just">
              <a:lnSpc>
                <a:spcPct val="90000"/>
              </a:lnSpc>
              <a:buSzPct val="90000"/>
              <a:buNone/>
            </a:pPr>
            <a:endParaRPr lang="en-GB" sz="2800" dirty="0"/>
          </a:p>
          <a:p>
            <a:pPr marL="0" indent="0" algn="just">
              <a:lnSpc>
                <a:spcPct val="90000"/>
              </a:lnSpc>
              <a:buSzPct val="90000"/>
              <a:buNone/>
            </a:pPr>
            <a:endParaRPr lang="en-GB" sz="2800" dirty="0"/>
          </a:p>
          <a:p>
            <a:pPr marL="0" indent="0" algn="just">
              <a:lnSpc>
                <a:spcPct val="90000"/>
              </a:lnSpc>
              <a:buSzPct val="90000"/>
              <a:buNone/>
            </a:pPr>
            <a:r>
              <a:rPr lang="en-GB" sz="2800" dirty="0"/>
              <a:t>This can identify blockages to and facilitators of change in order to improve performance and competitive advantage. </a:t>
            </a:r>
          </a:p>
          <a:p>
            <a:endParaRPr lang="en-GB" dirty="0"/>
          </a:p>
        </p:txBody>
      </p:sp>
    </p:spTree>
    <p:extLst>
      <p:ext uri="{BB962C8B-B14F-4D97-AF65-F5344CB8AC3E}">
        <p14:creationId xmlns:p14="http://schemas.microsoft.com/office/powerpoint/2010/main" val="1449826186"/>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82193"/>
            <a:ext cx="8784405" cy="863029"/>
          </a:xfrm>
          <a:prstGeom prst="rect">
            <a:avLst/>
          </a:prstGeom>
        </p:spPr>
        <p:txBody>
          <a:bodyPr>
            <a:normAutofit/>
          </a:bodyPr>
          <a:lstStyle/>
          <a:p>
            <a:pPr>
              <a:spcBef>
                <a:spcPct val="50000"/>
              </a:spcBef>
            </a:pPr>
            <a:r>
              <a:rPr lang="en-GB" sz="3600" b="1" dirty="0">
                <a:ea typeface="Calibri" panose="020F0502020204030204" pitchFamily="34" charset="0"/>
                <a:cs typeface="Times New Roman" panose="02020603050405020304" pitchFamily="18" charset="0"/>
              </a:rPr>
              <a:t>Theories of Organisational Culture</a:t>
            </a:r>
            <a:endParaRPr lang="en-GB" sz="3600" b="1" dirty="0"/>
          </a:p>
        </p:txBody>
      </p:sp>
      <p:sp>
        <p:nvSpPr>
          <p:cNvPr id="124" name="Clarifying the core concepts in this module"/>
          <p:cNvSpPr txBox="1">
            <a:spLocks noGrp="1"/>
          </p:cNvSpPr>
          <p:nvPr>
            <p:ph type="body" idx="1"/>
          </p:nvPr>
        </p:nvSpPr>
        <p:spPr>
          <a:xfrm>
            <a:off x="143838" y="821934"/>
            <a:ext cx="8774131" cy="4695300"/>
          </a:xfrm>
          <a:prstGeom prst="rect">
            <a:avLst/>
          </a:prstGeom>
        </p:spPr>
        <p:txBody>
          <a:bodyPr>
            <a:normAutofit fontScale="92500" lnSpcReduction="10000"/>
          </a:bodyPr>
          <a:lstStyle/>
          <a:p>
            <a:pPr marL="0" indent="0">
              <a:buNone/>
            </a:pPr>
            <a:r>
              <a:rPr lang="en-GB" sz="2800" dirty="0"/>
              <a:t>The Cultural Web contains six inter-related elements: </a:t>
            </a:r>
          </a:p>
          <a:p>
            <a:pPr marL="0" indent="0">
              <a:buNone/>
            </a:pPr>
            <a:endParaRPr lang="en-GB" sz="2800" dirty="0"/>
          </a:p>
          <a:p>
            <a:r>
              <a:rPr lang="en-GB" sz="2800" dirty="0"/>
              <a:t>› </a:t>
            </a:r>
            <a:r>
              <a:rPr lang="en-GB" sz="2800" b="1" dirty="0"/>
              <a:t>Stories </a:t>
            </a:r>
            <a:r>
              <a:rPr lang="en-GB" sz="2800" dirty="0"/>
              <a:t>- the past and present events and people talked about inside and outside the company.</a:t>
            </a:r>
          </a:p>
          <a:p>
            <a:endParaRPr lang="en-GB" sz="2800" dirty="0"/>
          </a:p>
          <a:p>
            <a:r>
              <a:rPr lang="en-GB" sz="2800" dirty="0"/>
              <a:t>› </a:t>
            </a:r>
            <a:r>
              <a:rPr lang="en-GB" sz="2800" b="1" dirty="0"/>
              <a:t>Rituals and routines </a:t>
            </a:r>
            <a:r>
              <a:rPr lang="en-GB" sz="2800" dirty="0"/>
              <a:t>- the daily behaviour and actions of people that signal acceptable behaviour.</a:t>
            </a:r>
          </a:p>
          <a:p>
            <a:pPr marL="0" indent="0">
              <a:buNone/>
            </a:pPr>
            <a:r>
              <a:rPr lang="en-GB" sz="2800" dirty="0"/>
              <a:t> </a:t>
            </a:r>
          </a:p>
          <a:p>
            <a:r>
              <a:rPr lang="en-GB" sz="2800" dirty="0"/>
              <a:t>› </a:t>
            </a:r>
            <a:r>
              <a:rPr lang="en-GB" sz="2800" b="1" dirty="0"/>
              <a:t>Symbols </a:t>
            </a:r>
            <a:r>
              <a:rPr lang="en-GB" sz="2800" dirty="0"/>
              <a:t>- the visual representations of the company including logos, office decor and formal or informal dress codes. </a:t>
            </a:r>
          </a:p>
          <a:p>
            <a:endParaRPr lang="en-GB" dirty="0"/>
          </a:p>
        </p:txBody>
      </p:sp>
    </p:spTree>
    <p:extLst>
      <p:ext uri="{BB962C8B-B14F-4D97-AF65-F5344CB8AC3E}">
        <p14:creationId xmlns:p14="http://schemas.microsoft.com/office/powerpoint/2010/main" val="2040271577"/>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82193"/>
            <a:ext cx="8784405" cy="739741"/>
          </a:xfrm>
          <a:prstGeom prst="rect">
            <a:avLst/>
          </a:prstGeom>
        </p:spPr>
        <p:txBody>
          <a:bodyPr>
            <a:normAutofit/>
          </a:bodyPr>
          <a:lstStyle/>
          <a:p>
            <a:pPr>
              <a:spcBef>
                <a:spcPct val="50000"/>
              </a:spcBef>
            </a:pPr>
            <a:r>
              <a:rPr lang="en-GB" sz="3600" b="1" dirty="0">
                <a:ea typeface="Calibri" panose="020F0502020204030204" pitchFamily="34" charset="0"/>
                <a:cs typeface="Times New Roman" panose="02020603050405020304" pitchFamily="18" charset="0"/>
              </a:rPr>
              <a:t>Theories of Organisational Culture</a:t>
            </a:r>
            <a:endParaRPr lang="en-GB" sz="3600" b="1" dirty="0"/>
          </a:p>
        </p:txBody>
      </p:sp>
      <p:sp>
        <p:nvSpPr>
          <p:cNvPr id="124" name="Clarifying the core concepts in this module"/>
          <p:cNvSpPr txBox="1">
            <a:spLocks noGrp="1"/>
          </p:cNvSpPr>
          <p:nvPr>
            <p:ph type="body" idx="1"/>
          </p:nvPr>
        </p:nvSpPr>
        <p:spPr>
          <a:xfrm>
            <a:off x="143838" y="688369"/>
            <a:ext cx="8856324" cy="5013787"/>
          </a:xfrm>
          <a:prstGeom prst="rect">
            <a:avLst/>
          </a:prstGeom>
        </p:spPr>
        <p:txBody>
          <a:bodyPr>
            <a:normAutofit fontScale="25000" lnSpcReduction="20000"/>
          </a:bodyPr>
          <a:lstStyle/>
          <a:p>
            <a:pPr marL="0" indent="0">
              <a:buNone/>
            </a:pPr>
            <a:r>
              <a:rPr lang="en-GB" sz="10000" b="1" dirty="0"/>
              <a:t>The Cultural Web contains six inter-related elements: </a:t>
            </a:r>
            <a:endParaRPr lang="en-GB" sz="10000" dirty="0"/>
          </a:p>
          <a:p>
            <a:endParaRPr lang="en-GB" sz="10000" b="1" dirty="0"/>
          </a:p>
          <a:p>
            <a:r>
              <a:rPr lang="en-GB" sz="10000" b="1" dirty="0"/>
              <a:t>Organisational structure </a:t>
            </a:r>
            <a:r>
              <a:rPr lang="en-GB" sz="10000" dirty="0"/>
              <a:t>- </a:t>
            </a:r>
            <a:r>
              <a:rPr lang="en-GB" sz="9200" dirty="0"/>
              <a:t>includes structures defined by the organisation chart, and the unwritten lines of power and influence that indicate whose contributions are most valued.</a:t>
            </a:r>
          </a:p>
          <a:p>
            <a:endParaRPr lang="en-GB" sz="10000" dirty="0"/>
          </a:p>
          <a:p>
            <a:r>
              <a:rPr lang="en-GB" sz="10000" dirty="0"/>
              <a:t>› </a:t>
            </a:r>
            <a:r>
              <a:rPr lang="en-GB" sz="10000" b="1" dirty="0"/>
              <a:t>Control systems </a:t>
            </a:r>
            <a:r>
              <a:rPr lang="en-GB" sz="10000" dirty="0"/>
              <a:t>- </a:t>
            </a:r>
            <a:r>
              <a:rPr lang="en-GB" sz="9200" dirty="0"/>
              <a:t>the ways that the organisation is controlled including financial systems, quality systems, and rewards.</a:t>
            </a:r>
          </a:p>
          <a:p>
            <a:pPr marL="0" indent="0">
              <a:buNone/>
            </a:pPr>
            <a:r>
              <a:rPr lang="en-GB" sz="10000" dirty="0"/>
              <a:t> </a:t>
            </a:r>
          </a:p>
          <a:p>
            <a:pPr algn="just"/>
            <a:r>
              <a:rPr lang="en-GB" sz="10000" dirty="0"/>
              <a:t>› </a:t>
            </a:r>
            <a:r>
              <a:rPr lang="en-GB" sz="10000" b="1" dirty="0"/>
              <a:t>Power structures </a:t>
            </a:r>
            <a:r>
              <a:rPr lang="en-GB" sz="10000" dirty="0"/>
              <a:t>- </a:t>
            </a:r>
            <a:r>
              <a:rPr lang="en-GB" sz="9200" dirty="0"/>
              <a:t>Power in the company may lie, for example, with one or two executives, with a group of executives or a department, or it may be more evenly distributed in a ‘flat’ organisational structure. These people have the greatest amount of influence on decisions, operations, and strategic direction. </a:t>
            </a:r>
          </a:p>
          <a:p>
            <a:endParaRPr lang="en-GB" dirty="0"/>
          </a:p>
        </p:txBody>
      </p:sp>
    </p:spTree>
    <p:extLst>
      <p:ext uri="{BB962C8B-B14F-4D97-AF65-F5344CB8AC3E}">
        <p14:creationId xmlns:p14="http://schemas.microsoft.com/office/powerpoint/2010/main" val="425581666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82193"/>
            <a:ext cx="8784405" cy="863029"/>
          </a:xfrm>
          <a:prstGeom prst="rect">
            <a:avLst/>
          </a:prstGeom>
        </p:spPr>
        <p:txBody>
          <a:bodyPr>
            <a:normAutofit/>
          </a:bodyPr>
          <a:lstStyle/>
          <a:p>
            <a:pPr>
              <a:spcBef>
                <a:spcPct val="50000"/>
              </a:spcBef>
            </a:pPr>
            <a:r>
              <a:rPr lang="en-GB" sz="3600" b="1" dirty="0">
                <a:ea typeface="Calibri" panose="020F0502020204030204" pitchFamily="34" charset="0"/>
                <a:cs typeface="Times New Roman" panose="02020603050405020304" pitchFamily="18" charset="0"/>
              </a:rPr>
              <a:t>Theories of Organisational Culture</a:t>
            </a:r>
            <a:endParaRPr lang="en-GB" sz="3600" b="1" dirty="0"/>
          </a:p>
        </p:txBody>
      </p:sp>
      <p:sp>
        <p:nvSpPr>
          <p:cNvPr id="124" name="Clarifying the core concepts in this module"/>
          <p:cNvSpPr txBox="1">
            <a:spLocks noGrp="1"/>
          </p:cNvSpPr>
          <p:nvPr>
            <p:ph type="body" idx="1"/>
          </p:nvPr>
        </p:nvSpPr>
        <p:spPr>
          <a:xfrm>
            <a:off x="937260" y="945222"/>
            <a:ext cx="7980709" cy="4572012"/>
          </a:xfrm>
          <a:prstGeom prst="rect">
            <a:avLst/>
          </a:prstGeom>
        </p:spPr>
        <p:txBody>
          <a:bodyPr>
            <a:normAutofit/>
          </a:bodyPr>
          <a:lstStyle/>
          <a:p>
            <a:pPr marL="0" indent="0">
              <a:buNone/>
            </a:pPr>
            <a:r>
              <a:rPr lang="en-GB" b="1" dirty="0"/>
              <a:t>Johnson and Scholes’ (1992) the Cultural Web: </a:t>
            </a:r>
          </a:p>
          <a:p>
            <a:endParaRPr lang="en-GB" dirty="0"/>
          </a:p>
          <a:p>
            <a:endParaRPr lang="en-GB" dirty="0"/>
          </a:p>
        </p:txBody>
      </p:sp>
      <p:pic>
        <p:nvPicPr>
          <p:cNvPr id="2" name="Picture 1">
            <a:extLst>
              <a:ext uri="{FF2B5EF4-FFF2-40B4-BE49-F238E27FC236}">
                <a16:creationId xmlns:a16="http://schemas.microsoft.com/office/drawing/2014/main" id="{BC52B806-89E5-6EBD-799A-CCEA748DB549}"/>
              </a:ext>
            </a:extLst>
          </p:cNvPr>
          <p:cNvPicPr>
            <a:picLocks noChangeAspect="1"/>
          </p:cNvPicPr>
          <p:nvPr/>
        </p:nvPicPr>
        <p:blipFill>
          <a:blip r:embed="rId2"/>
          <a:stretch>
            <a:fillRect/>
          </a:stretch>
        </p:blipFill>
        <p:spPr>
          <a:xfrm>
            <a:off x="857250" y="1492318"/>
            <a:ext cx="7773042" cy="4336982"/>
          </a:xfrm>
          <a:prstGeom prst="rect">
            <a:avLst/>
          </a:prstGeom>
        </p:spPr>
      </p:pic>
    </p:spTree>
    <p:extLst>
      <p:ext uri="{BB962C8B-B14F-4D97-AF65-F5344CB8AC3E}">
        <p14:creationId xmlns:p14="http://schemas.microsoft.com/office/powerpoint/2010/main" val="229799536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82193"/>
            <a:ext cx="8784405" cy="863029"/>
          </a:xfrm>
          <a:prstGeom prst="rect">
            <a:avLst/>
          </a:prstGeom>
        </p:spPr>
        <p:txBody>
          <a:bodyPr>
            <a:normAutofit/>
          </a:bodyPr>
          <a:lstStyle/>
          <a:p>
            <a:pPr>
              <a:spcBef>
                <a:spcPct val="50000"/>
              </a:spcBef>
            </a:pPr>
            <a:r>
              <a:rPr lang="en-GB" sz="3600" b="1" dirty="0">
                <a:ea typeface="Calibri" panose="020F0502020204030204" pitchFamily="34" charset="0"/>
                <a:cs typeface="Times New Roman" panose="02020603050405020304" pitchFamily="18" charset="0"/>
              </a:rPr>
              <a:t>Theories of Organisational Culture</a:t>
            </a:r>
            <a:endParaRPr lang="en-GB" sz="3600" b="1" dirty="0"/>
          </a:p>
        </p:txBody>
      </p:sp>
      <p:sp>
        <p:nvSpPr>
          <p:cNvPr id="124" name="Clarifying the core concepts in this module"/>
          <p:cNvSpPr txBox="1">
            <a:spLocks noGrp="1"/>
          </p:cNvSpPr>
          <p:nvPr>
            <p:ph type="body" idx="1"/>
          </p:nvPr>
        </p:nvSpPr>
        <p:spPr>
          <a:xfrm>
            <a:off x="143838" y="945222"/>
            <a:ext cx="8774131" cy="4572012"/>
          </a:xfrm>
          <a:prstGeom prst="rect">
            <a:avLst/>
          </a:prstGeom>
        </p:spPr>
        <p:txBody>
          <a:bodyPr>
            <a:normAutofit/>
          </a:bodyPr>
          <a:lstStyle/>
          <a:p>
            <a:pPr marL="0" lvl="0" indent="0">
              <a:buNone/>
            </a:pPr>
            <a:r>
              <a:rPr lang="en-GB" sz="3200" b="1" dirty="0">
                <a:solidFill>
                  <a:srgbClr val="FF0000"/>
                </a:solidFill>
              </a:rPr>
              <a:t>Quick Class Activity:</a:t>
            </a:r>
          </a:p>
          <a:p>
            <a:pPr marL="0" lvl="0" indent="0">
              <a:buNone/>
            </a:pPr>
            <a:endParaRPr lang="en-GB" sz="2800" b="1" dirty="0"/>
          </a:p>
          <a:p>
            <a:pPr marL="0" indent="0" algn="just">
              <a:buNone/>
            </a:pPr>
            <a:r>
              <a:rPr lang="en-GB" sz="2800" b="1" dirty="0"/>
              <a:t>What aspect of Johnson and Scholes’ Cultural Web </a:t>
            </a:r>
          </a:p>
          <a:p>
            <a:pPr marL="0" lvl="0" indent="0" algn="just">
              <a:buNone/>
            </a:pPr>
            <a:r>
              <a:rPr lang="en-GB" sz="2800" b="1" dirty="0">
                <a:solidFill>
                  <a:srgbClr val="FF0000"/>
                </a:solidFill>
              </a:rPr>
              <a:t> </a:t>
            </a:r>
            <a:r>
              <a:rPr lang="en-GB" sz="2800" b="1" dirty="0"/>
              <a:t>interest you the most?</a:t>
            </a:r>
          </a:p>
          <a:p>
            <a:pPr marL="0" lvl="0" indent="0" algn="just">
              <a:buNone/>
            </a:pPr>
            <a:endParaRPr lang="en-GB" sz="2800" b="1" dirty="0"/>
          </a:p>
          <a:p>
            <a:pPr marL="0" lvl="0" indent="0" algn="just">
              <a:buNone/>
            </a:pPr>
            <a:r>
              <a:rPr lang="en-GB" sz="2800" b="1" dirty="0"/>
              <a:t>Can you think of how the theory relate to your workplace?</a:t>
            </a:r>
          </a:p>
          <a:p>
            <a:endParaRPr lang="en-GB" dirty="0"/>
          </a:p>
        </p:txBody>
      </p:sp>
    </p:spTree>
    <p:extLst>
      <p:ext uri="{BB962C8B-B14F-4D97-AF65-F5344CB8AC3E}">
        <p14:creationId xmlns:p14="http://schemas.microsoft.com/office/powerpoint/2010/main" val="1220202007"/>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274639"/>
            <a:ext cx="8784405" cy="896616"/>
          </a:xfrm>
          <a:prstGeom prst="rect">
            <a:avLst/>
          </a:prstGeom>
        </p:spPr>
        <p:txBody>
          <a:bodyPr>
            <a:normAutofit/>
          </a:bodyPr>
          <a:lstStyle/>
          <a:p>
            <a:pPr>
              <a:spcBef>
                <a:spcPct val="50000"/>
              </a:spcBef>
            </a:pPr>
            <a:r>
              <a:rPr lang="en-GB" sz="3600" b="1" dirty="0">
                <a:ea typeface="Calibri" panose="020F0502020204030204" pitchFamily="34" charset="0"/>
                <a:cs typeface="Times New Roman" panose="02020603050405020304" pitchFamily="18" charset="0"/>
              </a:rPr>
              <a:t>Theories of Organisational Culture</a:t>
            </a:r>
            <a:endParaRPr lang="en-GB" sz="3600" b="1" dirty="0"/>
          </a:p>
        </p:txBody>
      </p:sp>
      <p:sp>
        <p:nvSpPr>
          <p:cNvPr id="124" name="Clarifying the core concepts in this module"/>
          <p:cNvSpPr txBox="1">
            <a:spLocks noGrp="1"/>
          </p:cNvSpPr>
          <p:nvPr>
            <p:ph type="body" idx="1"/>
          </p:nvPr>
        </p:nvSpPr>
        <p:spPr>
          <a:xfrm>
            <a:off x="215757" y="1171254"/>
            <a:ext cx="8702212" cy="4345979"/>
          </a:xfrm>
          <a:prstGeom prst="rect">
            <a:avLst/>
          </a:prstGeom>
        </p:spPr>
        <p:txBody>
          <a:bodyPr>
            <a:normAutofit/>
          </a:bodyPr>
          <a:lstStyle/>
          <a:p>
            <a:pPr marL="0" indent="0" algn="just">
              <a:lnSpc>
                <a:spcPct val="90000"/>
              </a:lnSpc>
              <a:buSzPct val="90000"/>
              <a:buNone/>
            </a:pPr>
            <a:r>
              <a:rPr lang="en-GB" sz="3200" b="1" dirty="0">
                <a:solidFill>
                  <a:srgbClr val="FF0000"/>
                </a:solidFill>
              </a:rPr>
              <a:t>Handy’s Culture Types</a:t>
            </a:r>
          </a:p>
          <a:p>
            <a:pPr marL="0" indent="0" algn="just">
              <a:lnSpc>
                <a:spcPct val="90000"/>
              </a:lnSpc>
              <a:buSzPct val="90000"/>
              <a:buNone/>
            </a:pPr>
            <a:endParaRPr lang="en-GB" sz="3200" dirty="0"/>
          </a:p>
          <a:p>
            <a:pPr marL="0" indent="0" algn="just">
              <a:lnSpc>
                <a:spcPct val="90000"/>
              </a:lnSpc>
              <a:buSzPct val="90000"/>
              <a:buNone/>
            </a:pPr>
            <a:r>
              <a:rPr lang="en-GB" sz="3200" dirty="0"/>
              <a:t>Handy describes four main types of organisational cultures: </a:t>
            </a:r>
            <a:r>
              <a:rPr lang="en-GB" sz="3200" b="1" i="1" dirty="0"/>
              <a:t>power culture</a:t>
            </a:r>
            <a:r>
              <a:rPr lang="en-GB" sz="3200" dirty="0"/>
              <a:t>; </a:t>
            </a:r>
            <a:r>
              <a:rPr lang="en-GB" sz="3200" b="1" i="1" dirty="0"/>
              <a:t>role culture</a:t>
            </a:r>
            <a:r>
              <a:rPr lang="en-GB" sz="3200" dirty="0"/>
              <a:t>; </a:t>
            </a:r>
            <a:r>
              <a:rPr lang="en-GB" sz="3200" b="1" i="1" dirty="0"/>
              <a:t>task culture</a:t>
            </a:r>
            <a:r>
              <a:rPr lang="en-GB" sz="3200" dirty="0"/>
              <a:t>; and </a:t>
            </a:r>
            <a:r>
              <a:rPr lang="en-GB" sz="3200" b="1" i="1" dirty="0"/>
              <a:t>person culture</a:t>
            </a:r>
            <a:r>
              <a:rPr lang="en-GB" sz="3200" dirty="0"/>
              <a:t>.</a:t>
            </a:r>
          </a:p>
          <a:p>
            <a:pPr marL="0" indent="0" algn="just">
              <a:lnSpc>
                <a:spcPct val="90000"/>
              </a:lnSpc>
              <a:buSzPct val="90000"/>
              <a:buNone/>
            </a:pPr>
            <a:endParaRPr lang="en-US" altLang="en-US" sz="2800" dirty="0"/>
          </a:p>
        </p:txBody>
      </p:sp>
    </p:spTree>
    <p:extLst>
      <p:ext uri="{BB962C8B-B14F-4D97-AF65-F5344CB8AC3E}">
        <p14:creationId xmlns:p14="http://schemas.microsoft.com/office/powerpoint/2010/main" val="322717021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274639"/>
            <a:ext cx="8784405" cy="896616"/>
          </a:xfrm>
          <a:prstGeom prst="rect">
            <a:avLst/>
          </a:prstGeom>
        </p:spPr>
        <p:txBody>
          <a:bodyPr>
            <a:normAutofit/>
          </a:bodyPr>
          <a:lstStyle/>
          <a:p>
            <a:pPr>
              <a:spcBef>
                <a:spcPct val="50000"/>
              </a:spcBef>
            </a:pPr>
            <a:r>
              <a:rPr lang="en-GB" sz="3600" b="1" dirty="0">
                <a:ea typeface="Calibri" panose="020F0502020204030204" pitchFamily="34" charset="0"/>
                <a:cs typeface="Times New Roman" panose="02020603050405020304" pitchFamily="18" charset="0"/>
              </a:rPr>
              <a:t>Theories of Organisational Culture</a:t>
            </a:r>
            <a:endParaRPr lang="en-GB" sz="3600" b="1" dirty="0"/>
          </a:p>
        </p:txBody>
      </p:sp>
      <p:sp>
        <p:nvSpPr>
          <p:cNvPr id="124" name="Clarifying the core concepts in this module"/>
          <p:cNvSpPr txBox="1">
            <a:spLocks noGrp="1"/>
          </p:cNvSpPr>
          <p:nvPr>
            <p:ph type="body" idx="1"/>
          </p:nvPr>
        </p:nvSpPr>
        <p:spPr>
          <a:xfrm>
            <a:off x="215757" y="1171254"/>
            <a:ext cx="8702212" cy="4345979"/>
          </a:xfrm>
          <a:prstGeom prst="rect">
            <a:avLst/>
          </a:prstGeom>
        </p:spPr>
        <p:txBody>
          <a:bodyPr>
            <a:normAutofit/>
          </a:bodyPr>
          <a:lstStyle/>
          <a:p>
            <a:pPr marL="0" indent="0" algn="just">
              <a:lnSpc>
                <a:spcPct val="90000"/>
              </a:lnSpc>
              <a:buSzPct val="90000"/>
              <a:buNone/>
            </a:pPr>
            <a:r>
              <a:rPr lang="en-GB" sz="3200" b="1" dirty="0">
                <a:solidFill>
                  <a:srgbClr val="FF0000"/>
                </a:solidFill>
              </a:rPr>
              <a:t>Power culture </a:t>
            </a:r>
            <a:r>
              <a:rPr lang="en-GB" sz="3200" dirty="0"/>
              <a:t>depends on a central power source with rays of influence from the central figure throughout the organisation. </a:t>
            </a:r>
          </a:p>
          <a:p>
            <a:pPr marL="0" indent="0" algn="just">
              <a:lnSpc>
                <a:spcPct val="90000"/>
              </a:lnSpc>
              <a:buSzPct val="90000"/>
              <a:buNone/>
            </a:pPr>
            <a:endParaRPr lang="en-GB" sz="3200" dirty="0"/>
          </a:p>
          <a:p>
            <a:pPr marL="0" indent="0" algn="just">
              <a:lnSpc>
                <a:spcPct val="90000"/>
              </a:lnSpc>
              <a:buSzPct val="90000"/>
              <a:buNone/>
            </a:pPr>
            <a:r>
              <a:rPr lang="en-GB" sz="3200" dirty="0"/>
              <a:t>A </a:t>
            </a:r>
            <a:r>
              <a:rPr lang="en-GB" sz="3200" b="1" i="1" dirty="0">
                <a:solidFill>
                  <a:srgbClr val="FF0000"/>
                </a:solidFill>
              </a:rPr>
              <a:t>power culture </a:t>
            </a:r>
            <a:r>
              <a:rPr lang="en-GB" sz="3200" dirty="0"/>
              <a:t>is frequently found in small entrepreneurial organisations and relies on trust, empathy and personal communications for its effectiveness. </a:t>
            </a:r>
          </a:p>
          <a:p>
            <a:pPr marL="0" indent="0" algn="just">
              <a:lnSpc>
                <a:spcPct val="90000"/>
              </a:lnSpc>
              <a:buSzPct val="90000"/>
              <a:buNone/>
            </a:pPr>
            <a:endParaRPr lang="en-US" altLang="en-US" sz="2800" dirty="0"/>
          </a:p>
        </p:txBody>
      </p:sp>
    </p:spTree>
    <p:extLst>
      <p:ext uri="{BB962C8B-B14F-4D97-AF65-F5344CB8AC3E}">
        <p14:creationId xmlns:p14="http://schemas.microsoft.com/office/powerpoint/2010/main" val="418481082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274639"/>
            <a:ext cx="8784405" cy="896616"/>
          </a:xfrm>
          <a:prstGeom prst="rect">
            <a:avLst/>
          </a:prstGeom>
        </p:spPr>
        <p:txBody>
          <a:bodyPr>
            <a:normAutofit/>
          </a:bodyPr>
          <a:lstStyle/>
          <a:p>
            <a:pPr>
              <a:spcBef>
                <a:spcPct val="50000"/>
              </a:spcBef>
            </a:pPr>
            <a:r>
              <a:rPr lang="en-GB" sz="3600" b="1" dirty="0">
                <a:ea typeface="Calibri" panose="020F0502020204030204" pitchFamily="34" charset="0"/>
                <a:cs typeface="Times New Roman" panose="02020603050405020304" pitchFamily="18" charset="0"/>
              </a:rPr>
              <a:t>Theories of Organisational Culture</a:t>
            </a:r>
            <a:endParaRPr lang="en-GB" sz="3600" b="1" dirty="0"/>
          </a:p>
        </p:txBody>
      </p:sp>
      <p:sp>
        <p:nvSpPr>
          <p:cNvPr id="124" name="Clarifying the core concepts in this module"/>
          <p:cNvSpPr txBox="1">
            <a:spLocks noGrp="1"/>
          </p:cNvSpPr>
          <p:nvPr>
            <p:ph type="body" idx="1"/>
          </p:nvPr>
        </p:nvSpPr>
        <p:spPr>
          <a:xfrm>
            <a:off x="215757" y="1171254"/>
            <a:ext cx="8702212" cy="4345979"/>
          </a:xfrm>
          <a:prstGeom prst="rect">
            <a:avLst/>
          </a:prstGeom>
        </p:spPr>
        <p:txBody>
          <a:bodyPr>
            <a:normAutofit/>
          </a:bodyPr>
          <a:lstStyle/>
          <a:p>
            <a:pPr marL="0" indent="0" algn="just">
              <a:lnSpc>
                <a:spcPct val="90000"/>
              </a:lnSpc>
              <a:buSzPct val="90000"/>
              <a:buNone/>
            </a:pPr>
            <a:r>
              <a:rPr lang="en-GB" sz="3200" dirty="0"/>
              <a:t>Control is exercised from the centre by the selection of key individuals. </a:t>
            </a:r>
          </a:p>
          <a:p>
            <a:pPr marL="0" indent="0" algn="just">
              <a:lnSpc>
                <a:spcPct val="90000"/>
              </a:lnSpc>
              <a:buSzPct val="90000"/>
              <a:buNone/>
            </a:pPr>
            <a:endParaRPr lang="en-GB" sz="3200" dirty="0"/>
          </a:p>
          <a:p>
            <a:pPr marL="0" indent="0" algn="just">
              <a:lnSpc>
                <a:spcPct val="90000"/>
              </a:lnSpc>
              <a:buSzPct val="90000"/>
              <a:buNone/>
            </a:pPr>
            <a:r>
              <a:rPr lang="en-GB" sz="3200" dirty="0"/>
              <a:t>There are few rules and procedures, and little bureaucracy. </a:t>
            </a:r>
          </a:p>
          <a:p>
            <a:pPr marL="0" indent="0" algn="just">
              <a:lnSpc>
                <a:spcPct val="90000"/>
              </a:lnSpc>
              <a:buSzPct val="90000"/>
              <a:buNone/>
            </a:pPr>
            <a:endParaRPr lang="en-GB" sz="3200" dirty="0"/>
          </a:p>
          <a:p>
            <a:pPr marL="0" indent="0" algn="just">
              <a:lnSpc>
                <a:spcPct val="90000"/>
              </a:lnSpc>
              <a:buSzPct val="90000"/>
              <a:buNone/>
            </a:pPr>
            <a:r>
              <a:rPr lang="en-GB" sz="3200" dirty="0"/>
              <a:t>It is a political organisation with decisions taken largely on the balance of influence.</a:t>
            </a:r>
            <a:endParaRPr lang="en-US" altLang="en-US" sz="2800" dirty="0"/>
          </a:p>
        </p:txBody>
      </p:sp>
    </p:spTree>
    <p:extLst>
      <p:ext uri="{BB962C8B-B14F-4D97-AF65-F5344CB8AC3E}">
        <p14:creationId xmlns:p14="http://schemas.microsoft.com/office/powerpoint/2010/main" val="277149873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274639"/>
            <a:ext cx="8784405" cy="896616"/>
          </a:xfrm>
          <a:prstGeom prst="rect">
            <a:avLst/>
          </a:prstGeom>
        </p:spPr>
        <p:txBody>
          <a:bodyPr>
            <a:normAutofit/>
          </a:bodyPr>
          <a:lstStyle/>
          <a:p>
            <a:pPr>
              <a:spcBef>
                <a:spcPct val="50000"/>
              </a:spcBef>
            </a:pPr>
            <a:r>
              <a:rPr lang="en-GB" sz="3600" b="1" dirty="0">
                <a:ea typeface="Calibri" panose="020F0502020204030204" pitchFamily="34" charset="0"/>
                <a:cs typeface="Times New Roman" panose="02020603050405020304" pitchFamily="18" charset="0"/>
              </a:rPr>
              <a:t>Theories of Organisational Culture</a:t>
            </a:r>
            <a:endParaRPr lang="en-GB" sz="3600" b="1" dirty="0"/>
          </a:p>
        </p:txBody>
      </p:sp>
      <p:sp>
        <p:nvSpPr>
          <p:cNvPr id="124" name="Clarifying the core concepts in this module"/>
          <p:cNvSpPr txBox="1">
            <a:spLocks noGrp="1"/>
          </p:cNvSpPr>
          <p:nvPr>
            <p:ph type="body" idx="1"/>
          </p:nvPr>
        </p:nvSpPr>
        <p:spPr>
          <a:xfrm>
            <a:off x="215757" y="1171254"/>
            <a:ext cx="8702212" cy="4345979"/>
          </a:xfrm>
          <a:prstGeom prst="rect">
            <a:avLst/>
          </a:prstGeom>
        </p:spPr>
        <p:txBody>
          <a:bodyPr>
            <a:normAutofit/>
          </a:bodyPr>
          <a:lstStyle/>
          <a:p>
            <a:pPr marL="0" indent="0" algn="just">
              <a:lnSpc>
                <a:spcPct val="90000"/>
              </a:lnSpc>
              <a:buSzPct val="90000"/>
              <a:buNone/>
            </a:pPr>
            <a:r>
              <a:rPr lang="en-GB" sz="3200" b="1" i="1" dirty="0">
                <a:solidFill>
                  <a:srgbClr val="FF0000"/>
                </a:solidFill>
              </a:rPr>
              <a:t>Role culture </a:t>
            </a:r>
            <a:r>
              <a:rPr lang="en-GB" sz="3200" dirty="0"/>
              <a:t>is often stereotyped as a bureaucracy and works by logic and rationality.</a:t>
            </a:r>
          </a:p>
          <a:p>
            <a:pPr marL="0" indent="0" algn="just">
              <a:lnSpc>
                <a:spcPct val="90000"/>
              </a:lnSpc>
              <a:buSzPct val="90000"/>
              <a:buNone/>
            </a:pPr>
            <a:endParaRPr lang="en-GB" sz="3200" dirty="0"/>
          </a:p>
          <a:p>
            <a:pPr marL="0" indent="0" algn="just">
              <a:lnSpc>
                <a:spcPct val="90000"/>
              </a:lnSpc>
              <a:buSzPct val="90000"/>
              <a:buNone/>
            </a:pPr>
            <a:r>
              <a:rPr lang="en-GB" sz="3200" b="1" i="1" dirty="0">
                <a:solidFill>
                  <a:srgbClr val="FF0000"/>
                </a:solidFill>
              </a:rPr>
              <a:t>Role culture </a:t>
            </a:r>
            <a:r>
              <a:rPr lang="en-GB" sz="3200" dirty="0"/>
              <a:t>rests on the strength of strong organisational ‘pillars’ – the functions of specialists in, for example, finance, purchasing and production. </a:t>
            </a:r>
            <a:endParaRPr lang="en-US" altLang="en-US" sz="2800" dirty="0"/>
          </a:p>
        </p:txBody>
      </p:sp>
    </p:spTree>
    <p:extLst>
      <p:ext uri="{BB962C8B-B14F-4D97-AF65-F5344CB8AC3E}">
        <p14:creationId xmlns:p14="http://schemas.microsoft.com/office/powerpoint/2010/main" val="428141998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274639"/>
            <a:ext cx="8784405" cy="896616"/>
          </a:xfrm>
          <a:prstGeom prst="rect">
            <a:avLst/>
          </a:prstGeom>
        </p:spPr>
        <p:txBody>
          <a:bodyPr>
            <a:normAutofit/>
          </a:bodyPr>
          <a:lstStyle/>
          <a:p>
            <a:pPr>
              <a:spcBef>
                <a:spcPct val="50000"/>
              </a:spcBef>
            </a:pPr>
            <a:r>
              <a:rPr lang="en-GB" sz="3600" b="1" dirty="0">
                <a:ea typeface="Calibri" panose="020F0502020204030204" pitchFamily="34" charset="0"/>
                <a:cs typeface="Times New Roman" panose="02020603050405020304" pitchFamily="18" charset="0"/>
              </a:rPr>
              <a:t>Theories of Organisational Culture</a:t>
            </a:r>
            <a:endParaRPr lang="en-GB" sz="3600" b="1" dirty="0"/>
          </a:p>
        </p:txBody>
      </p:sp>
      <p:sp>
        <p:nvSpPr>
          <p:cNvPr id="124" name="Clarifying the core concepts in this module"/>
          <p:cNvSpPr txBox="1">
            <a:spLocks noGrp="1"/>
          </p:cNvSpPr>
          <p:nvPr>
            <p:ph type="body" idx="1"/>
          </p:nvPr>
        </p:nvSpPr>
        <p:spPr>
          <a:xfrm>
            <a:off x="215757" y="1171254"/>
            <a:ext cx="8702212" cy="4345979"/>
          </a:xfrm>
          <a:prstGeom prst="rect">
            <a:avLst/>
          </a:prstGeom>
        </p:spPr>
        <p:txBody>
          <a:bodyPr>
            <a:normAutofit/>
          </a:bodyPr>
          <a:lstStyle/>
          <a:p>
            <a:pPr marL="0" indent="0" algn="just">
              <a:lnSpc>
                <a:spcPct val="90000"/>
              </a:lnSpc>
              <a:buSzPct val="90000"/>
              <a:buNone/>
            </a:pPr>
            <a:r>
              <a:rPr lang="en-GB" sz="3200" dirty="0"/>
              <a:t>The work of, and interaction between, the pillars is controlled by procedures and rules, and co-ordinated by the pediment of a small band of senior managers. </a:t>
            </a:r>
          </a:p>
          <a:p>
            <a:pPr marL="0" indent="0" algn="just">
              <a:lnSpc>
                <a:spcPct val="90000"/>
              </a:lnSpc>
              <a:buSzPct val="90000"/>
              <a:buNone/>
            </a:pPr>
            <a:endParaRPr lang="en-GB" sz="3200" dirty="0"/>
          </a:p>
          <a:p>
            <a:pPr marL="0" indent="0" algn="just">
              <a:lnSpc>
                <a:spcPct val="90000"/>
              </a:lnSpc>
              <a:buSzPct val="90000"/>
              <a:buNone/>
            </a:pPr>
            <a:r>
              <a:rPr lang="en-GB" sz="3200" dirty="0"/>
              <a:t>Role or job description is often more important than the individual, and position is the main source of power.</a:t>
            </a:r>
            <a:endParaRPr lang="en-US" altLang="en-US" sz="2800" dirty="0"/>
          </a:p>
        </p:txBody>
      </p:sp>
    </p:spTree>
    <p:extLst>
      <p:ext uri="{BB962C8B-B14F-4D97-AF65-F5344CB8AC3E}">
        <p14:creationId xmlns:p14="http://schemas.microsoft.com/office/powerpoint/2010/main" val="31461273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274639"/>
            <a:ext cx="8784405" cy="896616"/>
          </a:xfrm>
          <a:prstGeom prst="rect">
            <a:avLst/>
          </a:prstGeom>
        </p:spPr>
        <p:txBody>
          <a:bodyPr>
            <a:normAutofit/>
          </a:bodyPr>
          <a:lstStyle/>
          <a:p>
            <a:pPr>
              <a:spcBef>
                <a:spcPct val="50000"/>
              </a:spcBef>
            </a:pPr>
            <a:r>
              <a:rPr lang="en-GB" sz="3600" b="1" dirty="0">
                <a:ea typeface="Calibri" panose="020F0502020204030204" pitchFamily="34" charset="0"/>
                <a:cs typeface="Times New Roman" panose="02020603050405020304" pitchFamily="18" charset="0"/>
              </a:rPr>
              <a:t>Theories of Organisational Culture</a:t>
            </a:r>
            <a:endParaRPr lang="en-GB" sz="3600" b="1" dirty="0"/>
          </a:p>
        </p:txBody>
      </p:sp>
      <p:sp>
        <p:nvSpPr>
          <p:cNvPr id="124" name="Clarifying the core concepts in this module"/>
          <p:cNvSpPr txBox="1">
            <a:spLocks noGrp="1"/>
          </p:cNvSpPr>
          <p:nvPr>
            <p:ph type="body" idx="1"/>
          </p:nvPr>
        </p:nvSpPr>
        <p:spPr>
          <a:xfrm>
            <a:off x="215757" y="1171254"/>
            <a:ext cx="8702212" cy="4345979"/>
          </a:xfrm>
          <a:prstGeom prst="rect">
            <a:avLst/>
          </a:prstGeom>
        </p:spPr>
        <p:txBody>
          <a:bodyPr>
            <a:normAutofit/>
          </a:bodyPr>
          <a:lstStyle/>
          <a:p>
            <a:pPr marL="0" indent="0" algn="just">
              <a:lnSpc>
                <a:spcPct val="90000"/>
              </a:lnSpc>
              <a:buSzPct val="90000"/>
              <a:buNone/>
            </a:pPr>
            <a:r>
              <a:rPr lang="en-GB" sz="3200" b="1" i="1" dirty="0">
                <a:solidFill>
                  <a:srgbClr val="FF0000"/>
                </a:solidFill>
              </a:rPr>
              <a:t>Task culture </a:t>
            </a:r>
            <a:r>
              <a:rPr lang="en-GB" sz="3200" dirty="0"/>
              <a:t>is job orientated or project orientated. </a:t>
            </a:r>
          </a:p>
          <a:p>
            <a:pPr marL="0" indent="0" algn="just">
              <a:lnSpc>
                <a:spcPct val="90000"/>
              </a:lnSpc>
              <a:buSzPct val="90000"/>
              <a:buNone/>
            </a:pPr>
            <a:r>
              <a:rPr lang="en-GB" sz="3200" dirty="0"/>
              <a:t>In terms of structure, the task culture can be likened to a net, some strands of which are stronger than others, and with much of the power and influence at the interstices. An example is the matrix organisation. </a:t>
            </a:r>
            <a:endParaRPr lang="en-US" altLang="en-US" sz="2800" dirty="0"/>
          </a:p>
        </p:txBody>
      </p:sp>
    </p:spTree>
    <p:extLst>
      <p:ext uri="{BB962C8B-B14F-4D97-AF65-F5344CB8AC3E}">
        <p14:creationId xmlns:p14="http://schemas.microsoft.com/office/powerpoint/2010/main" val="314655678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274639"/>
            <a:ext cx="8784405" cy="896616"/>
          </a:xfrm>
          <a:prstGeom prst="rect">
            <a:avLst/>
          </a:prstGeom>
        </p:spPr>
        <p:txBody>
          <a:bodyPr>
            <a:normAutofit/>
          </a:bodyPr>
          <a:lstStyle/>
          <a:p>
            <a:pPr>
              <a:spcBef>
                <a:spcPct val="50000"/>
              </a:spcBef>
            </a:pPr>
            <a:r>
              <a:rPr lang="en-GB" sz="3600" b="1" dirty="0">
                <a:ea typeface="Calibri" panose="020F0502020204030204" pitchFamily="34" charset="0"/>
                <a:cs typeface="Times New Roman" panose="02020603050405020304" pitchFamily="18" charset="0"/>
              </a:rPr>
              <a:t>Theories of Organisational Culture</a:t>
            </a:r>
            <a:endParaRPr lang="en-GB" sz="3600" b="1" dirty="0"/>
          </a:p>
        </p:txBody>
      </p:sp>
      <p:sp>
        <p:nvSpPr>
          <p:cNvPr id="124" name="Clarifying the core concepts in this module"/>
          <p:cNvSpPr txBox="1">
            <a:spLocks noGrp="1"/>
          </p:cNvSpPr>
          <p:nvPr>
            <p:ph type="body" idx="1"/>
          </p:nvPr>
        </p:nvSpPr>
        <p:spPr>
          <a:xfrm>
            <a:off x="215757" y="1099336"/>
            <a:ext cx="8702212" cy="4417898"/>
          </a:xfrm>
          <a:prstGeom prst="rect">
            <a:avLst/>
          </a:prstGeom>
        </p:spPr>
        <p:txBody>
          <a:bodyPr>
            <a:normAutofit/>
          </a:bodyPr>
          <a:lstStyle/>
          <a:p>
            <a:pPr marL="0" indent="0" algn="just">
              <a:lnSpc>
                <a:spcPct val="90000"/>
              </a:lnSpc>
              <a:buSzPct val="90000"/>
              <a:buNone/>
            </a:pPr>
            <a:r>
              <a:rPr lang="en-GB" sz="3200" b="1" i="1" dirty="0">
                <a:solidFill>
                  <a:srgbClr val="FF0000"/>
                </a:solidFill>
              </a:rPr>
              <a:t>Task culture </a:t>
            </a:r>
            <a:r>
              <a:rPr lang="en-GB" sz="3200" dirty="0"/>
              <a:t>seeks to bring together the right resources and people and utilises the unifying power of the group. </a:t>
            </a:r>
          </a:p>
          <a:p>
            <a:pPr marL="0" indent="0" algn="just">
              <a:lnSpc>
                <a:spcPct val="90000"/>
              </a:lnSpc>
              <a:buSzPct val="90000"/>
              <a:buNone/>
            </a:pPr>
            <a:endParaRPr lang="en-GB" sz="3200" dirty="0"/>
          </a:p>
          <a:p>
            <a:pPr marL="0" indent="0" algn="just">
              <a:lnSpc>
                <a:spcPct val="90000"/>
              </a:lnSpc>
              <a:buSzPct val="90000"/>
              <a:buNone/>
            </a:pPr>
            <a:r>
              <a:rPr lang="en-GB" sz="3200" dirty="0"/>
              <a:t>Influence is widely spread and based more on expert power than on position or personal power</a:t>
            </a:r>
            <a:endParaRPr lang="en-US" altLang="en-US" sz="2800" dirty="0"/>
          </a:p>
        </p:txBody>
      </p:sp>
    </p:spTree>
    <p:extLst>
      <p:ext uri="{BB962C8B-B14F-4D97-AF65-F5344CB8AC3E}">
        <p14:creationId xmlns:p14="http://schemas.microsoft.com/office/powerpoint/2010/main" val="261240744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274639"/>
            <a:ext cx="8784405" cy="896616"/>
          </a:xfrm>
          <a:prstGeom prst="rect">
            <a:avLst/>
          </a:prstGeom>
        </p:spPr>
        <p:txBody>
          <a:bodyPr>
            <a:normAutofit/>
          </a:bodyPr>
          <a:lstStyle/>
          <a:p>
            <a:pPr>
              <a:spcBef>
                <a:spcPct val="50000"/>
              </a:spcBef>
            </a:pPr>
            <a:r>
              <a:rPr lang="en-GB" sz="3600" b="1" dirty="0">
                <a:ea typeface="Calibri" panose="020F0502020204030204" pitchFamily="34" charset="0"/>
                <a:cs typeface="Times New Roman" panose="02020603050405020304" pitchFamily="18" charset="0"/>
              </a:rPr>
              <a:t>Theories of Organisational Culture</a:t>
            </a:r>
            <a:endParaRPr lang="en-GB" sz="3600" b="1" dirty="0"/>
          </a:p>
        </p:txBody>
      </p:sp>
      <p:sp>
        <p:nvSpPr>
          <p:cNvPr id="124" name="Clarifying the core concepts in this module"/>
          <p:cNvSpPr txBox="1">
            <a:spLocks noGrp="1"/>
          </p:cNvSpPr>
          <p:nvPr>
            <p:ph type="body" idx="1"/>
          </p:nvPr>
        </p:nvSpPr>
        <p:spPr>
          <a:xfrm>
            <a:off x="339047" y="1068512"/>
            <a:ext cx="8578922" cy="4448721"/>
          </a:xfrm>
          <a:prstGeom prst="rect">
            <a:avLst/>
          </a:prstGeom>
        </p:spPr>
        <p:txBody>
          <a:bodyPr>
            <a:normAutofit fontScale="92500" lnSpcReduction="20000"/>
          </a:bodyPr>
          <a:lstStyle/>
          <a:p>
            <a:pPr marL="0" indent="0" algn="just">
              <a:lnSpc>
                <a:spcPct val="90000"/>
              </a:lnSpc>
              <a:buSzPct val="90000"/>
              <a:buNone/>
            </a:pPr>
            <a:r>
              <a:rPr lang="en-GB" sz="3200" b="1" i="1" dirty="0">
                <a:solidFill>
                  <a:srgbClr val="FF0000"/>
                </a:solidFill>
              </a:rPr>
              <a:t>Person culture </a:t>
            </a:r>
            <a:r>
              <a:rPr lang="en-GB" sz="3200" dirty="0"/>
              <a:t>is where the individual is the central focus and any structure exists to serve the individuals within it. </a:t>
            </a:r>
          </a:p>
          <a:p>
            <a:pPr marL="0" indent="0" algn="just">
              <a:lnSpc>
                <a:spcPct val="90000"/>
              </a:lnSpc>
              <a:buSzPct val="90000"/>
              <a:buNone/>
            </a:pPr>
            <a:endParaRPr lang="en-GB" sz="3200" dirty="0"/>
          </a:p>
          <a:p>
            <a:pPr marL="0" indent="0" algn="just">
              <a:lnSpc>
                <a:spcPct val="90000"/>
              </a:lnSpc>
              <a:buSzPct val="90000"/>
              <a:buNone/>
            </a:pPr>
            <a:r>
              <a:rPr lang="en-GB" sz="3200" dirty="0"/>
              <a:t>When a group of people decide that it is in their own interests to band together to do their own thing and share office space, equipment or clerical assistance, then the resulting organisation would have a person culture. </a:t>
            </a:r>
          </a:p>
          <a:p>
            <a:pPr marL="0" indent="0" algn="just">
              <a:lnSpc>
                <a:spcPct val="90000"/>
              </a:lnSpc>
              <a:buSzPct val="90000"/>
              <a:buNone/>
            </a:pPr>
            <a:endParaRPr lang="en-GB" sz="3200" dirty="0"/>
          </a:p>
          <a:p>
            <a:pPr marL="0" indent="0" algn="just">
              <a:lnSpc>
                <a:spcPct val="90000"/>
              </a:lnSpc>
              <a:buSzPct val="90000"/>
              <a:buNone/>
            </a:pPr>
            <a:r>
              <a:rPr lang="en-GB" sz="3200" dirty="0"/>
              <a:t>Examples are groups of barristers, architects, doctors or consultants. </a:t>
            </a:r>
            <a:endParaRPr lang="en-US" altLang="en-US" sz="2800" dirty="0"/>
          </a:p>
        </p:txBody>
      </p:sp>
    </p:spTree>
    <p:extLst>
      <p:ext uri="{BB962C8B-B14F-4D97-AF65-F5344CB8AC3E}">
        <p14:creationId xmlns:p14="http://schemas.microsoft.com/office/powerpoint/2010/main" val="384851201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274639"/>
            <a:ext cx="8784405" cy="896616"/>
          </a:xfrm>
          <a:prstGeom prst="rect">
            <a:avLst/>
          </a:prstGeom>
        </p:spPr>
        <p:txBody>
          <a:bodyPr>
            <a:normAutofit/>
          </a:bodyPr>
          <a:lstStyle/>
          <a:p>
            <a:pPr>
              <a:spcBef>
                <a:spcPct val="50000"/>
              </a:spcBef>
            </a:pPr>
            <a:r>
              <a:rPr lang="en-GB" sz="3600" b="1" dirty="0">
                <a:ea typeface="Calibri" panose="020F0502020204030204" pitchFamily="34" charset="0"/>
                <a:cs typeface="Times New Roman" panose="02020603050405020304" pitchFamily="18" charset="0"/>
              </a:rPr>
              <a:t>Theories of Organisational Culture</a:t>
            </a:r>
            <a:endParaRPr lang="en-GB" sz="3600" b="1" dirty="0"/>
          </a:p>
        </p:txBody>
      </p:sp>
      <p:sp>
        <p:nvSpPr>
          <p:cNvPr id="124" name="Clarifying the core concepts in this module"/>
          <p:cNvSpPr txBox="1">
            <a:spLocks noGrp="1"/>
          </p:cNvSpPr>
          <p:nvPr>
            <p:ph type="body" idx="1"/>
          </p:nvPr>
        </p:nvSpPr>
        <p:spPr>
          <a:xfrm>
            <a:off x="215757" y="1315092"/>
            <a:ext cx="8702212" cy="4202141"/>
          </a:xfrm>
          <a:prstGeom prst="rect">
            <a:avLst/>
          </a:prstGeom>
        </p:spPr>
        <p:txBody>
          <a:bodyPr>
            <a:normAutofit fontScale="85000" lnSpcReduction="10000"/>
          </a:bodyPr>
          <a:lstStyle/>
          <a:p>
            <a:pPr marL="0" indent="0" algn="just">
              <a:lnSpc>
                <a:spcPct val="90000"/>
              </a:lnSpc>
              <a:buSzPct val="90000"/>
              <a:buNone/>
            </a:pPr>
            <a:r>
              <a:rPr lang="en-GB" sz="3200" b="1" i="1" dirty="0">
                <a:solidFill>
                  <a:srgbClr val="FF0000"/>
                </a:solidFill>
              </a:rPr>
              <a:t>Person culture </a:t>
            </a:r>
          </a:p>
          <a:p>
            <a:pPr marL="0" indent="0" algn="just">
              <a:lnSpc>
                <a:spcPct val="90000"/>
              </a:lnSpc>
              <a:buSzPct val="90000"/>
              <a:buNone/>
            </a:pPr>
            <a:r>
              <a:rPr lang="en-GB" sz="3200" dirty="0"/>
              <a:t>Although it is found in only a few organisations, many individuals have a preference for person culture – for example, university professors and specialists. </a:t>
            </a:r>
          </a:p>
          <a:p>
            <a:pPr marL="0" indent="0" algn="just">
              <a:lnSpc>
                <a:spcPct val="90000"/>
              </a:lnSpc>
              <a:buSzPct val="90000"/>
              <a:buNone/>
            </a:pPr>
            <a:endParaRPr lang="en-GB" sz="3200" dirty="0"/>
          </a:p>
          <a:p>
            <a:pPr marL="0" indent="0" algn="just">
              <a:lnSpc>
                <a:spcPct val="90000"/>
              </a:lnSpc>
              <a:buSzPct val="90000"/>
              <a:buNone/>
            </a:pPr>
            <a:r>
              <a:rPr lang="en-GB" sz="3200" dirty="0"/>
              <a:t>Management hierarchies and control mechanisms are possible only by mutual consent. </a:t>
            </a:r>
          </a:p>
          <a:p>
            <a:pPr marL="0" indent="0" algn="just">
              <a:lnSpc>
                <a:spcPct val="90000"/>
              </a:lnSpc>
              <a:buSzPct val="90000"/>
              <a:buNone/>
            </a:pPr>
            <a:endParaRPr lang="en-GB" sz="3200" dirty="0"/>
          </a:p>
          <a:p>
            <a:pPr marL="0" indent="0" algn="just">
              <a:lnSpc>
                <a:spcPct val="90000"/>
              </a:lnSpc>
              <a:buSzPct val="90000"/>
              <a:buNone/>
            </a:pPr>
            <a:r>
              <a:rPr lang="en-GB" sz="3200" dirty="0"/>
              <a:t>Individuals have almost complete autonomy and any influence over them is likely to be on the basis of personal power.</a:t>
            </a:r>
            <a:endParaRPr lang="en-US" altLang="en-US" sz="2800" dirty="0"/>
          </a:p>
        </p:txBody>
      </p:sp>
    </p:spTree>
    <p:extLst>
      <p:ext uri="{BB962C8B-B14F-4D97-AF65-F5344CB8AC3E}">
        <p14:creationId xmlns:p14="http://schemas.microsoft.com/office/powerpoint/2010/main" val="181763811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274639"/>
            <a:ext cx="8784405" cy="896616"/>
          </a:xfrm>
          <a:prstGeom prst="rect">
            <a:avLst/>
          </a:prstGeom>
        </p:spPr>
        <p:txBody>
          <a:bodyPr>
            <a:normAutofit/>
          </a:bodyPr>
          <a:lstStyle/>
          <a:p>
            <a:pPr>
              <a:spcBef>
                <a:spcPct val="50000"/>
              </a:spcBef>
            </a:pPr>
            <a:r>
              <a:rPr lang="en-GB" sz="3600" b="1" dirty="0">
                <a:ea typeface="Calibri" panose="020F0502020204030204" pitchFamily="34" charset="0"/>
                <a:cs typeface="Times New Roman" panose="02020603050405020304" pitchFamily="18" charset="0"/>
              </a:rPr>
              <a:t>Theories of Organisational Culture</a:t>
            </a:r>
            <a:endParaRPr lang="en-GB" sz="3600" b="1" dirty="0"/>
          </a:p>
        </p:txBody>
      </p:sp>
      <p:sp>
        <p:nvSpPr>
          <p:cNvPr id="124" name="Clarifying the core concepts in this module"/>
          <p:cNvSpPr txBox="1">
            <a:spLocks noGrp="1"/>
          </p:cNvSpPr>
          <p:nvPr>
            <p:ph type="body" idx="1"/>
          </p:nvPr>
        </p:nvSpPr>
        <p:spPr>
          <a:xfrm>
            <a:off x="215757" y="1078788"/>
            <a:ext cx="8702212" cy="4438446"/>
          </a:xfrm>
          <a:prstGeom prst="rect">
            <a:avLst/>
          </a:prstGeom>
        </p:spPr>
        <p:txBody>
          <a:bodyPr>
            <a:normAutofit/>
          </a:bodyPr>
          <a:lstStyle/>
          <a:p>
            <a:pPr marL="0" indent="0" algn="just">
              <a:lnSpc>
                <a:spcPct val="90000"/>
              </a:lnSpc>
              <a:buSzPct val="90000"/>
              <a:buNone/>
            </a:pPr>
            <a:r>
              <a:rPr lang="en-GB" sz="3200" b="1" dirty="0"/>
              <a:t>The Deal and Kennedy’s Cultural Types </a:t>
            </a:r>
          </a:p>
          <a:p>
            <a:pPr marL="0" indent="0" algn="just">
              <a:lnSpc>
                <a:spcPct val="90000"/>
              </a:lnSpc>
              <a:buSzPct val="90000"/>
              <a:buNone/>
            </a:pPr>
            <a:r>
              <a:rPr lang="en-GB" sz="3200" dirty="0"/>
              <a:t>From an examination of hundreds of business organisations and their environments, Deal and Kennedy (2000) categorise corporate cultures into four namely: </a:t>
            </a:r>
          </a:p>
          <a:p>
            <a:pPr marL="514350" indent="-514350" algn="just">
              <a:lnSpc>
                <a:spcPct val="90000"/>
              </a:lnSpc>
              <a:buSzPct val="90000"/>
              <a:buFont typeface="+mj-lt"/>
              <a:buAutoNum type="arabicPeriod"/>
            </a:pPr>
            <a:r>
              <a:rPr lang="en-GB" sz="3200" dirty="0"/>
              <a:t>‘The Tough-Guy Macho Culture’, ‘</a:t>
            </a:r>
          </a:p>
          <a:p>
            <a:pPr marL="514350" indent="-514350" algn="just">
              <a:lnSpc>
                <a:spcPct val="90000"/>
              </a:lnSpc>
              <a:buSzPct val="90000"/>
              <a:buFont typeface="+mj-lt"/>
              <a:buAutoNum type="arabicPeriod"/>
            </a:pPr>
            <a:r>
              <a:rPr lang="en-GB" sz="3200" dirty="0"/>
              <a:t>The Work Hard/Play Hard Culture’, </a:t>
            </a:r>
          </a:p>
          <a:p>
            <a:pPr marL="514350" indent="-514350" algn="just">
              <a:lnSpc>
                <a:spcPct val="90000"/>
              </a:lnSpc>
              <a:buSzPct val="90000"/>
              <a:buFont typeface="+mj-lt"/>
              <a:buAutoNum type="arabicPeriod"/>
            </a:pPr>
            <a:r>
              <a:rPr lang="en-GB" sz="3200" dirty="0"/>
              <a:t>‘The Bet your Company Culture’ and </a:t>
            </a:r>
          </a:p>
          <a:p>
            <a:pPr marL="514350" indent="-514350" algn="just">
              <a:lnSpc>
                <a:spcPct val="90000"/>
              </a:lnSpc>
              <a:buSzPct val="90000"/>
              <a:buFont typeface="+mj-lt"/>
              <a:buAutoNum type="arabicPeriod"/>
            </a:pPr>
            <a:r>
              <a:rPr lang="en-GB" sz="3200" dirty="0"/>
              <a:t>‘The Process Culture’. </a:t>
            </a:r>
            <a:endParaRPr lang="en-US" altLang="en-US" sz="2800" dirty="0"/>
          </a:p>
        </p:txBody>
      </p:sp>
    </p:spTree>
    <p:extLst>
      <p:ext uri="{BB962C8B-B14F-4D97-AF65-F5344CB8AC3E}">
        <p14:creationId xmlns:p14="http://schemas.microsoft.com/office/powerpoint/2010/main" val="146205546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274639"/>
            <a:ext cx="8784405" cy="896616"/>
          </a:xfrm>
          <a:prstGeom prst="rect">
            <a:avLst/>
          </a:prstGeom>
        </p:spPr>
        <p:txBody>
          <a:bodyPr>
            <a:normAutofit/>
          </a:bodyPr>
          <a:lstStyle/>
          <a:p>
            <a:pPr>
              <a:spcBef>
                <a:spcPct val="50000"/>
              </a:spcBef>
            </a:pPr>
            <a:r>
              <a:rPr lang="en-GB" sz="3600" b="1" dirty="0">
                <a:ea typeface="Calibri" panose="020F0502020204030204" pitchFamily="34" charset="0"/>
                <a:cs typeface="Times New Roman" panose="02020603050405020304" pitchFamily="18" charset="0"/>
              </a:rPr>
              <a:t>Theories of Organisational Culture</a:t>
            </a:r>
            <a:endParaRPr lang="en-GB" sz="3600" b="1" dirty="0"/>
          </a:p>
        </p:txBody>
      </p:sp>
      <p:sp>
        <p:nvSpPr>
          <p:cNvPr id="124" name="Clarifying the core concepts in this module"/>
          <p:cNvSpPr txBox="1">
            <a:spLocks noGrp="1"/>
          </p:cNvSpPr>
          <p:nvPr>
            <p:ph type="body" idx="1"/>
          </p:nvPr>
        </p:nvSpPr>
        <p:spPr>
          <a:xfrm>
            <a:off x="215757" y="1078788"/>
            <a:ext cx="8702212" cy="4438446"/>
          </a:xfrm>
          <a:prstGeom prst="rect">
            <a:avLst/>
          </a:prstGeom>
        </p:spPr>
        <p:txBody>
          <a:bodyPr>
            <a:normAutofit fontScale="92500"/>
          </a:bodyPr>
          <a:lstStyle/>
          <a:p>
            <a:pPr marL="0" indent="0" algn="just">
              <a:lnSpc>
                <a:spcPct val="90000"/>
              </a:lnSpc>
              <a:buSzPct val="90000"/>
              <a:buNone/>
            </a:pPr>
            <a:r>
              <a:rPr lang="en-GB" sz="3200" b="1" dirty="0"/>
              <a:t>The Deal and Kennedy’s Cultural Types </a:t>
            </a:r>
          </a:p>
          <a:p>
            <a:pPr marL="0" indent="0" algn="just">
              <a:lnSpc>
                <a:spcPct val="90000"/>
              </a:lnSpc>
              <a:buSzPct val="90000"/>
              <a:buNone/>
            </a:pPr>
            <a:r>
              <a:rPr lang="en-GB" sz="3200" b="1" i="1" dirty="0">
                <a:solidFill>
                  <a:srgbClr val="FF0000"/>
                </a:solidFill>
              </a:rPr>
              <a:t>The tough-guy is a macho culture </a:t>
            </a:r>
            <a:r>
              <a:rPr lang="en-GB" sz="3200" dirty="0"/>
              <a:t>in which employees often take high risks and obtain fast feedback on their actions (Deal &amp; Kennedy 2000:12). </a:t>
            </a:r>
          </a:p>
          <a:p>
            <a:pPr marL="0" indent="0" algn="just">
              <a:lnSpc>
                <a:spcPct val="90000"/>
              </a:lnSpc>
              <a:buSzPct val="90000"/>
              <a:buNone/>
            </a:pPr>
            <a:r>
              <a:rPr lang="en-GB" sz="3200" dirty="0"/>
              <a:t>Rewards in this type of culture may be high even though it may be quite demanding to work within. </a:t>
            </a:r>
          </a:p>
          <a:p>
            <a:pPr marL="0" indent="0" algn="just">
              <a:lnSpc>
                <a:spcPct val="90000"/>
              </a:lnSpc>
              <a:buSzPct val="90000"/>
              <a:buNone/>
            </a:pPr>
            <a:r>
              <a:rPr lang="en-GB" sz="3200" dirty="0"/>
              <a:t>An example of organisations with tough-guy cultures may be stockbrokers, due to their hectic monetary deeds.</a:t>
            </a:r>
            <a:endParaRPr lang="en-US" altLang="en-US" sz="2800" dirty="0"/>
          </a:p>
        </p:txBody>
      </p:sp>
    </p:spTree>
    <p:extLst>
      <p:ext uri="{BB962C8B-B14F-4D97-AF65-F5344CB8AC3E}">
        <p14:creationId xmlns:p14="http://schemas.microsoft.com/office/powerpoint/2010/main" val="278887834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274639"/>
            <a:ext cx="8784405" cy="896616"/>
          </a:xfrm>
          <a:prstGeom prst="rect">
            <a:avLst/>
          </a:prstGeom>
        </p:spPr>
        <p:txBody>
          <a:bodyPr>
            <a:normAutofit/>
          </a:bodyPr>
          <a:lstStyle/>
          <a:p>
            <a:pPr>
              <a:spcBef>
                <a:spcPct val="50000"/>
              </a:spcBef>
            </a:pPr>
            <a:r>
              <a:rPr lang="en-GB" sz="3600" b="1" dirty="0">
                <a:ea typeface="Calibri" panose="020F0502020204030204" pitchFamily="34" charset="0"/>
                <a:cs typeface="Times New Roman" panose="02020603050405020304" pitchFamily="18" charset="0"/>
              </a:rPr>
              <a:t>Theories of Organisational Culture</a:t>
            </a:r>
            <a:endParaRPr lang="en-GB" sz="3600" b="1" dirty="0"/>
          </a:p>
        </p:txBody>
      </p:sp>
      <p:sp>
        <p:nvSpPr>
          <p:cNvPr id="124" name="Clarifying the core concepts in this module"/>
          <p:cNvSpPr txBox="1">
            <a:spLocks noGrp="1"/>
          </p:cNvSpPr>
          <p:nvPr>
            <p:ph type="body" idx="1"/>
          </p:nvPr>
        </p:nvSpPr>
        <p:spPr>
          <a:xfrm>
            <a:off x="215757" y="1078788"/>
            <a:ext cx="8702212" cy="4438446"/>
          </a:xfrm>
          <a:prstGeom prst="rect">
            <a:avLst/>
          </a:prstGeom>
        </p:spPr>
        <p:txBody>
          <a:bodyPr>
            <a:normAutofit/>
          </a:bodyPr>
          <a:lstStyle/>
          <a:p>
            <a:pPr marL="0" indent="0" algn="just">
              <a:lnSpc>
                <a:spcPct val="90000"/>
              </a:lnSpc>
              <a:buSzPct val="90000"/>
              <a:buNone/>
            </a:pPr>
            <a:r>
              <a:rPr lang="en-GB" sz="3200" b="1" dirty="0"/>
              <a:t>The Deal and Kennedy’s Cultural Types </a:t>
            </a:r>
          </a:p>
          <a:p>
            <a:pPr marL="0" indent="0" algn="just">
              <a:lnSpc>
                <a:spcPct val="90000"/>
              </a:lnSpc>
              <a:buSzPct val="90000"/>
              <a:buNone/>
            </a:pPr>
            <a:r>
              <a:rPr lang="en-GB" sz="3200" b="1" i="1" dirty="0">
                <a:solidFill>
                  <a:srgbClr val="FF0000"/>
                </a:solidFill>
              </a:rPr>
              <a:t>The work hard/play hard culture </a:t>
            </a:r>
            <a:r>
              <a:rPr lang="en-GB" sz="3200" dirty="0"/>
              <a:t>represents sales organisations, which do their utmost for high quality customer service and employees, take few risks but receive fast feedback.</a:t>
            </a:r>
          </a:p>
          <a:p>
            <a:pPr marL="0" indent="0" algn="just">
              <a:lnSpc>
                <a:spcPct val="90000"/>
              </a:lnSpc>
              <a:buSzPct val="90000"/>
              <a:buNone/>
            </a:pPr>
            <a:endParaRPr lang="en-GB" sz="3200" dirty="0"/>
          </a:p>
          <a:p>
            <a:pPr marL="0" indent="0" algn="just">
              <a:lnSpc>
                <a:spcPct val="90000"/>
              </a:lnSpc>
              <a:buSzPct val="90000"/>
              <a:buNone/>
            </a:pPr>
            <a:r>
              <a:rPr lang="en-GB" sz="3200" dirty="0"/>
              <a:t>Employees operating in this type of culture are required to be highly active and positive most of the time.</a:t>
            </a:r>
            <a:endParaRPr lang="en-US" altLang="en-US" sz="2800" dirty="0"/>
          </a:p>
        </p:txBody>
      </p:sp>
    </p:spTree>
    <p:extLst>
      <p:ext uri="{BB962C8B-B14F-4D97-AF65-F5344CB8AC3E}">
        <p14:creationId xmlns:p14="http://schemas.microsoft.com/office/powerpoint/2010/main" val="1290836796"/>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274639"/>
            <a:ext cx="8784405" cy="896616"/>
          </a:xfrm>
          <a:prstGeom prst="rect">
            <a:avLst/>
          </a:prstGeom>
        </p:spPr>
        <p:txBody>
          <a:bodyPr>
            <a:normAutofit/>
          </a:bodyPr>
          <a:lstStyle/>
          <a:p>
            <a:pPr>
              <a:spcBef>
                <a:spcPct val="50000"/>
              </a:spcBef>
            </a:pPr>
            <a:r>
              <a:rPr lang="en-GB" sz="3600" b="1" dirty="0">
                <a:ea typeface="Calibri" panose="020F0502020204030204" pitchFamily="34" charset="0"/>
                <a:cs typeface="Times New Roman" panose="02020603050405020304" pitchFamily="18" charset="0"/>
              </a:rPr>
              <a:t>Theories of Organisational Culture</a:t>
            </a:r>
            <a:endParaRPr lang="en-GB" sz="3600" b="1" dirty="0"/>
          </a:p>
        </p:txBody>
      </p:sp>
      <p:sp>
        <p:nvSpPr>
          <p:cNvPr id="124" name="Clarifying the core concepts in this module"/>
          <p:cNvSpPr txBox="1">
            <a:spLocks noGrp="1"/>
          </p:cNvSpPr>
          <p:nvPr>
            <p:ph type="body" idx="1"/>
          </p:nvPr>
        </p:nvSpPr>
        <p:spPr>
          <a:xfrm>
            <a:off x="215757" y="1078788"/>
            <a:ext cx="8702212" cy="4438446"/>
          </a:xfrm>
          <a:prstGeom prst="rect">
            <a:avLst/>
          </a:prstGeom>
        </p:spPr>
        <p:txBody>
          <a:bodyPr>
            <a:normAutofit lnSpcReduction="10000"/>
          </a:bodyPr>
          <a:lstStyle/>
          <a:p>
            <a:pPr marL="0" indent="0" algn="just">
              <a:lnSpc>
                <a:spcPct val="90000"/>
              </a:lnSpc>
              <a:buSzPct val="90000"/>
              <a:buNone/>
            </a:pPr>
            <a:r>
              <a:rPr lang="en-GB" sz="3200" b="1" dirty="0"/>
              <a:t>The Deal and Kennedy’s Cultural Types </a:t>
            </a:r>
          </a:p>
          <a:p>
            <a:pPr marL="0" indent="0" algn="just">
              <a:lnSpc>
                <a:spcPct val="90000"/>
              </a:lnSpc>
              <a:buSzPct val="90000"/>
              <a:buNone/>
            </a:pPr>
            <a:r>
              <a:rPr lang="en-GB" sz="3200" dirty="0"/>
              <a:t>In a </a:t>
            </a:r>
            <a:r>
              <a:rPr lang="en-GB" sz="3200" b="1" i="1" dirty="0">
                <a:solidFill>
                  <a:srgbClr val="FF0000"/>
                </a:solidFill>
              </a:rPr>
              <a:t>bet-your-company organisational culture </a:t>
            </a:r>
            <a:r>
              <a:rPr lang="en-GB" sz="3200" dirty="0"/>
              <a:t>‘big stakes’ decisions are taken but results, and whether the decisions were right or wrong, are known after a very long period of years. </a:t>
            </a:r>
          </a:p>
          <a:p>
            <a:pPr marL="0" indent="0" algn="just">
              <a:lnSpc>
                <a:spcPct val="90000"/>
              </a:lnSpc>
              <a:buSzPct val="90000"/>
              <a:buNone/>
            </a:pPr>
            <a:endParaRPr lang="en-GB" sz="3200" dirty="0"/>
          </a:p>
          <a:p>
            <a:pPr marL="0" indent="0" algn="just">
              <a:lnSpc>
                <a:spcPct val="90000"/>
              </a:lnSpc>
              <a:buSzPct val="90000"/>
              <a:buNone/>
            </a:pPr>
            <a:r>
              <a:rPr lang="en-GB" sz="3200" dirty="0"/>
              <a:t>Typical organisations may include development and construction businesses where the end result comes after a number of years.</a:t>
            </a:r>
            <a:endParaRPr lang="en-US" altLang="en-US" sz="2800" dirty="0"/>
          </a:p>
        </p:txBody>
      </p:sp>
    </p:spTree>
    <p:extLst>
      <p:ext uri="{BB962C8B-B14F-4D97-AF65-F5344CB8AC3E}">
        <p14:creationId xmlns:p14="http://schemas.microsoft.com/office/powerpoint/2010/main" val="191831180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274639"/>
            <a:ext cx="8784405" cy="896616"/>
          </a:xfrm>
          <a:prstGeom prst="rect">
            <a:avLst/>
          </a:prstGeom>
        </p:spPr>
        <p:txBody>
          <a:bodyPr>
            <a:normAutofit/>
          </a:bodyPr>
          <a:lstStyle/>
          <a:p>
            <a:pPr>
              <a:spcBef>
                <a:spcPct val="50000"/>
              </a:spcBef>
            </a:pPr>
            <a:r>
              <a:rPr lang="en-GB" sz="3600" b="1" dirty="0">
                <a:ea typeface="Calibri" panose="020F0502020204030204" pitchFamily="34" charset="0"/>
                <a:cs typeface="Times New Roman" panose="02020603050405020304" pitchFamily="18" charset="0"/>
              </a:rPr>
              <a:t>Theories of Organisational Culture</a:t>
            </a:r>
            <a:endParaRPr lang="en-GB" sz="3600" b="1" dirty="0"/>
          </a:p>
        </p:txBody>
      </p:sp>
      <p:sp>
        <p:nvSpPr>
          <p:cNvPr id="124" name="Clarifying the core concepts in this module"/>
          <p:cNvSpPr txBox="1">
            <a:spLocks noGrp="1"/>
          </p:cNvSpPr>
          <p:nvPr>
            <p:ph type="body" idx="1"/>
          </p:nvPr>
        </p:nvSpPr>
        <p:spPr>
          <a:xfrm>
            <a:off x="215757" y="1078788"/>
            <a:ext cx="8702212" cy="4438446"/>
          </a:xfrm>
          <a:prstGeom prst="rect">
            <a:avLst/>
          </a:prstGeom>
        </p:spPr>
        <p:txBody>
          <a:bodyPr>
            <a:normAutofit/>
          </a:bodyPr>
          <a:lstStyle/>
          <a:p>
            <a:pPr marL="0" indent="0" algn="just">
              <a:lnSpc>
                <a:spcPct val="90000"/>
              </a:lnSpc>
              <a:buSzPct val="90000"/>
              <a:buNone/>
            </a:pPr>
            <a:r>
              <a:rPr lang="en-GB" sz="3200" b="1" dirty="0"/>
              <a:t>The Deal and Kennedy’s Cultural Types </a:t>
            </a:r>
          </a:p>
          <a:p>
            <a:pPr marL="0" indent="0" algn="just">
              <a:lnSpc>
                <a:spcPct val="90000"/>
              </a:lnSpc>
              <a:buSzPct val="90000"/>
              <a:buNone/>
            </a:pPr>
            <a:r>
              <a:rPr lang="en-GB" sz="3200" b="1" i="1" dirty="0">
                <a:solidFill>
                  <a:srgbClr val="FF0000"/>
                </a:solidFill>
              </a:rPr>
              <a:t>The process culture </a:t>
            </a:r>
            <a:r>
              <a:rPr lang="en-GB" sz="3200" dirty="0"/>
              <a:t>reflects organisations that take no risks, there is very little feedback and employees are more concerned with how the work is done rather than what is the end result.</a:t>
            </a:r>
          </a:p>
          <a:p>
            <a:pPr marL="0" indent="0" algn="just">
              <a:lnSpc>
                <a:spcPct val="90000"/>
              </a:lnSpc>
              <a:buSzPct val="90000"/>
              <a:buNone/>
            </a:pPr>
            <a:endParaRPr lang="en-GB" sz="3200" dirty="0"/>
          </a:p>
          <a:p>
            <a:pPr marL="0" indent="0" algn="just">
              <a:lnSpc>
                <a:spcPct val="90000"/>
              </a:lnSpc>
              <a:buSzPct val="90000"/>
              <a:buNone/>
            </a:pPr>
            <a:r>
              <a:rPr lang="en-GB" sz="3200" dirty="0"/>
              <a:t>Organisations in the public service adopt this kind of culture, where high bureaucracy and red tape are present.</a:t>
            </a:r>
            <a:endParaRPr lang="en-US" altLang="en-US" sz="2800" dirty="0"/>
          </a:p>
        </p:txBody>
      </p:sp>
    </p:spTree>
    <p:extLst>
      <p:ext uri="{BB962C8B-B14F-4D97-AF65-F5344CB8AC3E}">
        <p14:creationId xmlns:p14="http://schemas.microsoft.com/office/powerpoint/2010/main" val="203282010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15757" y="274639"/>
            <a:ext cx="8784405" cy="896616"/>
          </a:xfrm>
          <a:prstGeom prst="rect">
            <a:avLst/>
          </a:prstGeom>
        </p:spPr>
        <p:txBody>
          <a:bodyPr>
            <a:normAutofit/>
          </a:bodyPr>
          <a:lstStyle/>
          <a:p>
            <a:pPr>
              <a:spcBef>
                <a:spcPct val="50000"/>
              </a:spcBef>
            </a:pPr>
            <a:r>
              <a:rPr lang="en-GB" sz="3600" b="1" dirty="0">
                <a:ea typeface="Calibri" panose="020F0502020204030204" pitchFamily="34" charset="0"/>
                <a:cs typeface="Times New Roman" panose="02020603050405020304" pitchFamily="18" charset="0"/>
              </a:rPr>
              <a:t>Theories of Organisational Culture</a:t>
            </a:r>
            <a:endParaRPr lang="en-GB" sz="3600" b="1" dirty="0"/>
          </a:p>
        </p:txBody>
      </p:sp>
      <p:sp>
        <p:nvSpPr>
          <p:cNvPr id="124" name="Clarifying the core concepts in this module"/>
          <p:cNvSpPr txBox="1">
            <a:spLocks noGrp="1"/>
          </p:cNvSpPr>
          <p:nvPr>
            <p:ph type="body" idx="1"/>
          </p:nvPr>
        </p:nvSpPr>
        <p:spPr>
          <a:xfrm>
            <a:off x="215757" y="1078788"/>
            <a:ext cx="8702212" cy="4438446"/>
          </a:xfrm>
          <a:prstGeom prst="rect">
            <a:avLst/>
          </a:prstGeom>
        </p:spPr>
        <p:txBody>
          <a:bodyPr>
            <a:normAutofit fontScale="92500"/>
          </a:bodyPr>
          <a:lstStyle/>
          <a:p>
            <a:pPr marL="0" indent="0" algn="just">
              <a:lnSpc>
                <a:spcPct val="90000"/>
              </a:lnSpc>
              <a:buSzPct val="90000"/>
              <a:buNone/>
            </a:pPr>
            <a:r>
              <a:rPr lang="en-GB" sz="3200" b="1" dirty="0"/>
              <a:t>The Deal and Kennedy’s Cultural Types </a:t>
            </a:r>
          </a:p>
          <a:p>
            <a:pPr marL="0" indent="0" algn="just">
              <a:lnSpc>
                <a:spcPct val="90000"/>
              </a:lnSpc>
              <a:buSzPct val="90000"/>
              <a:buNone/>
            </a:pPr>
            <a:r>
              <a:rPr lang="en-GB" sz="3200" dirty="0"/>
              <a:t>Deal &amp; Kennedy (2000) argue that </a:t>
            </a:r>
            <a:r>
              <a:rPr lang="en-GB" sz="3200" dirty="0">
                <a:solidFill>
                  <a:srgbClr val="FF0000"/>
                </a:solidFill>
              </a:rPr>
              <a:t>no organisation corresponds specifically to any one type of culture and, hence a combination of all four may exist</a:t>
            </a:r>
            <a:r>
              <a:rPr lang="en-GB" sz="3200" dirty="0"/>
              <a:t>. </a:t>
            </a:r>
          </a:p>
          <a:p>
            <a:pPr marL="0" indent="0" algn="just">
              <a:lnSpc>
                <a:spcPct val="90000"/>
              </a:lnSpc>
              <a:buSzPct val="90000"/>
              <a:buNone/>
            </a:pPr>
            <a:endParaRPr lang="en-GB" sz="3200" dirty="0"/>
          </a:p>
          <a:p>
            <a:pPr marL="0" indent="0" algn="just">
              <a:lnSpc>
                <a:spcPct val="90000"/>
              </a:lnSpc>
              <a:buSzPct val="90000"/>
              <a:buNone/>
            </a:pPr>
            <a:r>
              <a:rPr lang="en-GB" sz="3200" dirty="0"/>
              <a:t>In addition, Deal &amp; Kennedy postulate that organisations with strong cultures, ‘artfully blend’ the essential positive characteristics of all four types and shape them up in a manner that guarantees top performance.</a:t>
            </a:r>
            <a:endParaRPr lang="en-US" altLang="en-US" sz="2800" dirty="0"/>
          </a:p>
        </p:txBody>
      </p:sp>
    </p:spTree>
    <p:extLst>
      <p:ext uri="{BB962C8B-B14F-4D97-AF65-F5344CB8AC3E}">
        <p14:creationId xmlns:p14="http://schemas.microsoft.com/office/powerpoint/2010/main" val="2153540687"/>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 name="Summary"/>
          <p:cNvSpPr txBox="1">
            <a:spLocks noGrp="1"/>
          </p:cNvSpPr>
          <p:nvPr>
            <p:ph type="title"/>
          </p:nvPr>
        </p:nvSpPr>
        <p:spPr>
          <a:xfrm>
            <a:off x="457200" y="236307"/>
            <a:ext cx="8229600" cy="667819"/>
          </a:xfrm>
          <a:prstGeom prst="rect">
            <a:avLst/>
          </a:prstGeom>
        </p:spPr>
        <p:txBody>
          <a:bodyPr/>
          <a:lstStyle>
            <a:lvl1pPr>
              <a:defRPr b="1"/>
            </a:lvl1pPr>
          </a:lstStyle>
          <a:p>
            <a:r>
              <a:rPr dirty="0"/>
              <a:t>Summary</a:t>
            </a:r>
            <a:r>
              <a:rPr lang="en-GB" dirty="0"/>
              <a:t>…Today we have examined…</a:t>
            </a:r>
            <a:endParaRPr dirty="0"/>
          </a:p>
        </p:txBody>
      </p:sp>
      <p:sp>
        <p:nvSpPr>
          <p:cNvPr id="278" name="Got to know each other…"/>
          <p:cNvSpPr txBox="1">
            <a:spLocks noGrp="1"/>
          </p:cNvSpPr>
          <p:nvPr>
            <p:ph type="body" idx="1"/>
          </p:nvPr>
        </p:nvSpPr>
        <p:spPr>
          <a:xfrm>
            <a:off x="92467" y="1027416"/>
            <a:ext cx="8594333" cy="4489818"/>
          </a:xfrm>
          <a:prstGeom prst="rect">
            <a:avLst/>
          </a:prstGeom>
        </p:spPr>
        <p:txBody>
          <a:bodyPr>
            <a:normAutofit/>
          </a:bodyPr>
          <a:lstStyle/>
          <a:p>
            <a:pPr marL="0" indent="0">
              <a:buNone/>
            </a:pPr>
            <a:r>
              <a:rPr lang="en-GB" sz="3600" b="1" dirty="0">
                <a:solidFill>
                  <a:srgbClr val="FF0000"/>
                </a:solidFill>
              </a:rPr>
              <a:t>Theories of Organisational Culture:</a:t>
            </a:r>
            <a:endParaRPr lang="en-GB" sz="3600" dirty="0">
              <a:solidFill>
                <a:srgbClr val="FF0000"/>
              </a:solidFill>
            </a:endParaRPr>
          </a:p>
          <a:p>
            <a:pPr lvl="0"/>
            <a:r>
              <a:rPr lang="en-GB" sz="3200" dirty="0"/>
              <a:t>The Hofstede’s Cultural Dimension.</a:t>
            </a:r>
          </a:p>
          <a:p>
            <a:pPr lvl="0"/>
            <a:r>
              <a:rPr lang="en-GB" sz="3200" dirty="0"/>
              <a:t>Schein and the Three Levels of Organisational Culture.</a:t>
            </a:r>
          </a:p>
          <a:p>
            <a:pPr lvl="0"/>
            <a:r>
              <a:rPr lang="en-GB" sz="3200" dirty="0"/>
              <a:t>Johnson and Scholes developed the Cultural Web </a:t>
            </a:r>
          </a:p>
          <a:p>
            <a:pPr lvl="0"/>
            <a:r>
              <a:rPr lang="en-GB" sz="3200" dirty="0"/>
              <a:t>Handy’s Culture Types.</a:t>
            </a:r>
          </a:p>
          <a:p>
            <a:pPr lvl="0"/>
            <a:r>
              <a:rPr lang="en-GB" sz="3200" dirty="0"/>
              <a:t>The Deal and Kennedy’s Cultural Types.</a:t>
            </a:r>
          </a:p>
          <a:p>
            <a:endParaRPr lang="en-GB" sz="2800" dirty="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77"/>
                                        </p:tgtEl>
                                        <p:attrNameLst>
                                          <p:attrName>style.visibility</p:attrName>
                                        </p:attrNameLst>
                                      </p:cBhvr>
                                      <p:to>
                                        <p:strVal val="visible"/>
                                      </p:to>
                                    </p:set>
                                    <p:animEffect transition="in" filter="barn(inVertical)">
                                      <p:cBhvr>
                                        <p:cTn id="7" dur="500"/>
                                        <p:tgtEl>
                                          <p:spTgt spid="27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78">
                                            <p:bg/>
                                          </p:spTgt>
                                        </p:tgtEl>
                                        <p:attrNameLst>
                                          <p:attrName>style.visibility</p:attrName>
                                        </p:attrNameLst>
                                      </p:cBhvr>
                                      <p:to>
                                        <p:strVal val="visible"/>
                                      </p:to>
                                    </p:set>
                                    <p:animEffect transition="in" filter="fade">
                                      <p:cBhvr>
                                        <p:cTn id="12" dur="1000"/>
                                        <p:tgtEl>
                                          <p:spTgt spid="278">
                                            <p:bg/>
                                          </p:spTgt>
                                        </p:tgtEl>
                                      </p:cBhvr>
                                    </p:animEffect>
                                    <p:anim calcmode="lin" valueType="num">
                                      <p:cBhvr>
                                        <p:cTn id="13" dur="1000" fill="hold"/>
                                        <p:tgtEl>
                                          <p:spTgt spid="278">
                                            <p:bg/>
                                          </p:spTgt>
                                        </p:tgtEl>
                                        <p:attrNameLst>
                                          <p:attrName>ppt_x</p:attrName>
                                        </p:attrNameLst>
                                      </p:cBhvr>
                                      <p:tavLst>
                                        <p:tav tm="0">
                                          <p:val>
                                            <p:strVal val="#ppt_x"/>
                                          </p:val>
                                        </p:tav>
                                        <p:tav tm="100000">
                                          <p:val>
                                            <p:strVal val="#ppt_x"/>
                                          </p:val>
                                        </p:tav>
                                      </p:tavLst>
                                    </p:anim>
                                    <p:anim calcmode="lin" valueType="num">
                                      <p:cBhvr>
                                        <p:cTn id="14" dur="1000" fill="hold"/>
                                        <p:tgtEl>
                                          <p:spTgt spid="278">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78">
                                            <p:txEl>
                                              <p:pRg st="0" end="0"/>
                                            </p:txEl>
                                          </p:spTgt>
                                        </p:tgtEl>
                                        <p:attrNameLst>
                                          <p:attrName>style.visibility</p:attrName>
                                        </p:attrNameLst>
                                      </p:cBhvr>
                                      <p:to>
                                        <p:strVal val="visible"/>
                                      </p:to>
                                    </p:set>
                                    <p:animEffect transition="in" filter="fade">
                                      <p:cBhvr>
                                        <p:cTn id="19" dur="1000"/>
                                        <p:tgtEl>
                                          <p:spTgt spid="278">
                                            <p:txEl>
                                              <p:pRg st="0" end="0"/>
                                            </p:txEl>
                                          </p:spTgt>
                                        </p:tgtEl>
                                      </p:cBhvr>
                                    </p:animEffect>
                                    <p:anim calcmode="lin" valueType="num">
                                      <p:cBhvr>
                                        <p:cTn id="20" dur="1000" fill="hold"/>
                                        <p:tgtEl>
                                          <p:spTgt spid="278">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7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78">
                                            <p:txEl>
                                              <p:pRg st="1" end="1"/>
                                            </p:txEl>
                                          </p:spTgt>
                                        </p:tgtEl>
                                        <p:attrNameLst>
                                          <p:attrName>style.visibility</p:attrName>
                                        </p:attrNameLst>
                                      </p:cBhvr>
                                      <p:to>
                                        <p:strVal val="visible"/>
                                      </p:to>
                                    </p:set>
                                    <p:animEffect transition="in" filter="fade">
                                      <p:cBhvr>
                                        <p:cTn id="26" dur="1000"/>
                                        <p:tgtEl>
                                          <p:spTgt spid="278">
                                            <p:txEl>
                                              <p:pRg st="1" end="1"/>
                                            </p:txEl>
                                          </p:spTgt>
                                        </p:tgtEl>
                                      </p:cBhvr>
                                    </p:animEffect>
                                    <p:anim calcmode="lin" valueType="num">
                                      <p:cBhvr>
                                        <p:cTn id="27" dur="1000" fill="hold"/>
                                        <p:tgtEl>
                                          <p:spTgt spid="278">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27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78">
                                            <p:txEl>
                                              <p:pRg st="2" end="2"/>
                                            </p:txEl>
                                          </p:spTgt>
                                        </p:tgtEl>
                                        <p:attrNameLst>
                                          <p:attrName>style.visibility</p:attrName>
                                        </p:attrNameLst>
                                      </p:cBhvr>
                                      <p:to>
                                        <p:strVal val="visible"/>
                                      </p:to>
                                    </p:set>
                                    <p:animEffect transition="in" filter="fade">
                                      <p:cBhvr>
                                        <p:cTn id="33" dur="1000"/>
                                        <p:tgtEl>
                                          <p:spTgt spid="278">
                                            <p:txEl>
                                              <p:pRg st="2" end="2"/>
                                            </p:txEl>
                                          </p:spTgt>
                                        </p:tgtEl>
                                      </p:cBhvr>
                                    </p:animEffect>
                                    <p:anim calcmode="lin" valueType="num">
                                      <p:cBhvr>
                                        <p:cTn id="34" dur="1000" fill="hold"/>
                                        <p:tgtEl>
                                          <p:spTgt spid="278">
                                            <p:txEl>
                                              <p:pRg st="2" end="2"/>
                                            </p:txEl>
                                          </p:spTgt>
                                        </p:tgtEl>
                                        <p:attrNameLst>
                                          <p:attrName>ppt_x</p:attrName>
                                        </p:attrNameLst>
                                      </p:cBhvr>
                                      <p:tavLst>
                                        <p:tav tm="0">
                                          <p:val>
                                            <p:strVal val="#ppt_x"/>
                                          </p:val>
                                        </p:tav>
                                        <p:tav tm="100000">
                                          <p:val>
                                            <p:strVal val="#ppt_x"/>
                                          </p:val>
                                        </p:tav>
                                      </p:tavLst>
                                    </p:anim>
                                    <p:anim calcmode="lin" valueType="num">
                                      <p:cBhvr>
                                        <p:cTn id="35" dur="1000" fill="hold"/>
                                        <p:tgtEl>
                                          <p:spTgt spid="278">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278">
                                            <p:txEl>
                                              <p:pRg st="3" end="3"/>
                                            </p:txEl>
                                          </p:spTgt>
                                        </p:tgtEl>
                                        <p:attrNameLst>
                                          <p:attrName>style.visibility</p:attrName>
                                        </p:attrNameLst>
                                      </p:cBhvr>
                                      <p:to>
                                        <p:strVal val="visible"/>
                                      </p:to>
                                    </p:set>
                                    <p:animEffect transition="in" filter="fade">
                                      <p:cBhvr>
                                        <p:cTn id="40" dur="1000"/>
                                        <p:tgtEl>
                                          <p:spTgt spid="278">
                                            <p:txEl>
                                              <p:pRg st="3" end="3"/>
                                            </p:txEl>
                                          </p:spTgt>
                                        </p:tgtEl>
                                      </p:cBhvr>
                                    </p:animEffect>
                                    <p:anim calcmode="lin" valueType="num">
                                      <p:cBhvr>
                                        <p:cTn id="41" dur="1000" fill="hold"/>
                                        <p:tgtEl>
                                          <p:spTgt spid="278">
                                            <p:txEl>
                                              <p:pRg st="3" end="3"/>
                                            </p:txEl>
                                          </p:spTgt>
                                        </p:tgtEl>
                                        <p:attrNameLst>
                                          <p:attrName>ppt_x</p:attrName>
                                        </p:attrNameLst>
                                      </p:cBhvr>
                                      <p:tavLst>
                                        <p:tav tm="0">
                                          <p:val>
                                            <p:strVal val="#ppt_x"/>
                                          </p:val>
                                        </p:tav>
                                        <p:tav tm="100000">
                                          <p:val>
                                            <p:strVal val="#ppt_x"/>
                                          </p:val>
                                        </p:tav>
                                      </p:tavLst>
                                    </p:anim>
                                    <p:anim calcmode="lin" valueType="num">
                                      <p:cBhvr>
                                        <p:cTn id="42" dur="1000" fill="hold"/>
                                        <p:tgtEl>
                                          <p:spTgt spid="278">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278">
                                            <p:txEl>
                                              <p:pRg st="4" end="4"/>
                                            </p:txEl>
                                          </p:spTgt>
                                        </p:tgtEl>
                                        <p:attrNameLst>
                                          <p:attrName>style.visibility</p:attrName>
                                        </p:attrNameLst>
                                      </p:cBhvr>
                                      <p:to>
                                        <p:strVal val="visible"/>
                                      </p:to>
                                    </p:set>
                                    <p:animEffect transition="in" filter="fade">
                                      <p:cBhvr>
                                        <p:cTn id="47" dur="1000"/>
                                        <p:tgtEl>
                                          <p:spTgt spid="278">
                                            <p:txEl>
                                              <p:pRg st="4" end="4"/>
                                            </p:txEl>
                                          </p:spTgt>
                                        </p:tgtEl>
                                      </p:cBhvr>
                                    </p:animEffect>
                                    <p:anim calcmode="lin" valueType="num">
                                      <p:cBhvr>
                                        <p:cTn id="48" dur="1000" fill="hold"/>
                                        <p:tgtEl>
                                          <p:spTgt spid="278">
                                            <p:txEl>
                                              <p:pRg st="4" end="4"/>
                                            </p:txEl>
                                          </p:spTgt>
                                        </p:tgtEl>
                                        <p:attrNameLst>
                                          <p:attrName>ppt_x</p:attrName>
                                        </p:attrNameLst>
                                      </p:cBhvr>
                                      <p:tavLst>
                                        <p:tav tm="0">
                                          <p:val>
                                            <p:strVal val="#ppt_x"/>
                                          </p:val>
                                        </p:tav>
                                        <p:tav tm="100000">
                                          <p:val>
                                            <p:strVal val="#ppt_x"/>
                                          </p:val>
                                        </p:tav>
                                      </p:tavLst>
                                    </p:anim>
                                    <p:anim calcmode="lin" valueType="num">
                                      <p:cBhvr>
                                        <p:cTn id="49" dur="1000" fill="hold"/>
                                        <p:tgtEl>
                                          <p:spTgt spid="278">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278">
                                            <p:txEl>
                                              <p:pRg st="5" end="5"/>
                                            </p:txEl>
                                          </p:spTgt>
                                        </p:tgtEl>
                                        <p:attrNameLst>
                                          <p:attrName>style.visibility</p:attrName>
                                        </p:attrNameLst>
                                      </p:cBhvr>
                                      <p:to>
                                        <p:strVal val="visible"/>
                                      </p:to>
                                    </p:set>
                                    <p:animEffect transition="in" filter="fade">
                                      <p:cBhvr>
                                        <p:cTn id="54" dur="1000"/>
                                        <p:tgtEl>
                                          <p:spTgt spid="278">
                                            <p:txEl>
                                              <p:pRg st="5" end="5"/>
                                            </p:txEl>
                                          </p:spTgt>
                                        </p:tgtEl>
                                      </p:cBhvr>
                                    </p:animEffect>
                                    <p:anim calcmode="lin" valueType="num">
                                      <p:cBhvr>
                                        <p:cTn id="55" dur="1000" fill="hold"/>
                                        <p:tgtEl>
                                          <p:spTgt spid="278">
                                            <p:txEl>
                                              <p:pRg st="5" end="5"/>
                                            </p:txEl>
                                          </p:spTgt>
                                        </p:tgtEl>
                                        <p:attrNameLst>
                                          <p:attrName>ppt_x</p:attrName>
                                        </p:attrNameLst>
                                      </p:cBhvr>
                                      <p:tavLst>
                                        <p:tav tm="0">
                                          <p:val>
                                            <p:strVal val="#ppt_x"/>
                                          </p:val>
                                        </p:tav>
                                        <p:tav tm="100000">
                                          <p:val>
                                            <p:strVal val="#ppt_x"/>
                                          </p:val>
                                        </p:tav>
                                      </p:tavLst>
                                    </p:anim>
                                    <p:anim calcmode="lin" valueType="num">
                                      <p:cBhvr>
                                        <p:cTn id="56" dur="1000" fill="hold"/>
                                        <p:tgtEl>
                                          <p:spTgt spid="278">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7" grpId="0" animBg="1"/>
      <p:bldP spid="278" grpId="0" build="p"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 name="Summary"/>
          <p:cNvSpPr txBox="1">
            <a:spLocks noGrp="1"/>
          </p:cNvSpPr>
          <p:nvPr>
            <p:ph type="title"/>
          </p:nvPr>
        </p:nvSpPr>
        <p:spPr>
          <a:xfrm>
            <a:off x="457200" y="274638"/>
            <a:ext cx="8229600" cy="855519"/>
          </a:xfrm>
          <a:prstGeom prst="rect">
            <a:avLst/>
          </a:prstGeom>
        </p:spPr>
        <p:txBody>
          <a:bodyPr/>
          <a:lstStyle>
            <a:lvl1pPr>
              <a:defRPr b="1"/>
            </a:lvl1pPr>
          </a:lstStyle>
          <a:p>
            <a:r>
              <a:rPr lang="en-GB" dirty="0"/>
              <a:t>Next Week, We will look at…</a:t>
            </a:r>
            <a:endParaRPr dirty="0"/>
          </a:p>
        </p:txBody>
      </p:sp>
      <p:sp>
        <p:nvSpPr>
          <p:cNvPr id="278" name="Got to know each other…"/>
          <p:cNvSpPr txBox="1">
            <a:spLocks noGrp="1"/>
          </p:cNvSpPr>
          <p:nvPr>
            <p:ph type="body" idx="1"/>
          </p:nvPr>
        </p:nvSpPr>
        <p:spPr>
          <a:xfrm>
            <a:off x="457200" y="1243174"/>
            <a:ext cx="8229600" cy="4274060"/>
          </a:xfrm>
          <a:prstGeom prst="rect">
            <a:avLst/>
          </a:prstGeom>
        </p:spPr>
        <p:txBody>
          <a:bodyPr>
            <a:normAutofit/>
          </a:bodyPr>
          <a:lstStyle/>
          <a:p>
            <a:pPr marL="0" indent="0">
              <a:buNone/>
            </a:pPr>
            <a:r>
              <a:rPr lang="en-GB" sz="3600" b="1" dirty="0"/>
              <a:t>Analysis of External Environment on Organisational Culture:</a:t>
            </a:r>
            <a:endParaRPr lang="en-GB" sz="3600" dirty="0"/>
          </a:p>
          <a:p>
            <a:pPr lvl="0"/>
            <a:r>
              <a:rPr lang="en-GB" sz="3600" dirty="0"/>
              <a:t>Overview of an organisation’s external environment.</a:t>
            </a:r>
          </a:p>
          <a:p>
            <a:pPr lvl="0"/>
            <a:r>
              <a:rPr lang="en-GB" sz="3600" dirty="0"/>
              <a:t>Impact of external environment on organisational culture.</a:t>
            </a:r>
          </a:p>
        </p:txBody>
      </p:sp>
    </p:spTree>
    <p:extLst>
      <p:ext uri="{BB962C8B-B14F-4D97-AF65-F5344CB8AC3E}">
        <p14:creationId xmlns:p14="http://schemas.microsoft.com/office/powerpoint/2010/main" val="170910693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77"/>
                                        </p:tgtEl>
                                        <p:attrNameLst>
                                          <p:attrName>style.visibility</p:attrName>
                                        </p:attrNameLst>
                                      </p:cBhvr>
                                      <p:to>
                                        <p:strVal val="visible"/>
                                      </p:to>
                                    </p:set>
                                    <p:animEffect transition="in" filter="barn(inVertical)">
                                      <p:cBhvr>
                                        <p:cTn id="7" dur="500"/>
                                        <p:tgtEl>
                                          <p:spTgt spid="27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78">
                                            <p:bg/>
                                          </p:spTgt>
                                        </p:tgtEl>
                                        <p:attrNameLst>
                                          <p:attrName>style.visibility</p:attrName>
                                        </p:attrNameLst>
                                      </p:cBhvr>
                                      <p:to>
                                        <p:strVal val="visible"/>
                                      </p:to>
                                    </p:set>
                                    <p:animEffect transition="in" filter="fade">
                                      <p:cBhvr>
                                        <p:cTn id="12" dur="1000"/>
                                        <p:tgtEl>
                                          <p:spTgt spid="278">
                                            <p:bg/>
                                          </p:spTgt>
                                        </p:tgtEl>
                                      </p:cBhvr>
                                    </p:animEffect>
                                    <p:anim calcmode="lin" valueType="num">
                                      <p:cBhvr>
                                        <p:cTn id="13" dur="1000" fill="hold"/>
                                        <p:tgtEl>
                                          <p:spTgt spid="278">
                                            <p:bg/>
                                          </p:spTgt>
                                        </p:tgtEl>
                                        <p:attrNameLst>
                                          <p:attrName>ppt_x</p:attrName>
                                        </p:attrNameLst>
                                      </p:cBhvr>
                                      <p:tavLst>
                                        <p:tav tm="0">
                                          <p:val>
                                            <p:strVal val="#ppt_x"/>
                                          </p:val>
                                        </p:tav>
                                        <p:tav tm="100000">
                                          <p:val>
                                            <p:strVal val="#ppt_x"/>
                                          </p:val>
                                        </p:tav>
                                      </p:tavLst>
                                    </p:anim>
                                    <p:anim calcmode="lin" valueType="num">
                                      <p:cBhvr>
                                        <p:cTn id="14" dur="1000" fill="hold"/>
                                        <p:tgtEl>
                                          <p:spTgt spid="278">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78">
                                            <p:txEl>
                                              <p:pRg st="0" end="0"/>
                                            </p:txEl>
                                          </p:spTgt>
                                        </p:tgtEl>
                                        <p:attrNameLst>
                                          <p:attrName>style.visibility</p:attrName>
                                        </p:attrNameLst>
                                      </p:cBhvr>
                                      <p:to>
                                        <p:strVal val="visible"/>
                                      </p:to>
                                    </p:set>
                                    <p:animEffect transition="in" filter="fade">
                                      <p:cBhvr>
                                        <p:cTn id="19" dur="1000"/>
                                        <p:tgtEl>
                                          <p:spTgt spid="278">
                                            <p:txEl>
                                              <p:pRg st="0" end="0"/>
                                            </p:txEl>
                                          </p:spTgt>
                                        </p:tgtEl>
                                      </p:cBhvr>
                                    </p:animEffect>
                                    <p:anim calcmode="lin" valueType="num">
                                      <p:cBhvr>
                                        <p:cTn id="20" dur="1000" fill="hold"/>
                                        <p:tgtEl>
                                          <p:spTgt spid="278">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7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78">
                                            <p:txEl>
                                              <p:pRg st="1" end="1"/>
                                            </p:txEl>
                                          </p:spTgt>
                                        </p:tgtEl>
                                        <p:attrNameLst>
                                          <p:attrName>style.visibility</p:attrName>
                                        </p:attrNameLst>
                                      </p:cBhvr>
                                      <p:to>
                                        <p:strVal val="visible"/>
                                      </p:to>
                                    </p:set>
                                    <p:animEffect transition="in" filter="fade">
                                      <p:cBhvr>
                                        <p:cTn id="26" dur="1000"/>
                                        <p:tgtEl>
                                          <p:spTgt spid="278">
                                            <p:txEl>
                                              <p:pRg st="1" end="1"/>
                                            </p:txEl>
                                          </p:spTgt>
                                        </p:tgtEl>
                                      </p:cBhvr>
                                    </p:animEffect>
                                    <p:anim calcmode="lin" valueType="num">
                                      <p:cBhvr>
                                        <p:cTn id="27" dur="1000" fill="hold"/>
                                        <p:tgtEl>
                                          <p:spTgt spid="278">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27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78">
                                            <p:txEl>
                                              <p:pRg st="2" end="2"/>
                                            </p:txEl>
                                          </p:spTgt>
                                        </p:tgtEl>
                                        <p:attrNameLst>
                                          <p:attrName>style.visibility</p:attrName>
                                        </p:attrNameLst>
                                      </p:cBhvr>
                                      <p:to>
                                        <p:strVal val="visible"/>
                                      </p:to>
                                    </p:set>
                                    <p:animEffect transition="in" filter="fade">
                                      <p:cBhvr>
                                        <p:cTn id="33" dur="1000"/>
                                        <p:tgtEl>
                                          <p:spTgt spid="278">
                                            <p:txEl>
                                              <p:pRg st="2" end="2"/>
                                            </p:txEl>
                                          </p:spTgt>
                                        </p:tgtEl>
                                      </p:cBhvr>
                                    </p:animEffect>
                                    <p:anim calcmode="lin" valueType="num">
                                      <p:cBhvr>
                                        <p:cTn id="34" dur="1000" fill="hold"/>
                                        <p:tgtEl>
                                          <p:spTgt spid="278">
                                            <p:txEl>
                                              <p:pRg st="2" end="2"/>
                                            </p:txEl>
                                          </p:spTgt>
                                        </p:tgtEl>
                                        <p:attrNameLst>
                                          <p:attrName>ppt_x</p:attrName>
                                        </p:attrNameLst>
                                      </p:cBhvr>
                                      <p:tavLst>
                                        <p:tav tm="0">
                                          <p:val>
                                            <p:strVal val="#ppt_x"/>
                                          </p:val>
                                        </p:tav>
                                        <p:tav tm="100000">
                                          <p:val>
                                            <p:strVal val="#ppt_x"/>
                                          </p:val>
                                        </p:tav>
                                      </p:tavLst>
                                    </p:anim>
                                    <p:anim calcmode="lin" valueType="num">
                                      <p:cBhvr>
                                        <p:cTn id="35" dur="1000" fill="hold"/>
                                        <p:tgtEl>
                                          <p:spTgt spid="278">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7" grpId="0" animBg="1"/>
      <p:bldP spid="278" grpId="0" build="p"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0" name="Further information"/>
          <p:cNvSpPr txBox="1">
            <a:spLocks noGrp="1"/>
          </p:cNvSpPr>
          <p:nvPr>
            <p:ph type="title"/>
          </p:nvPr>
        </p:nvSpPr>
        <p:spPr>
          <a:xfrm>
            <a:off x="457200" y="123290"/>
            <a:ext cx="8229600" cy="729465"/>
          </a:xfrm>
          <a:prstGeom prst="rect">
            <a:avLst/>
          </a:prstGeom>
        </p:spPr>
        <p:txBody>
          <a:bodyPr>
            <a:normAutofit/>
          </a:bodyPr>
          <a:lstStyle>
            <a:lvl1pPr>
              <a:defRPr b="1"/>
            </a:lvl1pPr>
          </a:lstStyle>
          <a:p>
            <a:r>
              <a:rPr lang="en-GB" dirty="0"/>
              <a:t>References</a:t>
            </a:r>
            <a:endParaRPr dirty="0"/>
          </a:p>
        </p:txBody>
      </p:sp>
      <p:sp>
        <p:nvSpPr>
          <p:cNvPr id="281" name="Reading on the need to identify the ‘right’ business problem: Spradlin, D. (2012). Are you solving the right problem? Harvard Business Review…"/>
          <p:cNvSpPr txBox="1">
            <a:spLocks noGrp="1"/>
          </p:cNvSpPr>
          <p:nvPr>
            <p:ph type="body" idx="1"/>
          </p:nvPr>
        </p:nvSpPr>
        <p:spPr>
          <a:xfrm>
            <a:off x="195209" y="976046"/>
            <a:ext cx="8491591" cy="4541188"/>
          </a:xfrm>
          <a:prstGeom prst="rect">
            <a:avLst/>
          </a:prstGeom>
        </p:spPr>
        <p:txBody>
          <a:bodyPr>
            <a:normAutofit fontScale="92500"/>
          </a:bodyPr>
          <a:lstStyle/>
          <a:p>
            <a:pPr algn="just"/>
            <a:r>
              <a:rPr lang="en-GB" dirty="0"/>
              <a:t>Alvesson, M. (2013) Understanding Organizational Culture. Second edition. London: SAGE. </a:t>
            </a:r>
          </a:p>
          <a:p>
            <a:pPr algn="just"/>
            <a:r>
              <a:rPr lang="en-GB" dirty="0"/>
              <a:t>Cacciattolo, K., (2014).</a:t>
            </a:r>
            <a:r>
              <a:rPr lang="en-GB" i="1" dirty="0"/>
              <a:t> </a:t>
            </a:r>
            <a:r>
              <a:rPr lang="en-GB" dirty="0"/>
              <a:t>Understanding Organisational Cultures, European Scientific Journal November 2014 /Special Edition vol.2 </a:t>
            </a:r>
          </a:p>
          <a:p>
            <a:pPr algn="just"/>
            <a:r>
              <a:rPr lang="en-GB" dirty="0"/>
              <a:t>Deal, T. E. &amp; Kennedy, A. A. (2000) The New Corporate Cultures: Revitalizing the workplace after downsizing, mergers and reengineering, London-UK, TEXERE Publishing Limited. </a:t>
            </a:r>
          </a:p>
          <a:p>
            <a:pPr algn="just"/>
            <a:r>
              <a:rPr lang="en-GB" dirty="0"/>
              <a:t>Mullins, L., &amp; Christy, G. (2016). Management &amp; Organisational Behaviour (Eleventh ed., Always learning). </a:t>
            </a:r>
            <a:endParaRPr lang="en-GB" sz="2600" dirty="0"/>
          </a:p>
          <a:p>
            <a:pPr algn="just"/>
            <a:r>
              <a:rPr lang="en-GB" dirty="0"/>
              <a:t>Schein, E.H. 1990. </a:t>
            </a:r>
            <a:r>
              <a:rPr lang="en-GB" i="1" dirty="0"/>
              <a:t>Career anchors: Discovering your real values</a:t>
            </a:r>
            <a:r>
              <a:rPr lang="en-GB" dirty="0"/>
              <a:t>. San Francisco: Jossey-Bass/ Pfeiffer.</a:t>
            </a:r>
            <a:endParaRPr lang="en-GB" sz="2600" b="0" i="0" u="none" strike="noStrike" baseline="0" dirty="0">
              <a:solidFill>
                <a:srgbClr val="000000"/>
              </a:solidFill>
            </a:endParaRPr>
          </a:p>
          <a:p>
            <a:pPr marL="228885" indent="-228885" defTabSz="610361">
              <a:defRPr sz="2136"/>
            </a:pPr>
            <a:endParaRPr i="1" dirty="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80"/>
                                        </p:tgtEl>
                                        <p:attrNameLst>
                                          <p:attrName>style.visibility</p:attrName>
                                        </p:attrNameLst>
                                      </p:cBhvr>
                                      <p:to>
                                        <p:strVal val="visible"/>
                                      </p:to>
                                    </p:set>
                                    <p:animEffect transition="in" filter="barn(inVertical)">
                                      <p:cBhvr>
                                        <p:cTn id="7" dur="500"/>
                                        <p:tgtEl>
                                          <p:spTgt spid="280"/>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81">
                                            <p:bg/>
                                          </p:spTgt>
                                        </p:tgtEl>
                                        <p:attrNameLst>
                                          <p:attrName>style.visibility</p:attrName>
                                        </p:attrNameLst>
                                      </p:cBhvr>
                                      <p:to>
                                        <p:strVal val="visible"/>
                                      </p:to>
                                    </p:set>
                                    <p:animEffect transition="in" filter="fade">
                                      <p:cBhvr>
                                        <p:cTn id="12" dur="1000"/>
                                        <p:tgtEl>
                                          <p:spTgt spid="281">
                                            <p:bg/>
                                          </p:spTgt>
                                        </p:tgtEl>
                                      </p:cBhvr>
                                    </p:animEffect>
                                    <p:anim calcmode="lin" valueType="num">
                                      <p:cBhvr>
                                        <p:cTn id="13" dur="1000" fill="hold"/>
                                        <p:tgtEl>
                                          <p:spTgt spid="281">
                                            <p:bg/>
                                          </p:spTgt>
                                        </p:tgtEl>
                                        <p:attrNameLst>
                                          <p:attrName>ppt_x</p:attrName>
                                        </p:attrNameLst>
                                      </p:cBhvr>
                                      <p:tavLst>
                                        <p:tav tm="0">
                                          <p:val>
                                            <p:strVal val="#ppt_x"/>
                                          </p:val>
                                        </p:tav>
                                        <p:tav tm="100000">
                                          <p:val>
                                            <p:strVal val="#ppt_x"/>
                                          </p:val>
                                        </p:tav>
                                      </p:tavLst>
                                    </p:anim>
                                    <p:anim calcmode="lin" valueType="num">
                                      <p:cBhvr>
                                        <p:cTn id="14" dur="1000" fill="hold"/>
                                        <p:tgtEl>
                                          <p:spTgt spid="281">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81">
                                            <p:txEl>
                                              <p:pRg st="0" end="0"/>
                                            </p:txEl>
                                          </p:spTgt>
                                        </p:tgtEl>
                                        <p:attrNameLst>
                                          <p:attrName>style.visibility</p:attrName>
                                        </p:attrNameLst>
                                      </p:cBhvr>
                                      <p:to>
                                        <p:strVal val="visible"/>
                                      </p:to>
                                    </p:set>
                                    <p:animEffect transition="in" filter="fade">
                                      <p:cBhvr>
                                        <p:cTn id="19" dur="1000"/>
                                        <p:tgtEl>
                                          <p:spTgt spid="281">
                                            <p:txEl>
                                              <p:pRg st="0" end="0"/>
                                            </p:txEl>
                                          </p:spTgt>
                                        </p:tgtEl>
                                      </p:cBhvr>
                                    </p:animEffect>
                                    <p:anim calcmode="lin" valueType="num">
                                      <p:cBhvr>
                                        <p:cTn id="20" dur="1000" fill="hold"/>
                                        <p:tgtEl>
                                          <p:spTgt spid="281">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8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81">
                                            <p:txEl>
                                              <p:pRg st="1" end="1"/>
                                            </p:txEl>
                                          </p:spTgt>
                                        </p:tgtEl>
                                        <p:attrNameLst>
                                          <p:attrName>style.visibility</p:attrName>
                                        </p:attrNameLst>
                                      </p:cBhvr>
                                      <p:to>
                                        <p:strVal val="visible"/>
                                      </p:to>
                                    </p:set>
                                    <p:animEffect transition="in" filter="fade">
                                      <p:cBhvr>
                                        <p:cTn id="26" dur="1000"/>
                                        <p:tgtEl>
                                          <p:spTgt spid="281">
                                            <p:txEl>
                                              <p:pRg st="1" end="1"/>
                                            </p:txEl>
                                          </p:spTgt>
                                        </p:tgtEl>
                                      </p:cBhvr>
                                    </p:animEffect>
                                    <p:anim calcmode="lin" valueType="num">
                                      <p:cBhvr>
                                        <p:cTn id="27" dur="1000" fill="hold"/>
                                        <p:tgtEl>
                                          <p:spTgt spid="281">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281">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81">
                                            <p:txEl>
                                              <p:pRg st="2" end="2"/>
                                            </p:txEl>
                                          </p:spTgt>
                                        </p:tgtEl>
                                        <p:attrNameLst>
                                          <p:attrName>style.visibility</p:attrName>
                                        </p:attrNameLst>
                                      </p:cBhvr>
                                      <p:to>
                                        <p:strVal val="visible"/>
                                      </p:to>
                                    </p:set>
                                    <p:animEffect transition="in" filter="fade">
                                      <p:cBhvr>
                                        <p:cTn id="33" dur="1000"/>
                                        <p:tgtEl>
                                          <p:spTgt spid="281">
                                            <p:txEl>
                                              <p:pRg st="2" end="2"/>
                                            </p:txEl>
                                          </p:spTgt>
                                        </p:tgtEl>
                                      </p:cBhvr>
                                    </p:animEffect>
                                    <p:anim calcmode="lin" valueType="num">
                                      <p:cBhvr>
                                        <p:cTn id="34" dur="1000" fill="hold"/>
                                        <p:tgtEl>
                                          <p:spTgt spid="281">
                                            <p:txEl>
                                              <p:pRg st="2" end="2"/>
                                            </p:txEl>
                                          </p:spTgt>
                                        </p:tgtEl>
                                        <p:attrNameLst>
                                          <p:attrName>ppt_x</p:attrName>
                                        </p:attrNameLst>
                                      </p:cBhvr>
                                      <p:tavLst>
                                        <p:tav tm="0">
                                          <p:val>
                                            <p:strVal val="#ppt_x"/>
                                          </p:val>
                                        </p:tav>
                                        <p:tav tm="100000">
                                          <p:val>
                                            <p:strVal val="#ppt_x"/>
                                          </p:val>
                                        </p:tav>
                                      </p:tavLst>
                                    </p:anim>
                                    <p:anim calcmode="lin" valueType="num">
                                      <p:cBhvr>
                                        <p:cTn id="35" dur="1000" fill="hold"/>
                                        <p:tgtEl>
                                          <p:spTgt spid="28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281">
                                            <p:txEl>
                                              <p:pRg st="3" end="3"/>
                                            </p:txEl>
                                          </p:spTgt>
                                        </p:tgtEl>
                                        <p:attrNameLst>
                                          <p:attrName>style.visibility</p:attrName>
                                        </p:attrNameLst>
                                      </p:cBhvr>
                                      <p:to>
                                        <p:strVal val="visible"/>
                                      </p:to>
                                    </p:set>
                                    <p:animEffect transition="in" filter="fade">
                                      <p:cBhvr>
                                        <p:cTn id="40" dur="1000"/>
                                        <p:tgtEl>
                                          <p:spTgt spid="281">
                                            <p:txEl>
                                              <p:pRg st="3" end="3"/>
                                            </p:txEl>
                                          </p:spTgt>
                                        </p:tgtEl>
                                      </p:cBhvr>
                                    </p:animEffect>
                                    <p:anim calcmode="lin" valueType="num">
                                      <p:cBhvr>
                                        <p:cTn id="41" dur="1000" fill="hold"/>
                                        <p:tgtEl>
                                          <p:spTgt spid="281">
                                            <p:txEl>
                                              <p:pRg st="3" end="3"/>
                                            </p:txEl>
                                          </p:spTgt>
                                        </p:tgtEl>
                                        <p:attrNameLst>
                                          <p:attrName>ppt_x</p:attrName>
                                        </p:attrNameLst>
                                      </p:cBhvr>
                                      <p:tavLst>
                                        <p:tav tm="0">
                                          <p:val>
                                            <p:strVal val="#ppt_x"/>
                                          </p:val>
                                        </p:tav>
                                        <p:tav tm="100000">
                                          <p:val>
                                            <p:strVal val="#ppt_x"/>
                                          </p:val>
                                        </p:tav>
                                      </p:tavLst>
                                    </p:anim>
                                    <p:anim calcmode="lin" valueType="num">
                                      <p:cBhvr>
                                        <p:cTn id="42" dur="1000" fill="hold"/>
                                        <p:tgtEl>
                                          <p:spTgt spid="281">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281">
                                            <p:txEl>
                                              <p:pRg st="4" end="4"/>
                                            </p:txEl>
                                          </p:spTgt>
                                        </p:tgtEl>
                                        <p:attrNameLst>
                                          <p:attrName>style.visibility</p:attrName>
                                        </p:attrNameLst>
                                      </p:cBhvr>
                                      <p:to>
                                        <p:strVal val="visible"/>
                                      </p:to>
                                    </p:set>
                                    <p:animEffect transition="in" filter="fade">
                                      <p:cBhvr>
                                        <p:cTn id="47" dur="1000"/>
                                        <p:tgtEl>
                                          <p:spTgt spid="281">
                                            <p:txEl>
                                              <p:pRg st="4" end="4"/>
                                            </p:txEl>
                                          </p:spTgt>
                                        </p:tgtEl>
                                      </p:cBhvr>
                                    </p:animEffect>
                                    <p:anim calcmode="lin" valueType="num">
                                      <p:cBhvr>
                                        <p:cTn id="48" dur="1000" fill="hold"/>
                                        <p:tgtEl>
                                          <p:spTgt spid="281">
                                            <p:txEl>
                                              <p:pRg st="4" end="4"/>
                                            </p:txEl>
                                          </p:spTgt>
                                        </p:tgtEl>
                                        <p:attrNameLst>
                                          <p:attrName>ppt_x</p:attrName>
                                        </p:attrNameLst>
                                      </p:cBhvr>
                                      <p:tavLst>
                                        <p:tav tm="0">
                                          <p:val>
                                            <p:strVal val="#ppt_x"/>
                                          </p:val>
                                        </p:tav>
                                        <p:tav tm="100000">
                                          <p:val>
                                            <p:strVal val="#ppt_x"/>
                                          </p:val>
                                        </p:tav>
                                      </p:tavLst>
                                    </p:anim>
                                    <p:anim calcmode="lin" valueType="num">
                                      <p:cBhvr>
                                        <p:cTn id="49" dur="1000" fill="hold"/>
                                        <p:tgtEl>
                                          <p:spTgt spid="281">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0" grpId="0" animBg="1"/>
      <p:bldP spid="281" grpId="0" build="p" animBg="1"/>
    </p:bldLst>
  </p:timing>
</p:sld>
</file>

<file path=ppt/theme/theme1.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name="20140311PresentationUWTSDTempla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name="20140311PresentationUWTSDTempla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9216</TotalTime>
  <Words>2414</Words>
  <Application>Microsoft Office PowerPoint</Application>
  <PresentationFormat>On-screen Show (4:3)</PresentationFormat>
  <Paragraphs>257</Paragraphs>
  <Slides>45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45</vt:i4>
      </vt:variant>
    </vt:vector>
  </HeadingPairs>
  <TitlesOfParts>
    <vt:vector size="50" baseType="lpstr">
      <vt:lpstr>Arial</vt:lpstr>
      <vt:lpstr>Calibri</vt:lpstr>
      <vt:lpstr>Myriad Pro</vt:lpstr>
      <vt:lpstr>Wingdings</vt:lpstr>
      <vt:lpstr>20140311PresentationUWTSDTemplate</vt:lpstr>
      <vt:lpstr>  LCLM 5005  Organisational Culture  Week 4:  Theories of Organisational Culture   </vt:lpstr>
      <vt:lpstr>Last Week (i.e., Week 3)</vt:lpstr>
      <vt:lpstr>This Week (i.e., Week 4)</vt:lpstr>
      <vt:lpstr>Important Announcement!</vt:lpstr>
      <vt:lpstr>Week 4</vt:lpstr>
      <vt:lpstr>Theories of Organisational Culture</vt:lpstr>
      <vt:lpstr>Theories of Organisational Culture</vt:lpstr>
      <vt:lpstr>Theories of Organisational Culture</vt:lpstr>
      <vt:lpstr>Theories of Organisational Culture</vt:lpstr>
      <vt:lpstr>Theories of Organisational Culture</vt:lpstr>
      <vt:lpstr>The Hofstede’s Cultural Dimension</vt:lpstr>
      <vt:lpstr>Theories of Organisational Culture</vt:lpstr>
      <vt:lpstr>Theories of Organisational Culture</vt:lpstr>
      <vt:lpstr>Theories of Organisational Culture</vt:lpstr>
      <vt:lpstr>Theories of Organisational Culture</vt:lpstr>
      <vt:lpstr>Theories of Organisational Culture</vt:lpstr>
      <vt:lpstr>Theories of Organisational Culture</vt:lpstr>
      <vt:lpstr>Theories of Organisational Culture</vt:lpstr>
      <vt:lpstr>Theories of Organisational Culture</vt:lpstr>
      <vt:lpstr>Theories of Organisational Culture</vt:lpstr>
      <vt:lpstr>Theories of Organisational Culture</vt:lpstr>
      <vt:lpstr>Theories of Organisational Culture</vt:lpstr>
      <vt:lpstr>Theories of Organisational Culture</vt:lpstr>
      <vt:lpstr>Theories of Organisational Culture</vt:lpstr>
      <vt:lpstr>Theories of Organisational Culture</vt:lpstr>
      <vt:lpstr>Theories of Organisational Culture</vt:lpstr>
      <vt:lpstr>Theories of Organisational Culture</vt:lpstr>
      <vt:lpstr>Theories of Organisational Culture</vt:lpstr>
      <vt:lpstr>Theories of Organisational Culture</vt:lpstr>
      <vt:lpstr>Theories of Organisational Culture</vt:lpstr>
      <vt:lpstr>Theories of Organisational Culture</vt:lpstr>
      <vt:lpstr>Theories of Organisational Culture</vt:lpstr>
      <vt:lpstr>Theories of Organisational Culture</vt:lpstr>
      <vt:lpstr>Theories of Organisational Culture</vt:lpstr>
      <vt:lpstr>Theories of Organisational Culture</vt:lpstr>
      <vt:lpstr>Theories of Organisational Culture</vt:lpstr>
      <vt:lpstr>Theories of Organisational Culture</vt:lpstr>
      <vt:lpstr>Theories of Organisational Culture</vt:lpstr>
      <vt:lpstr>Theories of Organisational Culture</vt:lpstr>
      <vt:lpstr>Theories of Organisational Culture</vt:lpstr>
      <vt:lpstr>Theories of Organisational Culture</vt:lpstr>
      <vt:lpstr>Theories of Organisational Culture</vt:lpstr>
      <vt:lpstr>Summary…Today we have examined…</vt:lpstr>
      <vt:lpstr>Next Week, We will look at…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LCLM4004  Problem Solving and Decision Making  Week 1</dc:title>
  <dc:creator>Adegbite, Oluwaseun</dc:creator>
  <cp:lastModifiedBy>Eric Osei</cp:lastModifiedBy>
  <cp:revision>271</cp:revision>
  <dcterms:modified xsi:type="dcterms:W3CDTF">2026-09-14T09:11:11Z</dcterms:modified>
</cp:coreProperties>
</file>