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56" r:id="rId3"/>
    <p:sldId id="260" r:id="rId4"/>
    <p:sldId id="268" r:id="rId5"/>
    <p:sldId id="269" r:id="rId6"/>
    <p:sldId id="261" r:id="rId7"/>
    <p:sldId id="266" r:id="rId8"/>
    <p:sldId id="267" r:id="rId9"/>
    <p:sldId id="262" r:id="rId10"/>
    <p:sldId id="263" r:id="rId11"/>
    <p:sldId id="264" r:id="rId12"/>
    <p:sldId id="265"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B1374614-D355-4091-B2BF-CC8578459413}"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1374614-D355-4091-B2BF-CC857845941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1374614-D355-4091-B2BF-CC8578459413}"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1374614-D355-4091-B2BF-CC857845941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1374614-D355-4091-B2BF-CC857845941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1374614-D355-4091-B2BF-CC857845941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1374614-D355-4091-B2BF-CC8578459413}"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1374614-D355-4091-B2BF-CC857845941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1374614-D355-4091-B2BF-CC8578459413}"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1374614-D355-4091-B2BF-CC857845941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A2B0C85-928E-4BC3-9240-9B5035638AAD}" type="datetimeFigureOut">
              <a:rPr lang="en-GB" smtClean="0"/>
              <a:pPr/>
              <a:t>20/09/2017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1374614-D355-4091-B2BF-CC857845941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3A2B0C85-928E-4BC3-9240-9B5035638AAD}" type="datetimeFigureOut">
              <a:rPr lang="en-GB" smtClean="0"/>
              <a:pPr/>
              <a:t>20/09/2017</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1374614-D355-4091-B2BF-CC8578459413}"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en.wikipedia.org/wiki/Bobo_doll_experiment" TargetMode="External"/><Relationship Id="rId3" Type="http://schemas.openxmlformats.org/officeDocument/2006/relationships/hyperlink" Target="http://en.wikipedia.org/wiki/Personality_psychology" TargetMode="External"/><Relationship Id="rId7" Type="http://schemas.openxmlformats.org/officeDocument/2006/relationships/hyperlink" Target="http://en.wikipedia.org/wiki/Self-efficacy" TargetMode="External"/><Relationship Id="rId2" Type="http://schemas.openxmlformats.org/officeDocument/2006/relationships/hyperlink" Target="http://en.wikipedia.org/wiki/Social_cognitive_theory" TargetMode="External"/><Relationship Id="rId1" Type="http://schemas.openxmlformats.org/officeDocument/2006/relationships/slideLayout" Target="../slideLayouts/slideLayout2.xml"/><Relationship Id="rId6" Type="http://schemas.openxmlformats.org/officeDocument/2006/relationships/hyperlink" Target="http://en.wikipedia.org/wiki/Social_learning_theory" TargetMode="External"/><Relationship Id="rId5" Type="http://schemas.openxmlformats.org/officeDocument/2006/relationships/hyperlink" Target="http://en.wikipedia.org/wiki/Cognitive_psychology" TargetMode="External"/><Relationship Id="rId4" Type="http://schemas.openxmlformats.org/officeDocument/2006/relationships/hyperlink" Target="http://en.wikipedia.org/wiki/Behavioris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735" y="764704"/>
            <a:ext cx="7498080" cy="1143000"/>
          </a:xfrm>
        </p:spPr>
        <p:txBody>
          <a:bodyPr>
            <a:normAutofit fontScale="90000"/>
          </a:bodyPr>
          <a:lstStyle/>
          <a:p>
            <a:pPr algn="ctr"/>
            <a:r>
              <a:rPr lang="en-GB" dirty="0" smtClean="0"/>
              <a:t>Albert </a:t>
            </a:r>
            <a:r>
              <a:rPr lang="en-GB" dirty="0" smtClean="0"/>
              <a:t>Bandura:</a:t>
            </a:r>
            <a:br>
              <a:rPr lang="en-GB" dirty="0" smtClean="0"/>
            </a:br>
            <a:r>
              <a:rPr lang="en-GB" dirty="0" smtClean="0"/>
              <a:t>Social Learning Theory</a:t>
            </a:r>
            <a:endParaRPr lang="en-GB" dirty="0"/>
          </a:p>
        </p:txBody>
      </p:sp>
      <p:pic>
        <p:nvPicPr>
          <p:cNvPr id="1026" name="Picture 2" descr="C:\Users\p135723\Desktop\bandura.jpg"/>
          <p:cNvPicPr>
            <a:picLocks noGrp="1" noChangeAspect="1" noChangeArrowheads="1"/>
          </p:cNvPicPr>
          <p:nvPr>
            <p:ph idx="1"/>
          </p:nvPr>
        </p:nvPicPr>
        <p:blipFill>
          <a:blip r:embed="rId2" cstate="print"/>
          <a:srcRect/>
          <a:stretch>
            <a:fillRect/>
          </a:stretch>
        </p:blipFill>
        <p:spPr bwMode="auto">
          <a:xfrm>
            <a:off x="3517900" y="2176462"/>
            <a:ext cx="3333750" cy="33432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Albert </a:t>
            </a:r>
            <a:r>
              <a:rPr lang="en-GB" dirty="0" err="1" smtClean="0"/>
              <a:t>Bandura</a:t>
            </a:r>
            <a:endParaRPr lang="en-GB" dirty="0"/>
          </a:p>
        </p:txBody>
      </p:sp>
      <p:sp>
        <p:nvSpPr>
          <p:cNvPr id="3" name="Subtitle 2"/>
          <p:cNvSpPr>
            <a:spLocks noGrp="1"/>
          </p:cNvSpPr>
          <p:nvPr>
            <p:ph type="subTitle" idx="1"/>
          </p:nvPr>
        </p:nvSpPr>
        <p:spPr>
          <a:xfrm>
            <a:off x="1432560" y="1850064"/>
            <a:ext cx="7531928" cy="4819296"/>
          </a:xfrm>
        </p:spPr>
        <p:txBody>
          <a:bodyPr>
            <a:normAutofit lnSpcReduction="10000"/>
          </a:bodyPr>
          <a:lstStyle/>
          <a:p>
            <a:pPr algn="ctr"/>
            <a:r>
              <a:rPr lang="en-GB" b="1" dirty="0" smtClean="0"/>
              <a:t>Personal life</a:t>
            </a:r>
            <a:endParaRPr lang="en-GB" dirty="0" smtClean="0"/>
          </a:p>
          <a:p>
            <a:r>
              <a:rPr lang="en-GB" dirty="0" smtClean="0"/>
              <a:t>Bandura was born on December 4</a:t>
            </a:r>
            <a:r>
              <a:rPr lang="en-GB" baseline="30000" dirty="0" smtClean="0"/>
              <a:t>th</a:t>
            </a:r>
            <a:r>
              <a:rPr lang="en-GB" dirty="0" smtClean="0"/>
              <a:t> 1925 </a:t>
            </a:r>
            <a:r>
              <a:rPr lang="en-GB" dirty="0" smtClean="0"/>
              <a:t>in Alberta (Canada), a </a:t>
            </a:r>
            <a:r>
              <a:rPr lang="en-GB" dirty="0" smtClean="0"/>
              <a:t>small town of roughly four hundred inhabitants, as the youngest </a:t>
            </a:r>
            <a:r>
              <a:rPr lang="en-GB" dirty="0" smtClean="0"/>
              <a:t>child in </a:t>
            </a:r>
            <a:r>
              <a:rPr lang="en-GB" dirty="0" smtClean="0"/>
              <a:t>a family of six. The limitations of education in a remote town such as this caused Bandura to become independent and self-motivated in terms of learning, and these </a:t>
            </a:r>
            <a:r>
              <a:rPr lang="en-GB" dirty="0" smtClean="0"/>
              <a:t>traits </a:t>
            </a:r>
            <a:r>
              <a:rPr lang="en-GB" dirty="0" smtClean="0"/>
              <a:t>proved very helpful in his lengthy career.</a:t>
            </a:r>
          </a:p>
          <a:p>
            <a:r>
              <a:rPr lang="en-GB" dirty="0" smtClean="0"/>
              <a:t>Bandura's parents were a key influence in encouraging him to seek ventures </a:t>
            </a:r>
            <a:r>
              <a:rPr lang="en-GB" dirty="0" smtClean="0"/>
              <a:t>beyond their small community. </a:t>
            </a:r>
            <a:endParaRPr lang="en-GB" dirty="0" smtClean="0"/>
          </a:p>
          <a:p>
            <a:r>
              <a:rPr lang="en-GB" dirty="0" smtClean="0"/>
              <a:t>Bandura arrived in the </a:t>
            </a:r>
            <a:r>
              <a:rPr lang="en-GB" dirty="0" smtClean="0"/>
              <a:t>USA </a:t>
            </a:r>
            <a:r>
              <a:rPr lang="en-GB" dirty="0" smtClean="0"/>
              <a:t>in 1949 and </a:t>
            </a:r>
            <a:r>
              <a:rPr lang="en-GB" dirty="0" smtClean="0"/>
              <a:t>became a citizen </a:t>
            </a:r>
            <a:r>
              <a:rPr lang="en-GB" dirty="0" smtClean="0"/>
              <a:t>in 1956</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03648" y="548680"/>
            <a:ext cx="7530040" cy="5699720"/>
          </a:xfrm>
        </p:spPr>
        <p:txBody>
          <a:bodyPr>
            <a:normAutofit fontScale="92500"/>
          </a:bodyPr>
          <a:lstStyle/>
          <a:p>
            <a:r>
              <a:rPr lang="en-GB" dirty="0" smtClean="0"/>
              <a:t>For almost six decades, he has been responsible for contributions to many fields of psychology, including </a:t>
            </a:r>
            <a:r>
              <a:rPr lang="en-GB" dirty="0" smtClean="0">
                <a:hlinkClick r:id="rId2" tooltip="Social cognitive theory"/>
              </a:rPr>
              <a:t>social cognitive </a:t>
            </a:r>
            <a:r>
              <a:rPr lang="en-GB" dirty="0" err="1" smtClean="0">
                <a:hlinkClick r:id="rId2" tooltip="Social cognitive theory"/>
              </a:rPr>
              <a:t>theory</a:t>
            </a:r>
            <a:r>
              <a:rPr lang="en-GB" dirty="0" err="1" smtClean="0"/>
              <a:t>and</a:t>
            </a:r>
            <a:r>
              <a:rPr lang="en-GB" dirty="0" smtClean="0"/>
              <a:t> </a:t>
            </a:r>
            <a:r>
              <a:rPr lang="en-GB" dirty="0" smtClean="0">
                <a:hlinkClick r:id="rId3" tooltip="Personality psychology"/>
              </a:rPr>
              <a:t>personality psychology</a:t>
            </a:r>
            <a:r>
              <a:rPr lang="en-GB" dirty="0" smtClean="0"/>
              <a:t>, and was also influential in the transition between </a:t>
            </a:r>
            <a:r>
              <a:rPr lang="en-GB" dirty="0" err="1" smtClean="0">
                <a:hlinkClick r:id="rId4" tooltip="Behaviorism"/>
              </a:rPr>
              <a:t>behaviorism</a:t>
            </a:r>
            <a:r>
              <a:rPr lang="en-GB" dirty="0" smtClean="0"/>
              <a:t> and </a:t>
            </a:r>
            <a:r>
              <a:rPr lang="en-GB" dirty="0" smtClean="0">
                <a:hlinkClick r:id="rId5" tooltip="Cognitive psychology"/>
              </a:rPr>
              <a:t>cognitive psychology</a:t>
            </a:r>
            <a:r>
              <a:rPr lang="en-GB" dirty="0" smtClean="0"/>
              <a:t>. He is known as the originator of </a:t>
            </a:r>
            <a:r>
              <a:rPr lang="en-GB" dirty="0" smtClean="0">
                <a:hlinkClick r:id="rId6" tooltip="Social learning theory"/>
              </a:rPr>
              <a:t>social learning theory</a:t>
            </a:r>
            <a:r>
              <a:rPr lang="en-GB" dirty="0" smtClean="0"/>
              <a:t> and the theory of </a:t>
            </a:r>
            <a:r>
              <a:rPr lang="en-GB" dirty="0" smtClean="0">
                <a:hlinkClick r:id="rId7" tooltip="Self-efficacy"/>
              </a:rPr>
              <a:t>self-efficacy</a:t>
            </a:r>
            <a:r>
              <a:rPr lang="en-GB" dirty="0" smtClean="0"/>
              <a:t>, and is also responsible for the influential 1961 </a:t>
            </a:r>
            <a:r>
              <a:rPr lang="en-GB" dirty="0" err="1" smtClean="0">
                <a:hlinkClick r:id="rId8" tooltip="Bobo doll experiment"/>
              </a:rPr>
              <a:t>Bobo</a:t>
            </a:r>
            <a:r>
              <a:rPr lang="en-GB" dirty="0" smtClean="0">
                <a:hlinkClick r:id="rId8" tooltip="Bobo doll experiment"/>
              </a:rPr>
              <a:t> doll experiment</a:t>
            </a:r>
            <a:r>
              <a:rPr lang="en-GB" dirty="0" smtClean="0"/>
              <a:t>.</a:t>
            </a:r>
          </a:p>
          <a:p>
            <a:r>
              <a:rPr lang="en-GB" dirty="0" smtClean="0"/>
              <a:t>Bandura has been described as </a:t>
            </a:r>
            <a:r>
              <a:rPr lang="en-GB" dirty="0" smtClean="0"/>
              <a:t>one of the most influential psychologists of all time</a:t>
            </a:r>
            <a:r>
              <a:rPr lang="en-GB" dirty="0" smtClean="0"/>
              <a:t>.</a:t>
            </a: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i="1" dirty="0" smtClean="0"/>
              <a:t>Learning would be exceedingly laborious, not to mention hazardous, if people had to rely solely on the effects of their own actions to inform them what to do. Fortunately, most human </a:t>
            </a:r>
            <a:r>
              <a:rPr lang="en-GB" i="1" dirty="0" err="1" smtClean="0"/>
              <a:t>behavior</a:t>
            </a:r>
            <a:r>
              <a:rPr lang="en-GB" i="1" dirty="0" smtClean="0"/>
              <a:t> is learned observationally through </a:t>
            </a:r>
            <a:r>
              <a:rPr lang="en-GB" i="1" dirty="0" err="1" smtClean="0"/>
              <a:t>modeling</a:t>
            </a:r>
            <a:r>
              <a:rPr lang="en-GB" i="1" dirty="0" smtClean="0"/>
              <a:t>: from observing others one forms an idea of how new </a:t>
            </a:r>
            <a:r>
              <a:rPr lang="en-GB" i="1" dirty="0" err="1" smtClean="0"/>
              <a:t>behaviors</a:t>
            </a:r>
            <a:r>
              <a:rPr lang="en-GB" i="1" dirty="0" smtClean="0"/>
              <a:t> are performed, and on later occasions this coded information serves as a guide for action."</a:t>
            </a:r>
            <a:r>
              <a:rPr lang="en-GB" dirty="0" smtClean="0"/>
              <a:t/>
            </a:r>
            <a:br>
              <a:rPr lang="en-GB" dirty="0" smtClean="0"/>
            </a:br>
            <a:r>
              <a:rPr lang="en-GB" dirty="0" smtClean="0"/>
              <a:t>-Albert </a:t>
            </a:r>
            <a:r>
              <a:rPr lang="en-GB" dirty="0" err="1" smtClean="0"/>
              <a:t>Bandura</a:t>
            </a:r>
            <a:r>
              <a:rPr lang="en-GB" dirty="0" smtClean="0"/>
              <a:t>, </a:t>
            </a:r>
            <a:r>
              <a:rPr lang="en-GB" b="1" dirty="0" smtClean="0"/>
              <a:t>Social Learning Theory</a:t>
            </a:r>
            <a:r>
              <a:rPr lang="en-GB" dirty="0" smtClean="0"/>
              <a:t>, 1977</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His theory added a social element, arguing that people can learn new information and </a:t>
            </a:r>
            <a:r>
              <a:rPr lang="en-GB" dirty="0" smtClean="0"/>
              <a:t>behaviours </a:t>
            </a:r>
            <a:r>
              <a:rPr lang="en-GB" dirty="0" smtClean="0"/>
              <a:t>by watching other people. Known as observational learning (or </a:t>
            </a:r>
            <a:r>
              <a:rPr lang="en-GB" dirty="0" err="1" smtClean="0"/>
              <a:t>modeling</a:t>
            </a:r>
            <a:r>
              <a:rPr lang="en-GB" dirty="0" smtClean="0"/>
              <a:t>), this type of learning can be used to explain a wide variety of </a:t>
            </a:r>
            <a:r>
              <a:rPr lang="en-GB" dirty="0" smtClean="0"/>
              <a:t>behaviours</a:t>
            </a:r>
            <a:r>
              <a:rPr lang="en-GB" dirty="0" smtClean="0"/>
              <a:t>.</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Basic Social Learning Concepts</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marL="82296" indent="0">
              <a:buNone/>
            </a:pPr>
            <a:r>
              <a:rPr lang="en-GB" dirty="0" smtClean="0"/>
              <a:t>There are three core concepts at the heart of social learning theory:</a:t>
            </a:r>
          </a:p>
          <a:p>
            <a:pPr marL="82296" indent="0">
              <a:buNone/>
            </a:pPr>
            <a:r>
              <a:rPr lang="en-GB" b="1" dirty="0" smtClean="0"/>
              <a:t>1. </a:t>
            </a:r>
            <a:r>
              <a:rPr lang="en-GB" sz="2800" b="1" dirty="0" smtClean="0"/>
              <a:t>People can learn through observation.</a:t>
            </a:r>
          </a:p>
          <a:p>
            <a:pPr marL="82296" indent="0">
              <a:buNone/>
            </a:pPr>
            <a:r>
              <a:rPr lang="en-GB" sz="2400" dirty="0" smtClean="0"/>
              <a:t>3 basic models of observational </a:t>
            </a:r>
            <a:r>
              <a:rPr lang="en-GB" sz="2400" dirty="0" smtClean="0"/>
              <a:t>learning:</a:t>
            </a:r>
            <a:endParaRPr lang="en-GB" sz="2400" dirty="0" smtClean="0"/>
          </a:p>
          <a:p>
            <a:r>
              <a:rPr lang="en-GB" sz="2400" dirty="0" smtClean="0"/>
              <a:t>A live model </a:t>
            </a:r>
          </a:p>
          <a:p>
            <a:r>
              <a:rPr lang="en-GB" sz="2400" dirty="0" smtClean="0"/>
              <a:t>A verbal instructional model</a:t>
            </a:r>
          </a:p>
          <a:p>
            <a:r>
              <a:rPr lang="en-GB" sz="2400" dirty="0" smtClean="0"/>
              <a:t>A symbolic model</a:t>
            </a:r>
          </a:p>
          <a:p>
            <a:pPr lvl="0"/>
            <a:endParaRPr lang="en-GB" b="1" dirty="0" smtClean="0"/>
          </a:p>
          <a:p>
            <a:pPr lvl="0"/>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82296" lvl="0" indent="0">
              <a:buNone/>
            </a:pPr>
            <a:r>
              <a:rPr lang="en-GB" b="1" dirty="0" smtClean="0"/>
              <a:t>2. Mental states are important to learning.</a:t>
            </a:r>
          </a:p>
          <a:p>
            <a:pPr lvl="0">
              <a:buNone/>
            </a:pPr>
            <a:r>
              <a:rPr lang="en-GB" dirty="0" smtClean="0"/>
              <a:t>Reinforcement</a:t>
            </a:r>
          </a:p>
          <a:p>
            <a:pPr marL="82296" lvl="0" indent="0">
              <a:buNone/>
            </a:pPr>
            <a:r>
              <a:rPr lang="en-GB" sz="2800" dirty="0" smtClean="0"/>
              <a:t>External environmental reinforcements are not the only factors to influence learning. Reinforcements as a form of internal reward such as pride, satisfaction and sense of accomplishment help connect learning theories to cognitive developmental theories.</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lstStyle/>
          <a:p>
            <a:pPr marL="82296" indent="0">
              <a:buNone/>
            </a:pPr>
            <a:r>
              <a:rPr lang="en-GB" b="1" dirty="0"/>
              <a:t>3. Learning does not necessarily lead to a change in behaviour</a:t>
            </a:r>
          </a:p>
          <a:p>
            <a:pPr marL="82296" indent="0">
              <a:buNone/>
            </a:pPr>
            <a:r>
              <a:rPr lang="en-GB" dirty="0" smtClean="0"/>
              <a:t>Learning </a:t>
            </a:r>
            <a:r>
              <a:rPr lang="en-GB" dirty="0" smtClean="0"/>
              <a:t>can lead to permanent change in behaviour but observational learning demonstrates that people can learn new </a:t>
            </a:r>
            <a:r>
              <a:rPr lang="en-GB" i="1" dirty="0" smtClean="0"/>
              <a:t>information</a:t>
            </a:r>
            <a:r>
              <a:rPr lang="en-GB" dirty="0" smtClean="0"/>
              <a:t> without demonstrating new </a:t>
            </a:r>
            <a:r>
              <a:rPr lang="en-GB" i="1" dirty="0" smtClean="0"/>
              <a:t>behaviours. </a:t>
            </a:r>
            <a:r>
              <a:rPr lang="en-GB" dirty="0" smtClean="0"/>
              <a:t>They know </a:t>
            </a:r>
            <a:r>
              <a:rPr lang="en-GB" i="1" dirty="0" smtClean="0"/>
              <a:t>about </a:t>
            </a:r>
            <a:r>
              <a:rPr lang="en-GB" dirty="0" smtClean="0"/>
              <a:t>something new but may not choose to adopt it.</a:t>
            </a:r>
            <a:endParaRPr lang="en-GB"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Modelling Process</a:t>
            </a:r>
            <a:r>
              <a:rPr lang="en-GB" dirty="0" smtClean="0"/>
              <a:t/>
            </a:r>
            <a:br>
              <a:rPr lang="en-GB" dirty="0" smtClean="0"/>
            </a:br>
            <a:endParaRPr lang="en-GB" dirty="0"/>
          </a:p>
        </p:txBody>
      </p:sp>
      <p:sp>
        <p:nvSpPr>
          <p:cNvPr id="3" name="Content Placeholder 2"/>
          <p:cNvSpPr>
            <a:spLocks noGrp="1"/>
          </p:cNvSpPr>
          <p:nvPr>
            <p:ph idx="1"/>
          </p:nvPr>
        </p:nvSpPr>
        <p:spPr/>
        <p:txBody>
          <a:bodyPr>
            <a:normAutofit lnSpcReduction="10000"/>
          </a:bodyPr>
          <a:lstStyle/>
          <a:p>
            <a:pPr marL="82296" indent="0">
              <a:buNone/>
            </a:pPr>
            <a:r>
              <a:rPr lang="en-GB" dirty="0" smtClean="0"/>
              <a:t>Certain </a:t>
            </a:r>
            <a:r>
              <a:rPr lang="en-GB" dirty="0" smtClean="0"/>
              <a:t>steps must be followed in the observational learning and modelling process:</a:t>
            </a:r>
          </a:p>
          <a:p>
            <a:pPr lvl="0"/>
            <a:r>
              <a:rPr lang="en-GB" b="1" dirty="0" smtClean="0"/>
              <a:t>Attention:</a:t>
            </a:r>
            <a:r>
              <a:rPr lang="en-GB" dirty="0" smtClean="0"/>
              <a:t/>
            </a:r>
            <a:br>
              <a:rPr lang="en-GB" dirty="0" smtClean="0"/>
            </a:br>
            <a:r>
              <a:rPr lang="en-GB" dirty="0" smtClean="0"/>
              <a:t>In order to learn, you need to be paying </a:t>
            </a:r>
            <a:r>
              <a:rPr lang="en-GB" dirty="0" smtClean="0"/>
              <a:t>attention. </a:t>
            </a:r>
            <a:r>
              <a:rPr lang="en-GB" dirty="0" smtClean="0"/>
              <a:t>Anything that </a:t>
            </a:r>
            <a:r>
              <a:rPr lang="en-GB" dirty="0" smtClean="0"/>
              <a:t>distracts </a:t>
            </a:r>
            <a:r>
              <a:rPr lang="en-GB" dirty="0" smtClean="0"/>
              <a:t>your attention </a:t>
            </a:r>
            <a:r>
              <a:rPr lang="en-GB" dirty="0" smtClean="0"/>
              <a:t>will </a:t>
            </a:r>
            <a:r>
              <a:rPr lang="en-GB" dirty="0" smtClean="0"/>
              <a:t>have a negative effect </a:t>
            </a:r>
            <a:r>
              <a:rPr lang="en-GB" dirty="0" smtClean="0"/>
              <a:t>on </a:t>
            </a:r>
            <a:r>
              <a:rPr lang="en-GB" dirty="0" smtClean="0"/>
              <a:t>learning. If the model is interesting  you are far more likely to dedicate your full </a:t>
            </a:r>
            <a:r>
              <a:rPr lang="en-GB" dirty="0" smtClean="0"/>
              <a:t>attention and therefore learn.</a:t>
            </a:r>
            <a:endParaRPr lang="en-GB" dirty="0" smtClean="0"/>
          </a:p>
          <a:p>
            <a:pPr lvl="0"/>
            <a:endParaRPr lang="en-GB" dirty="0" smtClean="0"/>
          </a:p>
          <a:p>
            <a:endParaRPr lang="en-GB"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b="1" dirty="0" smtClean="0"/>
              <a:t>Retention:</a:t>
            </a:r>
            <a:r>
              <a:rPr lang="en-GB" dirty="0" smtClean="0"/>
              <a:t/>
            </a:r>
            <a:br>
              <a:rPr lang="en-GB" dirty="0" smtClean="0"/>
            </a:br>
            <a:r>
              <a:rPr lang="en-GB" dirty="0" smtClean="0"/>
              <a:t>The ability to store information is also an important part of the learning process. Retention can be affected by a number of factors, but the ability to pull up information later and act on it is vital to observational learning.</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b="1" dirty="0" smtClean="0"/>
              <a:t>Reproduction:</a:t>
            </a:r>
            <a:r>
              <a:rPr lang="en-GB" dirty="0" smtClean="0"/>
              <a:t/>
            </a:r>
            <a:br>
              <a:rPr lang="en-GB" dirty="0" smtClean="0"/>
            </a:br>
            <a:r>
              <a:rPr lang="en-GB" dirty="0" smtClean="0"/>
              <a:t>Once you have paid attention to the model and retained the information, it is time to actually perform the </a:t>
            </a:r>
            <a:r>
              <a:rPr lang="en-GB" dirty="0" smtClean="0"/>
              <a:t>behaviour </a:t>
            </a:r>
            <a:r>
              <a:rPr lang="en-GB" dirty="0" smtClean="0"/>
              <a:t>you observed. Further practice of the learned </a:t>
            </a:r>
            <a:r>
              <a:rPr lang="en-GB" dirty="0" smtClean="0"/>
              <a:t>behaviour </a:t>
            </a:r>
            <a:r>
              <a:rPr lang="en-GB" dirty="0" smtClean="0"/>
              <a:t>leads to improvement and skill advancement.</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lvl="0"/>
            <a:r>
              <a:rPr lang="en-GB" b="1" dirty="0" smtClean="0"/>
              <a:t>Motivation:</a:t>
            </a:r>
            <a:r>
              <a:rPr lang="en-GB" dirty="0" smtClean="0"/>
              <a:t/>
            </a:r>
            <a:br>
              <a:rPr lang="en-GB" dirty="0" smtClean="0"/>
            </a:br>
            <a:r>
              <a:rPr lang="en-GB" dirty="0" smtClean="0"/>
              <a:t>Finally, in order for observational learning to be successful, you </a:t>
            </a:r>
            <a:r>
              <a:rPr lang="en-GB" dirty="0" smtClean="0"/>
              <a:t>must</a:t>
            </a:r>
            <a:r>
              <a:rPr lang="en-GB" dirty="0" smtClean="0"/>
              <a:t> </a:t>
            </a:r>
            <a:r>
              <a:rPr lang="en-GB" dirty="0" smtClean="0"/>
              <a:t>be motivated to imitate the </a:t>
            </a:r>
            <a:r>
              <a:rPr lang="en-GB" dirty="0" smtClean="0"/>
              <a:t>modelled behaviour. </a:t>
            </a:r>
            <a:r>
              <a:rPr lang="en-GB" u="sng" dirty="0" smtClean="0"/>
              <a:t>Reinforcement </a:t>
            </a:r>
            <a:r>
              <a:rPr lang="en-GB" dirty="0" smtClean="0"/>
              <a:t>(reward) </a:t>
            </a:r>
            <a:r>
              <a:rPr lang="en-GB" dirty="0" smtClean="0"/>
              <a:t>plays an important role in motivation. While </a:t>
            </a:r>
            <a:r>
              <a:rPr lang="en-GB" dirty="0" smtClean="0"/>
              <a:t>these </a:t>
            </a:r>
            <a:r>
              <a:rPr lang="en-GB" dirty="0" smtClean="0"/>
              <a:t>can be highly effective, so can observing </a:t>
            </a:r>
            <a:r>
              <a:rPr lang="en-GB" dirty="0" smtClean="0"/>
              <a:t>others </a:t>
            </a:r>
            <a:r>
              <a:rPr lang="en-GB" dirty="0" smtClean="0"/>
              <a:t>experience some type of reinforcement or </a:t>
            </a:r>
            <a:r>
              <a:rPr lang="en-GB" dirty="0" smtClean="0"/>
              <a:t>punishment, e.g., </a:t>
            </a:r>
            <a:r>
              <a:rPr lang="en-GB" dirty="0" smtClean="0"/>
              <a:t>if you see another student rewarded for getting to class on time, you might start to show up a few </a:t>
            </a:r>
            <a:r>
              <a:rPr lang="en-GB" smtClean="0"/>
              <a:t>minutes </a:t>
            </a:r>
            <a:r>
              <a:rPr lang="en-GB" smtClean="0"/>
              <a:t>early.</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54</TotalTime>
  <Words>457</Words>
  <Application>Microsoft Office PowerPoint</Application>
  <PresentationFormat>On-screen Show (4:3)</PresentationFormat>
  <Paragraphs>30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Gill Sans MT</vt:lpstr>
      <vt:lpstr>Verdana</vt:lpstr>
      <vt:lpstr>Wingdings 2</vt:lpstr>
      <vt:lpstr>Solstice</vt:lpstr>
      <vt:lpstr>Albert Bandura: Social Learning Theory</vt:lpstr>
      <vt:lpstr>Albert Bandura</vt:lpstr>
      <vt:lpstr>PowerPoint Presentation</vt:lpstr>
      <vt:lpstr>PowerPoint Presentation</vt:lpstr>
      <vt:lpstr>PowerPoint Presentation</vt:lpstr>
      <vt:lpstr>Basic Social Learning Concepts </vt:lpstr>
      <vt:lpstr>PowerPoint Presentation</vt:lpstr>
      <vt:lpstr>PowerPoint Presentation</vt:lpstr>
      <vt:lpstr>The Modelling Process </vt:lpstr>
      <vt:lpstr>PowerPoint Presentation</vt:lpstr>
      <vt:lpstr>PowerPoint Presentation</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Albert Bandura</dc:title>
  <dc:creator>p135723</dc:creator>
  <cp:lastModifiedBy>Jill Morgan</cp:lastModifiedBy>
  <cp:revision>13</cp:revision>
  <dcterms:created xsi:type="dcterms:W3CDTF">2013-04-17T10:55:11Z</dcterms:created>
  <dcterms:modified xsi:type="dcterms:W3CDTF">2017-09-20T11:21:57Z</dcterms:modified>
</cp:coreProperties>
</file>