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7"/>
  </p:notesMasterIdLst>
  <p:handoutMasterIdLst>
    <p:handoutMasterId r:id="rId158"/>
  </p:handoutMasterIdLst>
  <p:sldIdLst>
    <p:sldId id="258" r:id="rId5"/>
    <p:sldId id="275" r:id="rId6"/>
    <p:sldId id="575" r:id="rId7"/>
    <p:sldId id="362" r:id="rId8"/>
    <p:sldId id="363" r:id="rId9"/>
    <p:sldId id="364" r:id="rId10"/>
    <p:sldId id="369" r:id="rId11"/>
    <p:sldId id="355" r:id="rId12"/>
    <p:sldId id="370" r:id="rId13"/>
    <p:sldId id="359" r:id="rId14"/>
    <p:sldId id="374" r:id="rId15"/>
    <p:sldId id="377" r:id="rId16"/>
    <p:sldId id="375" r:id="rId17"/>
    <p:sldId id="376" r:id="rId18"/>
    <p:sldId id="360" r:id="rId19"/>
    <p:sldId id="336" r:id="rId20"/>
    <p:sldId id="583" r:id="rId21"/>
    <p:sldId id="373" r:id="rId22"/>
    <p:sldId id="353" r:id="rId23"/>
    <p:sldId id="371" r:id="rId24"/>
    <p:sldId id="356" r:id="rId25"/>
    <p:sldId id="357" r:id="rId26"/>
    <p:sldId id="340" r:id="rId27"/>
    <p:sldId id="338" r:id="rId28"/>
    <p:sldId id="337" r:id="rId29"/>
    <p:sldId id="342" r:id="rId30"/>
    <p:sldId id="344" r:id="rId31"/>
    <p:sldId id="345" r:id="rId32"/>
    <p:sldId id="341" r:id="rId33"/>
    <p:sldId id="586" r:id="rId34"/>
    <p:sldId id="349" r:id="rId35"/>
    <p:sldId id="427" r:id="rId36"/>
    <p:sldId id="578" r:id="rId37"/>
    <p:sldId id="498" r:id="rId38"/>
    <p:sldId id="499" r:id="rId39"/>
    <p:sldId id="346" r:id="rId40"/>
    <p:sldId id="350" r:id="rId41"/>
    <p:sldId id="339" r:id="rId42"/>
    <p:sldId id="347" r:id="rId43"/>
    <p:sldId id="343" r:id="rId44"/>
    <p:sldId id="351" r:id="rId45"/>
    <p:sldId id="352" r:id="rId46"/>
    <p:sldId id="584" r:id="rId47"/>
    <p:sldId id="550" r:id="rId48"/>
    <p:sldId id="372" r:id="rId49"/>
    <p:sldId id="354" r:id="rId50"/>
    <p:sldId id="551" r:id="rId51"/>
    <p:sldId id="552" r:id="rId52"/>
    <p:sldId id="559" r:id="rId53"/>
    <p:sldId id="480" r:id="rId54"/>
    <p:sldId id="576" r:id="rId55"/>
    <p:sldId id="577" r:id="rId56"/>
    <p:sldId id="395" r:id="rId57"/>
    <p:sldId id="465" r:id="rId58"/>
    <p:sldId id="466" r:id="rId59"/>
    <p:sldId id="467" r:id="rId60"/>
    <p:sldId id="469" r:id="rId61"/>
    <p:sldId id="553" r:id="rId62"/>
    <p:sldId id="554" r:id="rId63"/>
    <p:sldId id="555" r:id="rId64"/>
    <p:sldId id="556" r:id="rId65"/>
    <p:sldId id="557" r:id="rId66"/>
    <p:sldId id="470" r:id="rId67"/>
    <p:sldId id="471" r:id="rId68"/>
    <p:sldId id="388" r:id="rId69"/>
    <p:sldId id="391" r:id="rId70"/>
    <p:sldId id="585" r:id="rId71"/>
    <p:sldId id="493" r:id="rId72"/>
    <p:sldId id="494" r:id="rId73"/>
    <p:sldId id="495" r:id="rId74"/>
    <p:sldId id="496" r:id="rId75"/>
    <p:sldId id="560" r:id="rId76"/>
    <p:sldId id="522" r:id="rId77"/>
    <p:sldId id="524" r:id="rId78"/>
    <p:sldId id="401" r:id="rId79"/>
    <p:sldId id="562" r:id="rId80"/>
    <p:sldId id="398" r:id="rId81"/>
    <p:sldId id="405" r:id="rId82"/>
    <p:sldId id="410" r:id="rId83"/>
    <p:sldId id="409" r:id="rId84"/>
    <p:sldId id="453" r:id="rId85"/>
    <p:sldId id="420" r:id="rId86"/>
    <p:sldId id="526" r:id="rId87"/>
    <p:sldId id="527" r:id="rId88"/>
    <p:sldId id="417" r:id="rId89"/>
    <p:sldId id="454" r:id="rId90"/>
    <p:sldId id="558" r:id="rId91"/>
    <p:sldId id="455" r:id="rId92"/>
    <p:sldId id="419" r:id="rId93"/>
    <p:sldId id="529" r:id="rId94"/>
    <p:sldId id="563" r:id="rId95"/>
    <p:sldId id="461" r:id="rId96"/>
    <p:sldId id="528" r:id="rId97"/>
    <p:sldId id="561" r:id="rId98"/>
    <p:sldId id="579" r:id="rId99"/>
    <p:sldId id="284" r:id="rId100"/>
    <p:sldId id="516" r:id="rId101"/>
    <p:sldId id="517" r:id="rId102"/>
    <p:sldId id="518" r:id="rId103"/>
    <p:sldId id="519" r:id="rId104"/>
    <p:sldId id="520" r:id="rId105"/>
    <p:sldId id="521" r:id="rId106"/>
    <p:sldId id="292" r:id="rId107"/>
    <p:sldId id="288" r:id="rId108"/>
    <p:sldId id="287" r:id="rId109"/>
    <p:sldId id="580" r:id="rId110"/>
    <p:sldId id="536" r:id="rId111"/>
    <p:sldId id="537" r:id="rId112"/>
    <p:sldId id="296" r:id="rId113"/>
    <p:sldId id="289" r:id="rId114"/>
    <p:sldId id="581" r:id="rId115"/>
    <p:sldId id="564" r:id="rId116"/>
    <p:sldId id="532" r:id="rId117"/>
    <p:sldId id="566" r:id="rId118"/>
    <p:sldId id="567" r:id="rId119"/>
    <p:sldId id="533" r:id="rId120"/>
    <p:sldId id="269" r:id="rId121"/>
    <p:sldId id="365" r:id="rId122"/>
    <p:sldId id="367" r:id="rId123"/>
    <p:sldId id="368" r:id="rId124"/>
    <p:sldId id="366" r:id="rId125"/>
    <p:sldId id="378" r:id="rId126"/>
    <p:sldId id="379" r:id="rId127"/>
    <p:sldId id="381" r:id="rId128"/>
    <p:sldId id="500" r:id="rId129"/>
    <p:sldId id="503" r:id="rId130"/>
    <p:sldId id="548" r:id="rId131"/>
    <p:sldId id="502" r:id="rId132"/>
    <p:sldId id="501" r:id="rId133"/>
    <p:sldId id="504" r:id="rId134"/>
    <p:sldId id="549" r:id="rId135"/>
    <p:sldId id="505" r:id="rId136"/>
    <p:sldId id="506" r:id="rId137"/>
    <p:sldId id="507" r:id="rId138"/>
    <p:sldId id="508" r:id="rId139"/>
    <p:sldId id="509" r:id="rId140"/>
    <p:sldId id="510" r:id="rId141"/>
    <p:sldId id="511" r:id="rId142"/>
    <p:sldId id="546" r:id="rId143"/>
    <p:sldId id="547" r:id="rId144"/>
    <p:sldId id="588" r:id="rId145"/>
    <p:sldId id="587" r:id="rId146"/>
    <p:sldId id="380" r:id="rId147"/>
    <p:sldId id="361" r:id="rId148"/>
    <p:sldId id="276" r:id="rId149"/>
    <p:sldId id="277" r:id="rId150"/>
    <p:sldId id="278" r:id="rId151"/>
    <p:sldId id="279" r:id="rId152"/>
    <p:sldId id="280" r:id="rId153"/>
    <p:sldId id="281" r:id="rId154"/>
    <p:sldId id="282" r:id="rId155"/>
    <p:sldId id="283" r:id="rId15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6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5294" autoAdjust="0"/>
  </p:normalViewPr>
  <p:slideViewPr>
    <p:cSldViewPr snapToGrid="0">
      <p:cViewPr varScale="1">
        <p:scale>
          <a:sx n="100" d="100"/>
          <a:sy n="100" d="100"/>
        </p:scale>
        <p:origin x="80" y="308"/>
      </p:cViewPr>
      <p:guideLst>
        <p:guide orient="horz" pos="2160"/>
        <p:guide pos="3840"/>
      </p:guideLst>
    </p:cSldViewPr>
  </p:slideViewPr>
  <p:notesTextViewPr>
    <p:cViewPr>
      <p:scale>
        <a:sx n="3" d="2"/>
        <a:sy n="3" d="2"/>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presProps" Target="presProps.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viewProps" Target="viewProps.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notesMaster" Target="notesMasters/notesMaster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baseline="0">
              <a:solidFill>
                <a:schemeClr val="tx2"/>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73ED-40BF-8975-B70B75BD40CF}"/>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73ED-40BF-8975-B70B75BD40CF}"/>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73ED-40BF-8975-B70B75BD40CF}"/>
            </c:ext>
          </c:extLst>
        </c:ser>
        <c:dLbls>
          <c:showLegendKey val="0"/>
          <c:showVal val="0"/>
          <c:showCatName val="0"/>
          <c:showSerName val="0"/>
          <c:showPercent val="0"/>
          <c:showBubbleSize val="0"/>
        </c:dLbls>
        <c:gapWidth val="100"/>
        <c:overlap val="-24"/>
        <c:axId val="567294296"/>
        <c:axId val="567294688"/>
      </c:barChart>
      <c:catAx>
        <c:axId val="56729429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567294688"/>
        <c:crosses val="autoZero"/>
        <c:auto val="1"/>
        <c:lblAlgn val="ctr"/>
        <c:lblOffset val="100"/>
        <c:noMultiLvlLbl val="0"/>
      </c:catAx>
      <c:valAx>
        <c:axId val="567294688"/>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5672942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22B6B9-991B-49A8-914F-2220E818F335}"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BCDDAB83-43B0-404E-855D-C4A9832796B6}">
      <dgm:prSet/>
      <dgm:spPr/>
      <dgm:t>
        <a:bodyPr/>
        <a:lstStyle/>
        <a:p>
          <a:r>
            <a:rPr lang="en-GB" dirty="0"/>
            <a:t>accurate design modelling using the Passive House Planning Package  (PHPP)</a:t>
          </a:r>
          <a:endParaRPr lang="en-US" dirty="0"/>
        </a:p>
      </dgm:t>
    </dgm:pt>
    <dgm:pt modelId="{34083F9D-47D0-47C9-90AD-5667AAEECE84}" type="parTrans" cxnId="{1EE23E67-7276-4D49-8CB1-412D5E9D392D}">
      <dgm:prSet/>
      <dgm:spPr/>
      <dgm:t>
        <a:bodyPr/>
        <a:lstStyle/>
        <a:p>
          <a:endParaRPr lang="en-US"/>
        </a:p>
      </dgm:t>
    </dgm:pt>
    <dgm:pt modelId="{4793E3CE-5888-43D4-BCF2-85360F7948A8}" type="sibTrans" cxnId="{1EE23E67-7276-4D49-8CB1-412D5E9D392D}">
      <dgm:prSet/>
      <dgm:spPr/>
      <dgm:t>
        <a:bodyPr/>
        <a:lstStyle/>
        <a:p>
          <a:endParaRPr lang="en-US"/>
        </a:p>
      </dgm:t>
    </dgm:pt>
    <dgm:pt modelId="{65C5ECE8-A8A4-4B87-AF50-07AB291FF164}">
      <dgm:prSet/>
      <dgm:spPr/>
      <dgm:t>
        <a:bodyPr/>
        <a:lstStyle/>
        <a:p>
          <a:r>
            <a:rPr lang="en-GB"/>
            <a:t>very high levels of insulation</a:t>
          </a:r>
          <a:endParaRPr lang="en-US"/>
        </a:p>
      </dgm:t>
    </dgm:pt>
    <dgm:pt modelId="{72CF3D41-78F6-4EF4-B8FB-0406B4C30F64}" type="parTrans" cxnId="{93EEEC45-8C4D-4597-AB33-982822B0F4B4}">
      <dgm:prSet/>
      <dgm:spPr/>
      <dgm:t>
        <a:bodyPr/>
        <a:lstStyle/>
        <a:p>
          <a:endParaRPr lang="en-US"/>
        </a:p>
      </dgm:t>
    </dgm:pt>
    <dgm:pt modelId="{A6ED5218-549F-4E8A-A27D-56F2CD0BB1EB}" type="sibTrans" cxnId="{93EEEC45-8C4D-4597-AB33-982822B0F4B4}">
      <dgm:prSet/>
      <dgm:spPr/>
      <dgm:t>
        <a:bodyPr/>
        <a:lstStyle/>
        <a:p>
          <a:endParaRPr lang="en-US"/>
        </a:p>
      </dgm:t>
    </dgm:pt>
    <dgm:pt modelId="{9143FAE8-1B4B-4CF3-BFA3-6A47A4F31504}">
      <dgm:prSet/>
      <dgm:spPr/>
      <dgm:t>
        <a:bodyPr/>
        <a:lstStyle/>
        <a:p>
          <a:r>
            <a:rPr lang="en-GB"/>
            <a:t>extremely high performance windows with insulated frames</a:t>
          </a:r>
          <a:endParaRPr lang="en-US"/>
        </a:p>
      </dgm:t>
    </dgm:pt>
    <dgm:pt modelId="{207A1110-836B-4E50-BC07-7E6129D70F2D}" type="parTrans" cxnId="{C4687FA3-7EF9-4607-8E90-EAC17196534F}">
      <dgm:prSet/>
      <dgm:spPr/>
      <dgm:t>
        <a:bodyPr/>
        <a:lstStyle/>
        <a:p>
          <a:endParaRPr lang="en-US"/>
        </a:p>
      </dgm:t>
    </dgm:pt>
    <dgm:pt modelId="{FA4C84E7-C04D-48E7-A66F-428082DAEA2E}" type="sibTrans" cxnId="{C4687FA3-7EF9-4607-8E90-EAC17196534F}">
      <dgm:prSet/>
      <dgm:spPr/>
      <dgm:t>
        <a:bodyPr/>
        <a:lstStyle/>
        <a:p>
          <a:endParaRPr lang="en-US"/>
        </a:p>
      </dgm:t>
    </dgm:pt>
    <dgm:pt modelId="{5B23E2CD-3974-447F-AC4B-48A45261601A}">
      <dgm:prSet/>
      <dgm:spPr/>
      <dgm:t>
        <a:bodyPr/>
        <a:lstStyle/>
        <a:p>
          <a:r>
            <a:rPr lang="en-GB"/>
            <a:t>airtight building fabric</a:t>
          </a:r>
          <a:endParaRPr lang="en-US"/>
        </a:p>
      </dgm:t>
    </dgm:pt>
    <dgm:pt modelId="{EFC5A878-0CB2-4A79-90AA-25F5F45B46C0}" type="parTrans" cxnId="{2A5B6DBE-6DAB-4240-A42F-9790B4CD338A}">
      <dgm:prSet/>
      <dgm:spPr/>
      <dgm:t>
        <a:bodyPr/>
        <a:lstStyle/>
        <a:p>
          <a:endParaRPr lang="en-US"/>
        </a:p>
      </dgm:t>
    </dgm:pt>
    <dgm:pt modelId="{4671F63E-27FE-4A5B-A277-FD37A3FABD82}" type="sibTrans" cxnId="{2A5B6DBE-6DAB-4240-A42F-9790B4CD338A}">
      <dgm:prSet/>
      <dgm:spPr/>
      <dgm:t>
        <a:bodyPr/>
        <a:lstStyle/>
        <a:p>
          <a:endParaRPr lang="en-US"/>
        </a:p>
      </dgm:t>
    </dgm:pt>
    <dgm:pt modelId="{A95DFC9B-7720-4E51-AAB1-74D7EB5A1CF5}">
      <dgm:prSet/>
      <dgm:spPr/>
      <dgm:t>
        <a:bodyPr/>
        <a:lstStyle/>
        <a:p>
          <a:r>
            <a:rPr lang="en-GB"/>
            <a:t>'thermal bridge free' construction</a:t>
          </a:r>
          <a:endParaRPr lang="en-US"/>
        </a:p>
      </dgm:t>
    </dgm:pt>
    <dgm:pt modelId="{F7D1444F-66AA-4B7C-8B0E-A5811C0DA65E}" type="parTrans" cxnId="{16F54E0A-7ECC-45E3-83A7-4692C61578E8}">
      <dgm:prSet/>
      <dgm:spPr/>
      <dgm:t>
        <a:bodyPr/>
        <a:lstStyle/>
        <a:p>
          <a:endParaRPr lang="en-US"/>
        </a:p>
      </dgm:t>
    </dgm:pt>
    <dgm:pt modelId="{599CF480-6987-4AEB-ADBC-019F86D36D69}" type="sibTrans" cxnId="{16F54E0A-7ECC-45E3-83A7-4692C61578E8}">
      <dgm:prSet/>
      <dgm:spPr/>
      <dgm:t>
        <a:bodyPr/>
        <a:lstStyle/>
        <a:p>
          <a:endParaRPr lang="en-US"/>
        </a:p>
      </dgm:t>
    </dgm:pt>
    <dgm:pt modelId="{C6085E97-B7E8-44A5-A8A5-8B86E276C042}">
      <dgm:prSet/>
      <dgm:spPr/>
      <dgm:t>
        <a:bodyPr/>
        <a:lstStyle/>
        <a:p>
          <a:r>
            <a:rPr lang="en-GB"/>
            <a:t>a mechanical ventilation system with highly efficient heat recovery</a:t>
          </a:r>
          <a:endParaRPr lang="en-US"/>
        </a:p>
      </dgm:t>
    </dgm:pt>
    <dgm:pt modelId="{2E5CF6B4-FB73-4C78-8DEA-8684E27EC851}" type="parTrans" cxnId="{D68BAD1C-FB9C-4A7A-AC71-5082128F3612}">
      <dgm:prSet/>
      <dgm:spPr/>
      <dgm:t>
        <a:bodyPr/>
        <a:lstStyle/>
        <a:p>
          <a:endParaRPr lang="en-US"/>
        </a:p>
      </dgm:t>
    </dgm:pt>
    <dgm:pt modelId="{2C8053F7-5653-4ADE-BEBB-E7225C43B7E6}" type="sibTrans" cxnId="{D68BAD1C-FB9C-4A7A-AC71-5082128F3612}">
      <dgm:prSet/>
      <dgm:spPr/>
      <dgm:t>
        <a:bodyPr/>
        <a:lstStyle/>
        <a:p>
          <a:endParaRPr lang="en-US"/>
        </a:p>
      </dgm:t>
    </dgm:pt>
    <dgm:pt modelId="{98C2A21A-7AE4-4CA5-935D-D46DBB9BB745}" type="pres">
      <dgm:prSet presAssocID="{6A22B6B9-991B-49A8-914F-2220E818F335}" presName="diagram" presStyleCnt="0">
        <dgm:presLayoutVars>
          <dgm:dir/>
          <dgm:resizeHandles val="exact"/>
        </dgm:presLayoutVars>
      </dgm:prSet>
      <dgm:spPr/>
    </dgm:pt>
    <dgm:pt modelId="{7E9AA264-78E9-42A1-A1C7-127B49E88909}" type="pres">
      <dgm:prSet presAssocID="{BCDDAB83-43B0-404E-855D-C4A9832796B6}" presName="node" presStyleLbl="node1" presStyleIdx="0" presStyleCnt="6">
        <dgm:presLayoutVars>
          <dgm:bulletEnabled val="1"/>
        </dgm:presLayoutVars>
      </dgm:prSet>
      <dgm:spPr/>
    </dgm:pt>
    <dgm:pt modelId="{4335022C-7932-4911-837C-E37588EBEA45}" type="pres">
      <dgm:prSet presAssocID="{4793E3CE-5888-43D4-BCF2-85360F7948A8}" presName="sibTrans" presStyleCnt="0"/>
      <dgm:spPr/>
    </dgm:pt>
    <dgm:pt modelId="{0E02A5F7-ADB3-4B8A-B8C0-4F7722E86221}" type="pres">
      <dgm:prSet presAssocID="{65C5ECE8-A8A4-4B87-AF50-07AB291FF164}" presName="node" presStyleLbl="node1" presStyleIdx="1" presStyleCnt="6">
        <dgm:presLayoutVars>
          <dgm:bulletEnabled val="1"/>
        </dgm:presLayoutVars>
      </dgm:prSet>
      <dgm:spPr/>
    </dgm:pt>
    <dgm:pt modelId="{6B85E04D-203A-4FF6-B19B-4C96AA5FD2A2}" type="pres">
      <dgm:prSet presAssocID="{A6ED5218-549F-4E8A-A27D-56F2CD0BB1EB}" presName="sibTrans" presStyleCnt="0"/>
      <dgm:spPr/>
    </dgm:pt>
    <dgm:pt modelId="{0138694F-1CB7-4121-B34D-0B3BBED2103D}" type="pres">
      <dgm:prSet presAssocID="{9143FAE8-1B4B-4CF3-BFA3-6A47A4F31504}" presName="node" presStyleLbl="node1" presStyleIdx="2" presStyleCnt="6">
        <dgm:presLayoutVars>
          <dgm:bulletEnabled val="1"/>
        </dgm:presLayoutVars>
      </dgm:prSet>
      <dgm:spPr/>
    </dgm:pt>
    <dgm:pt modelId="{808C5131-1F9A-4EE2-8545-F05371B4A14C}" type="pres">
      <dgm:prSet presAssocID="{FA4C84E7-C04D-48E7-A66F-428082DAEA2E}" presName="sibTrans" presStyleCnt="0"/>
      <dgm:spPr/>
    </dgm:pt>
    <dgm:pt modelId="{23A602E6-A5D2-4899-841E-A1568488E74D}" type="pres">
      <dgm:prSet presAssocID="{5B23E2CD-3974-447F-AC4B-48A45261601A}" presName="node" presStyleLbl="node1" presStyleIdx="3" presStyleCnt="6">
        <dgm:presLayoutVars>
          <dgm:bulletEnabled val="1"/>
        </dgm:presLayoutVars>
      </dgm:prSet>
      <dgm:spPr/>
    </dgm:pt>
    <dgm:pt modelId="{FAE08C81-709B-4A02-B0BB-6C08AB143E09}" type="pres">
      <dgm:prSet presAssocID="{4671F63E-27FE-4A5B-A277-FD37A3FABD82}" presName="sibTrans" presStyleCnt="0"/>
      <dgm:spPr/>
    </dgm:pt>
    <dgm:pt modelId="{3E7646D2-B1DE-4125-B491-5ADAD107B658}" type="pres">
      <dgm:prSet presAssocID="{A95DFC9B-7720-4E51-AAB1-74D7EB5A1CF5}" presName="node" presStyleLbl="node1" presStyleIdx="4" presStyleCnt="6">
        <dgm:presLayoutVars>
          <dgm:bulletEnabled val="1"/>
        </dgm:presLayoutVars>
      </dgm:prSet>
      <dgm:spPr/>
    </dgm:pt>
    <dgm:pt modelId="{CCD6390E-CCCA-43C0-8640-5524C5ACB7A4}" type="pres">
      <dgm:prSet presAssocID="{599CF480-6987-4AEB-ADBC-019F86D36D69}" presName="sibTrans" presStyleCnt="0"/>
      <dgm:spPr/>
    </dgm:pt>
    <dgm:pt modelId="{6EB9DB26-C785-4A3D-99F4-74C65B5ACBDA}" type="pres">
      <dgm:prSet presAssocID="{C6085E97-B7E8-44A5-A8A5-8B86E276C042}" presName="node" presStyleLbl="node1" presStyleIdx="5" presStyleCnt="6">
        <dgm:presLayoutVars>
          <dgm:bulletEnabled val="1"/>
        </dgm:presLayoutVars>
      </dgm:prSet>
      <dgm:spPr/>
    </dgm:pt>
  </dgm:ptLst>
  <dgm:cxnLst>
    <dgm:cxn modelId="{16F54E0A-7ECC-45E3-83A7-4692C61578E8}" srcId="{6A22B6B9-991B-49A8-914F-2220E818F335}" destId="{A95DFC9B-7720-4E51-AAB1-74D7EB5A1CF5}" srcOrd="4" destOrd="0" parTransId="{F7D1444F-66AA-4B7C-8B0E-A5811C0DA65E}" sibTransId="{599CF480-6987-4AEB-ADBC-019F86D36D69}"/>
    <dgm:cxn modelId="{D68BAD1C-FB9C-4A7A-AC71-5082128F3612}" srcId="{6A22B6B9-991B-49A8-914F-2220E818F335}" destId="{C6085E97-B7E8-44A5-A8A5-8B86E276C042}" srcOrd="5" destOrd="0" parTransId="{2E5CF6B4-FB73-4C78-8DEA-8684E27EC851}" sibTransId="{2C8053F7-5653-4ADE-BEBB-E7225C43B7E6}"/>
    <dgm:cxn modelId="{93EEEC45-8C4D-4597-AB33-982822B0F4B4}" srcId="{6A22B6B9-991B-49A8-914F-2220E818F335}" destId="{65C5ECE8-A8A4-4B87-AF50-07AB291FF164}" srcOrd="1" destOrd="0" parTransId="{72CF3D41-78F6-4EF4-B8FB-0406B4C30F64}" sibTransId="{A6ED5218-549F-4E8A-A27D-56F2CD0BB1EB}"/>
    <dgm:cxn modelId="{1EE23E67-7276-4D49-8CB1-412D5E9D392D}" srcId="{6A22B6B9-991B-49A8-914F-2220E818F335}" destId="{BCDDAB83-43B0-404E-855D-C4A9832796B6}" srcOrd="0" destOrd="0" parTransId="{34083F9D-47D0-47C9-90AD-5667AAEECE84}" sibTransId="{4793E3CE-5888-43D4-BCF2-85360F7948A8}"/>
    <dgm:cxn modelId="{2D82A66A-C9DC-4C2A-87C3-46B1032F5CE9}" type="presOf" srcId="{BCDDAB83-43B0-404E-855D-C4A9832796B6}" destId="{7E9AA264-78E9-42A1-A1C7-127B49E88909}" srcOrd="0" destOrd="0" presId="urn:microsoft.com/office/officeart/2005/8/layout/default"/>
    <dgm:cxn modelId="{9342FA7E-B22F-4B4D-8653-A685A4D08CE8}" type="presOf" srcId="{65C5ECE8-A8A4-4B87-AF50-07AB291FF164}" destId="{0E02A5F7-ADB3-4B8A-B8C0-4F7722E86221}" srcOrd="0" destOrd="0" presId="urn:microsoft.com/office/officeart/2005/8/layout/default"/>
    <dgm:cxn modelId="{3E367D87-FD19-4936-B824-E3F7D23EF673}" type="presOf" srcId="{5B23E2CD-3974-447F-AC4B-48A45261601A}" destId="{23A602E6-A5D2-4899-841E-A1568488E74D}" srcOrd="0" destOrd="0" presId="urn:microsoft.com/office/officeart/2005/8/layout/default"/>
    <dgm:cxn modelId="{C4687FA3-7EF9-4607-8E90-EAC17196534F}" srcId="{6A22B6B9-991B-49A8-914F-2220E818F335}" destId="{9143FAE8-1B4B-4CF3-BFA3-6A47A4F31504}" srcOrd="2" destOrd="0" parTransId="{207A1110-836B-4E50-BC07-7E6129D70F2D}" sibTransId="{FA4C84E7-C04D-48E7-A66F-428082DAEA2E}"/>
    <dgm:cxn modelId="{2A5B6DBE-6DAB-4240-A42F-9790B4CD338A}" srcId="{6A22B6B9-991B-49A8-914F-2220E818F335}" destId="{5B23E2CD-3974-447F-AC4B-48A45261601A}" srcOrd="3" destOrd="0" parTransId="{EFC5A878-0CB2-4A79-90AA-25F5F45B46C0}" sibTransId="{4671F63E-27FE-4A5B-A277-FD37A3FABD82}"/>
    <dgm:cxn modelId="{AE4706CF-823D-43B3-B479-C033E7C6147B}" type="presOf" srcId="{A95DFC9B-7720-4E51-AAB1-74D7EB5A1CF5}" destId="{3E7646D2-B1DE-4125-B491-5ADAD107B658}" srcOrd="0" destOrd="0" presId="urn:microsoft.com/office/officeart/2005/8/layout/default"/>
    <dgm:cxn modelId="{32EFF1ED-5275-469A-B3EC-1B8EA257E031}" type="presOf" srcId="{6A22B6B9-991B-49A8-914F-2220E818F335}" destId="{98C2A21A-7AE4-4CA5-935D-D46DBB9BB745}" srcOrd="0" destOrd="0" presId="urn:microsoft.com/office/officeart/2005/8/layout/default"/>
    <dgm:cxn modelId="{8469C9F7-D6DA-474E-96D7-6B8D6DF511A2}" type="presOf" srcId="{9143FAE8-1B4B-4CF3-BFA3-6A47A4F31504}" destId="{0138694F-1CB7-4121-B34D-0B3BBED2103D}" srcOrd="0" destOrd="0" presId="urn:microsoft.com/office/officeart/2005/8/layout/default"/>
    <dgm:cxn modelId="{57F50DFE-0BF4-4583-A4E8-CC43CD2E171C}" type="presOf" srcId="{C6085E97-B7E8-44A5-A8A5-8B86E276C042}" destId="{6EB9DB26-C785-4A3D-99F4-74C65B5ACBDA}" srcOrd="0" destOrd="0" presId="urn:microsoft.com/office/officeart/2005/8/layout/default"/>
    <dgm:cxn modelId="{27A90F15-0BB6-48B0-B6F2-44F383B3D4B6}" type="presParOf" srcId="{98C2A21A-7AE4-4CA5-935D-D46DBB9BB745}" destId="{7E9AA264-78E9-42A1-A1C7-127B49E88909}" srcOrd="0" destOrd="0" presId="urn:microsoft.com/office/officeart/2005/8/layout/default"/>
    <dgm:cxn modelId="{375A2F3E-8158-46E9-93F7-32ADE9CEE45E}" type="presParOf" srcId="{98C2A21A-7AE4-4CA5-935D-D46DBB9BB745}" destId="{4335022C-7932-4911-837C-E37588EBEA45}" srcOrd="1" destOrd="0" presId="urn:microsoft.com/office/officeart/2005/8/layout/default"/>
    <dgm:cxn modelId="{0CD3375E-B302-484F-955B-C6EF022510E2}" type="presParOf" srcId="{98C2A21A-7AE4-4CA5-935D-D46DBB9BB745}" destId="{0E02A5F7-ADB3-4B8A-B8C0-4F7722E86221}" srcOrd="2" destOrd="0" presId="urn:microsoft.com/office/officeart/2005/8/layout/default"/>
    <dgm:cxn modelId="{6B829C9B-3C41-4B6C-9AE7-190FBA1BE72E}" type="presParOf" srcId="{98C2A21A-7AE4-4CA5-935D-D46DBB9BB745}" destId="{6B85E04D-203A-4FF6-B19B-4C96AA5FD2A2}" srcOrd="3" destOrd="0" presId="urn:microsoft.com/office/officeart/2005/8/layout/default"/>
    <dgm:cxn modelId="{E792B478-6D72-45E0-B726-4C431AF13FB8}" type="presParOf" srcId="{98C2A21A-7AE4-4CA5-935D-D46DBB9BB745}" destId="{0138694F-1CB7-4121-B34D-0B3BBED2103D}" srcOrd="4" destOrd="0" presId="urn:microsoft.com/office/officeart/2005/8/layout/default"/>
    <dgm:cxn modelId="{5D39C4EC-192B-4DBD-AD8A-3959C304D674}" type="presParOf" srcId="{98C2A21A-7AE4-4CA5-935D-D46DBB9BB745}" destId="{808C5131-1F9A-4EE2-8545-F05371B4A14C}" srcOrd="5" destOrd="0" presId="urn:microsoft.com/office/officeart/2005/8/layout/default"/>
    <dgm:cxn modelId="{B96910E1-6535-4EF4-A94D-B2E7AD114D3F}" type="presParOf" srcId="{98C2A21A-7AE4-4CA5-935D-D46DBB9BB745}" destId="{23A602E6-A5D2-4899-841E-A1568488E74D}" srcOrd="6" destOrd="0" presId="urn:microsoft.com/office/officeart/2005/8/layout/default"/>
    <dgm:cxn modelId="{316B2326-FDAD-482C-9D78-1D6DD44F1229}" type="presParOf" srcId="{98C2A21A-7AE4-4CA5-935D-D46DBB9BB745}" destId="{FAE08C81-709B-4A02-B0BB-6C08AB143E09}" srcOrd="7" destOrd="0" presId="urn:microsoft.com/office/officeart/2005/8/layout/default"/>
    <dgm:cxn modelId="{E3002101-6219-4B90-9FDC-6885D3BA9DC8}" type="presParOf" srcId="{98C2A21A-7AE4-4CA5-935D-D46DBB9BB745}" destId="{3E7646D2-B1DE-4125-B491-5ADAD107B658}" srcOrd="8" destOrd="0" presId="urn:microsoft.com/office/officeart/2005/8/layout/default"/>
    <dgm:cxn modelId="{11B28971-A563-435E-A1CF-08D2A966B81E}" type="presParOf" srcId="{98C2A21A-7AE4-4CA5-935D-D46DBB9BB745}" destId="{CCD6390E-CCCA-43C0-8640-5524C5ACB7A4}" srcOrd="9" destOrd="0" presId="urn:microsoft.com/office/officeart/2005/8/layout/default"/>
    <dgm:cxn modelId="{A7BE751E-743C-47BC-A41A-F28BE94C8FF4}" type="presParOf" srcId="{98C2A21A-7AE4-4CA5-935D-D46DBB9BB745}" destId="{6EB9DB26-C785-4A3D-99F4-74C65B5ACBD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633CBA-2502-434A-928C-6EC6967F259D}" type="doc">
      <dgm:prSet loTypeId="urn:microsoft.com/office/officeart/2005/8/layout/cycle2" loCatId="cycle" qsTypeId="urn:microsoft.com/office/officeart/2005/8/quickstyle/simple1" qsCatId="simple" csTypeId="urn:microsoft.com/office/officeart/2005/8/colors/accent1_1" csCatId="accent1" phldr="1"/>
      <dgm:spPr/>
      <dgm:t>
        <a:bodyPr rtlCol="0"/>
        <a:lstStyle/>
        <a:p>
          <a:pPr rtl="0"/>
          <a:endParaRPr lang="en-US"/>
        </a:p>
      </dgm:t>
    </dgm:pt>
    <dgm:pt modelId="{012EDDC6-207F-4EE3-9DEB-146599520561}">
      <dgm:prSet phldrT="[Text]"/>
      <dgm:spPr/>
      <dgm:t>
        <a:bodyPr rtlCol="0"/>
        <a:lstStyle/>
        <a:p>
          <a:pPr rtl="0"/>
          <a:r>
            <a:rPr lang="en-GB" noProof="0" dirty="0"/>
            <a:t>Step 1 </a:t>
          </a:r>
          <a:br>
            <a:rPr lang="en-GB" noProof="0" dirty="0"/>
          </a:br>
          <a:r>
            <a:rPr lang="en-GB" noProof="0" dirty="0"/>
            <a:t>Title</a:t>
          </a:r>
        </a:p>
      </dgm:t>
      <dgm:extLst>
        <a:ext uri="{E40237B7-FDA0-4F09-8148-C483321AD2D9}">
          <dgm14:cNvPr xmlns:dgm14="http://schemas.microsoft.com/office/drawing/2010/diagram" id="0" name="" title="Step 1 title"/>
        </a:ext>
      </dgm:extLst>
    </dgm:pt>
    <dgm:pt modelId="{1850CBD5-1A99-4F4F-897C-451AA66F1516}" type="parTrans" cxnId="{A9676025-22BC-4F10-8860-B270A6112553}">
      <dgm:prSet/>
      <dgm:spPr/>
      <dgm:t>
        <a:bodyPr rtlCol="0"/>
        <a:lstStyle/>
        <a:p>
          <a:pPr rtl="0"/>
          <a:endParaRPr lang="en-US"/>
        </a:p>
      </dgm:t>
    </dgm:pt>
    <dgm:pt modelId="{7985EE53-BD3D-4DB3-B5BD-6B9FFA75B9E6}" type="sibTrans" cxnId="{A9676025-22BC-4F10-8860-B270A6112553}">
      <dgm:prSet/>
      <dgm:spPr/>
      <dgm:t>
        <a:bodyPr rtlCol="0"/>
        <a:lstStyle/>
        <a:p>
          <a:pPr rtl="0"/>
          <a:endParaRPr lang="en-GB" noProof="0" dirty="0"/>
        </a:p>
      </dgm:t>
      <dgm:extLst>
        <a:ext uri="{E40237B7-FDA0-4F09-8148-C483321AD2D9}">
          <dgm14:cNvPr xmlns:dgm14="http://schemas.microsoft.com/office/drawing/2010/diagram" id="0" name="" title="Arrow between Step 1 and Step 2"/>
        </a:ext>
      </dgm:extLst>
    </dgm:pt>
    <dgm:pt modelId="{38FB0022-09EC-4D6F-86C0-C813C6F2F39A}">
      <dgm:prSet phldrT="[Text]"/>
      <dgm:spPr/>
      <dgm:t>
        <a:bodyPr rtlCol="0"/>
        <a:lstStyle/>
        <a:p>
          <a:pPr rtl="0"/>
          <a:r>
            <a:rPr lang="en-GB" noProof="0" dirty="0"/>
            <a:t>Step 3</a:t>
          </a:r>
          <a:br>
            <a:rPr lang="en-GB" noProof="0" dirty="0"/>
          </a:br>
          <a:r>
            <a:rPr lang="en-GB" noProof="0" dirty="0"/>
            <a:t>Title</a:t>
          </a:r>
        </a:p>
      </dgm:t>
      <dgm:extLst>
        <a:ext uri="{E40237B7-FDA0-4F09-8148-C483321AD2D9}">
          <dgm14:cNvPr xmlns:dgm14="http://schemas.microsoft.com/office/drawing/2010/diagram" id="0" name="" title="Step 3 title"/>
        </a:ext>
      </dgm:extLst>
    </dgm:pt>
    <dgm:pt modelId="{A0BBE5C2-C8CF-4F12-974F-53039E6D00EC}" type="parTrans" cxnId="{9A1C775D-7DDB-48F9-97D9-490A63DE2A86}">
      <dgm:prSet/>
      <dgm:spPr/>
      <dgm:t>
        <a:bodyPr rtlCol="0"/>
        <a:lstStyle/>
        <a:p>
          <a:pPr rtl="0"/>
          <a:endParaRPr lang="en-US"/>
        </a:p>
      </dgm:t>
    </dgm:pt>
    <dgm:pt modelId="{EA86A114-EBD1-49CF-AB76-042FF3D636A5}" type="sibTrans" cxnId="{9A1C775D-7DDB-48F9-97D9-490A63DE2A86}">
      <dgm:prSet/>
      <dgm:spPr/>
      <dgm:t>
        <a:bodyPr rtlCol="0"/>
        <a:lstStyle/>
        <a:p>
          <a:pPr rtl="0"/>
          <a:endParaRPr lang="en-GB" noProof="0" dirty="0"/>
        </a:p>
      </dgm:t>
      <dgm:extLst>
        <a:ext uri="{E40237B7-FDA0-4F09-8148-C483321AD2D9}">
          <dgm14:cNvPr xmlns:dgm14="http://schemas.microsoft.com/office/drawing/2010/diagram" id="0" name="" title="Arrow between Step 3 and Step 4"/>
        </a:ext>
      </dgm:extLst>
    </dgm:pt>
    <dgm:pt modelId="{9131EDB8-27A6-42FD-A541-052EFC01D4C6}">
      <dgm:prSet phldrT="[Text]"/>
      <dgm:spPr/>
      <dgm:t>
        <a:bodyPr rtlCol="0"/>
        <a:lstStyle/>
        <a:p>
          <a:pPr rtl="0"/>
          <a:r>
            <a:rPr lang="en-GB" noProof="0" dirty="0"/>
            <a:t>Step 4</a:t>
          </a:r>
          <a:br>
            <a:rPr lang="en-GB" noProof="0" dirty="0"/>
          </a:br>
          <a:r>
            <a:rPr lang="en-GB" noProof="0" dirty="0"/>
            <a:t>Title</a:t>
          </a:r>
        </a:p>
      </dgm:t>
      <dgm:extLst>
        <a:ext uri="{E40237B7-FDA0-4F09-8148-C483321AD2D9}">
          <dgm14:cNvPr xmlns:dgm14="http://schemas.microsoft.com/office/drawing/2010/diagram" id="0" name="" title="Step 4 title"/>
        </a:ext>
      </dgm:extLst>
    </dgm:pt>
    <dgm:pt modelId="{6EC3601D-D6CE-49D7-9229-0442323129DA}" type="parTrans" cxnId="{198EE807-14A4-40FA-B030-5F9F79A9713E}">
      <dgm:prSet/>
      <dgm:spPr/>
      <dgm:t>
        <a:bodyPr rtlCol="0"/>
        <a:lstStyle/>
        <a:p>
          <a:pPr rtl="0"/>
          <a:endParaRPr lang="en-US"/>
        </a:p>
      </dgm:t>
    </dgm:pt>
    <dgm:pt modelId="{13A2EB04-B868-427A-B17F-16729BFA55DA}" type="sibTrans" cxnId="{198EE807-14A4-40FA-B030-5F9F79A9713E}">
      <dgm:prSet/>
      <dgm:spPr/>
      <dgm:t>
        <a:bodyPr rtlCol="0"/>
        <a:lstStyle/>
        <a:p>
          <a:pPr rtl="0"/>
          <a:endParaRPr lang="en-GB" noProof="0" dirty="0"/>
        </a:p>
      </dgm:t>
      <dgm:extLst>
        <a:ext uri="{E40237B7-FDA0-4F09-8148-C483321AD2D9}">
          <dgm14:cNvPr xmlns:dgm14="http://schemas.microsoft.com/office/drawing/2010/diagram" id="0" name="" title="Arrow between Step 4 and Step 5"/>
        </a:ext>
      </dgm:extLst>
    </dgm:pt>
    <dgm:pt modelId="{23116FF9-AEB9-43F5-882D-9ECB1FD5DE18}">
      <dgm:prSet phldrT="[Text]"/>
      <dgm:spPr/>
      <dgm:t>
        <a:bodyPr rtlCol="0"/>
        <a:lstStyle/>
        <a:p>
          <a:pPr rtl="0"/>
          <a:r>
            <a:rPr lang="en-GB" noProof="0" dirty="0"/>
            <a:t>Step 5</a:t>
          </a:r>
          <a:br>
            <a:rPr lang="en-GB" noProof="0" dirty="0"/>
          </a:br>
          <a:r>
            <a:rPr lang="en-GB" noProof="0" dirty="0"/>
            <a:t>Title</a:t>
          </a:r>
        </a:p>
      </dgm:t>
      <dgm:extLst>
        <a:ext uri="{E40237B7-FDA0-4F09-8148-C483321AD2D9}">
          <dgm14:cNvPr xmlns:dgm14="http://schemas.microsoft.com/office/drawing/2010/diagram" id="0" name="" title="Step 5 title"/>
        </a:ext>
      </dgm:extLst>
    </dgm:pt>
    <dgm:pt modelId="{86229775-B50F-4220-B88B-07C4BA05CEAC}" type="parTrans" cxnId="{97323DE5-E2BF-422D-8188-D2445F20223B}">
      <dgm:prSet/>
      <dgm:spPr/>
      <dgm:t>
        <a:bodyPr rtlCol="0"/>
        <a:lstStyle/>
        <a:p>
          <a:pPr rtl="0"/>
          <a:endParaRPr lang="en-US"/>
        </a:p>
      </dgm:t>
    </dgm:pt>
    <dgm:pt modelId="{BEE765C7-6165-4808-9B3B-A6627557B77F}" type="sibTrans" cxnId="{97323DE5-E2BF-422D-8188-D2445F20223B}">
      <dgm:prSet/>
      <dgm:spPr/>
      <dgm:t>
        <a:bodyPr rtlCol="0"/>
        <a:lstStyle/>
        <a:p>
          <a:pPr rtl="0"/>
          <a:endParaRPr lang="en-GB" noProof="0" dirty="0"/>
        </a:p>
      </dgm:t>
      <dgm:extLst>
        <a:ext uri="{E40237B7-FDA0-4F09-8148-C483321AD2D9}">
          <dgm14:cNvPr xmlns:dgm14="http://schemas.microsoft.com/office/drawing/2010/diagram" id="0" name="" title="Arrow between Step 5 and Step 1"/>
        </a:ext>
      </dgm:extLst>
    </dgm:pt>
    <dgm:pt modelId="{DA2EE66E-1894-4E15-A659-CCDCFE4DAD65}">
      <dgm:prSet phldrT="[Text]"/>
      <dgm:spPr/>
      <dgm:t>
        <a:bodyPr rtlCol="0"/>
        <a:lstStyle/>
        <a:p>
          <a:pPr rtl="0"/>
          <a:r>
            <a:rPr lang="en-GB" noProof="0" dirty="0"/>
            <a:t>Step 2</a:t>
          </a:r>
          <a:br>
            <a:rPr lang="en-GB" noProof="0" dirty="0"/>
          </a:br>
          <a:r>
            <a:rPr lang="en-GB" noProof="0" dirty="0"/>
            <a:t>Title</a:t>
          </a:r>
        </a:p>
      </dgm:t>
      <dgm:extLst>
        <a:ext uri="{E40237B7-FDA0-4F09-8148-C483321AD2D9}">
          <dgm14:cNvPr xmlns:dgm14="http://schemas.microsoft.com/office/drawing/2010/diagram" id="0" name="" title="Step 2 title"/>
        </a:ext>
      </dgm:extLst>
    </dgm:pt>
    <dgm:pt modelId="{21005F9D-878A-4CC9-A13A-8A9C577A9239}" type="parTrans" cxnId="{64DAF508-E1BA-4EDC-A97D-EE1A011CB9E0}">
      <dgm:prSet/>
      <dgm:spPr/>
      <dgm:t>
        <a:bodyPr rtlCol="0"/>
        <a:lstStyle/>
        <a:p>
          <a:pPr rtl="0"/>
          <a:endParaRPr lang="en-US"/>
        </a:p>
      </dgm:t>
    </dgm:pt>
    <dgm:pt modelId="{612BA10D-4F4F-4BF6-9059-06A94BDAF34E}" type="sibTrans" cxnId="{64DAF508-E1BA-4EDC-A97D-EE1A011CB9E0}">
      <dgm:prSet/>
      <dgm:spPr/>
      <dgm:t>
        <a:bodyPr rtlCol="0"/>
        <a:lstStyle/>
        <a:p>
          <a:pPr rtl="0"/>
          <a:endParaRPr lang="en-GB" noProof="0" dirty="0"/>
        </a:p>
      </dgm:t>
      <dgm:extLst>
        <a:ext uri="{E40237B7-FDA0-4F09-8148-C483321AD2D9}">
          <dgm14:cNvPr xmlns:dgm14="http://schemas.microsoft.com/office/drawing/2010/diagram" id="0" name="" title="Arrow between Step 2 and Step 3"/>
        </a:ext>
      </dgm:extLst>
    </dgm:pt>
    <dgm:pt modelId="{EA3ADED0-C9AD-4C17-98CE-D872DACD90E8}" type="pres">
      <dgm:prSet presAssocID="{13633CBA-2502-434A-928C-6EC6967F259D}" presName="cycle" presStyleCnt="0">
        <dgm:presLayoutVars>
          <dgm:dir/>
          <dgm:resizeHandles val="exact"/>
        </dgm:presLayoutVars>
      </dgm:prSet>
      <dgm:spPr/>
    </dgm:pt>
    <dgm:pt modelId="{558890D5-4F42-4C33-B381-CD393B37A1FF}" type="pres">
      <dgm:prSet presAssocID="{012EDDC6-207F-4EE3-9DEB-146599520561}" presName="node" presStyleLbl="node1" presStyleIdx="0" presStyleCnt="5">
        <dgm:presLayoutVars>
          <dgm:bulletEnabled val="1"/>
        </dgm:presLayoutVars>
      </dgm:prSet>
      <dgm:spPr/>
    </dgm:pt>
    <dgm:pt modelId="{973C755A-5077-47FB-BDC0-FF7A84FD3F26}" type="pres">
      <dgm:prSet presAssocID="{7985EE53-BD3D-4DB3-B5BD-6B9FFA75B9E6}" presName="sibTrans" presStyleLbl="sibTrans2D1" presStyleIdx="0" presStyleCnt="5"/>
      <dgm:spPr/>
    </dgm:pt>
    <dgm:pt modelId="{746707A3-847D-4DEF-8437-C19565999197}" type="pres">
      <dgm:prSet presAssocID="{7985EE53-BD3D-4DB3-B5BD-6B9FFA75B9E6}" presName="connectorText" presStyleLbl="sibTrans2D1" presStyleIdx="0" presStyleCnt="5"/>
      <dgm:spPr/>
    </dgm:pt>
    <dgm:pt modelId="{7C5A343C-E262-450D-959C-A644EA0CABBE}" type="pres">
      <dgm:prSet presAssocID="{DA2EE66E-1894-4E15-A659-CCDCFE4DAD65}" presName="node" presStyleLbl="node1" presStyleIdx="1" presStyleCnt="5">
        <dgm:presLayoutVars>
          <dgm:bulletEnabled val="1"/>
        </dgm:presLayoutVars>
      </dgm:prSet>
      <dgm:spPr/>
    </dgm:pt>
    <dgm:pt modelId="{719BC63E-F731-4648-BC28-EDC25FC57AA9}" type="pres">
      <dgm:prSet presAssocID="{612BA10D-4F4F-4BF6-9059-06A94BDAF34E}" presName="sibTrans" presStyleLbl="sibTrans2D1" presStyleIdx="1" presStyleCnt="5"/>
      <dgm:spPr/>
    </dgm:pt>
    <dgm:pt modelId="{018B9E75-742E-4303-A16C-8A821310EF15}" type="pres">
      <dgm:prSet presAssocID="{612BA10D-4F4F-4BF6-9059-06A94BDAF34E}" presName="connectorText" presStyleLbl="sibTrans2D1" presStyleIdx="1" presStyleCnt="5"/>
      <dgm:spPr/>
    </dgm:pt>
    <dgm:pt modelId="{91CB6799-0928-4E01-9EDA-41B17BB04FAF}" type="pres">
      <dgm:prSet presAssocID="{38FB0022-09EC-4D6F-86C0-C813C6F2F39A}" presName="node" presStyleLbl="node1" presStyleIdx="2" presStyleCnt="5">
        <dgm:presLayoutVars>
          <dgm:bulletEnabled val="1"/>
        </dgm:presLayoutVars>
      </dgm:prSet>
      <dgm:spPr/>
    </dgm:pt>
    <dgm:pt modelId="{3701657F-6946-4A4C-877D-2A88A526B7E1}" type="pres">
      <dgm:prSet presAssocID="{EA86A114-EBD1-49CF-AB76-042FF3D636A5}" presName="sibTrans" presStyleLbl="sibTrans2D1" presStyleIdx="2" presStyleCnt="5"/>
      <dgm:spPr/>
    </dgm:pt>
    <dgm:pt modelId="{A60042D3-910C-4160-96CD-1A63C2C4C0FB}" type="pres">
      <dgm:prSet presAssocID="{EA86A114-EBD1-49CF-AB76-042FF3D636A5}" presName="connectorText" presStyleLbl="sibTrans2D1" presStyleIdx="2" presStyleCnt="5"/>
      <dgm:spPr/>
    </dgm:pt>
    <dgm:pt modelId="{28372633-A8CE-4898-AF86-305447452F30}" type="pres">
      <dgm:prSet presAssocID="{9131EDB8-27A6-42FD-A541-052EFC01D4C6}" presName="node" presStyleLbl="node1" presStyleIdx="3" presStyleCnt="5">
        <dgm:presLayoutVars>
          <dgm:bulletEnabled val="1"/>
        </dgm:presLayoutVars>
      </dgm:prSet>
      <dgm:spPr/>
    </dgm:pt>
    <dgm:pt modelId="{3BFA7701-5D17-48E5-8EAF-0CE4B894FCD8}" type="pres">
      <dgm:prSet presAssocID="{13A2EB04-B868-427A-B17F-16729BFA55DA}" presName="sibTrans" presStyleLbl="sibTrans2D1" presStyleIdx="3" presStyleCnt="5"/>
      <dgm:spPr/>
    </dgm:pt>
    <dgm:pt modelId="{2F68EEE9-28D4-49EC-A4B1-C191492E34F2}" type="pres">
      <dgm:prSet presAssocID="{13A2EB04-B868-427A-B17F-16729BFA55DA}" presName="connectorText" presStyleLbl="sibTrans2D1" presStyleIdx="3" presStyleCnt="5"/>
      <dgm:spPr/>
    </dgm:pt>
    <dgm:pt modelId="{4DD53E4A-81C3-4CAD-B31F-4C20BA5CFCD7}" type="pres">
      <dgm:prSet presAssocID="{23116FF9-AEB9-43F5-882D-9ECB1FD5DE18}" presName="node" presStyleLbl="node1" presStyleIdx="4" presStyleCnt="5">
        <dgm:presLayoutVars>
          <dgm:bulletEnabled val="1"/>
        </dgm:presLayoutVars>
      </dgm:prSet>
      <dgm:spPr/>
    </dgm:pt>
    <dgm:pt modelId="{670EC530-2BF9-418C-9EBE-CFD33FE15D7D}" type="pres">
      <dgm:prSet presAssocID="{BEE765C7-6165-4808-9B3B-A6627557B77F}" presName="sibTrans" presStyleLbl="sibTrans2D1" presStyleIdx="4" presStyleCnt="5"/>
      <dgm:spPr/>
    </dgm:pt>
    <dgm:pt modelId="{75E8BE9C-270B-4810-939F-EB750969C50A}" type="pres">
      <dgm:prSet presAssocID="{BEE765C7-6165-4808-9B3B-A6627557B77F}" presName="connectorText" presStyleLbl="sibTrans2D1" presStyleIdx="4" presStyleCnt="5"/>
      <dgm:spPr/>
    </dgm:pt>
  </dgm:ptLst>
  <dgm:cxnLst>
    <dgm:cxn modelId="{198EE807-14A4-40FA-B030-5F9F79A9713E}" srcId="{13633CBA-2502-434A-928C-6EC6967F259D}" destId="{9131EDB8-27A6-42FD-A541-052EFC01D4C6}" srcOrd="3" destOrd="0" parTransId="{6EC3601D-D6CE-49D7-9229-0442323129DA}" sibTransId="{13A2EB04-B868-427A-B17F-16729BFA55DA}"/>
    <dgm:cxn modelId="{64DAF508-E1BA-4EDC-A97D-EE1A011CB9E0}" srcId="{13633CBA-2502-434A-928C-6EC6967F259D}" destId="{DA2EE66E-1894-4E15-A659-CCDCFE4DAD65}" srcOrd="1" destOrd="0" parTransId="{21005F9D-878A-4CC9-A13A-8A9C577A9239}" sibTransId="{612BA10D-4F4F-4BF6-9059-06A94BDAF34E}"/>
    <dgm:cxn modelId="{08C26720-4CBB-4226-9FAA-5FA72C464F41}" type="presOf" srcId="{612BA10D-4F4F-4BF6-9059-06A94BDAF34E}" destId="{018B9E75-742E-4303-A16C-8A821310EF15}" srcOrd="1" destOrd="0" presId="urn:microsoft.com/office/officeart/2005/8/layout/cycle2"/>
    <dgm:cxn modelId="{A9676025-22BC-4F10-8860-B270A6112553}" srcId="{13633CBA-2502-434A-928C-6EC6967F259D}" destId="{012EDDC6-207F-4EE3-9DEB-146599520561}" srcOrd="0" destOrd="0" parTransId="{1850CBD5-1A99-4F4F-897C-451AA66F1516}" sibTransId="{7985EE53-BD3D-4DB3-B5BD-6B9FFA75B9E6}"/>
    <dgm:cxn modelId="{54F8772A-7F81-4F90-B03D-21A18269F8D4}" type="presOf" srcId="{DA2EE66E-1894-4E15-A659-CCDCFE4DAD65}" destId="{7C5A343C-E262-450D-959C-A644EA0CABBE}" srcOrd="0" destOrd="0" presId="urn:microsoft.com/office/officeart/2005/8/layout/cycle2"/>
    <dgm:cxn modelId="{6BAAF43C-7E5B-435B-A7D7-29098A98B81E}" type="presOf" srcId="{7985EE53-BD3D-4DB3-B5BD-6B9FFA75B9E6}" destId="{973C755A-5077-47FB-BDC0-FF7A84FD3F26}" srcOrd="0" destOrd="0" presId="urn:microsoft.com/office/officeart/2005/8/layout/cycle2"/>
    <dgm:cxn modelId="{9A1C775D-7DDB-48F9-97D9-490A63DE2A86}" srcId="{13633CBA-2502-434A-928C-6EC6967F259D}" destId="{38FB0022-09EC-4D6F-86C0-C813C6F2F39A}" srcOrd="2" destOrd="0" parTransId="{A0BBE5C2-C8CF-4F12-974F-53039E6D00EC}" sibTransId="{EA86A114-EBD1-49CF-AB76-042FF3D636A5}"/>
    <dgm:cxn modelId="{2E4A0F44-C22C-4A79-B441-BE1F243004F3}" type="presOf" srcId="{612BA10D-4F4F-4BF6-9059-06A94BDAF34E}" destId="{719BC63E-F731-4648-BC28-EDC25FC57AA9}" srcOrd="0" destOrd="0" presId="urn:microsoft.com/office/officeart/2005/8/layout/cycle2"/>
    <dgm:cxn modelId="{22D86A64-D851-411D-98DD-66DB08D887DE}" type="presOf" srcId="{012EDDC6-207F-4EE3-9DEB-146599520561}" destId="{558890D5-4F42-4C33-B381-CD393B37A1FF}" srcOrd="0" destOrd="0" presId="urn:microsoft.com/office/officeart/2005/8/layout/cycle2"/>
    <dgm:cxn modelId="{70A15E49-F97C-4E32-8474-DA58034FE49C}" type="presOf" srcId="{7985EE53-BD3D-4DB3-B5BD-6B9FFA75B9E6}" destId="{746707A3-847D-4DEF-8437-C19565999197}" srcOrd="1" destOrd="0" presId="urn:microsoft.com/office/officeart/2005/8/layout/cycle2"/>
    <dgm:cxn modelId="{66822E6F-E441-4678-A445-668144701D63}" type="presOf" srcId="{13A2EB04-B868-427A-B17F-16729BFA55DA}" destId="{2F68EEE9-28D4-49EC-A4B1-C191492E34F2}" srcOrd="1" destOrd="0" presId="urn:microsoft.com/office/officeart/2005/8/layout/cycle2"/>
    <dgm:cxn modelId="{8426E189-4684-4E41-AAAC-C4772D18A644}" type="presOf" srcId="{38FB0022-09EC-4D6F-86C0-C813C6F2F39A}" destId="{91CB6799-0928-4E01-9EDA-41B17BB04FAF}" srcOrd="0" destOrd="0" presId="urn:microsoft.com/office/officeart/2005/8/layout/cycle2"/>
    <dgm:cxn modelId="{3EDF7B8C-7598-4E0B-B3E9-3F82986F4CD4}" type="presOf" srcId="{9131EDB8-27A6-42FD-A541-052EFC01D4C6}" destId="{28372633-A8CE-4898-AF86-305447452F30}" srcOrd="0" destOrd="0" presId="urn:microsoft.com/office/officeart/2005/8/layout/cycle2"/>
    <dgm:cxn modelId="{04CB5DA5-3FF2-4B6D-8DE7-1F090C09BE47}" type="presOf" srcId="{EA86A114-EBD1-49CF-AB76-042FF3D636A5}" destId="{3701657F-6946-4A4C-877D-2A88A526B7E1}" srcOrd="0" destOrd="0" presId="urn:microsoft.com/office/officeart/2005/8/layout/cycle2"/>
    <dgm:cxn modelId="{70E930A6-C827-4F72-B6F2-9BC8DC8AB8CD}" type="presOf" srcId="{23116FF9-AEB9-43F5-882D-9ECB1FD5DE18}" destId="{4DD53E4A-81C3-4CAD-B31F-4C20BA5CFCD7}" srcOrd="0" destOrd="0" presId="urn:microsoft.com/office/officeart/2005/8/layout/cycle2"/>
    <dgm:cxn modelId="{5637A8D1-6DDD-43E0-A654-B84F12CA0E6D}" type="presOf" srcId="{EA86A114-EBD1-49CF-AB76-042FF3D636A5}" destId="{A60042D3-910C-4160-96CD-1A63C2C4C0FB}" srcOrd="1" destOrd="0" presId="urn:microsoft.com/office/officeart/2005/8/layout/cycle2"/>
    <dgm:cxn modelId="{E6D814D4-FE86-41BE-AC34-7861C8901BCD}" type="presOf" srcId="{13633CBA-2502-434A-928C-6EC6967F259D}" destId="{EA3ADED0-C9AD-4C17-98CE-D872DACD90E8}" srcOrd="0" destOrd="0" presId="urn:microsoft.com/office/officeart/2005/8/layout/cycle2"/>
    <dgm:cxn modelId="{178C50D8-77D8-41C7-84A7-20D85C0A1825}" type="presOf" srcId="{BEE765C7-6165-4808-9B3B-A6627557B77F}" destId="{670EC530-2BF9-418C-9EBE-CFD33FE15D7D}" srcOrd="0" destOrd="0" presId="urn:microsoft.com/office/officeart/2005/8/layout/cycle2"/>
    <dgm:cxn modelId="{6A3565DD-D04C-4E82-B5A0-4809B84DBC70}" type="presOf" srcId="{13A2EB04-B868-427A-B17F-16729BFA55DA}" destId="{3BFA7701-5D17-48E5-8EAF-0CE4B894FCD8}" srcOrd="0" destOrd="0" presId="urn:microsoft.com/office/officeart/2005/8/layout/cycle2"/>
    <dgm:cxn modelId="{142518E3-74EC-49D4-B3EA-D407F6E4F483}" type="presOf" srcId="{BEE765C7-6165-4808-9B3B-A6627557B77F}" destId="{75E8BE9C-270B-4810-939F-EB750969C50A}" srcOrd="1" destOrd="0" presId="urn:microsoft.com/office/officeart/2005/8/layout/cycle2"/>
    <dgm:cxn modelId="{97323DE5-E2BF-422D-8188-D2445F20223B}" srcId="{13633CBA-2502-434A-928C-6EC6967F259D}" destId="{23116FF9-AEB9-43F5-882D-9ECB1FD5DE18}" srcOrd="4" destOrd="0" parTransId="{86229775-B50F-4220-B88B-07C4BA05CEAC}" sibTransId="{BEE765C7-6165-4808-9B3B-A6627557B77F}"/>
    <dgm:cxn modelId="{DFA86892-7D69-4BFB-B34F-2C8C07271E8B}" type="presParOf" srcId="{EA3ADED0-C9AD-4C17-98CE-D872DACD90E8}" destId="{558890D5-4F42-4C33-B381-CD393B37A1FF}" srcOrd="0" destOrd="0" presId="urn:microsoft.com/office/officeart/2005/8/layout/cycle2"/>
    <dgm:cxn modelId="{7F9B98CF-1D17-4778-A91B-7B74EBAA0FA8}" type="presParOf" srcId="{EA3ADED0-C9AD-4C17-98CE-D872DACD90E8}" destId="{973C755A-5077-47FB-BDC0-FF7A84FD3F26}" srcOrd="1" destOrd="0" presId="urn:microsoft.com/office/officeart/2005/8/layout/cycle2"/>
    <dgm:cxn modelId="{58B0DBF7-4E3D-49F6-8D26-ACACE46843EA}" type="presParOf" srcId="{973C755A-5077-47FB-BDC0-FF7A84FD3F26}" destId="{746707A3-847D-4DEF-8437-C19565999197}" srcOrd="0" destOrd="0" presId="urn:microsoft.com/office/officeart/2005/8/layout/cycle2"/>
    <dgm:cxn modelId="{381EE5FA-8238-4893-AAE3-669FE20776B0}" type="presParOf" srcId="{EA3ADED0-C9AD-4C17-98CE-D872DACD90E8}" destId="{7C5A343C-E262-450D-959C-A644EA0CABBE}" srcOrd="2" destOrd="0" presId="urn:microsoft.com/office/officeart/2005/8/layout/cycle2"/>
    <dgm:cxn modelId="{516E789B-A1EF-4A99-AEAC-BA725AC33E92}" type="presParOf" srcId="{EA3ADED0-C9AD-4C17-98CE-D872DACD90E8}" destId="{719BC63E-F731-4648-BC28-EDC25FC57AA9}" srcOrd="3" destOrd="0" presId="urn:microsoft.com/office/officeart/2005/8/layout/cycle2"/>
    <dgm:cxn modelId="{13FBEBCD-DC9D-4FEF-AE29-4C9E0849BF3F}" type="presParOf" srcId="{719BC63E-F731-4648-BC28-EDC25FC57AA9}" destId="{018B9E75-742E-4303-A16C-8A821310EF15}" srcOrd="0" destOrd="0" presId="urn:microsoft.com/office/officeart/2005/8/layout/cycle2"/>
    <dgm:cxn modelId="{FB008668-0FF3-46C7-8959-1F236FB4F4D0}" type="presParOf" srcId="{EA3ADED0-C9AD-4C17-98CE-D872DACD90E8}" destId="{91CB6799-0928-4E01-9EDA-41B17BB04FAF}" srcOrd="4" destOrd="0" presId="urn:microsoft.com/office/officeart/2005/8/layout/cycle2"/>
    <dgm:cxn modelId="{971F10E2-5CED-4C4E-9252-D755753EA2E9}" type="presParOf" srcId="{EA3ADED0-C9AD-4C17-98CE-D872DACD90E8}" destId="{3701657F-6946-4A4C-877D-2A88A526B7E1}" srcOrd="5" destOrd="0" presId="urn:microsoft.com/office/officeart/2005/8/layout/cycle2"/>
    <dgm:cxn modelId="{A68F6CC6-1A0A-4333-8003-8FEDD4F0E677}" type="presParOf" srcId="{3701657F-6946-4A4C-877D-2A88A526B7E1}" destId="{A60042D3-910C-4160-96CD-1A63C2C4C0FB}" srcOrd="0" destOrd="0" presId="urn:microsoft.com/office/officeart/2005/8/layout/cycle2"/>
    <dgm:cxn modelId="{10A74CE4-5A25-4509-ADD3-06BB9CEF21C7}" type="presParOf" srcId="{EA3ADED0-C9AD-4C17-98CE-D872DACD90E8}" destId="{28372633-A8CE-4898-AF86-305447452F30}" srcOrd="6" destOrd="0" presId="urn:microsoft.com/office/officeart/2005/8/layout/cycle2"/>
    <dgm:cxn modelId="{1B430A39-072A-40C5-B4BD-47B08DF907B6}" type="presParOf" srcId="{EA3ADED0-C9AD-4C17-98CE-D872DACD90E8}" destId="{3BFA7701-5D17-48E5-8EAF-0CE4B894FCD8}" srcOrd="7" destOrd="0" presId="urn:microsoft.com/office/officeart/2005/8/layout/cycle2"/>
    <dgm:cxn modelId="{46827EAB-B72B-42D7-AFD7-E30968E9F4C3}" type="presParOf" srcId="{3BFA7701-5D17-48E5-8EAF-0CE4B894FCD8}" destId="{2F68EEE9-28D4-49EC-A4B1-C191492E34F2}" srcOrd="0" destOrd="0" presId="urn:microsoft.com/office/officeart/2005/8/layout/cycle2"/>
    <dgm:cxn modelId="{9F3F7806-C569-417D-8EC1-52CA3866F5CB}" type="presParOf" srcId="{EA3ADED0-C9AD-4C17-98CE-D872DACD90E8}" destId="{4DD53E4A-81C3-4CAD-B31F-4C20BA5CFCD7}" srcOrd="8" destOrd="0" presId="urn:microsoft.com/office/officeart/2005/8/layout/cycle2"/>
    <dgm:cxn modelId="{30A9895D-4071-42A8-815E-0C83C1883982}" type="presParOf" srcId="{EA3ADED0-C9AD-4C17-98CE-D872DACD90E8}" destId="{670EC530-2BF9-418C-9EBE-CFD33FE15D7D}" srcOrd="9" destOrd="0" presId="urn:microsoft.com/office/officeart/2005/8/layout/cycle2"/>
    <dgm:cxn modelId="{687D3A8C-60B6-45BD-AF82-A0D5A13C4B1D}" type="presParOf" srcId="{670EC530-2BF9-418C-9EBE-CFD33FE15D7D}" destId="{75E8BE9C-270B-4810-939F-EB750969C50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AA264-78E9-42A1-A1C7-127B49E88909}">
      <dsp:nvSpPr>
        <dsp:cNvPr id="0" name=""/>
        <dsp:cNvSpPr/>
      </dsp:nvSpPr>
      <dsp:spPr>
        <a:xfrm>
          <a:off x="0"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accurate design modelling using the Passive House Planning Package  (PHPP)</a:t>
          </a:r>
          <a:endParaRPr lang="en-US" sz="2200" kern="1200" dirty="0"/>
        </a:p>
      </dsp:txBody>
      <dsp:txXfrm>
        <a:off x="0" y="406664"/>
        <a:ext cx="2928733" cy="1757240"/>
      </dsp:txXfrm>
    </dsp:sp>
    <dsp:sp modelId="{0E02A5F7-ADB3-4B8A-B8C0-4F7722E86221}">
      <dsp:nvSpPr>
        <dsp:cNvPr id="0" name=""/>
        <dsp:cNvSpPr/>
      </dsp:nvSpPr>
      <dsp:spPr>
        <a:xfrm>
          <a:off x="3221607"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very high levels of insulation</a:t>
          </a:r>
          <a:endParaRPr lang="en-US" sz="2200" kern="1200"/>
        </a:p>
      </dsp:txBody>
      <dsp:txXfrm>
        <a:off x="3221607" y="406664"/>
        <a:ext cx="2928733" cy="1757240"/>
      </dsp:txXfrm>
    </dsp:sp>
    <dsp:sp modelId="{0138694F-1CB7-4121-B34D-0B3BBED2103D}">
      <dsp:nvSpPr>
        <dsp:cNvPr id="0" name=""/>
        <dsp:cNvSpPr/>
      </dsp:nvSpPr>
      <dsp:spPr>
        <a:xfrm>
          <a:off x="6443214" y="406664"/>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extremely high performance windows with insulated frames</a:t>
          </a:r>
          <a:endParaRPr lang="en-US" sz="2200" kern="1200"/>
        </a:p>
      </dsp:txBody>
      <dsp:txXfrm>
        <a:off x="6443214" y="406664"/>
        <a:ext cx="2928733" cy="1757240"/>
      </dsp:txXfrm>
    </dsp:sp>
    <dsp:sp modelId="{23A602E6-A5D2-4899-841E-A1568488E74D}">
      <dsp:nvSpPr>
        <dsp:cNvPr id="0" name=""/>
        <dsp:cNvSpPr/>
      </dsp:nvSpPr>
      <dsp:spPr>
        <a:xfrm>
          <a:off x="0"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airtight building fabric</a:t>
          </a:r>
          <a:endParaRPr lang="en-US" sz="2200" kern="1200"/>
        </a:p>
      </dsp:txBody>
      <dsp:txXfrm>
        <a:off x="0" y="2456777"/>
        <a:ext cx="2928733" cy="1757240"/>
      </dsp:txXfrm>
    </dsp:sp>
    <dsp:sp modelId="{3E7646D2-B1DE-4125-B491-5ADAD107B658}">
      <dsp:nvSpPr>
        <dsp:cNvPr id="0" name=""/>
        <dsp:cNvSpPr/>
      </dsp:nvSpPr>
      <dsp:spPr>
        <a:xfrm>
          <a:off x="3221607"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'thermal bridge free' construction</a:t>
          </a:r>
          <a:endParaRPr lang="en-US" sz="2200" kern="1200"/>
        </a:p>
      </dsp:txBody>
      <dsp:txXfrm>
        <a:off x="3221607" y="2456777"/>
        <a:ext cx="2928733" cy="1757240"/>
      </dsp:txXfrm>
    </dsp:sp>
    <dsp:sp modelId="{6EB9DB26-C785-4A3D-99F4-74C65B5ACBDA}">
      <dsp:nvSpPr>
        <dsp:cNvPr id="0" name=""/>
        <dsp:cNvSpPr/>
      </dsp:nvSpPr>
      <dsp:spPr>
        <a:xfrm>
          <a:off x="6443214" y="2456777"/>
          <a:ext cx="2928733" cy="175724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mechanical ventilation system with highly efficient heat recovery</a:t>
          </a:r>
          <a:endParaRPr lang="en-US" sz="2200" kern="1200"/>
        </a:p>
      </dsp:txBody>
      <dsp:txXfrm>
        <a:off x="6443214" y="2456777"/>
        <a:ext cx="2928733" cy="1757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890D5-4F42-4C33-B381-CD393B37A1FF}">
      <dsp:nvSpPr>
        <dsp:cNvPr id="0" name=""/>
        <dsp:cNvSpPr/>
      </dsp:nvSpPr>
      <dsp:spPr>
        <a:xfrm>
          <a:off x="1633118" y="86031"/>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1 </a:t>
          </a:r>
          <a:br>
            <a:rPr lang="en-GB" sz="2600" kern="1200" noProof="0" dirty="0"/>
          </a:br>
          <a:r>
            <a:rPr lang="en-GB" sz="2600" kern="1200" noProof="0" dirty="0"/>
            <a:t>Title</a:t>
          </a:r>
        </a:p>
      </dsp:txBody>
      <dsp:txXfrm>
        <a:off x="1829922" y="282835"/>
        <a:ext cx="950254" cy="950254"/>
      </dsp:txXfrm>
    </dsp:sp>
    <dsp:sp modelId="{973C755A-5077-47FB-BDC0-FF7A84FD3F26}">
      <dsp:nvSpPr>
        <dsp:cNvPr id="0" name=""/>
        <dsp:cNvSpPr/>
      </dsp:nvSpPr>
      <dsp:spPr>
        <a:xfrm rot="2160000">
          <a:off x="2934512" y="1118300"/>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a:off x="2944747" y="1177512"/>
        <a:ext cx="250082" cy="272131"/>
      </dsp:txXfrm>
    </dsp:sp>
    <dsp:sp modelId="{7C5A343C-E262-450D-959C-A644EA0CABBE}">
      <dsp:nvSpPr>
        <dsp:cNvPr id="0" name=""/>
        <dsp:cNvSpPr/>
      </dsp:nvSpPr>
      <dsp:spPr>
        <a:xfrm>
          <a:off x="3265664" y="1272146"/>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2</a:t>
          </a:r>
          <a:br>
            <a:rPr lang="en-GB" sz="2600" kern="1200" noProof="0" dirty="0"/>
          </a:br>
          <a:r>
            <a:rPr lang="en-GB" sz="2600" kern="1200" noProof="0" dirty="0"/>
            <a:t>Title</a:t>
          </a:r>
        </a:p>
      </dsp:txBody>
      <dsp:txXfrm>
        <a:off x="3462468" y="1468950"/>
        <a:ext cx="950254" cy="950254"/>
      </dsp:txXfrm>
    </dsp:sp>
    <dsp:sp modelId="{719BC63E-F731-4648-BC28-EDC25FC57AA9}">
      <dsp:nvSpPr>
        <dsp:cNvPr id="0" name=""/>
        <dsp:cNvSpPr/>
      </dsp:nvSpPr>
      <dsp:spPr>
        <a:xfrm rot="6480000">
          <a:off x="3450301" y="2667270"/>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3520450" y="2707015"/>
        <a:ext cx="250082" cy="272131"/>
      </dsp:txXfrm>
    </dsp:sp>
    <dsp:sp modelId="{91CB6799-0928-4E01-9EDA-41B17BB04FAF}">
      <dsp:nvSpPr>
        <dsp:cNvPr id="0" name=""/>
        <dsp:cNvSpPr/>
      </dsp:nvSpPr>
      <dsp:spPr>
        <a:xfrm>
          <a:off x="2642087" y="3191318"/>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3</a:t>
          </a:r>
          <a:br>
            <a:rPr lang="en-GB" sz="2600" kern="1200" noProof="0" dirty="0"/>
          </a:br>
          <a:r>
            <a:rPr lang="en-GB" sz="2600" kern="1200" noProof="0" dirty="0"/>
            <a:t>Title</a:t>
          </a:r>
        </a:p>
      </dsp:txBody>
      <dsp:txXfrm>
        <a:off x="2838891" y="3388122"/>
        <a:ext cx="950254" cy="950254"/>
      </dsp:txXfrm>
    </dsp:sp>
    <dsp:sp modelId="{3701657F-6946-4A4C-877D-2A88A526B7E1}">
      <dsp:nvSpPr>
        <dsp:cNvPr id="0" name=""/>
        <dsp:cNvSpPr/>
      </dsp:nvSpPr>
      <dsp:spPr>
        <a:xfrm rot="10800000">
          <a:off x="2136531" y="3636473"/>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2243709" y="3727184"/>
        <a:ext cx="250082" cy="272131"/>
      </dsp:txXfrm>
    </dsp:sp>
    <dsp:sp modelId="{28372633-A8CE-4898-AF86-305447452F30}">
      <dsp:nvSpPr>
        <dsp:cNvPr id="0" name=""/>
        <dsp:cNvSpPr/>
      </dsp:nvSpPr>
      <dsp:spPr>
        <a:xfrm>
          <a:off x="624150" y="3191318"/>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4</a:t>
          </a:r>
          <a:br>
            <a:rPr lang="en-GB" sz="2600" kern="1200" noProof="0" dirty="0"/>
          </a:br>
          <a:r>
            <a:rPr lang="en-GB" sz="2600" kern="1200" noProof="0" dirty="0"/>
            <a:t>Title</a:t>
          </a:r>
        </a:p>
      </dsp:txBody>
      <dsp:txXfrm>
        <a:off x="820954" y="3388122"/>
        <a:ext cx="950254" cy="950254"/>
      </dsp:txXfrm>
    </dsp:sp>
    <dsp:sp modelId="{3BFA7701-5D17-48E5-8EAF-0CE4B894FCD8}">
      <dsp:nvSpPr>
        <dsp:cNvPr id="0" name=""/>
        <dsp:cNvSpPr/>
      </dsp:nvSpPr>
      <dsp:spPr>
        <a:xfrm rot="15120000">
          <a:off x="808787" y="2686503"/>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rot="10800000">
        <a:off x="878936" y="2828180"/>
        <a:ext cx="250082" cy="272131"/>
      </dsp:txXfrm>
    </dsp:sp>
    <dsp:sp modelId="{4DD53E4A-81C3-4CAD-B31F-4C20BA5CFCD7}">
      <dsp:nvSpPr>
        <dsp:cNvPr id="0" name=""/>
        <dsp:cNvSpPr/>
      </dsp:nvSpPr>
      <dsp:spPr>
        <a:xfrm>
          <a:off x="572" y="1272146"/>
          <a:ext cx="1343862" cy="1343862"/>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rtlCol="0" anchor="ctr" anchorCtr="0">
          <a:noAutofit/>
        </a:bodyPr>
        <a:lstStyle/>
        <a:p>
          <a:pPr marL="0" lvl="0" indent="0" algn="ctr" defTabSz="1155700" rtl="0">
            <a:lnSpc>
              <a:spcPct val="90000"/>
            </a:lnSpc>
            <a:spcBef>
              <a:spcPct val="0"/>
            </a:spcBef>
            <a:spcAft>
              <a:spcPct val="35000"/>
            </a:spcAft>
            <a:buNone/>
          </a:pPr>
          <a:r>
            <a:rPr lang="en-GB" sz="2600" kern="1200" noProof="0" dirty="0"/>
            <a:t>Step 5</a:t>
          </a:r>
          <a:br>
            <a:rPr lang="en-GB" sz="2600" kern="1200" noProof="0" dirty="0"/>
          </a:br>
          <a:r>
            <a:rPr lang="en-GB" sz="2600" kern="1200" noProof="0" dirty="0"/>
            <a:t>Title</a:t>
          </a:r>
        </a:p>
      </dsp:txBody>
      <dsp:txXfrm>
        <a:off x="197376" y="1468950"/>
        <a:ext cx="950254" cy="950254"/>
      </dsp:txXfrm>
    </dsp:sp>
    <dsp:sp modelId="{670EC530-2BF9-418C-9EBE-CFD33FE15D7D}">
      <dsp:nvSpPr>
        <dsp:cNvPr id="0" name=""/>
        <dsp:cNvSpPr/>
      </dsp:nvSpPr>
      <dsp:spPr>
        <a:xfrm rot="19440000">
          <a:off x="1301966" y="1130186"/>
          <a:ext cx="357260" cy="4535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844550" rtl="0">
            <a:lnSpc>
              <a:spcPct val="90000"/>
            </a:lnSpc>
            <a:spcBef>
              <a:spcPct val="0"/>
            </a:spcBef>
            <a:spcAft>
              <a:spcPct val="35000"/>
            </a:spcAft>
            <a:buNone/>
          </a:pPr>
          <a:endParaRPr lang="en-GB" sz="1900" kern="1200" noProof="0" dirty="0"/>
        </a:p>
      </dsp:txBody>
      <dsp:txXfrm>
        <a:off x="1312201" y="1252396"/>
        <a:ext cx="250082" cy="2721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12/11/2024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12/11/2024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en.wikipedia.org/wiki/Roof_garden" TargetMode="External"/><Relationship Id="rId2" Type="http://schemas.openxmlformats.org/officeDocument/2006/relationships/slide" Target="../slides/slide86.xml"/><Relationship Id="rId1" Type="http://schemas.openxmlformats.org/officeDocument/2006/relationships/notesMaster" Target="../notesMasters/notesMaster1.xml"/><Relationship Id="rId6" Type="http://schemas.openxmlformats.org/officeDocument/2006/relationships/hyperlink" Target="http://en.wikipedia.org/wiki/Sedum" TargetMode="External"/><Relationship Id="rId5" Type="http://schemas.openxmlformats.org/officeDocument/2006/relationships/hyperlink" Target="http://en.wikipedia.org/wiki/Rockwool" TargetMode="External"/><Relationship Id="rId4" Type="http://schemas.openxmlformats.org/officeDocument/2006/relationships/hyperlink" Target="http://en.wikipedia.org/wiki/Green_roof#cite_note-Seattle.2C_2007-4"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a:t>
            </a:fld>
            <a:endParaRPr lang="en-GB" dirty="0"/>
          </a:p>
        </p:txBody>
      </p:sp>
    </p:spTree>
    <p:extLst>
      <p:ext uri="{BB962C8B-B14F-4D97-AF65-F5344CB8AC3E}">
        <p14:creationId xmlns:p14="http://schemas.microsoft.com/office/powerpoint/2010/main" val="2355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23</a:t>
            </a:fld>
            <a:endParaRPr lang="en-GB" dirty="0"/>
          </a:p>
        </p:txBody>
      </p:sp>
    </p:spTree>
    <p:extLst>
      <p:ext uri="{BB962C8B-B14F-4D97-AF65-F5344CB8AC3E}">
        <p14:creationId xmlns:p14="http://schemas.microsoft.com/office/powerpoint/2010/main" val="2954923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24</a:t>
            </a:fld>
            <a:endParaRPr lang="en-GB" dirty="0"/>
          </a:p>
        </p:txBody>
      </p:sp>
    </p:spTree>
    <p:extLst>
      <p:ext uri="{BB962C8B-B14F-4D97-AF65-F5344CB8AC3E}">
        <p14:creationId xmlns:p14="http://schemas.microsoft.com/office/powerpoint/2010/main" val="2069644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25</a:t>
            </a:fld>
            <a:endParaRPr lang="en-GB" dirty="0"/>
          </a:p>
        </p:txBody>
      </p:sp>
    </p:spTree>
    <p:extLst>
      <p:ext uri="{BB962C8B-B14F-4D97-AF65-F5344CB8AC3E}">
        <p14:creationId xmlns:p14="http://schemas.microsoft.com/office/powerpoint/2010/main" val="1774897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26</a:t>
            </a:fld>
            <a:endParaRPr lang="en-GB" dirty="0"/>
          </a:p>
        </p:txBody>
      </p:sp>
    </p:spTree>
    <p:extLst>
      <p:ext uri="{BB962C8B-B14F-4D97-AF65-F5344CB8AC3E}">
        <p14:creationId xmlns:p14="http://schemas.microsoft.com/office/powerpoint/2010/main" val="300106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27</a:t>
            </a:fld>
            <a:endParaRPr lang="en-GB" dirty="0"/>
          </a:p>
        </p:txBody>
      </p:sp>
    </p:spTree>
    <p:extLst>
      <p:ext uri="{BB962C8B-B14F-4D97-AF65-F5344CB8AC3E}">
        <p14:creationId xmlns:p14="http://schemas.microsoft.com/office/powerpoint/2010/main" val="64833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28</a:t>
            </a:fld>
            <a:endParaRPr lang="en-GB" dirty="0"/>
          </a:p>
        </p:txBody>
      </p:sp>
    </p:spTree>
    <p:extLst>
      <p:ext uri="{BB962C8B-B14F-4D97-AF65-F5344CB8AC3E}">
        <p14:creationId xmlns:p14="http://schemas.microsoft.com/office/powerpoint/2010/main" val="2502276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29</a:t>
            </a:fld>
            <a:endParaRPr lang="en-GB" dirty="0"/>
          </a:p>
        </p:txBody>
      </p:sp>
    </p:spTree>
    <p:extLst>
      <p:ext uri="{BB962C8B-B14F-4D97-AF65-F5344CB8AC3E}">
        <p14:creationId xmlns:p14="http://schemas.microsoft.com/office/powerpoint/2010/main" val="695424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31</a:t>
            </a:fld>
            <a:endParaRPr lang="en-GB" dirty="0"/>
          </a:p>
        </p:txBody>
      </p:sp>
    </p:spTree>
    <p:extLst>
      <p:ext uri="{BB962C8B-B14F-4D97-AF65-F5344CB8AC3E}">
        <p14:creationId xmlns:p14="http://schemas.microsoft.com/office/powerpoint/2010/main" val="378394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38</a:t>
            </a:fld>
            <a:endParaRPr lang="en-GB" dirty="0"/>
          </a:p>
        </p:txBody>
      </p:sp>
    </p:spTree>
    <p:extLst>
      <p:ext uri="{BB962C8B-B14F-4D97-AF65-F5344CB8AC3E}">
        <p14:creationId xmlns:p14="http://schemas.microsoft.com/office/powerpoint/2010/main" val="1805132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41</a:t>
            </a:fld>
            <a:endParaRPr lang="en-GB" dirty="0"/>
          </a:p>
        </p:txBody>
      </p:sp>
    </p:spTree>
    <p:extLst>
      <p:ext uri="{BB962C8B-B14F-4D97-AF65-F5344CB8AC3E}">
        <p14:creationId xmlns:p14="http://schemas.microsoft.com/office/powerpoint/2010/main" val="1023270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42</a:t>
            </a:fld>
            <a:endParaRPr lang="en-GB" dirty="0"/>
          </a:p>
        </p:txBody>
      </p:sp>
    </p:spTree>
    <p:extLst>
      <p:ext uri="{BB962C8B-B14F-4D97-AF65-F5344CB8AC3E}">
        <p14:creationId xmlns:p14="http://schemas.microsoft.com/office/powerpoint/2010/main" val="16220150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4AE4EE-32B2-20DC-2400-9368B71C557C}"/>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AFFCDE8-BA46-4056-85DF-F318E20AFAAE}" type="slidenum">
              <a:rPr lang="en-US" altLang="en-US"/>
              <a:pPr eaLnBrk="1" hangingPunct="1">
                <a:spcBef>
                  <a:spcPct val="0"/>
                </a:spcBef>
              </a:pPr>
              <a:t>62</a:t>
            </a:fld>
            <a:endParaRPr lang="en-US" altLang="en-US"/>
          </a:p>
        </p:txBody>
      </p:sp>
      <p:sp>
        <p:nvSpPr>
          <p:cNvPr id="969730" name="Text Box 2">
            <a:extLst>
              <a:ext uri="{FF2B5EF4-FFF2-40B4-BE49-F238E27FC236}">
                <a16:creationId xmlns:a16="http://schemas.microsoft.com/office/drawing/2014/main" id="{0D6F93D1-8462-A44A-3666-A619D4101E7E}"/>
              </a:ext>
            </a:extLst>
          </p:cNvPr>
          <p:cNvSpPr txBox="1">
            <a:spLocks noGrp="1" noRot="1" noChangeAspect="1" noChangeArrowheads="1" noTextEdit="1"/>
          </p:cNvSpPr>
          <p:nvPr>
            <p:ph type="sldImg"/>
          </p:nvPr>
        </p:nvSpPr>
        <p:spPr>
          <a:xfrm>
            <a:off x="381000" y="695325"/>
            <a:ext cx="6096000" cy="3429000"/>
          </a:xfrm>
          <a:ln/>
          <a:extLst>
            <a:ext uri="{FAA26D3D-D897-4be2-8F04-BA451C77F1D7}"/>
          </a:extLst>
        </p:spPr>
      </p:sp>
      <p:sp>
        <p:nvSpPr>
          <p:cNvPr id="969731" name="Text Box 3">
            <a:extLst>
              <a:ext uri="{FF2B5EF4-FFF2-40B4-BE49-F238E27FC236}">
                <a16:creationId xmlns:a16="http://schemas.microsoft.com/office/drawing/2014/main" id="{6841B3B5-1FB3-15D7-CEFB-0643C0C17CB1}"/>
              </a:ext>
            </a:extLst>
          </p:cNvPr>
          <p:cNvSpPr txBox="1">
            <a:spLocks noGrp="1" noChangeArrowheads="1"/>
          </p:cNvSpPr>
          <p:nvPr>
            <p:ph type="body" idx="1"/>
          </p:nvPr>
        </p:nvSpPr>
        <p:spPr>
          <a:xfrm>
            <a:off x="685800" y="4343400"/>
            <a:ext cx="5484813" cy="4114800"/>
          </a:xfrm>
          <a:ln/>
          <a:extLst>
            <a:ext uri="{91240B29-F687-4F45-9708-019B960494DF}">
              <a14:hiddenLine xmlns:a14="http://schemas.microsoft.com/office/drawing/2010/main" w="9525">
                <a:solidFill>
                  <a:schemeClr val="tx1"/>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9D74AEF-937D-A151-88B8-883C7D3FAAC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EE3C23F-07B1-4B94-A809-64A5FD019253}" type="slidenum">
              <a:rPr lang="en-US" altLang="en-US"/>
              <a:pPr eaLnBrk="1" hangingPunct="1">
                <a:spcBef>
                  <a:spcPct val="0"/>
                </a:spcBef>
              </a:pPr>
              <a:t>65</a:t>
            </a:fld>
            <a:endParaRPr lang="en-US" altLang="en-US"/>
          </a:p>
        </p:txBody>
      </p:sp>
      <p:sp>
        <p:nvSpPr>
          <p:cNvPr id="877570" name="Rectangle 2">
            <a:extLst>
              <a:ext uri="{FF2B5EF4-FFF2-40B4-BE49-F238E27FC236}">
                <a16:creationId xmlns:a16="http://schemas.microsoft.com/office/drawing/2014/main" id="{3504E671-F8F8-FC93-1316-9FB1872E776B}"/>
              </a:ext>
            </a:extLst>
          </p:cNvPr>
          <p:cNvSpPr>
            <a:spLocks noGrp="1" noRot="1" noChangeAspect="1" noChangeArrowheads="1" noTextEdit="1"/>
          </p:cNvSpPr>
          <p:nvPr>
            <p:ph type="sldImg"/>
          </p:nvPr>
        </p:nvSpPr>
        <p:spPr>
          <a:ln/>
          <a:extLst>
            <a:ext uri="{FAA26D3D-D897-4be2-8F04-BA451C77F1D7}"/>
          </a:extLst>
        </p:spPr>
      </p:sp>
      <p:sp>
        <p:nvSpPr>
          <p:cNvPr id="877571" name="Rectangle 3">
            <a:extLst>
              <a:ext uri="{FF2B5EF4-FFF2-40B4-BE49-F238E27FC236}">
                <a16:creationId xmlns:a16="http://schemas.microsoft.com/office/drawing/2014/main" id="{FAFD07CB-F817-BEDD-8C43-F58E61C77134}"/>
              </a:ext>
            </a:extLst>
          </p:cNvPr>
          <p:cNvSpPr>
            <a:spLocks noGrp="1" noChangeArrowheads="1"/>
          </p:cNvSpPr>
          <p:nvPr>
            <p:ph type="body" idx="1"/>
          </p:nvPr>
        </p:nvSpPr>
        <p:spPr/>
        <p:txBody>
          <a:bodyPr/>
          <a:lstStyle/>
          <a:p>
            <a:pPr eaLnBrk="1" hangingPunct="1">
              <a:defRPr/>
            </a:pPr>
            <a:r>
              <a:rPr lang="en-GB"/>
              <a:t>ballon</a:t>
            </a: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9D74AEF-937D-A151-88B8-883C7D3FAAC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AEE3C23F-07B1-4B94-A809-64A5FD019253}" type="slidenum">
              <a:rPr lang="en-US" altLang="en-US"/>
              <a:pPr eaLnBrk="1" hangingPunct="1">
                <a:spcBef>
                  <a:spcPct val="0"/>
                </a:spcBef>
              </a:pPr>
              <a:t>67</a:t>
            </a:fld>
            <a:endParaRPr lang="en-US" altLang="en-US"/>
          </a:p>
        </p:txBody>
      </p:sp>
      <p:sp>
        <p:nvSpPr>
          <p:cNvPr id="877570" name="Rectangle 2">
            <a:extLst>
              <a:ext uri="{FF2B5EF4-FFF2-40B4-BE49-F238E27FC236}">
                <a16:creationId xmlns:a16="http://schemas.microsoft.com/office/drawing/2014/main" id="{3504E671-F8F8-FC93-1316-9FB1872E776B}"/>
              </a:ext>
            </a:extLst>
          </p:cNvPr>
          <p:cNvSpPr>
            <a:spLocks noGrp="1" noRot="1" noChangeAspect="1" noChangeArrowheads="1" noTextEdit="1"/>
          </p:cNvSpPr>
          <p:nvPr>
            <p:ph type="sldImg"/>
          </p:nvPr>
        </p:nvSpPr>
        <p:spPr>
          <a:ln/>
          <a:extLst>
            <a:ext uri="{FAA26D3D-D897-4be2-8F04-BA451C77F1D7}"/>
          </a:extLst>
        </p:spPr>
      </p:sp>
      <p:sp>
        <p:nvSpPr>
          <p:cNvPr id="877571" name="Rectangle 3">
            <a:extLst>
              <a:ext uri="{FF2B5EF4-FFF2-40B4-BE49-F238E27FC236}">
                <a16:creationId xmlns:a16="http://schemas.microsoft.com/office/drawing/2014/main" id="{FAFD07CB-F817-BEDD-8C43-F58E61C77134}"/>
              </a:ext>
            </a:extLst>
          </p:cNvPr>
          <p:cNvSpPr>
            <a:spLocks noGrp="1" noChangeArrowheads="1"/>
          </p:cNvSpPr>
          <p:nvPr>
            <p:ph type="body" idx="1"/>
          </p:nvPr>
        </p:nvSpPr>
        <p:spPr/>
        <p:txBody>
          <a:bodyPr/>
          <a:lstStyle/>
          <a:p>
            <a:pPr eaLnBrk="1" hangingPunct="1">
              <a:defRPr/>
            </a:pPr>
            <a:r>
              <a:rPr lang="en-GB"/>
              <a:t>ballon</a:t>
            </a:r>
            <a:endParaRPr lang="en-US"/>
          </a:p>
        </p:txBody>
      </p:sp>
    </p:spTree>
    <p:extLst>
      <p:ext uri="{BB962C8B-B14F-4D97-AF65-F5344CB8AC3E}">
        <p14:creationId xmlns:p14="http://schemas.microsoft.com/office/powerpoint/2010/main" val="3920605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2258FFB-9BF2-0D7F-6EE3-82E74E409E3A}"/>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0B4EC7DE-36F8-4BC3-920C-E58B45530B5F}" type="slidenum">
              <a:rPr lang="en-US" altLang="en-US"/>
              <a:pPr eaLnBrk="1" hangingPunct="1">
                <a:spcBef>
                  <a:spcPct val="0"/>
                </a:spcBef>
              </a:pPr>
              <a:t>68</a:t>
            </a:fld>
            <a:endParaRPr lang="en-US" altLang="en-US"/>
          </a:p>
        </p:txBody>
      </p:sp>
      <p:sp>
        <p:nvSpPr>
          <p:cNvPr id="846850" name="Text Box 2">
            <a:extLst>
              <a:ext uri="{FF2B5EF4-FFF2-40B4-BE49-F238E27FC236}">
                <a16:creationId xmlns:a16="http://schemas.microsoft.com/office/drawing/2014/main" id="{641F200A-9123-59DA-C49B-A2F437C4A63B}"/>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46851" name="Text Box 3">
            <a:extLst>
              <a:ext uri="{FF2B5EF4-FFF2-40B4-BE49-F238E27FC236}">
                <a16:creationId xmlns:a16="http://schemas.microsoft.com/office/drawing/2014/main" id="{69E875A7-E1E8-AC5C-9A91-214499F9E634}"/>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3D9249-B729-51A8-9648-23B2DECCE40E}"/>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5859C58-72D9-46E1-803F-D0AAC7795562}" type="slidenum">
              <a:rPr lang="en-US" altLang="en-US"/>
              <a:pPr eaLnBrk="1" hangingPunct="1">
                <a:spcBef>
                  <a:spcPct val="0"/>
                </a:spcBef>
              </a:pPr>
              <a:t>69</a:t>
            </a:fld>
            <a:endParaRPr lang="en-US" altLang="en-US"/>
          </a:p>
        </p:txBody>
      </p:sp>
      <p:sp>
        <p:nvSpPr>
          <p:cNvPr id="848898" name="Text Box 2">
            <a:extLst>
              <a:ext uri="{FF2B5EF4-FFF2-40B4-BE49-F238E27FC236}">
                <a16:creationId xmlns:a16="http://schemas.microsoft.com/office/drawing/2014/main" id="{B26B53E6-366E-FB66-F34F-8983768DECB9}"/>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48899" name="Text Box 3">
            <a:extLst>
              <a:ext uri="{FF2B5EF4-FFF2-40B4-BE49-F238E27FC236}">
                <a16:creationId xmlns:a16="http://schemas.microsoft.com/office/drawing/2014/main" id="{66F0DA8E-9ED6-FD1A-F714-38131FBDC4C7}"/>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64AA35C-DABE-E9E7-8270-37BED3D9BF4C}"/>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091BB8F-3FD4-427E-BA3A-2FF674BE5151}" type="slidenum">
              <a:rPr lang="en-US" altLang="en-US"/>
              <a:pPr eaLnBrk="1" hangingPunct="1">
                <a:spcBef>
                  <a:spcPct val="0"/>
                </a:spcBef>
              </a:pPr>
              <a:t>70</a:t>
            </a:fld>
            <a:endParaRPr lang="en-US" altLang="en-US"/>
          </a:p>
        </p:txBody>
      </p:sp>
      <p:sp>
        <p:nvSpPr>
          <p:cNvPr id="850946" name="Text Box 2">
            <a:extLst>
              <a:ext uri="{FF2B5EF4-FFF2-40B4-BE49-F238E27FC236}">
                <a16:creationId xmlns:a16="http://schemas.microsoft.com/office/drawing/2014/main" id="{B059B25C-F216-7CE4-2F70-035400096642}"/>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50947" name="Text Box 3">
            <a:extLst>
              <a:ext uri="{FF2B5EF4-FFF2-40B4-BE49-F238E27FC236}">
                <a16:creationId xmlns:a16="http://schemas.microsoft.com/office/drawing/2014/main" id="{726C2943-5B31-30C1-D9C7-02D2DE5475C4}"/>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8B086A9-50B2-5CE9-C7FF-FBC2A40BAE07}"/>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D5EEA9BB-CC91-4DE3-8451-32017E7EC336}" type="slidenum">
              <a:rPr lang="en-US" altLang="en-US"/>
              <a:pPr eaLnBrk="1" hangingPunct="1">
                <a:spcBef>
                  <a:spcPct val="0"/>
                </a:spcBef>
              </a:pPr>
              <a:t>71</a:t>
            </a:fld>
            <a:endParaRPr lang="en-US" altLang="en-US"/>
          </a:p>
        </p:txBody>
      </p:sp>
      <p:sp>
        <p:nvSpPr>
          <p:cNvPr id="852994" name="Text Box 2">
            <a:extLst>
              <a:ext uri="{FF2B5EF4-FFF2-40B4-BE49-F238E27FC236}">
                <a16:creationId xmlns:a16="http://schemas.microsoft.com/office/drawing/2014/main" id="{45371650-62BD-2625-8542-FF1C51D4B2FE}"/>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52995" name="Text Box 3">
            <a:extLst>
              <a:ext uri="{FF2B5EF4-FFF2-40B4-BE49-F238E27FC236}">
                <a16:creationId xmlns:a16="http://schemas.microsoft.com/office/drawing/2014/main" id="{8E47599F-769D-B328-55C4-6EFC693654E6}"/>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A7CB38-829B-6FBA-F127-B266218C97F5}"/>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28F17D0F-56F8-4C4C-98C2-0931974C9AF5}" type="slidenum">
              <a:rPr lang="en-US" altLang="en-US"/>
              <a:pPr eaLnBrk="1" hangingPunct="1">
                <a:spcBef>
                  <a:spcPct val="0"/>
                </a:spcBef>
              </a:pPr>
              <a:t>86</a:t>
            </a:fld>
            <a:endParaRPr lang="en-US" altLang="en-US"/>
          </a:p>
        </p:txBody>
      </p:sp>
      <p:sp>
        <p:nvSpPr>
          <p:cNvPr id="439298" name="Rectangle 2">
            <a:extLst>
              <a:ext uri="{FF2B5EF4-FFF2-40B4-BE49-F238E27FC236}">
                <a16:creationId xmlns:a16="http://schemas.microsoft.com/office/drawing/2014/main" id="{64AF126B-6277-B75D-0FE2-0185A5A08D91}"/>
              </a:ext>
            </a:extLst>
          </p:cNvPr>
          <p:cNvSpPr>
            <a:spLocks noGrp="1" noRot="1" noChangeAspect="1" noChangeArrowheads="1" noTextEdit="1"/>
          </p:cNvSpPr>
          <p:nvPr>
            <p:ph type="sldImg"/>
          </p:nvPr>
        </p:nvSpPr>
        <p:spPr>
          <a:ln/>
          <a:extLst>
            <a:ext uri="{FAA26D3D-D897-4be2-8F04-BA451C77F1D7}"/>
          </a:extLst>
        </p:spPr>
      </p:sp>
      <p:sp>
        <p:nvSpPr>
          <p:cNvPr id="439299" name="Rectangle 3">
            <a:extLst>
              <a:ext uri="{FF2B5EF4-FFF2-40B4-BE49-F238E27FC236}">
                <a16:creationId xmlns:a16="http://schemas.microsoft.com/office/drawing/2014/main" id="{CFCDB85E-C808-4343-E00A-CCB8F763F21C}"/>
              </a:ext>
            </a:extLst>
          </p:cNvPr>
          <p:cNvSpPr>
            <a:spLocks noGrp="1" noChangeArrowheads="1"/>
          </p:cNvSpPr>
          <p:nvPr>
            <p:ph type="body" idx="1"/>
          </p:nvPr>
        </p:nvSpPr>
        <p:spPr/>
        <p:txBody>
          <a:bodyPr/>
          <a:lstStyle/>
          <a:p>
            <a:pPr eaLnBrk="1" hangingPunct="1">
              <a:defRPr/>
            </a:pPr>
            <a:r>
              <a:rPr lang="en-US">
                <a:latin typeface="Arial" pitchFamily="34" charset="0"/>
                <a:ea typeface="ＭＳ Ｐゴシック" pitchFamily="34" charset="-128"/>
              </a:rPr>
              <a:t>depending on the depth of planting medium and the amount of maintenance they need. Traditional </a:t>
            </a:r>
            <a:r>
              <a:rPr lang="en-US">
                <a:latin typeface="Arial" pitchFamily="34" charset="0"/>
                <a:ea typeface="ＭＳ Ｐゴシック" pitchFamily="34" charset="-128"/>
                <a:hlinkClick r:id="rId3" tooltip="Roof garden"/>
              </a:rPr>
              <a:t>roof gardens</a:t>
            </a:r>
            <a:r>
              <a:rPr lang="en-US">
                <a:latin typeface="Arial" pitchFamily="34" charset="0"/>
                <a:ea typeface="ＭＳ Ｐゴシック" pitchFamily="34" charset="-128"/>
              </a:rPr>
              <a:t>, which require a reasonable depth of soil to grow large plants or conventional lawns, are considered "intensive" because they are labour-intensive, requiring irrigation, feeding and other maintenance. Intensive roofs are more park-like with easy access and may include anything from kitchen herbs to shrubs and small trees.</a:t>
            </a:r>
            <a:r>
              <a:rPr lang="en-US">
                <a:latin typeface="Arial" pitchFamily="34" charset="0"/>
                <a:ea typeface="ＭＳ Ｐゴシック" pitchFamily="34" charset="-128"/>
                <a:hlinkClick r:id="rId4"/>
              </a:rPr>
              <a:t>[5]</a:t>
            </a:r>
            <a:r>
              <a:rPr lang="en-US">
                <a:latin typeface="Arial" pitchFamily="34" charset="0"/>
                <a:ea typeface="ＭＳ Ｐゴシック" pitchFamily="34" charset="-128"/>
              </a:rPr>
              <a:t> "Extensive" green roofs, by contrast, are designed to be virtually self-sustaining and should require only a minimum of maintenance, perhaps a once-yearly weeding or an application of slow-release fertiliser to boost growth. Extensive roofs are usually only accessed for maintenance.</a:t>
            </a:r>
            <a:r>
              <a:rPr lang="en-US">
                <a:latin typeface="Arial" pitchFamily="34" charset="0"/>
                <a:ea typeface="ＭＳ Ｐゴシック" pitchFamily="34" charset="-128"/>
                <a:hlinkClick r:id="rId4"/>
              </a:rPr>
              <a:t>[5]</a:t>
            </a:r>
            <a:r>
              <a:rPr lang="en-US">
                <a:latin typeface="Arial" pitchFamily="34" charset="0"/>
                <a:ea typeface="ＭＳ Ｐゴシック" pitchFamily="34" charset="-128"/>
              </a:rPr>
              <a:t> They can be established on a very thin layer of "soil" (most use specially formulated composts): even a thin layer of </a:t>
            </a:r>
            <a:r>
              <a:rPr lang="en-US">
                <a:latin typeface="Arial" pitchFamily="34" charset="0"/>
                <a:ea typeface="ＭＳ Ｐゴシック" pitchFamily="34" charset="-128"/>
                <a:hlinkClick r:id="rId5" tooltip="Rockwool"/>
              </a:rPr>
              <a:t>rockwool</a:t>
            </a:r>
            <a:r>
              <a:rPr lang="en-US">
                <a:latin typeface="Arial" pitchFamily="34" charset="0"/>
                <a:ea typeface="ＭＳ Ｐゴシック" pitchFamily="34" charset="-128"/>
              </a:rPr>
              <a:t> laid directly onto a watertight roof can support a planting of </a:t>
            </a:r>
            <a:r>
              <a:rPr lang="en-US" i="1">
                <a:latin typeface="Arial" pitchFamily="34" charset="0"/>
                <a:ea typeface="ＭＳ Ｐゴシック" pitchFamily="34" charset="-128"/>
                <a:hlinkClick r:id="rId6" tooltip="Sedum"/>
              </a:rPr>
              <a:t>Sedum</a:t>
            </a:r>
            <a:r>
              <a:rPr lang="en-US">
                <a:latin typeface="Arial" pitchFamily="34" charset="0"/>
                <a:ea typeface="ＭＳ Ｐゴシック" pitchFamily="34" charset="-128"/>
              </a:rPr>
              <a:t> species and mosses.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F15124-CF58-E5F4-B032-36A2104B9116}"/>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FC3B05D-1720-4B59-9E20-63BF285F4958}" type="slidenum">
              <a:rPr lang="en-US" altLang="en-US"/>
              <a:pPr eaLnBrk="1" hangingPunct="1">
                <a:spcBef>
                  <a:spcPct val="0"/>
                </a:spcBef>
              </a:pPr>
              <a:t>87</a:t>
            </a:fld>
            <a:endParaRPr lang="en-US" altLang="en-US"/>
          </a:p>
        </p:txBody>
      </p:sp>
      <p:sp>
        <p:nvSpPr>
          <p:cNvPr id="971778" name="Rectangle 2">
            <a:extLst>
              <a:ext uri="{FF2B5EF4-FFF2-40B4-BE49-F238E27FC236}">
                <a16:creationId xmlns:a16="http://schemas.microsoft.com/office/drawing/2014/main" id="{37823650-3BE5-7CF6-E04B-CF9FBDB551D5}"/>
              </a:ext>
            </a:extLst>
          </p:cNvPr>
          <p:cNvSpPr>
            <a:spLocks noGrp="1" noRot="1" noChangeAspect="1" noChangeArrowheads="1" noTextEdit="1"/>
          </p:cNvSpPr>
          <p:nvPr>
            <p:ph type="sldImg"/>
          </p:nvPr>
        </p:nvSpPr>
        <p:spPr>
          <a:ln/>
          <a:extLst>
            <a:ext uri="{FAA26D3D-D897-4be2-8F04-BA451C77F1D7}"/>
          </a:extLst>
        </p:spPr>
      </p:sp>
      <p:sp>
        <p:nvSpPr>
          <p:cNvPr id="971779" name="Rectangle 3">
            <a:extLst>
              <a:ext uri="{FF2B5EF4-FFF2-40B4-BE49-F238E27FC236}">
                <a16:creationId xmlns:a16="http://schemas.microsoft.com/office/drawing/2014/main" id="{530119A8-5B40-790E-AE78-F9DB5C54AF2F}"/>
              </a:ext>
            </a:extLst>
          </p:cNvPr>
          <p:cNvSpPr>
            <a:spLocks noGrp="1" noChangeArrowheads="1"/>
          </p:cNvSpPr>
          <p:nvPr>
            <p:ph type="body" idx="1"/>
          </p:nvPr>
        </p:nvSpPr>
        <p:spPr/>
        <p:txBody>
          <a:bodyPr/>
          <a:lstStyle/>
          <a:p>
            <a:pPr eaLnBrk="1" hangingPunct="1">
              <a:defRPr/>
            </a:pPr>
            <a:r>
              <a:rPr lang="en-GB"/>
              <a:t>Last green space left in city</a:t>
            </a:r>
          </a:p>
          <a:p>
            <a:pPr eaLnBrk="1" hangingPunct="1">
              <a:defRPr/>
            </a:pPr>
            <a:r>
              <a:rPr lang="en-GB"/>
              <a:t>Rainfall</a:t>
            </a:r>
          </a:p>
          <a:p>
            <a:pPr eaLnBrk="1" hangingPunct="1">
              <a:defRPr/>
            </a:pPr>
            <a:r>
              <a:rPr lang="en-GB"/>
              <a:t>35,000 different plants</a:t>
            </a:r>
          </a:p>
          <a:p>
            <a:pPr eaLnBrk="1" hangingPunct="1">
              <a:defRPr/>
            </a:pPr>
            <a:r>
              <a:rPr lang="en-GB"/>
              <a:t>Temps in the building kept at a better constant </a:t>
            </a:r>
          </a:p>
          <a:p>
            <a:pPr eaLnBrk="1" hangingPunct="1">
              <a:defRPr/>
            </a:pPr>
            <a:r>
              <a:rPr lang="en-GB"/>
              <a:t>Wildlife haven</a:t>
            </a:r>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073CAA0-5074-6D10-B9BC-ACC438EE8112}"/>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923BE95C-F002-4236-A061-27902D0CEA09}" type="slidenum">
              <a:rPr lang="en-US" altLang="en-US"/>
              <a:pPr eaLnBrk="1" hangingPunct="1">
                <a:spcBef>
                  <a:spcPct val="0"/>
                </a:spcBef>
              </a:pPr>
              <a:t>101</a:t>
            </a:fld>
            <a:endParaRPr lang="en-US" altLang="en-US"/>
          </a:p>
        </p:txBody>
      </p:sp>
      <p:sp>
        <p:nvSpPr>
          <p:cNvPr id="891906" name="Text Box 2">
            <a:extLst>
              <a:ext uri="{FF2B5EF4-FFF2-40B4-BE49-F238E27FC236}">
                <a16:creationId xmlns:a16="http://schemas.microsoft.com/office/drawing/2014/main" id="{0BAC02FE-44A0-54CA-E116-BE90816F5566}"/>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91907" name="Text Box 3">
            <a:extLst>
              <a:ext uri="{FF2B5EF4-FFF2-40B4-BE49-F238E27FC236}">
                <a16:creationId xmlns:a16="http://schemas.microsoft.com/office/drawing/2014/main" id="{580276B7-19BB-0F8B-5C2E-C64FA88F53E1}"/>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9032A8-E124-E0B5-7EBD-C1F284F0B355}"/>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E9B7990D-D5BD-4875-9363-90A30DEE623F}" type="slidenum">
              <a:rPr lang="en-US" altLang="en-US"/>
              <a:pPr eaLnBrk="1" hangingPunct="1">
                <a:spcBef>
                  <a:spcPct val="0"/>
                </a:spcBef>
              </a:pPr>
              <a:t>102</a:t>
            </a:fld>
            <a:endParaRPr lang="en-US" altLang="en-US"/>
          </a:p>
        </p:txBody>
      </p:sp>
      <p:sp>
        <p:nvSpPr>
          <p:cNvPr id="893954" name="Text Box 2">
            <a:extLst>
              <a:ext uri="{FF2B5EF4-FFF2-40B4-BE49-F238E27FC236}">
                <a16:creationId xmlns:a16="http://schemas.microsoft.com/office/drawing/2014/main" id="{5CB07C2E-0CC7-A69C-01E3-F0F74593559E}"/>
              </a:ext>
            </a:extLst>
          </p:cNvPr>
          <p:cNvSpPr txBox="1">
            <a:spLocks noChangeArrowheads="1"/>
          </p:cNvSpPr>
          <p:nvPr/>
        </p:nvSpPr>
        <p:spPr bwMode="auto">
          <a:xfrm>
            <a:off x="2143125" y="693738"/>
            <a:ext cx="257175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93955" name="Text Box 3">
            <a:extLst>
              <a:ext uri="{FF2B5EF4-FFF2-40B4-BE49-F238E27FC236}">
                <a16:creationId xmlns:a16="http://schemas.microsoft.com/office/drawing/2014/main" id="{5786AB0F-9B19-CB25-6979-3044F2D97986}"/>
              </a:ext>
            </a:extLst>
          </p:cNvPr>
          <p:cNvSpPr txBox="1">
            <a:spLocks noGrp="1" noChangeArrowheads="1"/>
          </p:cNvSpPr>
          <p:nvPr>
            <p:ph type="body"/>
          </p:nvPr>
        </p:nvSpPr>
        <p:spPr>
          <a:xfrm>
            <a:off x="685800" y="4343400"/>
            <a:ext cx="5472113"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117</a:t>
            </a:fld>
            <a:endParaRPr lang="en-GB" dirty="0"/>
          </a:p>
        </p:txBody>
      </p:sp>
    </p:spTree>
    <p:extLst>
      <p:ext uri="{BB962C8B-B14F-4D97-AF65-F5344CB8AC3E}">
        <p14:creationId xmlns:p14="http://schemas.microsoft.com/office/powerpoint/2010/main" val="1054438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124</a:t>
            </a:fld>
            <a:endParaRPr lang="en-GB" dirty="0"/>
          </a:p>
        </p:txBody>
      </p:sp>
    </p:spTree>
    <p:extLst>
      <p:ext uri="{BB962C8B-B14F-4D97-AF65-F5344CB8AC3E}">
        <p14:creationId xmlns:p14="http://schemas.microsoft.com/office/powerpoint/2010/main" val="11867505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6DDD13F-7EEF-0DF1-9F82-7A21BCFF57BD}"/>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4970A602-C57B-4A69-AD1B-7AC2FCD1ABFE}" type="slidenum">
              <a:rPr lang="en-US" altLang="en-US"/>
              <a:pPr eaLnBrk="1" hangingPunct="1">
                <a:spcBef>
                  <a:spcPct val="0"/>
                </a:spcBef>
              </a:pPr>
              <a:t>128</a:t>
            </a:fld>
            <a:endParaRPr lang="en-US" altLang="en-US"/>
          </a:p>
        </p:txBody>
      </p:sp>
      <p:sp>
        <p:nvSpPr>
          <p:cNvPr id="862210" name="Text Box 2">
            <a:extLst>
              <a:ext uri="{FF2B5EF4-FFF2-40B4-BE49-F238E27FC236}">
                <a16:creationId xmlns:a16="http://schemas.microsoft.com/office/drawing/2014/main" id="{70541F8E-FB2C-57FE-93E5-7C908CAFE5CC}"/>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2211" name="Text Box 3">
            <a:extLst>
              <a:ext uri="{FF2B5EF4-FFF2-40B4-BE49-F238E27FC236}">
                <a16:creationId xmlns:a16="http://schemas.microsoft.com/office/drawing/2014/main" id="{150B1A9C-783C-5593-BED5-9F983E57742A}"/>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E6CBED8-C688-4FCF-771E-824A7709101F}"/>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84B8F0EF-B321-4D57-9422-985650E28DCD}" type="slidenum">
              <a:rPr lang="en-US" altLang="en-US"/>
              <a:pPr eaLnBrk="1" hangingPunct="1">
                <a:spcBef>
                  <a:spcPct val="0"/>
                </a:spcBef>
              </a:pPr>
              <a:t>130</a:t>
            </a:fld>
            <a:endParaRPr lang="en-US" altLang="en-US"/>
          </a:p>
        </p:txBody>
      </p:sp>
      <p:sp>
        <p:nvSpPr>
          <p:cNvPr id="865282" name="Text Box 2">
            <a:extLst>
              <a:ext uri="{FF2B5EF4-FFF2-40B4-BE49-F238E27FC236}">
                <a16:creationId xmlns:a16="http://schemas.microsoft.com/office/drawing/2014/main" id="{6A69BDEE-890A-600F-E3B3-A93A3FE1B387}"/>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5283" name="Text Box 3">
            <a:extLst>
              <a:ext uri="{FF2B5EF4-FFF2-40B4-BE49-F238E27FC236}">
                <a16:creationId xmlns:a16="http://schemas.microsoft.com/office/drawing/2014/main" id="{16003B6F-7FFF-A5ED-FE92-BE5117C6FD00}"/>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70A2BA2-733F-B226-3BF9-97E0500E6FA3}"/>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944BF6CF-0F52-4F67-BCF6-EDB801E77E81}" type="slidenum">
              <a:rPr lang="en-US" altLang="en-US"/>
              <a:pPr eaLnBrk="1" hangingPunct="1">
                <a:spcBef>
                  <a:spcPct val="0"/>
                </a:spcBef>
              </a:pPr>
              <a:t>135</a:t>
            </a:fld>
            <a:endParaRPr lang="en-US" altLang="en-US"/>
          </a:p>
        </p:txBody>
      </p:sp>
      <p:sp>
        <p:nvSpPr>
          <p:cNvPr id="870402" name="Text Box 2">
            <a:extLst>
              <a:ext uri="{FF2B5EF4-FFF2-40B4-BE49-F238E27FC236}">
                <a16:creationId xmlns:a16="http://schemas.microsoft.com/office/drawing/2014/main" id="{75CD172A-96EA-25D2-DE49-79CAF038F3FE}"/>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0403" name="Text Box 3">
            <a:extLst>
              <a:ext uri="{FF2B5EF4-FFF2-40B4-BE49-F238E27FC236}">
                <a16:creationId xmlns:a16="http://schemas.microsoft.com/office/drawing/2014/main" id="{EF77C07E-0C2D-202B-AA40-089D90553508}"/>
              </a:ext>
            </a:extLst>
          </p:cNvPr>
          <p:cNvSpPr txBox="1">
            <a:spLocks noGrp="1" noChangeArrowheads="1"/>
          </p:cNvSpPr>
          <p:nvPr>
            <p:ph type="body"/>
          </p:nvPr>
        </p:nvSpPr>
        <p:spPr>
          <a:xfrm>
            <a:off x="685800" y="4343400"/>
            <a:ext cx="5475288"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5C84A78-7FC3-4FBF-F8A9-A05BF3B1DDA2}"/>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1B4A22A9-5924-4F41-8C38-EF3952172946}" type="slidenum">
              <a:rPr lang="en-US" altLang="en-US"/>
              <a:pPr eaLnBrk="1" hangingPunct="1">
                <a:spcBef>
                  <a:spcPct val="0"/>
                </a:spcBef>
              </a:pPr>
              <a:t>136</a:t>
            </a:fld>
            <a:endParaRPr lang="en-US" altLang="en-US"/>
          </a:p>
        </p:txBody>
      </p:sp>
      <p:sp>
        <p:nvSpPr>
          <p:cNvPr id="872450" name="Text Box 2">
            <a:extLst>
              <a:ext uri="{FF2B5EF4-FFF2-40B4-BE49-F238E27FC236}">
                <a16:creationId xmlns:a16="http://schemas.microsoft.com/office/drawing/2014/main" id="{235EA3F3-2EEC-295A-1B0E-96DA402171FA}"/>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2451" name="Text Box 3">
            <a:extLst>
              <a:ext uri="{FF2B5EF4-FFF2-40B4-BE49-F238E27FC236}">
                <a16:creationId xmlns:a16="http://schemas.microsoft.com/office/drawing/2014/main" id="{1F00888C-32EA-1D49-DE4E-C0BE37A212EC}"/>
              </a:ext>
            </a:extLst>
          </p:cNvPr>
          <p:cNvSpPr txBox="1">
            <a:spLocks noGrp="1" noChangeArrowheads="1"/>
          </p:cNvSpPr>
          <p:nvPr>
            <p:ph type="body"/>
          </p:nvPr>
        </p:nvSpPr>
        <p:spPr>
          <a:xfrm>
            <a:off x="685800" y="4343400"/>
            <a:ext cx="5475288" cy="4103688"/>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25513A4-B26D-C63D-4ED1-5E95E0A76F51}"/>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FE562511-C4EA-4B9B-82BA-FCC65A8819B0}" type="slidenum">
              <a:rPr lang="en-US" altLang="en-US"/>
              <a:pPr eaLnBrk="1" hangingPunct="1">
                <a:spcBef>
                  <a:spcPct val="0"/>
                </a:spcBef>
              </a:pPr>
              <a:t>137</a:t>
            </a:fld>
            <a:endParaRPr lang="en-US" altLang="en-US"/>
          </a:p>
        </p:txBody>
      </p:sp>
      <p:sp>
        <p:nvSpPr>
          <p:cNvPr id="874498" name="Text Box 2">
            <a:extLst>
              <a:ext uri="{FF2B5EF4-FFF2-40B4-BE49-F238E27FC236}">
                <a16:creationId xmlns:a16="http://schemas.microsoft.com/office/drawing/2014/main" id="{DCDB5FD5-53BB-4030-F344-FF66245BBDAF}"/>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4499" name="Text Box 3">
            <a:extLst>
              <a:ext uri="{FF2B5EF4-FFF2-40B4-BE49-F238E27FC236}">
                <a16:creationId xmlns:a16="http://schemas.microsoft.com/office/drawing/2014/main" id="{08ECC6C1-9BB9-47B4-5DB6-69FE99654BD8}"/>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0426D9-973D-5CEF-2C77-A978E231AE0B}"/>
              </a:ext>
            </a:extLst>
          </p:cNvPr>
          <p:cNvSpPr>
            <a:spLocks noGrp="1" noChangeArrowheads="1"/>
          </p:cNvSpPr>
          <p:nvPr>
            <p:ph type="sldNum" sz="quarter" idx="5"/>
          </p:nvPr>
        </p:nvSpPr>
        <p:spPr/>
        <p:txBody>
          <a:bodyPr/>
          <a:lstStyle>
            <a:lvl1pPr eaLnBrk="0" hangingPunct="0">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spcBef>
                <a:spcPct val="0"/>
              </a:spcBef>
            </a:pPr>
            <a:fld id="{64F01CF0-4097-4360-AC4D-8AFC6D95C74B}" type="slidenum">
              <a:rPr lang="en-US" altLang="en-US"/>
              <a:pPr eaLnBrk="1" hangingPunct="1">
                <a:spcBef>
                  <a:spcPct val="0"/>
                </a:spcBef>
              </a:pPr>
              <a:t>138</a:t>
            </a:fld>
            <a:endParaRPr lang="en-US" altLang="en-US"/>
          </a:p>
        </p:txBody>
      </p:sp>
      <p:sp>
        <p:nvSpPr>
          <p:cNvPr id="876546" name="Text Box 2">
            <a:extLst>
              <a:ext uri="{FF2B5EF4-FFF2-40B4-BE49-F238E27FC236}">
                <a16:creationId xmlns:a16="http://schemas.microsoft.com/office/drawing/2014/main" id="{FE623FBD-B814-F604-A8AB-61849371FAD7}"/>
              </a:ext>
            </a:extLst>
          </p:cNvPr>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76547" name="Text Box 3">
            <a:extLst>
              <a:ext uri="{FF2B5EF4-FFF2-40B4-BE49-F238E27FC236}">
                <a16:creationId xmlns:a16="http://schemas.microsoft.com/office/drawing/2014/main" id="{26D025A6-8F95-7976-75DB-CD481F545425}"/>
              </a:ext>
            </a:extLst>
          </p:cNvPr>
          <p:cNvSpPr txBox="1">
            <a:spLocks noGrp="1" noChangeArrowheads="1"/>
          </p:cNvSpPr>
          <p:nvPr>
            <p:ph type="body"/>
          </p:nvPr>
        </p:nvSpPr>
        <p:spPr>
          <a:xfrm>
            <a:off x="685800" y="4343400"/>
            <a:ext cx="5484813" cy="4114800"/>
          </a:xfrm>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defTabSz="449263">
              <a:defRPr sz="1200">
                <a:solidFill>
                  <a:schemeClr val="tx1"/>
                </a:solidFill>
                <a:latin typeface="Arial" charset="0"/>
                <a:ea typeface="ＭＳ Ｐゴシック" charset="0"/>
                <a:cs typeface="Arial" charset="0"/>
              </a:defRPr>
            </a:lvl1pPr>
            <a:lvl2pPr marL="742950" indent="-285750" defTabSz="449263">
              <a:defRPr sz="1200">
                <a:solidFill>
                  <a:schemeClr val="tx1"/>
                </a:solidFill>
                <a:latin typeface="Arial" charset="0"/>
                <a:ea typeface="Arial" charset="0"/>
                <a:cs typeface="Arial" charset="0"/>
              </a:defRPr>
            </a:lvl2pPr>
            <a:lvl3pPr marL="1143000" indent="-228600" defTabSz="449263">
              <a:defRPr sz="1200">
                <a:solidFill>
                  <a:schemeClr val="tx1"/>
                </a:solidFill>
                <a:latin typeface="Arial" charset="0"/>
                <a:ea typeface="Arial" charset="0"/>
                <a:cs typeface="Arial" charset="0"/>
              </a:defRPr>
            </a:lvl3pPr>
            <a:lvl4pPr marL="1600200" indent="-228600" defTabSz="449263">
              <a:defRPr sz="1200">
                <a:solidFill>
                  <a:schemeClr val="tx1"/>
                </a:solidFill>
                <a:latin typeface="Arial" charset="0"/>
                <a:ea typeface="Arial" charset="0"/>
                <a:cs typeface="Arial" charset="0"/>
              </a:defRPr>
            </a:lvl4pPr>
            <a:lvl5pPr marL="2057400" indent="-228600" defTabSz="449263">
              <a:defRPr sz="1200">
                <a:solidFill>
                  <a:schemeClr val="tx1"/>
                </a:solidFill>
                <a:latin typeface="Arial" charset="0"/>
                <a:ea typeface="Arial" charset="0"/>
                <a:cs typeface="Arial" charset="0"/>
              </a:defRPr>
            </a:lvl5pPr>
            <a:lvl6pPr marL="2514600" indent="-228600" defTabSz="449263" fontAlgn="base">
              <a:spcBef>
                <a:spcPct val="30000"/>
              </a:spcBef>
              <a:spcAft>
                <a:spcPct val="0"/>
              </a:spcAft>
              <a:defRPr sz="1200">
                <a:solidFill>
                  <a:schemeClr val="tx1"/>
                </a:solidFill>
                <a:latin typeface="Arial" charset="0"/>
                <a:ea typeface="Arial" charset="0"/>
                <a:cs typeface="Arial" charset="0"/>
              </a:defRPr>
            </a:lvl6pPr>
            <a:lvl7pPr marL="2971800" indent="-228600" defTabSz="449263" fontAlgn="base">
              <a:spcBef>
                <a:spcPct val="30000"/>
              </a:spcBef>
              <a:spcAft>
                <a:spcPct val="0"/>
              </a:spcAft>
              <a:defRPr sz="1200">
                <a:solidFill>
                  <a:schemeClr val="tx1"/>
                </a:solidFill>
                <a:latin typeface="Arial" charset="0"/>
                <a:ea typeface="Arial" charset="0"/>
                <a:cs typeface="Arial" charset="0"/>
              </a:defRPr>
            </a:lvl7pPr>
            <a:lvl8pPr marL="3429000" indent="-228600" defTabSz="449263" fontAlgn="base">
              <a:spcBef>
                <a:spcPct val="30000"/>
              </a:spcBef>
              <a:spcAft>
                <a:spcPct val="0"/>
              </a:spcAft>
              <a:defRPr sz="1200">
                <a:solidFill>
                  <a:schemeClr val="tx1"/>
                </a:solidFill>
                <a:latin typeface="Arial" charset="0"/>
                <a:ea typeface="Arial" charset="0"/>
                <a:cs typeface="Arial" charset="0"/>
              </a:defRPr>
            </a:lvl8pPr>
            <a:lvl9pPr marL="3886200" indent="-228600" defTabSz="449263" fontAlgn="base">
              <a:spcBef>
                <a:spcPct val="30000"/>
              </a:spcBef>
              <a:spcAft>
                <a:spcPct val="0"/>
              </a:spcAft>
              <a:defRPr sz="1200">
                <a:solidFill>
                  <a:schemeClr val="tx1"/>
                </a:solidFill>
                <a:latin typeface="Arial" charset="0"/>
                <a:ea typeface="Arial" charset="0"/>
                <a:cs typeface="Arial" charset="0"/>
              </a:defRPr>
            </a:lvl9pPr>
          </a:lstStyle>
          <a:p>
            <a:pPr eaLnBrk="1" hangingPunct="1">
              <a:defRPr/>
            </a:pPr>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145</a:t>
            </a:fld>
            <a:endParaRPr lang="en-GB" dirty="0"/>
          </a:p>
        </p:txBody>
      </p:sp>
    </p:spTree>
    <p:extLst>
      <p:ext uri="{BB962C8B-B14F-4D97-AF65-F5344CB8AC3E}">
        <p14:creationId xmlns:p14="http://schemas.microsoft.com/office/powerpoint/2010/main" val="33541104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146</a:t>
            </a:fld>
            <a:endParaRPr lang="en-GB" dirty="0"/>
          </a:p>
        </p:txBody>
      </p:sp>
    </p:spTree>
    <p:extLst>
      <p:ext uri="{BB962C8B-B14F-4D97-AF65-F5344CB8AC3E}">
        <p14:creationId xmlns:p14="http://schemas.microsoft.com/office/powerpoint/2010/main" val="5983339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147</a:t>
            </a:fld>
            <a:endParaRPr lang="en-GB" dirty="0"/>
          </a:p>
        </p:txBody>
      </p:sp>
    </p:spTree>
    <p:extLst>
      <p:ext uri="{BB962C8B-B14F-4D97-AF65-F5344CB8AC3E}">
        <p14:creationId xmlns:p14="http://schemas.microsoft.com/office/powerpoint/2010/main" val="20439642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148</a:t>
            </a:fld>
            <a:endParaRPr lang="en-GB" dirty="0"/>
          </a:p>
        </p:txBody>
      </p:sp>
    </p:spTree>
    <p:extLst>
      <p:ext uri="{BB962C8B-B14F-4D97-AF65-F5344CB8AC3E}">
        <p14:creationId xmlns:p14="http://schemas.microsoft.com/office/powerpoint/2010/main" val="14142671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149</a:t>
            </a:fld>
            <a:endParaRPr lang="en-GB" dirty="0"/>
          </a:p>
        </p:txBody>
      </p:sp>
    </p:spTree>
    <p:extLst>
      <p:ext uri="{BB962C8B-B14F-4D97-AF65-F5344CB8AC3E}">
        <p14:creationId xmlns:p14="http://schemas.microsoft.com/office/powerpoint/2010/main" val="42943782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150</a:t>
            </a:fld>
            <a:endParaRPr lang="en-GB" dirty="0"/>
          </a:p>
        </p:txBody>
      </p:sp>
    </p:spTree>
    <p:extLst>
      <p:ext uri="{BB962C8B-B14F-4D97-AF65-F5344CB8AC3E}">
        <p14:creationId xmlns:p14="http://schemas.microsoft.com/office/powerpoint/2010/main" val="37356953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151</a:t>
            </a:fld>
            <a:endParaRPr lang="en-GB" dirty="0"/>
          </a:p>
        </p:txBody>
      </p:sp>
    </p:spTree>
    <p:extLst>
      <p:ext uri="{BB962C8B-B14F-4D97-AF65-F5344CB8AC3E}">
        <p14:creationId xmlns:p14="http://schemas.microsoft.com/office/powerpoint/2010/main" val="29612659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152</a:t>
            </a:fld>
            <a:endParaRPr lang="en-GB" dirty="0"/>
          </a:p>
        </p:txBody>
      </p:sp>
    </p:spTree>
    <p:extLst>
      <p:ext uri="{BB962C8B-B14F-4D97-AF65-F5344CB8AC3E}">
        <p14:creationId xmlns:p14="http://schemas.microsoft.com/office/powerpoint/2010/main" val="37228258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12/11/2024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12/11/2024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12/11/2024</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12/11/2024</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12/11/2024</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12/11/2024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12/11/2024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12/11/2024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12/11/2024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a:extLst>
              <a:ext uri="{FF2B5EF4-FFF2-40B4-BE49-F238E27FC236}">
                <a16:creationId xmlns:a16="http://schemas.microsoft.com/office/drawing/2014/main" id="{495B6E95-2351-2771-F67C-8F0C8414A9CF}"/>
              </a:ext>
            </a:extLst>
          </p:cNvPr>
          <p:cNvSpPr>
            <a:spLocks noGrp="1"/>
          </p:cNvSpPr>
          <p:nvPr>
            <p:ph type="dt" sz="half" idx="10"/>
          </p:nvPr>
        </p:nvSpPr>
        <p:spPr/>
        <p:txBody>
          <a:bodyPr/>
          <a:lstStyle>
            <a:lvl1pPr>
              <a:defRPr/>
            </a:lvl1pPr>
          </a:lstStyle>
          <a:p>
            <a:pPr>
              <a:defRPr/>
            </a:pPr>
            <a:endParaRPr lang="en-US"/>
          </a:p>
        </p:txBody>
      </p:sp>
      <p:sp>
        <p:nvSpPr>
          <p:cNvPr id="7" name="Footer Placeholder 6">
            <a:extLst>
              <a:ext uri="{FF2B5EF4-FFF2-40B4-BE49-F238E27FC236}">
                <a16:creationId xmlns:a16="http://schemas.microsoft.com/office/drawing/2014/main" id="{45226D1B-1F0A-D08A-0780-7D2F01E6D9DC}"/>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8" name="Slide Number Placeholder 7">
            <a:extLst>
              <a:ext uri="{FF2B5EF4-FFF2-40B4-BE49-F238E27FC236}">
                <a16:creationId xmlns:a16="http://schemas.microsoft.com/office/drawing/2014/main" id="{15A2042B-A834-3C6C-77BC-C7D93212BCA3}"/>
              </a:ext>
            </a:extLst>
          </p:cNvPr>
          <p:cNvSpPr>
            <a:spLocks noGrp="1"/>
          </p:cNvSpPr>
          <p:nvPr>
            <p:ph type="sldNum" sz="quarter" idx="12"/>
          </p:nvPr>
        </p:nvSpPr>
        <p:spPr/>
        <p:txBody>
          <a:bodyPr/>
          <a:lstStyle>
            <a:lvl1pPr>
              <a:defRPr/>
            </a:lvl1pPr>
          </a:lstStyle>
          <a:p>
            <a:fld id="{39787684-91E8-4594-A09A-2AD939CEEFE1}" type="slidenum">
              <a:rPr lang="en-US" altLang="en-US"/>
              <a:pPr/>
              <a:t>‹#›</a:t>
            </a:fld>
            <a:endParaRPr lang="en-US" altLang="en-US"/>
          </a:p>
        </p:txBody>
      </p:sp>
    </p:spTree>
    <p:extLst>
      <p:ext uri="{BB962C8B-B14F-4D97-AF65-F5344CB8AC3E}">
        <p14:creationId xmlns:p14="http://schemas.microsoft.com/office/powerpoint/2010/main" val="1088754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09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4CFC40-86F4-1717-61FE-3E3A25D9CE00}"/>
              </a:ext>
            </a:extLst>
          </p:cNvPr>
          <p:cNvSpPr>
            <a:spLocks noGrp="1"/>
          </p:cNvSpPr>
          <p:nvPr>
            <p:ph type="dt" sz="half" idx="10"/>
          </p:nvPr>
        </p:nvSpPr>
        <p:spPr/>
        <p:txBody>
          <a:bodyPr/>
          <a:lstStyle>
            <a:lvl1pPr>
              <a:defRPr/>
            </a:lvl1pPr>
          </a:lstStyle>
          <a:p>
            <a:pPr>
              <a:defRPr/>
            </a:pPr>
            <a:endParaRPr lang="en-US"/>
          </a:p>
        </p:txBody>
      </p:sp>
      <p:sp>
        <p:nvSpPr>
          <p:cNvPr id="8" name="Footer Placeholder 7">
            <a:extLst>
              <a:ext uri="{FF2B5EF4-FFF2-40B4-BE49-F238E27FC236}">
                <a16:creationId xmlns:a16="http://schemas.microsoft.com/office/drawing/2014/main" id="{C978AFDD-8202-4928-B078-2B033DBDCF6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1309A371-56F7-7E8E-4B0C-6CCED4128896}"/>
              </a:ext>
            </a:extLst>
          </p:cNvPr>
          <p:cNvSpPr>
            <a:spLocks noGrp="1"/>
          </p:cNvSpPr>
          <p:nvPr>
            <p:ph type="sldNum" sz="quarter" idx="12"/>
          </p:nvPr>
        </p:nvSpPr>
        <p:spPr/>
        <p:txBody>
          <a:bodyPr/>
          <a:lstStyle>
            <a:lvl1pPr>
              <a:defRPr/>
            </a:lvl1pPr>
          </a:lstStyle>
          <a:p>
            <a:fld id="{B47526E9-129D-4F29-8167-312193907A04}" type="slidenum">
              <a:rPr lang="en-US" altLang="en-US"/>
              <a:pPr/>
              <a:t>‹#›</a:t>
            </a:fld>
            <a:endParaRPr lang="en-US" altLang="en-US"/>
          </a:p>
        </p:txBody>
      </p:sp>
    </p:spTree>
    <p:extLst>
      <p:ext uri="{BB962C8B-B14F-4D97-AF65-F5344CB8AC3E}">
        <p14:creationId xmlns:p14="http://schemas.microsoft.com/office/powerpoint/2010/main" val="1957875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5F2CD4-2990-901B-7EDC-45885080107C}"/>
              </a:ext>
            </a:extLst>
          </p:cNvPr>
          <p:cNvSpPr>
            <a:spLocks noGrp="1"/>
          </p:cNvSpPr>
          <p:nvPr>
            <p:ph type="dt" sz="half" idx="10"/>
          </p:nvPr>
        </p:nvSpPr>
        <p:spPr/>
        <p:txBody>
          <a:bodyPr/>
          <a:lstStyle>
            <a:lvl1pPr>
              <a:defRPr/>
            </a:lvl1pPr>
          </a:lstStyle>
          <a:p>
            <a:pPr>
              <a:defRPr/>
            </a:pPr>
            <a:endParaRPr lang="en-US"/>
          </a:p>
        </p:txBody>
      </p:sp>
      <p:sp>
        <p:nvSpPr>
          <p:cNvPr id="4" name="Footer Placeholder 3">
            <a:extLst>
              <a:ext uri="{FF2B5EF4-FFF2-40B4-BE49-F238E27FC236}">
                <a16:creationId xmlns:a16="http://schemas.microsoft.com/office/drawing/2014/main" id="{EB35D02D-CBA1-954B-C348-2553728C646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4F3FE142-486B-149D-1703-2329373C7B60}"/>
              </a:ext>
            </a:extLst>
          </p:cNvPr>
          <p:cNvSpPr>
            <a:spLocks noGrp="1"/>
          </p:cNvSpPr>
          <p:nvPr>
            <p:ph type="sldNum" sz="quarter" idx="12"/>
          </p:nvPr>
        </p:nvSpPr>
        <p:spPr/>
        <p:txBody>
          <a:bodyPr/>
          <a:lstStyle>
            <a:lvl1pPr>
              <a:defRPr/>
            </a:lvl1pPr>
          </a:lstStyle>
          <a:p>
            <a:fld id="{497F9C14-7BD1-4953-941F-BB7B07B268F3}" type="slidenum">
              <a:rPr lang="en-US" altLang="en-US"/>
              <a:pPr/>
              <a:t>‹#›</a:t>
            </a:fld>
            <a:endParaRPr lang="en-US" altLang="en-US"/>
          </a:p>
        </p:txBody>
      </p:sp>
    </p:spTree>
    <p:extLst>
      <p:ext uri="{BB962C8B-B14F-4D97-AF65-F5344CB8AC3E}">
        <p14:creationId xmlns:p14="http://schemas.microsoft.com/office/powerpoint/2010/main" val="2385342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1295467" y="1412776"/>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36FDD0-13F0-49EA-9E86-BDD1F0D07B4F}"/>
              </a:ext>
            </a:extLst>
          </p:cNvPr>
          <p:cNvSpPr>
            <a:spLocks noGrp="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37F24FBC-2438-F8DA-EBB5-DBDFD57723EF}"/>
              </a:ext>
            </a:extLst>
          </p:cNvPr>
          <p:cNvSpPr>
            <a:spLocks noGrp="1"/>
          </p:cNvSpPr>
          <p:nvPr>
            <p:ph type="ftr" sz="quarter" idx="11"/>
          </p:nvPr>
        </p:nvSpPr>
        <p:spPr>
          <a:xfrm>
            <a:off x="4176184" y="5516563"/>
            <a:ext cx="3860800" cy="47625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3C1B7A03-B393-5EB5-8A3D-9DA61CB3B7D8}"/>
              </a:ext>
            </a:extLst>
          </p:cNvPr>
          <p:cNvSpPr>
            <a:spLocks noGrp="1"/>
          </p:cNvSpPr>
          <p:nvPr>
            <p:ph type="sldNum" sz="quarter" idx="12"/>
          </p:nvPr>
        </p:nvSpPr>
        <p:spPr/>
        <p:txBody>
          <a:bodyPr/>
          <a:lstStyle>
            <a:lvl1pPr>
              <a:defRPr/>
            </a:lvl1pPr>
          </a:lstStyle>
          <a:p>
            <a:fld id="{790750CE-F8D4-4642-BF69-35905FD3E0DF}" type="slidenum">
              <a:rPr lang="en-US" altLang="en-US"/>
              <a:pPr/>
              <a:t>‹#›</a:t>
            </a:fld>
            <a:endParaRPr lang="en-US" altLang="en-US"/>
          </a:p>
        </p:txBody>
      </p:sp>
    </p:spTree>
    <p:extLst>
      <p:ext uri="{BB962C8B-B14F-4D97-AF65-F5344CB8AC3E}">
        <p14:creationId xmlns:p14="http://schemas.microsoft.com/office/powerpoint/2010/main" val="3879290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Text, and 2 Content">
    <p:spTree>
      <p:nvGrpSpPr>
        <p:cNvPr id="1" name=""/>
        <p:cNvGrpSpPr/>
        <p:nvPr/>
      </p:nvGrpSpPr>
      <p:grpSpPr>
        <a:xfrm>
          <a:off x="0" y="0"/>
          <a:ext cx="0" cy="0"/>
          <a:chOff x="0" y="0"/>
          <a:chExt cx="0" cy="0"/>
        </a:xfrm>
      </p:grpSpPr>
      <p:sp>
        <p:nvSpPr>
          <p:cNvPr id="5" name="AutoShape 2" descr="data:image/jpeg;base64,/9j/4AAQSkZJRgABAQAAAQABAAD/2wCEAAkGBxQQEBUUEBIVFRUXFhoWFRgXGBgYHBscGRwXGhwYGx0fHCggHR4nHx0YITEhJSosLjouGR8zODMsNyguLjIBCgoKBQUFDgUFDisZExkrKysrKysrKysrKysrKysrKysrKysrKysrKysrKysrKysrKysrKysrKysrKysrKysrK//AABEIAKcBLgMBIgACEQEDEQH/xAAcAAEAAgMBAQEAAAAAAAAAAAAABgcDBAUBCAL/xABPEAACAQMCAwUDBwgFBw0BAAABAgMABBESIQUGMQcTQVFhFCJxFjJVgZGS0iMzQnJzgrGyFVJig6EkJSY0RKKzNTZDRlNjdJPBw8Th8Bf/xAAUAQEAAAAAAAAAAAAAAAAAAAAA/8QAFBEBAAAAAAAAAAAAAAAAAAAAAP/aAAwDAQACEQMRAD8AvGlKUClKUClKUClKUClKUClKUClKUClKUClKUHjsAMkgAdSa9qPc/XLx8OnaOIynRjSuCcEgE4KtqxnOMdM13LSRmjVnXQxUErnOkkbjPp0oMtKUoFKUoFKUoFKUoFKUoFKUoFKUoFKUoFKUoFKUoFKUoFKUoFKUoFKUoFKUoFKUoFKh/O3M8FncWaSy6T33eOACcRlJI9TYYYXU3jnoTj3al6nIyKD2lKUEG7YoJJOHYiZFUSqZQ7qmpAG2BYgH39Bxnw+qpHynHKtjbrOwaQRKGYNqzgY+d+kcYyfE5rldpTIbFomXU8p0RAIrnUqtKWwzKBhI3Ocjptk4Fdrl28jntIZIBiN41ZRpC4yOmkbAg5GBQdGlKUClavFOIR20LzTNpRF1Mev+HUknAAHUmuH2ecYS7sIyjlmQaJAQQysPAgs3gQc5NBJqUpQKUpQKUpQKUpQKUpQKUpQKUpQKUpQKUpQKUpQKUpQKUpQK1jfJ3wh1DvDGZNPjpBClvtIFbNQqSe6/p9VEUfc+zEau8Oe71Al9Ofna9K409D18gmtKUoKc7QOCpNeSNLLI5C6RkoMKDbkKMKNh30nr0qzuVQfY4C0jSExIxLac7qpx7qjYeu/qaqbtd4XbQXkbpCyKwVrjuyighi/zFxtIQj5bp83xJq4OCcPht4ES2jCR4BAAxnYe83mx2yTvQb1K17+9jgjaSZ1jRRlmYgAf/vKuA1/dXwxaIbaE/wC0TLiQg+MUJ3G2cNJjH9U0GnzJdCeeTTgx2UE8kreAmkiKpH8RG0jN5a0865/YxxxJbIWxOJYM7eJRmJDD4ElT8B5isnaJ3fDeDNBANPekRDJJZi5LSMx6szKHJY9SapXhnEJLaVZoHKSIcqR/iCPEHoRQfVNKrflbtXhm0x3qiBztrG8RPr4p9eR61Y6MCAQQQRkEbgjzoIl2l2ne2ZVpXVTnUqlAG0guucqTsyjoRXF7LOHLBNcLHK+gaDoJQhiQ4yfdztgdCPXNd7tH4VBPZOZotbrpEJXSrh3ZVUBiNlLEZ8MVFuw+xt2gkmEebhX0l2wcAjI7vbK5BIPiceWAAtOlK8NBr2l/HK0ixsCYn7uQeTaVfH2MK2ahHIE9011xAXMUaL7RklZNZD6VGkDUdu7EbZOn53TchZvQKUpQKUpQKUpQKUpQKUpQKUpQKUpQKUpQKUpQKUpQKgMt1/pKo0/7KYs+O57z/tOnrpz12/SE4vbpIY3klYKiKXdj0CqMk/ZVK85cXa2uLGUqRMHe+mQ41DvmULEfVYk7v6qC8KVgsrtJokljbUjqHUjxDDINZ6Cm+3D84P1Yv4XVWo18lvad7K2lEiDMfQKOg8T5Cqr7cPzg/Vi/hdVMuPzh5uF2hxplk75wfFbdNar/AOZoP7tBu8J4U9zIt3fr74963gO624PQkdGmI6v4dFwMkyWsSXCM7IGBdMFlBGV1Z05HhnBx8K1n4tF3DTLIrxrqBKnOWUlSox1bUNOB47UFL9sXHvaL0QIfctxpPrI2Cx+oaV+IaoFW9Haz3c8miJ3mYySyKoOQclnJHhgkj44HU1r21o8ocxozBF1uVBOlRgFj5Degw1O+zbnl7KRYLhybZjgZ/wCiJ/SH9jPUeHUeOYTHbOyO6oxRNOtgNl1HC5Phk7CvHt2CK5U6GJCsQcMVxqAPjjIz8aD6T5yP+Sf31v8A8eGoV2C/6rcftE/kFb3CuItPwKLvciSOaGGQN1zHcxKNWd86dJOfE1o9gv8Aq1x+0T+QUFo0pXK5mvmht27v87IRDAP+8k91T8Bux9FJ8KCK9m12Xu+JZXGq47wbY/rLg/lG32HQYyG36Ks/qmOG8cisuYNCEC3VEsfQBFRQT8JBgn1NXPQKUpQKUpQKUpQKUpQKUpQKUpQKUpQKUpQKUpQK4HMfNsFkyxtrlnf83BEuuRuuDjwGx3PkcZxXfqtey9RcX3ELuU6pe+7tc/oplth6YCr+58aDssLi4Q3HFAltaxDvfZlbWzaPeBnfoQMA92u2QMk9Ko7mLi73t1LcSbF2yB/VUbKv1KB9eT41Z3blxZ1SC2U4STVJJ/a0FQq/DJJ+IWqgoJfyd2gXHDlEeBNBnPdscFc7nQ2+PE4II+FXBynzrbcR2iYpKBlonwGx5jwYeo9M4r5wrf4Betb3UEqEhklU7eWQGHwKkj66CfduBPtEaaT76IVO2CVM6leuc++v2152vSyw3ViY8iSOEFMddYYbDz3C7VxO12773isowfyaJFuf7OvbyHv1JuerFrzg1lexhtcMalt/e0sFDNnrkMqtnyyaDSjhvRxbivda+89nmJxnowBhC/2sYC/qt61l7I0cRI0mfZjdAR/1e97tlDeWnJRR4a9PiKmfZxzWnEIff0i6RQsw2BcDOmQeY3O3gSfMZk0/D43haHQoRgwKgAD3sknA8ckn40EV5T4hZtxLiIgKiQujMdveCqFcr6CTVq9Wz41i5B4hZOeINBoUe0PJITjBjI2f9mSJCPDc1RksbwyOhJV0Lxvg43GUYfA7gisaSEZwSNQ0tg4yMg4PmMgHHoKC7OU5bH+hborpEOq570Hrgs/dg+Oe77sL9XjWOa6sv6N4SG06DNBoG2zLtIW+DZDep3qmFlYKyhiFbGoAnB07jI8cb4zXhckAZJAzgbnBOM4HmcDp5CgvXjE6i24m8S6livIpHC43MS2by4ztkaWz6g1zuwiEi0nYjYzBQfMqi5/iK0OaLFuH8uxwSZ72aVTKc9HZjKQ3ngKF+rNcjsz4w1vacT0Z1Lb98h8Ayh1zjzyV+7QWTxfnREmNtZwveXI+ckeAiftJD7q+Xj5HFczjl1LYwNf8QeNrgKUtYUz3UTuMbZ3kfHznP6IYKACc5+yCxSPhiSLu8rO8jdSSGZQCfQD7cnxqu+2DizzcRaEk6IAqqvhqZVdm+JyB+7QQd2LEljkkksT1JO5J+NWJyr2qzW6rHdp36AYDg4kAHnnZ/rwfMmq6pQfT/L3MEF/F3ltJqA2YHZlPky9R/A+Ga6lUD2QXzR8UjRT7syOjjwOlGkB+IK/7x86v6gUpSgUpSgUpSgUpSgUpSgUpSgUpSgUpSgVT3G++5e4k1zGA9rdMSyZwcklivoyksVPTBI9auGuRx/hEtzo7q8mttOc90EOrOMZ1KemD08zQVT2p8ds+IQW81tOpkQsrRnKuFcA5IPkVA2/rVXGoedfQ3ySufpe8+7D+CnySufpe8+7D+Cg+edQ86l/Ztyw19ciQkCCBleQ5G5HvKgHrjc+WfGrX+SVz9L3n3YfwU+SVz9L3n2Q/goKhbi8M0N7PMyPPKlvFEH0tJqCoJZRtsMKdwM7gbVJuAc1iLhQZ2YxxXMMDISp1J3S94oGN1J1HSeuDuM7Tj5JXP0vefZD+CnySufpe8+yH8FBWPBOI20Fxw0iWGPuYXlunQ4DM+pu5z852AwmCSN+mxFdJO0q49iRvaIfaGnCopx7sQUgtP4bsRuAvTPTap58krn6XvPuw/gp8krn6XvPuw/goK14jxe0k4nczs0DxpbMF91MTTlQNUakEElyzZbV0z5Y48RtjbWMJeESPO0lw50+4mpVVZG69NTacgYPmc1cXySufpe8+yH8FPklc/S9592H8FBUtzf2hPEpVEQD4itI9KagC2DIg04VQi5zjPvYzncv6Utrabh5URydxEHnMYU6pGLNjP6Tp7u5JAOMAYxVtfJK5+l7z7sP4KfJK5+l7z7sP4KCCcxcYE/8ARkV1OCjw2lxK0jDR7pm70v03YbfVjauVyrxGKbic0SgrDeSNEFXSoEREnukAbbacADrj67Q+SVz9L3n2Q/gp8krn6XvPuw/goIPy9zBJy/cvZX3vwE61ddyobIEgXrpON16gg4z48DtRubea+7+1njlWVFLaGyVZRpwR4ZUL/jVr/JK5+l7z7IfwU+SVz9L3n3YfwUHzzqHnTUPOvob5JXP0vefdh/BT5JXP0vefdh/BQQ/sZ5WYsL+TGnDJANiSclWc+WMMo+J9M29WjwaxeCIJJPJOwJPeSaQxyc490AYHSt6gUpSgUpSgUpSgUpSgUpSgUpSg1OK8QW3iaV1kcLj3Y0aRjk42VQT9dRLhfaVFdyGO0s7uZlUscCBdhtn3ph4kfbU3bpVDdlXGI7S8neVZWBiIAiiklOzqdwikgep29aC1eXOdra+laFO8imXOYpV0t7uzAYJBI8RnNSWqY5KtTxHjT3yMkcayPJoLr3hBUoBoByOuSTt1G9d3j3aFOl/Faw2joe9UOHKa5A2yquCVVW2OsnOPAYoLEvLkRRvIwJCKzkDc4UEnHrtUV5B54HFTMO4MRi0n5+sFX1Y30jB907f41xeXecuItNci7snZYlJ0xJpZWDAaQXcK4xk5BzhcjOcU7POa0kXiExgit7eFUlCRIo2IlLMxAGtjpFBZVa/EJXSJmhjEjge6hbRq9NWDj7KgfL/Md/xKC5uYGhgWIlYYjGZNRVQ5DvqHUEDYDfNbXZ7zpPxMtrhiVY1GtldtWpvm4Qr804b9LwoPx2f87zcTuZlkjSNEjVlVcs2SxByxxn6gKntUV2UPcC5uRaJGXaMe9KxCIA/UhRqYnwAx8alnLHOt0OJnh/EFiZtTKHjBXDBS469VKjbYHcUFhz3SRlQ7BS7aEycamwTpHmcAn6qzVTPMF9evx+CFpYtcbjuBpbul1oTkrq1McHBOfDbAqW80c5S2Cw2+mOe+lwAFDJGNTaUJBJbc7AZ8CcignNKgPNPG7/hSRTyNDcxEhJlEZiKsdwUOpvdOCNwcHHXO3Q43zysNhHeQQSTRyDIIKqqEkKFkOdQOo6fdDbg9NqCXUqteGcf4pdcNN1D7OpXvWJcEs4Vm91FGyhQNILEkkeHU9vs25tficDmZFWSNgrFMhWDDIYAk4PUYyenrQS+o9xvm6G2uEtgsk1xJ82KIKW3ycsWZVXYE7noM1Iao3tJkNlxoXUEiM50SEAglGVRGUcDoGVfiQW8qCz+Bc5QXVw9sUlhuEzqilCg7YzgqzKeoPXpv0qR1UvB7yHv245dMdL5VY4UaQQkKsX5ZsDDYwOgHvZydqsvg/FFuo+8RJUUnbvUaMnYHIDb4360GvzFzDHYIHnSUp4uiF1XcAaiOmc7Vqcv85QX7MLZJ2C51OYyFBxnTqP6Xp6isXaX/AMk3X6g/mWoZ2RcxW1rZypcS6GM7MBpc7FIhnYEdQaCUT9pVnHKYnW4WUEL3ZhbVk4wMeJORjzyKltpP3iK+ll1DOlxhh6EeBqj+NX8dxzFFJC2pDPbgHBHTQD1APWrF55509heO3t0EtzMQEVjhVDNpUtjc5bYAeR3GNwmFKgPNPG7/AIUkU8rw3MRYJMojMRViCcodTe6cEe8DvjrnbW5r50uobaG9sjBJazYUB431xtg5DESYO4YdBgjG/WgselQGLmS7bg/t6zWxcAuV7l8YHudyPy2desY1dNwMeNfjmLnWfhltGLkRS3k3vIiKyJGuFzrJdi2GyMjTn0wTQWDSq35g5wuOGrBJLcW11rbE0MahCoxnMbazsOnvDckdKsO0uFljSRDlXUOp9GAI/wADQZaUpQKUpQKUpQKUpQeN0qlexFx7fOM9YDj6pEq4OKcOjuYjFMGKNjIV3QnBzjKkHHmM71wYez3h8bBooGjYdGSadD9okzQVzxtdHM6eybMbiHUF9Qhm/wB3WW/ere5k/wCdEH60P8pqx+C8q2lm5e3gVXOcuSzvvufeYk7+NaUnZ/YM+toGL5zrM05bPgdXeZzQSC9P5N/1W/gap3sbgjkteIpPtE0MQkx1C6Z9R236Zq2b3g8U0AgkDmMADHeSAkLsAWDam9ck58c1HOJcuW3C4Jbqxtj30SFlUSTEHbHvLrwwAJOD5UEG5H4ybWK7htZ7V43b8lJcy+zNkqF16CrErjHluvrtNuy/l+Gytn7u4juJHI7x4mDKNIOlBjfbJOTjOegqI8vcj2nFLZbn2opK5ZpkjEYRWLE4CY90YxjfpvWPs/5UDcQuo1dpbNFaJ5UZo1kbUjBQUYZKkMDg42Pg2KD99h5/yu6/Zj+c1j/62/33/wAarG4byPY20iyQQGN16Mss3j4H38Eeh2rB/wDzvh+rV7O2rOdXfT6s+ervM59aCC8xyiPmiJpDpXXDudhumkH4Z2rV7QphFxm3vAweDXEwdTqX8hIBKgI8Vxkj+1Voca5Os71ka5h1sihQ2pwSo6KxDAsNz1z1Pma3LngNtJbi3eCMwqAFj0gKuOmnHzSPMb0EY7YblBwl8ke+8QTfqQwfI/dVjUdu+HPb8qFZQVZmSTSdiA86MB6HGDj1qdWfJdnGUPds/d/mllllmWP9RHYqvh0HgK2+OcuW99p9qjMgXOB3kirvjcqrAE7dTQRbs6P+YP3bj+aSuT2C/mrr9aP+VqmkHJVnHDJCkTLFLpLoJpsHTnH6e3XfHXbOcCv1wjk2ztJRLbQmNxtkSy4OQR7ylyG6nqDQZOdrqSHh1zJASJFiYqR1XzYeoGT9VVp2bSWVzYXNnduiPJIZCzsFJGldLqx6srAn6/U1crLkYIyPGok/Zrw0ya/ZvHOjW4T7mrGPTp6UFQcFuxYXix3DGW0Mqu+nPdyhGYRzAEe8qsNWBsdGN8V9FRSB1DKQVYAgjcEHcEHyrlcY5XtLsRi4gVxGMR4yukbe6NJG2w26bVn4JwOGyQpbKyITnSXdwPD3dTHSPQYoOT2mH/NN1+oP51rgdhp/yCb/AMS3/DhqYcd5ct77T7UjOFzhe8kVd8blVYAnbqa1+Ecn2lo5e2iaMkFTiWXBB81L4J8j4eFBWPNZ/wBJo/21t/COsnaWrWvG7e5kH5ImFw3hiNhrHxA3/eqet2c8OJy1uS3UsZpyxPmSZMk+tdm44FBLbi3ljEkSgACQs5GOh1MS2fXOaCMdsVyg4S+WHvyRBDnrhw5x+6rVg5W5XaXgHss40vKruoP6BZi8ZI8CDpYj1IqQWfJlnEUPds/d/mlllllWP9RHYqvh0HgKkFBSXZeJbh/YZFxDDOLqXPg0eyxY/ahH/u286z9tdm8d9BcldUZjVN9xqjd3Kn9YN09Gq1uHcGht5JpIYwrzvrlOSdR+s7eJwPEk+NZ+IWEdxGY541kRuqsMj0PxHnQcK0fhklt7SI7QQ6dTMyRDT5httiOhFSKBlKKU+aQCu2NsbbeG3hUb4d2fcPgkEkdqpcHKl2eQKR0IDMRkeB61KKBSlKBSlKBSlKBSlKBSlKBSlKDFdXCxIzyMFRQWZjsABuSahHCucLnicrrw2KOOGPZri4DNknoFjUqcnrgsNuuMgVj7a7xo+HKq5xLOqP8AAK74+1Vrb7H4FXhUZHV3kZvU62X+CgfVQaEnCe74hDHf2PD7hLguouI7YIwdVZ9LqxfOdJxv5+Vfr2viScZWCKLTYggALGoi7vSCW1gZDasjGR0Ax41YJqpJOLXbcxQW11MrLFKSqxqUT3oWYHSSSThsbk+OMZoLH4rx2K3mt4W3kuH0IoxkAAkuf7IwB8SK6tUhx/hY+UaRGSYh3jJYyPrGpckK+dSjrjHTO1dHtQ4NNYRxTWl1diMkxyA3Ez4Y5KtkvkZ3HlsvnQW9Sq1mZLjgts1vLcCaRlihIuJtQmdtMms68uq4dsHYKu2KnnB+GLaxCNHkfG5aWR5GJOMnLE4+A28hQanNPMsPDoe9nJOThEX5znyH/qTsPsrj8H4hxO+iE6C1tI3GqJZI5J3ZT0ZiJIwoPUbHaq97YZjNxVInJCLHGo9O8JLMP8PuirxRAoAAwAMADwA8KDgcqcXuJ2nivIkjmgcKTHq0OrLlXXO+Dv8A/RyKkNR/nnmD+j7J5lAL5CRg9CzdM+gGWx6VGuTuBHiPD/aLyed55y5WQSuvdaWZV7tVIVdxnAG+cHagsWlVRyBxyW97/h1/JIzIGZJFkdJPybBWUupDHBwQSdxkHNYex25lumvI7meaRTHGvvSyZGTKCVbVlT6qQelBbtKqHs/upRxy4gaeaSONZ1VZJXcYSRApIJ3IHjWG84hezceitZ7oDu3IUwppVdULMWCsWy+kkAsWwdx5ELkpVLc6JLwfiMD21zcMsgDsskrSasNhlbPUEEddxk48KkXaFzRP7ZDw6zcxNKUEso+cBI2Aq+WBliRv0xjegseoDzlxHikfEbdLJGNudGrCKysSxDiRiMoAuPEfXX74xyXLHLaycOmlRkkUXGueRtceQWc6iQzddtgdXoKjvaDxW7TidvbSTL3DTQyKkalMgzAASEsSxGnwIU9cUGx2zcSurYx9zdyJFMHBjQKhXQE6OBr3z0zVl8KYm3iJOSY0yT+qKq7t76Wn99/7dWhwj/V4f2Sfyig26UpQKUpQKUpQKUpQKUpQKUpQKUpQKUpQcPnTgA4hZvBkK2zRsegddxn0O4PoTUF7OuP/ANGB7LiYNsQ5aJ5fdQ6vnLr+b13DZwcnfpm1q/MkYYYYAjyIzQRG85vE93b2/D3Ew7zVdSx4eNIlDZUuPdDE48dsY6kVX91xiE8yC5Eg7gOv5XfTtAEznHTVtmrujjCjCgAeQGK9xQUxzzcey8et7t1JhbuXVlGQygaW0+ZA3x6jzqyb63XivD5EaN4hMraBKulgQcxyFeo3CsAd8dQOld4qD1FRnnzjF5aRRtYW3fsz4caHk0rgnOlCDufHp9tBCexvhkrSyGbIjtpGCIf0Z3UI5+KoMf3h86t2uJydYvDaIZhiaUtPPtj8pKdbDH9nIX4KK7dBWva7ybJdhbm2UvIi6JEX5zJkkMvmyktt1IO3TB7HLXaBay26+1zx286LiZJmER1DqwDYyD126ZwamVY5IFY5ZVJ9QDQVtxrvuOwXiwKRBGYWs2ZdAldO870gnBwwIUZ26dN6/XZxzRDaWRtr1/Z5YGf3JfcZlZiw0Kd2OSRgZPTzFWVihUHfAoKw7LeXJvaZ7+4jaLvdYiRhhsSPrZiOoGwAz138MGo/2ccUHC765huo5Q74RVSNnYsjNgBQMkMGyD0q8K80jOcb0FLckTunHriWSCUBmmRsLrEbPIrDvGXKqABuc4rBLxmH5SC67wez94PymDp/Md3nOOmrbPTx6VeAXHSmKCle2a/SW9gWNtZiQiTSCdJLKwHxwM49RWftIsXe4h4pYflo8ISyAtpeJtiwG+k4wfLSc4zVx4r2ghnBe0e2uwixRzNO2AYVjZsHxJfGgKOuokbeu1QXtJ4nFJxi3eNwyQmJZWUEhSkzFh8QOuKuxVA6ACmKClu2XjMF37MLaUSlBIW0ZIGrRjJ6Z2O1WpytxKK5tY2hcOAio2OoYKuVIO4PTaurivaBSlKBSlKBSlKBSlKBSlKBSlKBSlKBSlKBSlKBSlKBSlKBSlKBSlKBSlKBSlKBSlKBSlKBSlKBSlKBSlKBSlKBSlKBSlKD/9k=">
            <a:extLst>
              <a:ext uri="{FF2B5EF4-FFF2-40B4-BE49-F238E27FC236}">
                <a16:creationId xmlns:a16="http://schemas.microsoft.com/office/drawing/2014/main" id="{7D9F10E9-8615-0238-D027-1B2928CD3AE5}"/>
              </a:ext>
            </a:extLst>
          </p:cNvPr>
          <p:cNvSpPr>
            <a:spLocks noChangeAspect="1" noChangeArrowheads="1"/>
          </p:cNvSpPr>
          <p:nvPr userDrawn="1"/>
        </p:nvSpPr>
        <p:spPr bwMode="auto">
          <a:xfrm>
            <a:off x="198967" y="-122238"/>
            <a:ext cx="4064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aseline="-25000">
                <a:solidFill>
                  <a:schemeClr val="tx1"/>
                </a:solidFill>
                <a:latin typeface="Arial" charset="0"/>
                <a:ea typeface="ＭＳ Ｐゴシック" pitchFamily="34" charset="-128"/>
              </a:defRPr>
            </a:lvl1pPr>
            <a:lvl2pPr marL="742950" indent="-285750" eaLnBrk="0" hangingPunct="0">
              <a:defRPr baseline="-25000">
                <a:solidFill>
                  <a:schemeClr val="tx1"/>
                </a:solidFill>
                <a:latin typeface="Arial" charset="0"/>
                <a:ea typeface="ＭＳ Ｐゴシック" pitchFamily="34" charset="-128"/>
              </a:defRPr>
            </a:lvl2pPr>
            <a:lvl3pPr marL="1143000" indent="-228600" eaLnBrk="0" hangingPunct="0">
              <a:defRPr baseline="-25000">
                <a:solidFill>
                  <a:schemeClr val="tx1"/>
                </a:solidFill>
                <a:latin typeface="Arial" charset="0"/>
                <a:ea typeface="ＭＳ Ｐゴシック" pitchFamily="34" charset="-128"/>
              </a:defRPr>
            </a:lvl3pPr>
            <a:lvl4pPr marL="1600200" indent="-228600" eaLnBrk="0" hangingPunct="0">
              <a:defRPr baseline="-25000">
                <a:solidFill>
                  <a:schemeClr val="tx1"/>
                </a:solidFill>
                <a:latin typeface="Arial" charset="0"/>
                <a:ea typeface="ＭＳ Ｐゴシック" pitchFamily="34" charset="-128"/>
              </a:defRPr>
            </a:lvl4pPr>
            <a:lvl5pPr marL="2057400" indent="-228600" eaLnBrk="0" hangingPunct="0">
              <a:defRPr baseline="-25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baseline="-25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baseline="-25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baseline="-25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baseline="-25000">
                <a:solidFill>
                  <a:schemeClr val="tx1"/>
                </a:solidFill>
                <a:latin typeface="Arial" charset="0"/>
                <a:ea typeface="ＭＳ Ｐゴシック" pitchFamily="34" charset="-128"/>
              </a:defRPr>
            </a:lvl9pPr>
          </a:lstStyle>
          <a:p>
            <a:pPr eaLnBrk="1" hangingPunct="1">
              <a:defRPr/>
            </a:pPr>
            <a:endParaRPr lang="en-GB" altLang="en-US" sz="1800"/>
          </a:p>
        </p:txBody>
      </p:sp>
      <p:sp>
        <p:nvSpPr>
          <p:cNvPr id="6" name="AutoShape 4" descr="data:image/jpeg;base64,/9j/4AAQSkZJRgABAQAAAQABAAD/2wCEAAkGBxQQEBUUEBIVFRUXFhoWFRgXGBgYHBscGRwXGhwYGx0fHCggHR4nHx0YITEhJSosLjouGR8zODMsNyguLjIBCgoKBQUFDgUFDisZExkrKysrKysrKysrKysrKysrKysrKysrKysrKysrKysrKysrKysrKysrKysrKysrKysrK//AABEIAKcBLgMBIgACEQEDEQH/xAAcAAEAAgMBAQEAAAAAAAAAAAAABgcDBAUBCAL/xABPEAACAQMCAwUDBwgFBw0BAAABAgMABBESIQUGMQcTQVFhFCJxFjJVgZGS0iMzQnJzgrGyFVJig6EkJSY0RKKzNTZDRlNjdJPBw8Th8Bf/xAAUAQEAAAAAAAAAAAAAAAAAAAAA/8QAFBEBAAAAAAAAAAAAAAAAAAAAAP/aAAwDAQACEQMRAD8AvGlKUClKUClKUClKUClKUClKUClKUClKUClKUHjsAMkgAdSa9qPc/XLx8OnaOIynRjSuCcEgE4KtqxnOMdM13LSRmjVnXQxUErnOkkbjPp0oMtKUoFKUoFKUoFKUoFKUoFKUoFKUoFKUoFKUoFKUoFKUoFKUoFKUoFKUoFKUoFKUoFKh/O3M8FncWaSy6T33eOACcRlJI9TYYYXU3jnoTj3al6nIyKD2lKUEG7YoJJOHYiZFUSqZQ7qmpAG2BYgH39Bxnw+qpHynHKtjbrOwaQRKGYNqzgY+d+kcYyfE5rldpTIbFomXU8p0RAIrnUqtKWwzKBhI3Ocjptk4Fdrl28jntIZIBiN41ZRpC4yOmkbAg5GBQdGlKUClavFOIR20LzTNpRF1Mev+HUknAAHUmuH2ecYS7sIyjlmQaJAQQysPAgs3gQc5NBJqUpQKUpQKUpQKUpQKUpQKUpQKUpQKUpQKUpQKUpQKUpQKUpQK1jfJ3wh1DvDGZNPjpBClvtIFbNQqSe6/p9VEUfc+zEau8Oe71Al9Ofna9K409D18gmtKUoKc7QOCpNeSNLLI5C6RkoMKDbkKMKNh30nr0qzuVQfY4C0jSExIxLac7qpx7qjYeu/qaqbtd4XbQXkbpCyKwVrjuyighi/zFxtIQj5bp83xJq4OCcPht4ES2jCR4BAAxnYe83mx2yTvQb1K17+9jgjaSZ1jRRlmYgAf/vKuA1/dXwxaIbaE/wC0TLiQg+MUJ3G2cNJjH9U0GnzJdCeeTTgx2UE8kreAmkiKpH8RG0jN5a0865/YxxxJbIWxOJYM7eJRmJDD4ElT8B5isnaJ3fDeDNBANPekRDJJZi5LSMx6szKHJY9SapXhnEJLaVZoHKSIcqR/iCPEHoRQfVNKrflbtXhm0x3qiBztrG8RPr4p9eR61Y6MCAQQQRkEbgjzoIl2l2ne2ZVpXVTnUqlAG0guucqTsyjoRXF7LOHLBNcLHK+gaDoJQhiQ4yfdztgdCPXNd7tH4VBPZOZotbrpEJXSrh3ZVUBiNlLEZ8MVFuw+xt2gkmEebhX0l2wcAjI7vbK5BIPiceWAAtOlK8NBr2l/HK0ixsCYn7uQeTaVfH2MK2ahHIE9011xAXMUaL7RklZNZD6VGkDUdu7EbZOn53TchZvQKUpQKUpQKUpQKUpQKUpQKUpQKUpQKUpQKUpQKUpQKgMt1/pKo0/7KYs+O57z/tOnrpz12/SE4vbpIY3klYKiKXdj0CqMk/ZVK85cXa2uLGUqRMHe+mQ41DvmULEfVYk7v6qC8KVgsrtJokljbUjqHUjxDDINZ6Cm+3D84P1Yv4XVWo18lvad7K2lEiDMfQKOg8T5Cqr7cPzg/Vi/hdVMuPzh5uF2hxplk75wfFbdNar/AOZoP7tBu8J4U9zIt3fr74963gO624PQkdGmI6v4dFwMkyWsSXCM7IGBdMFlBGV1Z05HhnBx8K1n4tF3DTLIrxrqBKnOWUlSox1bUNOB47UFL9sXHvaL0QIfctxpPrI2Cx+oaV+IaoFW9Haz3c8miJ3mYySyKoOQclnJHhgkj44HU1r21o8ocxozBF1uVBOlRgFj5Degw1O+zbnl7KRYLhybZjgZ/wCiJ/SH9jPUeHUeOYTHbOyO6oxRNOtgNl1HC5Phk7CvHt2CK5U6GJCsQcMVxqAPjjIz8aD6T5yP+Sf31v8A8eGoV2C/6rcftE/kFb3CuItPwKLvciSOaGGQN1zHcxKNWd86dJOfE1o9gv8Aq1x+0T+QUFo0pXK5mvmht27v87IRDAP+8k91T8Bux9FJ8KCK9m12Xu+JZXGq47wbY/rLg/lG32HQYyG36Ks/qmOG8cisuYNCEC3VEsfQBFRQT8JBgn1NXPQKUpQKUpQKUpQKUpQKUpQKUpQKUpQKUpQKUpQK4HMfNsFkyxtrlnf83BEuuRuuDjwGx3PkcZxXfqtey9RcX3ELuU6pe+7tc/oplth6YCr+58aDssLi4Q3HFAltaxDvfZlbWzaPeBnfoQMA92u2QMk9Ko7mLi73t1LcSbF2yB/VUbKv1KB9eT41Z3blxZ1SC2U4STVJJ/a0FQq/DJJ+IWqgoJfyd2gXHDlEeBNBnPdscFc7nQ2+PE4II+FXBynzrbcR2iYpKBlonwGx5jwYeo9M4r5wrf4Betb3UEqEhklU7eWQGHwKkj66CfduBPtEaaT76IVO2CVM6leuc++v2152vSyw3ViY8iSOEFMddYYbDz3C7VxO12773isowfyaJFuf7OvbyHv1JuerFrzg1lexhtcMalt/e0sFDNnrkMqtnyyaDSjhvRxbivda+89nmJxnowBhC/2sYC/qt61l7I0cRI0mfZjdAR/1e97tlDeWnJRR4a9PiKmfZxzWnEIff0i6RQsw2BcDOmQeY3O3gSfMZk0/D43haHQoRgwKgAD3sknA8ckn40EV5T4hZtxLiIgKiQujMdveCqFcr6CTVq9Wz41i5B4hZOeINBoUe0PJITjBjI2f9mSJCPDc1RksbwyOhJV0Lxvg43GUYfA7gisaSEZwSNQ0tg4yMg4PmMgHHoKC7OU5bH+hborpEOq570Hrgs/dg+Oe77sL9XjWOa6sv6N4SG06DNBoG2zLtIW+DZDep3qmFlYKyhiFbGoAnB07jI8cb4zXhckAZJAzgbnBOM4HmcDp5CgvXjE6i24m8S6livIpHC43MS2by4ztkaWz6g1zuwiEi0nYjYzBQfMqi5/iK0OaLFuH8uxwSZ72aVTKc9HZjKQ3ngKF+rNcjsz4w1vacT0Z1Lb98h8Ayh1zjzyV+7QWTxfnREmNtZwveXI+ckeAiftJD7q+Xj5HFczjl1LYwNf8QeNrgKUtYUz3UTuMbZ3kfHznP6IYKACc5+yCxSPhiSLu8rO8jdSSGZQCfQD7cnxqu+2DizzcRaEk6IAqqvhqZVdm+JyB+7QQd2LEljkkksT1JO5J+NWJyr2qzW6rHdp36AYDg4kAHnnZ/rwfMmq6pQfT/L3MEF/F3ltJqA2YHZlPky9R/A+Ga6lUD2QXzR8UjRT7syOjjwOlGkB+IK/7x86v6gUpSgUpSgUpSgUpSgUpSgUpSgUpSgUpSgVT3G++5e4k1zGA9rdMSyZwcklivoyksVPTBI9auGuRx/hEtzo7q8mttOc90EOrOMZ1KemD08zQVT2p8ds+IQW81tOpkQsrRnKuFcA5IPkVA2/rVXGoedfQ3ySufpe8+7D+CnySufpe8+7D+Cg+edQ86l/Ztyw19ciQkCCBleQ5G5HvKgHrjc+WfGrX+SVz9L3n3YfwU+SVz9L3n2Q/goKhbi8M0N7PMyPPKlvFEH0tJqCoJZRtsMKdwM7gbVJuAc1iLhQZ2YxxXMMDISp1J3S94oGN1J1HSeuDuM7Tj5JXP0vefZD+CnySufpe8+yH8FBWPBOI20Fxw0iWGPuYXlunQ4DM+pu5z852AwmCSN+mxFdJO0q49iRvaIfaGnCopx7sQUgtP4bsRuAvTPTap58krn6XvPuw/gp8krn6XvPuw/goK14jxe0k4nczs0DxpbMF91MTTlQNUakEElyzZbV0z5Y48RtjbWMJeESPO0lw50+4mpVVZG69NTacgYPmc1cXySufpe8+yH8FPklc/S9592H8FBUtzf2hPEpVEQD4itI9KagC2DIg04VQi5zjPvYzncv6Utrabh5URydxEHnMYU6pGLNjP6Tp7u5JAOMAYxVtfJK5+l7z7sP4KfJK5+l7z7sP4KCCcxcYE/8ARkV1OCjw2lxK0jDR7pm70v03YbfVjauVyrxGKbic0SgrDeSNEFXSoEREnukAbbacADrj67Q+SVz9L3n2Q/gp8krn6XvPuw/goIPy9zBJy/cvZX3vwE61ddyobIEgXrpON16gg4z48DtRubea+7+1njlWVFLaGyVZRpwR4ZUL/jVr/JK5+l7z7IfwU+SVz9L3n3YfwUHzzqHnTUPOvob5JXP0vefdh/BT5JXP0vefdh/BQQ/sZ5WYsL+TGnDJANiSclWc+WMMo+J9M29WjwaxeCIJJPJOwJPeSaQxyc490AYHSt6gUpSgUpSgUpSgUpSgUpSgUpSg1OK8QW3iaV1kcLj3Y0aRjk42VQT9dRLhfaVFdyGO0s7uZlUscCBdhtn3ph4kfbU3bpVDdlXGI7S8neVZWBiIAiiklOzqdwikgep29aC1eXOdra+laFO8imXOYpV0t7uzAYJBI8RnNSWqY5KtTxHjT3yMkcayPJoLr3hBUoBoByOuSTt1G9d3j3aFOl/Faw2joe9UOHKa5A2yquCVVW2OsnOPAYoLEvLkRRvIwJCKzkDc4UEnHrtUV5B54HFTMO4MRi0n5+sFX1Y30jB907f41xeXecuItNci7snZYlJ0xJpZWDAaQXcK4xk5BzhcjOcU7POa0kXiExgit7eFUlCRIo2IlLMxAGtjpFBZVa/EJXSJmhjEjge6hbRq9NWDj7KgfL/Md/xKC5uYGhgWIlYYjGZNRVQ5DvqHUEDYDfNbXZ7zpPxMtrhiVY1GtldtWpvm4Qr804b9LwoPx2f87zcTuZlkjSNEjVlVcs2SxByxxn6gKntUV2UPcC5uRaJGXaMe9KxCIA/UhRqYnwAx8alnLHOt0OJnh/EFiZtTKHjBXDBS469VKjbYHcUFhz3SRlQ7BS7aEycamwTpHmcAn6qzVTPMF9evx+CFpYtcbjuBpbul1oTkrq1McHBOfDbAqW80c5S2Cw2+mOe+lwAFDJGNTaUJBJbc7AZ8CcignNKgPNPG7/hSRTyNDcxEhJlEZiKsdwUOpvdOCNwcHHXO3Q43zysNhHeQQSTRyDIIKqqEkKFkOdQOo6fdDbg9NqCXUqteGcf4pdcNN1D7OpXvWJcEs4Vm91FGyhQNILEkkeHU9vs25tficDmZFWSNgrFMhWDDIYAk4PUYyenrQS+o9xvm6G2uEtgsk1xJ82KIKW3ycsWZVXYE7noM1Iao3tJkNlxoXUEiM50SEAglGVRGUcDoGVfiQW8qCz+Bc5QXVw9sUlhuEzqilCg7YzgqzKeoPXpv0qR1UvB7yHv245dMdL5VY4UaQQkKsX5ZsDDYwOgHvZydqsvg/FFuo+8RJUUnbvUaMnYHIDb4360GvzFzDHYIHnSUp4uiF1XcAaiOmc7Vqcv85QX7MLZJ2C51OYyFBxnTqP6Xp6isXaX/AMk3X6g/mWoZ2RcxW1rZypcS6GM7MBpc7FIhnYEdQaCUT9pVnHKYnW4WUEL3ZhbVk4wMeJORjzyKltpP3iK+ll1DOlxhh6EeBqj+NX8dxzFFJC2pDPbgHBHTQD1APWrF55509heO3t0EtzMQEVjhVDNpUtjc5bYAeR3GNwmFKgPNPG7/AIUkU8rw3MRYJMojMRViCcodTe6cEe8DvjrnbW5r50uobaG9sjBJazYUB431xtg5DESYO4YdBgjG/WgselQGLmS7bg/t6zWxcAuV7l8YHudyPy2desY1dNwMeNfjmLnWfhltGLkRS3k3vIiKyJGuFzrJdi2GyMjTn0wTQWDSq35g5wuOGrBJLcW11rbE0MahCoxnMbazsOnvDckdKsO0uFljSRDlXUOp9GAI/wADQZaUpQKUpQKUpQKUpQeN0qlexFx7fOM9YDj6pEq4OKcOjuYjFMGKNjIV3QnBzjKkHHmM71wYez3h8bBooGjYdGSadD9okzQVzxtdHM6eybMbiHUF9Qhm/wB3WW/ere5k/wCdEH60P8pqx+C8q2lm5e3gVXOcuSzvvufeYk7+NaUnZ/YM+toGL5zrM05bPgdXeZzQSC9P5N/1W/gap3sbgjkteIpPtE0MQkx1C6Z9R236Zq2b3g8U0AgkDmMADHeSAkLsAWDam9ck58c1HOJcuW3C4Jbqxtj30SFlUSTEHbHvLrwwAJOD5UEG5H4ybWK7htZ7V43b8lJcy+zNkqF16CrErjHluvrtNuy/l+Gytn7u4juJHI7x4mDKNIOlBjfbJOTjOegqI8vcj2nFLZbn2opK5ZpkjEYRWLE4CY90YxjfpvWPs/5UDcQuo1dpbNFaJ5UZo1kbUjBQUYZKkMDg42Pg2KD99h5/yu6/Zj+c1j/62/33/wAarG4byPY20iyQQGN16Mss3j4H38Eeh2rB/wDzvh+rV7O2rOdXfT6s+ervM59aCC8xyiPmiJpDpXXDudhumkH4Z2rV7QphFxm3vAweDXEwdTqX8hIBKgI8Vxkj+1Voca5Os71ka5h1sihQ2pwSo6KxDAsNz1z1Pma3LngNtJbi3eCMwqAFj0gKuOmnHzSPMb0EY7YblBwl8ke+8QTfqQwfI/dVjUdu+HPb8qFZQVZmSTSdiA86MB6HGDj1qdWfJdnGUPds/d/mllllmWP9RHYqvh0HgK2+OcuW99p9qjMgXOB3kirvjcqrAE7dTQRbs6P+YP3bj+aSuT2C/mrr9aP+VqmkHJVnHDJCkTLFLpLoJpsHTnH6e3XfHXbOcCv1wjk2ztJRLbQmNxtkSy4OQR7ylyG6nqDQZOdrqSHh1zJASJFiYqR1XzYeoGT9VVp2bSWVzYXNnduiPJIZCzsFJGldLqx6srAn6/U1crLkYIyPGok/Zrw0ya/ZvHOjW4T7mrGPTp6UFQcFuxYXix3DGW0Mqu+nPdyhGYRzAEe8qsNWBsdGN8V9FRSB1DKQVYAgjcEHcEHyrlcY5XtLsRi4gVxGMR4yukbe6NJG2w26bVn4JwOGyQpbKyITnSXdwPD3dTHSPQYoOT2mH/NN1+oP51rgdhp/yCb/AMS3/DhqYcd5ct77T7UjOFzhe8kVd8blVYAnbqa1+Ecn2lo5e2iaMkFTiWXBB81L4J8j4eFBWPNZ/wBJo/21t/COsnaWrWvG7e5kH5ImFw3hiNhrHxA3/eqet2c8OJy1uS3UsZpyxPmSZMk+tdm44FBLbi3ljEkSgACQs5GOh1MS2fXOaCMdsVyg4S+WHvyRBDnrhw5x+6rVg5W5XaXgHss40vKruoP6BZi8ZI8CDpYj1IqQWfJlnEUPds/d/mlllllWP9RHYqvh0HgKkFBSXZeJbh/YZFxDDOLqXPg0eyxY/ahH/u286z9tdm8d9BcldUZjVN9xqjd3Kn9YN09Gq1uHcGht5JpIYwrzvrlOSdR+s7eJwPEk+NZ+IWEdxGY541kRuqsMj0PxHnQcK0fhklt7SI7QQ6dTMyRDT5httiOhFSKBlKKU+aQCu2NsbbeG3hUb4d2fcPgkEkdqpcHKl2eQKR0IDMRkeB61KKBSlKBSlKBSlKBSlKBSlKBSlKDFdXCxIzyMFRQWZjsABuSahHCucLnicrrw2KOOGPZri4DNknoFjUqcnrgsNuuMgVj7a7xo+HKq5xLOqP8AAK74+1Vrb7H4FXhUZHV3kZvU62X+CgfVQaEnCe74hDHf2PD7hLguouI7YIwdVZ9LqxfOdJxv5+Vfr2viScZWCKLTYggALGoi7vSCW1gZDasjGR0Ax41YJqpJOLXbcxQW11MrLFKSqxqUT3oWYHSSSThsbk+OMZoLH4rx2K3mt4W3kuH0IoxkAAkuf7IwB8SK6tUhx/hY+UaRGSYh3jJYyPrGpckK+dSjrjHTO1dHtQ4NNYRxTWl1diMkxyA3Ez4Y5KtkvkZ3HlsvnQW9Sq1mZLjgts1vLcCaRlihIuJtQmdtMms68uq4dsHYKu2KnnB+GLaxCNHkfG5aWR5GJOMnLE4+A28hQanNPMsPDoe9nJOThEX5znyH/qTsPsrj8H4hxO+iE6C1tI3GqJZI5J3ZT0ZiJIwoPUbHaq97YZjNxVInJCLHGo9O8JLMP8PuirxRAoAAwAMADwA8KDgcqcXuJ2nivIkjmgcKTHq0OrLlXXO+Dv8A/RyKkNR/nnmD+j7J5lAL5CRg9CzdM+gGWx6VGuTuBHiPD/aLyed55y5WQSuvdaWZV7tVIVdxnAG+cHagsWlVRyBxyW97/h1/JIzIGZJFkdJPybBWUupDHBwQSdxkHNYex25lumvI7meaRTHGvvSyZGTKCVbVlT6qQelBbtKqHs/upRxy4gaeaSONZ1VZJXcYSRApIJ3IHjWG84hezceitZ7oDu3IUwppVdULMWCsWy+kkAsWwdx5ELkpVLc6JLwfiMD21zcMsgDsskrSasNhlbPUEEddxk48KkXaFzRP7ZDw6zcxNKUEso+cBI2Aq+WBliRv0xjegseoDzlxHikfEbdLJGNudGrCKysSxDiRiMoAuPEfXX74xyXLHLaycOmlRkkUXGueRtceQWc6iQzddtgdXoKjvaDxW7TidvbSTL3DTQyKkalMgzAASEsSxGnwIU9cUGx2zcSurYx9zdyJFMHBjQKhXQE6OBr3z0zVl8KYm3iJOSY0yT+qKq7t76Wn99/7dWhwj/V4f2Sfyig26UpQKUpQKUpQKUpQKUpQKUpQKUpQKUpQcPnTgA4hZvBkK2zRsegddxn0O4PoTUF7OuP/ANGB7LiYNsQ5aJ5fdQ6vnLr+b13DZwcnfpm1q/MkYYYYAjyIzQRG85vE93b2/D3Ew7zVdSx4eNIlDZUuPdDE48dsY6kVX91xiE8yC5Eg7gOv5XfTtAEznHTVtmrujjCjCgAeQGK9xQUxzzcey8et7t1JhbuXVlGQygaW0+ZA3x6jzqyb63XivD5EaN4hMraBKulgQcxyFeo3CsAd8dQOld4qD1FRnnzjF5aRRtYW3fsz4caHk0rgnOlCDufHp9tBCexvhkrSyGbIjtpGCIf0Z3UI5+KoMf3h86t2uJydYvDaIZhiaUtPPtj8pKdbDH9nIX4KK7dBWva7ybJdhbm2UvIi6JEX5zJkkMvmyktt1IO3TB7HLXaBay26+1zx286LiZJmER1DqwDYyD126ZwamVY5IFY5ZVJ9QDQVtxrvuOwXiwKRBGYWs2ZdAldO870gnBwwIUZ26dN6/XZxzRDaWRtr1/Z5YGf3JfcZlZiw0Kd2OSRgZPTzFWVihUHfAoKw7LeXJvaZ7+4jaLvdYiRhhsSPrZiOoGwAz138MGo/2ccUHC765huo5Q74RVSNnYsjNgBQMkMGyD0q8K80jOcb0FLckTunHriWSCUBmmRsLrEbPIrDvGXKqABuc4rBLxmH5SC67wez94PymDp/Md3nOOmrbPTx6VeAXHSmKCle2a/SW9gWNtZiQiTSCdJLKwHxwM49RWftIsXe4h4pYflo8ISyAtpeJtiwG+k4wfLSc4zVx4r2ghnBe0e2uwixRzNO2AYVjZsHxJfGgKOuokbeu1QXtJ4nFJxi3eNwyQmJZWUEhSkzFh8QOuKuxVA6ACmKClu2XjMF37MLaUSlBIW0ZIGrRjJ6Z2O1WpytxKK5tY2hcOAio2OoYKuVIO4PTaurivaBSlKBSlKBSlKBSlKBSlKBSlKBSlKBSlKBSlKBSlKBSlKBSlKBSlKBSlKBSlKBSlKBSlKBSlKBSlKBSlKBSlKBSlKBSlKD/9k=">
            <a:extLst>
              <a:ext uri="{FF2B5EF4-FFF2-40B4-BE49-F238E27FC236}">
                <a16:creationId xmlns:a16="http://schemas.microsoft.com/office/drawing/2014/main" id="{644AD244-3A61-813A-3E1C-6252DF2C67FF}"/>
              </a:ext>
            </a:extLst>
          </p:cNvPr>
          <p:cNvSpPr>
            <a:spLocks noChangeAspect="1" noChangeArrowheads="1"/>
          </p:cNvSpPr>
          <p:nvPr userDrawn="1"/>
        </p:nvSpPr>
        <p:spPr bwMode="auto">
          <a:xfrm>
            <a:off x="402167" y="30163"/>
            <a:ext cx="406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aseline="-25000">
                <a:solidFill>
                  <a:schemeClr val="tx1"/>
                </a:solidFill>
                <a:latin typeface="Arial" charset="0"/>
                <a:ea typeface="ＭＳ Ｐゴシック" pitchFamily="34" charset="-128"/>
              </a:defRPr>
            </a:lvl1pPr>
            <a:lvl2pPr marL="742950" indent="-285750" eaLnBrk="0" hangingPunct="0">
              <a:defRPr baseline="-25000">
                <a:solidFill>
                  <a:schemeClr val="tx1"/>
                </a:solidFill>
                <a:latin typeface="Arial" charset="0"/>
                <a:ea typeface="ＭＳ Ｐゴシック" pitchFamily="34" charset="-128"/>
              </a:defRPr>
            </a:lvl2pPr>
            <a:lvl3pPr marL="1143000" indent="-228600" eaLnBrk="0" hangingPunct="0">
              <a:defRPr baseline="-25000">
                <a:solidFill>
                  <a:schemeClr val="tx1"/>
                </a:solidFill>
                <a:latin typeface="Arial" charset="0"/>
                <a:ea typeface="ＭＳ Ｐゴシック" pitchFamily="34" charset="-128"/>
              </a:defRPr>
            </a:lvl3pPr>
            <a:lvl4pPr marL="1600200" indent="-228600" eaLnBrk="0" hangingPunct="0">
              <a:defRPr baseline="-25000">
                <a:solidFill>
                  <a:schemeClr val="tx1"/>
                </a:solidFill>
                <a:latin typeface="Arial" charset="0"/>
                <a:ea typeface="ＭＳ Ｐゴシック" pitchFamily="34" charset="-128"/>
              </a:defRPr>
            </a:lvl4pPr>
            <a:lvl5pPr marL="2057400" indent="-228600" eaLnBrk="0" hangingPunct="0">
              <a:defRPr baseline="-25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baseline="-25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baseline="-25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baseline="-25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baseline="-25000">
                <a:solidFill>
                  <a:schemeClr val="tx1"/>
                </a:solidFill>
                <a:latin typeface="Arial" charset="0"/>
                <a:ea typeface="ＭＳ Ｐゴシック" pitchFamily="34" charset="-128"/>
              </a:defRPr>
            </a:lvl9pPr>
          </a:lstStyle>
          <a:p>
            <a:pPr eaLnBrk="1" hangingPunct="1">
              <a:defRPr/>
            </a:pPr>
            <a:endParaRPr lang="en-GB" altLang="en-US" sz="1800"/>
          </a:p>
        </p:txBody>
      </p:sp>
      <p:pic>
        <p:nvPicPr>
          <p:cNvPr id="7" name="Picture 12" descr="http://www.theargus.co.uk/resources/images/2181572/">
            <a:extLst>
              <a:ext uri="{FF2B5EF4-FFF2-40B4-BE49-F238E27FC236}">
                <a16:creationId xmlns:a16="http://schemas.microsoft.com/office/drawing/2014/main" id="{CAA8575F-14B3-4836-B739-C30ACC5E67C6}"/>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8303684" y="6092826"/>
            <a:ext cx="1386416"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5">
            <a:extLst>
              <a:ext uri="{FF2B5EF4-FFF2-40B4-BE49-F238E27FC236}">
                <a16:creationId xmlns:a16="http://schemas.microsoft.com/office/drawing/2014/main" id="{A86B7201-DAC2-7EA0-9C83-29AAE7B34FBC}"/>
              </a:ext>
            </a:extLst>
          </p:cNvPr>
          <p:cNvSpPr>
            <a:spLocks noGrp="1"/>
          </p:cNvSpPr>
          <p:nvPr>
            <p:ph type="dt" sz="half" idx="10"/>
          </p:nvPr>
        </p:nvSpPr>
        <p:spPr/>
        <p:txBody>
          <a:bodyPr/>
          <a:lstStyle>
            <a:lvl1pPr>
              <a:defRPr/>
            </a:lvl1pPr>
          </a:lstStyle>
          <a:p>
            <a:pPr>
              <a:defRPr/>
            </a:pPr>
            <a:endParaRPr lang="en-US"/>
          </a:p>
        </p:txBody>
      </p:sp>
      <p:sp>
        <p:nvSpPr>
          <p:cNvPr id="9" name="Footer Placeholder 6">
            <a:extLst>
              <a:ext uri="{FF2B5EF4-FFF2-40B4-BE49-F238E27FC236}">
                <a16:creationId xmlns:a16="http://schemas.microsoft.com/office/drawing/2014/main" id="{2023883B-7CBD-FCFE-6E0B-08632BC35A00}"/>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Tree>
    <p:extLst>
      <p:ext uri="{BB962C8B-B14F-4D97-AF65-F5344CB8AC3E}">
        <p14:creationId xmlns:p14="http://schemas.microsoft.com/office/powerpoint/2010/main" val="662878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able Placeholder 2"/>
          <p:cNvSpPr>
            <a:spLocks noGrp="1"/>
          </p:cNvSpPr>
          <p:nvPr>
            <p:ph type="tbl" idx="1"/>
          </p:nvPr>
        </p:nvSpPr>
        <p:spPr>
          <a:xfrm>
            <a:off x="609600" y="1600201"/>
            <a:ext cx="10972800" cy="4525963"/>
          </a:xfrm>
        </p:spPr>
        <p:txBody>
          <a:bodyPr/>
          <a:lstStyle/>
          <a:p>
            <a:pPr lvl="0"/>
            <a:endParaRPr lang="en-US" noProof="0"/>
          </a:p>
        </p:txBody>
      </p:sp>
      <p:sp>
        <p:nvSpPr>
          <p:cNvPr id="4" name="Date Placeholder 3">
            <a:extLst>
              <a:ext uri="{FF2B5EF4-FFF2-40B4-BE49-F238E27FC236}">
                <a16:creationId xmlns:a16="http://schemas.microsoft.com/office/drawing/2014/main" id="{A26AFB71-55DA-0A73-7A20-E042136BE14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9F470BB-F5A0-D3DE-4280-E24671BE4D49}"/>
              </a:ext>
            </a:extLst>
          </p:cNvPr>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1E18BE2-4EFA-8549-3D3C-B52DF1248D71}"/>
              </a:ext>
            </a:extLst>
          </p:cNvPr>
          <p:cNvSpPr>
            <a:spLocks noGrp="1"/>
          </p:cNvSpPr>
          <p:nvPr>
            <p:ph type="sldNum" sz="quarter" idx="12"/>
          </p:nvPr>
        </p:nvSpPr>
        <p:spPr/>
        <p:txBody>
          <a:bodyPr/>
          <a:lstStyle>
            <a:lvl1pPr>
              <a:defRPr/>
            </a:lvl1pPr>
          </a:lstStyle>
          <a:p>
            <a:fld id="{E6128C27-6379-4D9E-9D28-52DCC1158025}" type="slidenum">
              <a:rPr lang="en-US" altLang="en-US"/>
              <a:pPr/>
              <a:t>‹#›</a:t>
            </a:fld>
            <a:endParaRPr lang="en-US" altLang="en-US"/>
          </a:p>
        </p:txBody>
      </p:sp>
    </p:spTree>
    <p:extLst>
      <p:ext uri="{BB962C8B-B14F-4D97-AF65-F5344CB8AC3E}">
        <p14:creationId xmlns:p14="http://schemas.microsoft.com/office/powerpoint/2010/main" val="2363921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12/11/2024</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3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2.xml"/><Relationship Id="rId1" Type="http://schemas.openxmlformats.org/officeDocument/2006/relationships/video" Target="https://www.youtube.com/embed/CasrjYhZB1M?list=PLs2E0r3shsLInWNafxbVEZClSFOT8Pez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2.xml"/><Relationship Id="rId1" Type="http://schemas.openxmlformats.org/officeDocument/2006/relationships/video" Target="https://www.youtube.com/embed/nxypPp32xac?start=3&amp;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hsDVIt7T7nU?list=PLs2E0r3shsLInWNafxbVEZClSFOT8PezE" TargetMode="External"/><Relationship Id="rId4" Type="http://schemas.openxmlformats.org/officeDocument/2006/relationships/image" Target="../media/image59.jpe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2.xml"/><Relationship Id="rId4" Type="http://schemas.openxmlformats.org/officeDocument/2006/relationships/image" Target="../media/image78.png"/></Relationships>
</file>

<file path=ppt/slides/_rels/slide61.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63.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6.xml"/></Relationships>
</file>

<file path=ppt/slides/_rels/slide80.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 Id="rId4" Type="http://schemas.openxmlformats.org/officeDocument/2006/relationships/image" Target="../media/image99.png"/></Relationships>
</file>

<file path=ppt/slides/_rels/slide8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8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102.jpeg"/></Relationships>
</file>

<file path=ppt/slides/_rels/slide88.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emf"/><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16.xml"/></Relationships>
</file>

<file path=ppt/slides/_rels/slide9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16.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4.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jpeg"/><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jpeg"/><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16.xml"/></Relationships>
</file>

<file path=ppt/slides/_rels/slide110.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29.jpeg"/><Relationship Id="rId1" Type="http://schemas.openxmlformats.org/officeDocument/2006/relationships/slideLayout" Target="../slideLayouts/slideLayout16.xml"/><Relationship Id="rId5" Type="http://schemas.openxmlformats.org/officeDocument/2006/relationships/image" Target="../media/image132.jpeg"/><Relationship Id="rId4" Type="http://schemas.openxmlformats.org/officeDocument/2006/relationships/image" Target="../media/image131.jpeg"/></Relationships>
</file>

<file path=ppt/slides/_rels/slide11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jpeg"/><Relationship Id="rId1" Type="http://schemas.openxmlformats.org/officeDocument/2006/relationships/slideLayout" Target="../slideLayouts/slideLayout1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35.jpeg"/><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118.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 Id="rId4" Type="http://schemas.openxmlformats.org/officeDocument/2006/relationships/image" Target="../media/image143.png"/></Relationships>
</file>

<file path=ppt/slides/_rels/slide123.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2.xml"/><Relationship Id="rId4" Type="http://schemas.openxmlformats.org/officeDocument/2006/relationships/image" Target="../media/image143.png"/></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125.xml.rels><?xml version="1.0" encoding="UTF-8" standalone="yes"?>
<Relationships xmlns="http://schemas.openxmlformats.org/package/2006/relationships"><Relationship Id="rId3" Type="http://schemas.openxmlformats.org/officeDocument/2006/relationships/image" Target="../media/image145.wmf"/><Relationship Id="rId2" Type="http://schemas.openxmlformats.org/officeDocument/2006/relationships/image" Target="../media/image144.wmf"/><Relationship Id="rId1" Type="http://schemas.openxmlformats.org/officeDocument/2006/relationships/slideLayout" Target="../slideLayouts/slideLayout4.xml"/><Relationship Id="rId4" Type="http://schemas.openxmlformats.org/officeDocument/2006/relationships/image" Target="../media/image146.png"/></Relationships>
</file>

<file path=ppt/slides/_rels/slide126.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150.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52.wmf"/><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53.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54.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13.xml"/><Relationship Id="rId5" Type="http://schemas.openxmlformats.org/officeDocument/2006/relationships/image" Target="../media/image158.jpeg"/><Relationship Id="rId4" Type="http://schemas.openxmlformats.org/officeDocument/2006/relationships/image" Target="../media/image157.jpeg"/></Relationships>
</file>

<file path=ppt/slides/_rels/slide135.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136.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137.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163.jpeg"/><Relationship Id="rId4" Type="http://schemas.openxmlformats.org/officeDocument/2006/relationships/image" Target="../media/image162.jpeg"/></Relationships>
</file>

<file path=ppt/slides/_rels/slide138.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65.jpeg"/></Relationships>
</file>

<file path=ppt/slides/_rels/slide139.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image" Target="../media/image168.pn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sz="4800" kern="0" dirty="0">
                <a:effectLst/>
                <a:latin typeface="Calibri" panose="020F0502020204030204" pitchFamily="34" charset="0"/>
                <a:ea typeface="DengXian" panose="02010600030101010101" pitchFamily="2" charset="-122"/>
              </a:rPr>
              <a:t>Sustainable construction</a:t>
            </a:r>
          </a:p>
        </p:txBody>
      </p:sp>
      <p:sp>
        <p:nvSpPr>
          <p:cNvPr id="3" name="Subtitle 2"/>
          <p:cNvSpPr>
            <a:spLocks noGrp="1"/>
          </p:cNvSpPr>
          <p:nvPr>
            <p:ph type="subTitle" idx="1"/>
          </p:nvPr>
        </p:nvSpPr>
        <p:spPr/>
        <p:txBody>
          <a:bodyPr rtlCol="0"/>
          <a:lstStyle/>
          <a:p>
            <a:pPr rtl="0"/>
            <a:r>
              <a:rPr lang="en-GB" dirty="0"/>
              <a:t>Ian brown</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Session contents</a:t>
            </a:r>
          </a:p>
        </p:txBody>
      </p:sp>
      <p:sp>
        <p:nvSpPr>
          <p:cNvPr id="3" name="Content Placeholder 2"/>
          <p:cNvSpPr>
            <a:spLocks noGrp="1"/>
          </p:cNvSpPr>
          <p:nvPr>
            <p:ph idx="1"/>
          </p:nvPr>
        </p:nvSpPr>
        <p:spPr/>
        <p:txBody>
          <a:bodyPr rtlCol="0">
            <a:normAutofit/>
          </a:bodyPr>
          <a:lstStyle/>
          <a:p>
            <a:pPr marL="342900" indent="-342900" rtl="0">
              <a:buAutoNum type="arabicPeriod"/>
            </a:pPr>
            <a:r>
              <a:rPr lang="en-GB" sz="1800" kern="0" dirty="0">
                <a:effectLst/>
                <a:latin typeface="Calibri" panose="020F0502020204030204" pitchFamily="34" charset="0"/>
                <a:ea typeface="DengXian" panose="02010600030101010101" pitchFamily="2" charset="-122"/>
              </a:rPr>
              <a:t>Identify environmental planning and policy applicable to construction</a:t>
            </a:r>
          </a:p>
          <a:p>
            <a:pPr marL="342900" indent="-342900" rtl="0">
              <a:buAutoNum type="arabicPeriod"/>
            </a:pPr>
            <a:r>
              <a:rPr lang="en-GB" sz="1800" dirty="0">
                <a:effectLst/>
                <a:latin typeface="Calibri" panose="020F0502020204030204" pitchFamily="34" charset="0"/>
                <a:ea typeface="DengXian" panose="02010600030101010101" pitchFamily="2" charset="-122"/>
              </a:rPr>
              <a:t>Guidance to achieve policies </a:t>
            </a:r>
          </a:p>
          <a:p>
            <a:pPr marL="342900" indent="-342900" rtl="0">
              <a:buAutoNum type="arabicPeriod"/>
            </a:pPr>
            <a:r>
              <a:rPr lang="en-GB" sz="1800" dirty="0">
                <a:latin typeface="Calibri" panose="020F0502020204030204" pitchFamily="34" charset="0"/>
                <a:ea typeface="DengXian" panose="02010600030101010101" pitchFamily="2" charset="-122"/>
              </a:rPr>
              <a:t>Key concepts in sustainable construction</a:t>
            </a:r>
            <a:endParaRPr lang="en-GB" sz="1800" dirty="0">
              <a:effectLst/>
              <a:latin typeface="Calibri" panose="020F0502020204030204" pitchFamily="34" charset="0"/>
              <a:ea typeface="DengXian" panose="02010600030101010101" pitchFamily="2" charset="-122"/>
            </a:endParaRPr>
          </a:p>
          <a:p>
            <a:pPr marL="342900" indent="-342900" rtl="0">
              <a:buAutoNum type="arabicPeriod"/>
            </a:pPr>
            <a:r>
              <a:rPr lang="en-GB" sz="1800" dirty="0">
                <a:effectLst/>
                <a:latin typeface="Calibri" panose="020F0502020204030204" pitchFamily="34" charset="0"/>
                <a:ea typeface="DengXian" panose="02010600030101010101" pitchFamily="2" charset="-122"/>
              </a:rPr>
              <a:t>Application </a:t>
            </a:r>
            <a:r>
              <a:rPr lang="en-GB" sz="1800" dirty="0">
                <a:latin typeface="Calibri" panose="020F0502020204030204" pitchFamily="34" charset="0"/>
                <a:ea typeface="DengXian" panose="02010600030101010101" pitchFamily="2" charset="-122"/>
              </a:rPr>
              <a:t>case study </a:t>
            </a:r>
            <a:r>
              <a:rPr lang="en-GB" sz="1800" dirty="0">
                <a:effectLst/>
                <a:latin typeface="Calibri" panose="020F0502020204030204" pitchFamily="34" charset="0"/>
                <a:ea typeface="DengXian" panose="02010600030101010101" pitchFamily="2" charset="-122"/>
              </a:rPr>
              <a:t>examples </a:t>
            </a:r>
          </a:p>
          <a:p>
            <a:pPr marL="342900" indent="-342900" rtl="0">
              <a:buAutoNum type="arabicPeriod"/>
            </a:pPr>
            <a:endParaRPr lang="en-GB" sz="1800" dirty="0">
              <a:effectLst/>
              <a:latin typeface="Calibri" panose="020F0502020204030204" pitchFamily="34" charset="0"/>
              <a:ea typeface="DengXian" panose="02010600030101010101" pitchFamily="2" charset="-122"/>
            </a:endParaRP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a:t>
            </a:fld>
            <a:endParaRPr lang="en-GB" dirty="0"/>
          </a:p>
        </p:txBody>
      </p:sp>
      <p:sp>
        <p:nvSpPr>
          <p:cNvPr id="6" name="Footer Placeholder 5"/>
          <p:cNvSpPr>
            <a:spLocks noGrp="1"/>
          </p:cNvSpPr>
          <p:nvPr>
            <p:ph type="ftr" sz="quarter" idx="11"/>
          </p:nvPr>
        </p:nvSpPr>
        <p:spPr/>
        <p:txBody>
          <a:bodyPr rtlCol="0"/>
          <a:lstStyle/>
          <a:p>
            <a:r>
              <a:rPr lang="en-GB" sz="1100" kern="0" dirty="0">
                <a:effectLst/>
                <a:latin typeface="Calibri" panose="020F0502020204030204" pitchFamily="34" charset="0"/>
                <a:ea typeface="DengXian" panose="02010600030101010101" pitchFamily="2" charset="-122"/>
              </a:rPr>
              <a:t>environmental planning and policy in practice</a:t>
            </a:r>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F03C-A5FB-5985-DC17-F4E86285682C}"/>
              </a:ext>
            </a:extLst>
          </p:cNvPr>
          <p:cNvSpPr>
            <a:spLocks noGrp="1"/>
          </p:cNvSpPr>
          <p:nvPr>
            <p:ph type="title"/>
          </p:nvPr>
        </p:nvSpPr>
        <p:spPr/>
        <p:txBody>
          <a:bodyPr/>
          <a:lstStyle/>
          <a:p>
            <a:pPr>
              <a:defRPr/>
            </a:pPr>
            <a:r>
              <a:rPr lang="en-US" dirty="0"/>
              <a:t>Driving Forces?</a:t>
            </a:r>
          </a:p>
        </p:txBody>
      </p:sp>
      <p:sp>
        <p:nvSpPr>
          <p:cNvPr id="3" name="Text Placeholder 2">
            <a:extLst>
              <a:ext uri="{FF2B5EF4-FFF2-40B4-BE49-F238E27FC236}">
                <a16:creationId xmlns:a16="http://schemas.microsoft.com/office/drawing/2014/main" id="{1BEFD03D-218D-8F45-36D1-0C185B8CC73F}"/>
              </a:ext>
            </a:extLst>
          </p:cNvPr>
          <p:cNvSpPr>
            <a:spLocks noGrp="1"/>
          </p:cNvSpPr>
          <p:nvPr>
            <p:ph type="body" sz="half" idx="1"/>
          </p:nvPr>
        </p:nvSpPr>
        <p:spPr>
          <a:xfrm>
            <a:off x="1981200" y="1600201"/>
            <a:ext cx="8218488" cy="4525963"/>
          </a:xfrm>
        </p:spPr>
        <p:txBody>
          <a:bodyPr/>
          <a:lstStyle/>
          <a:p>
            <a:pPr marL="0" indent="0">
              <a:buNone/>
              <a:defRPr/>
            </a:pPr>
            <a:endParaRPr lang="en-US" dirty="0"/>
          </a:p>
        </p:txBody>
      </p:sp>
      <p:pic>
        <p:nvPicPr>
          <p:cNvPr id="18436" name="Picture 4">
            <a:extLst>
              <a:ext uri="{FF2B5EF4-FFF2-40B4-BE49-F238E27FC236}">
                <a16:creationId xmlns:a16="http://schemas.microsoft.com/office/drawing/2014/main" id="{9964CDFA-AF5E-A71D-184F-10A4110731B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26000" y="1854200"/>
            <a:ext cx="2540000" cy="314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63042-AC49-059B-4A83-E3AB7767A203}"/>
              </a:ext>
            </a:extLst>
          </p:cNvPr>
          <p:cNvSpPr>
            <a:spLocks noGrp="1"/>
          </p:cNvSpPr>
          <p:nvPr>
            <p:ph type="title"/>
          </p:nvPr>
        </p:nvSpPr>
        <p:spPr/>
        <p:txBody>
          <a:bodyPr/>
          <a:lstStyle/>
          <a:p>
            <a:r>
              <a:rPr lang="en-GB" dirty="0"/>
              <a:t>Identify environmental planning and policy</a:t>
            </a:r>
          </a:p>
        </p:txBody>
      </p:sp>
      <p:sp>
        <p:nvSpPr>
          <p:cNvPr id="3" name="Content Placeholder 2">
            <a:extLst>
              <a:ext uri="{FF2B5EF4-FFF2-40B4-BE49-F238E27FC236}">
                <a16:creationId xmlns:a16="http://schemas.microsoft.com/office/drawing/2014/main" id="{6F2B2B63-0BE1-25C3-35F6-3078BB689975}"/>
              </a:ext>
            </a:extLst>
          </p:cNvPr>
          <p:cNvSpPr>
            <a:spLocks noGrp="1"/>
          </p:cNvSpPr>
          <p:nvPr>
            <p:ph idx="1"/>
          </p:nvPr>
        </p:nvSpPr>
        <p:spPr/>
        <p:txBody>
          <a:bodyPr/>
          <a:lstStyle/>
          <a:p>
            <a:pPr marL="0" indent="0">
              <a:buNone/>
            </a:pPr>
            <a:r>
              <a:rPr lang="en-GB" dirty="0"/>
              <a:t>Spend 10 minutes:</a:t>
            </a:r>
          </a:p>
          <a:p>
            <a:pPr marL="0" indent="0">
              <a:buNone/>
            </a:pPr>
            <a:r>
              <a:rPr lang="en-GB" dirty="0"/>
              <a:t>Identify environmental planning and policy in the UK? </a:t>
            </a:r>
          </a:p>
          <a:p>
            <a:pPr marL="0" indent="0">
              <a:buNone/>
            </a:pPr>
            <a:endParaRPr lang="en-GB" dirty="0"/>
          </a:p>
          <a:p>
            <a:pPr marL="0" indent="0">
              <a:buNone/>
            </a:pPr>
            <a:r>
              <a:rPr lang="en-GB" dirty="0"/>
              <a:t>Extra points for specific Welsh policies? </a:t>
            </a:r>
          </a:p>
          <a:p>
            <a:pPr marL="0" indent="0">
              <a:buNone/>
            </a:pPr>
            <a:endParaRPr lang="en-GB" dirty="0"/>
          </a:p>
          <a:p>
            <a:pPr marL="0" indent="0">
              <a:buNone/>
            </a:pPr>
            <a:r>
              <a:rPr lang="en-GB" dirty="0"/>
              <a:t> </a:t>
            </a:r>
          </a:p>
          <a:p>
            <a:pPr marL="0" indent="0">
              <a:buNone/>
            </a:pPr>
            <a:endParaRPr lang="en-GB" dirty="0"/>
          </a:p>
        </p:txBody>
      </p:sp>
      <p:sp>
        <p:nvSpPr>
          <p:cNvPr id="4" name="Slide Number Placeholder 3">
            <a:extLst>
              <a:ext uri="{FF2B5EF4-FFF2-40B4-BE49-F238E27FC236}">
                <a16:creationId xmlns:a16="http://schemas.microsoft.com/office/drawing/2014/main" id="{99D2AE13-8399-1C4D-F08F-4601C6AE56B3}"/>
              </a:ext>
            </a:extLst>
          </p:cNvPr>
          <p:cNvSpPr>
            <a:spLocks noGrp="1"/>
          </p:cNvSpPr>
          <p:nvPr>
            <p:ph type="sldNum" sz="quarter" idx="12"/>
          </p:nvPr>
        </p:nvSpPr>
        <p:spPr/>
        <p:txBody>
          <a:bodyPr/>
          <a:lstStyle/>
          <a:p>
            <a:pPr rtl="0"/>
            <a:fld id="{9CD8D479-8942-46E8-A226-A4E01F7A105C}" type="slidenum">
              <a:rPr lang="en-GB" noProof="0" smtClean="0"/>
              <a:t>4</a:t>
            </a:fld>
            <a:endParaRPr lang="en-GB" noProof="0" dirty="0"/>
          </a:p>
        </p:txBody>
      </p:sp>
      <p:sp>
        <p:nvSpPr>
          <p:cNvPr id="5" name="Date Placeholder 4">
            <a:extLst>
              <a:ext uri="{FF2B5EF4-FFF2-40B4-BE49-F238E27FC236}">
                <a16:creationId xmlns:a16="http://schemas.microsoft.com/office/drawing/2014/main" id="{F3333401-2A34-E5A5-DFDC-95A301514030}"/>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2C6256CD-943B-732D-EF13-7B1C422B09E2}"/>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CC0CA73D-1589-09E4-B208-297348AEDFCD}"/>
              </a:ext>
            </a:extLst>
          </p:cNvPr>
          <p:cNvPicPr>
            <a:picLocks noChangeAspect="1"/>
          </p:cNvPicPr>
          <p:nvPr/>
        </p:nvPicPr>
        <p:blipFill>
          <a:blip r:embed="rId2"/>
          <a:stretch>
            <a:fillRect/>
          </a:stretch>
        </p:blipFill>
        <p:spPr>
          <a:xfrm>
            <a:off x="6419878" y="2883792"/>
            <a:ext cx="5285318" cy="3524250"/>
          </a:xfrm>
          <a:prstGeom prst="rect">
            <a:avLst/>
          </a:prstGeom>
        </p:spPr>
      </p:pic>
    </p:spTree>
    <p:extLst>
      <p:ext uri="{BB962C8B-B14F-4D97-AF65-F5344CB8AC3E}">
        <p14:creationId xmlns:p14="http://schemas.microsoft.com/office/powerpoint/2010/main" val="17340795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04348-883E-6A4D-48AA-CCCE60052B40}"/>
              </a:ext>
            </a:extLst>
          </p:cNvPr>
          <p:cNvSpPr>
            <a:spLocks noGrp="1"/>
          </p:cNvSpPr>
          <p:nvPr>
            <p:ph type="title"/>
          </p:nvPr>
        </p:nvSpPr>
        <p:spPr/>
        <p:txBody>
          <a:bodyPr>
            <a:normAutofit/>
          </a:bodyPr>
          <a:lstStyle/>
          <a:p>
            <a:r>
              <a:rPr lang="en-GB" dirty="0"/>
              <a:t>Planning and policy </a:t>
            </a:r>
          </a:p>
        </p:txBody>
      </p:sp>
      <p:sp>
        <p:nvSpPr>
          <p:cNvPr id="3" name="Content Placeholder 2">
            <a:extLst>
              <a:ext uri="{FF2B5EF4-FFF2-40B4-BE49-F238E27FC236}">
                <a16:creationId xmlns:a16="http://schemas.microsoft.com/office/drawing/2014/main" id="{0E65CC06-9E30-0340-60A9-C0D2BEDF828C}"/>
              </a:ext>
            </a:extLst>
          </p:cNvPr>
          <p:cNvSpPr>
            <a:spLocks noGrp="1"/>
          </p:cNvSpPr>
          <p:nvPr>
            <p:ph idx="1"/>
          </p:nvPr>
        </p:nvSpPr>
        <p:spPr/>
        <p:txBody>
          <a:bodyPr/>
          <a:lstStyle/>
          <a:p>
            <a:pPr marL="0" indent="0">
              <a:buNone/>
            </a:pPr>
            <a:r>
              <a:rPr lang="en-GB" sz="2400" kern="0" dirty="0">
                <a:latin typeface="Calibri" panose="020F0502020204030204" pitchFamily="34" charset="0"/>
                <a:ea typeface="DengXian" panose="02010600030101010101" pitchFamily="2" charset="-122"/>
              </a:rPr>
              <a:t>Out of your list Identify environmental planning and policy that applies to construction:</a:t>
            </a:r>
          </a:p>
          <a:p>
            <a:pPr marL="0" indent="0">
              <a:buNone/>
            </a:pPr>
            <a:endParaRPr lang="en-GB" sz="2400" kern="0" dirty="0">
              <a:latin typeface="Calibri" panose="020F0502020204030204" pitchFamily="34" charset="0"/>
              <a:ea typeface="DengXian" panose="02010600030101010101" pitchFamily="2" charset="-122"/>
            </a:endParaRP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B4DAF8A2-59D6-EDFA-3A18-BC96735E9C47}"/>
              </a:ext>
            </a:extLst>
          </p:cNvPr>
          <p:cNvSpPr>
            <a:spLocks noGrp="1"/>
          </p:cNvSpPr>
          <p:nvPr>
            <p:ph type="sldNum" sz="quarter" idx="12"/>
          </p:nvPr>
        </p:nvSpPr>
        <p:spPr/>
        <p:txBody>
          <a:bodyPr/>
          <a:lstStyle/>
          <a:p>
            <a:pPr rtl="0"/>
            <a:fld id="{9CD8D479-8942-46E8-A226-A4E01F7A105C}" type="slidenum">
              <a:rPr lang="en-GB" noProof="0" smtClean="0"/>
              <a:t>5</a:t>
            </a:fld>
            <a:endParaRPr lang="en-GB" noProof="0" dirty="0"/>
          </a:p>
        </p:txBody>
      </p:sp>
      <p:sp>
        <p:nvSpPr>
          <p:cNvPr id="5" name="Date Placeholder 4">
            <a:extLst>
              <a:ext uri="{FF2B5EF4-FFF2-40B4-BE49-F238E27FC236}">
                <a16:creationId xmlns:a16="http://schemas.microsoft.com/office/drawing/2014/main" id="{3DBEEBB5-B774-8912-87BA-D6CACD3706C6}"/>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F666C13C-3FCA-9C69-0D5E-1AFA2F41B3B7}"/>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99F53460-4355-059C-6FF3-3D4EC46E0DFF}"/>
              </a:ext>
            </a:extLst>
          </p:cNvPr>
          <p:cNvPicPr>
            <a:picLocks noChangeAspect="1"/>
          </p:cNvPicPr>
          <p:nvPr/>
        </p:nvPicPr>
        <p:blipFill>
          <a:blip r:embed="rId2"/>
          <a:stretch>
            <a:fillRect/>
          </a:stretch>
        </p:blipFill>
        <p:spPr>
          <a:xfrm>
            <a:off x="4514850" y="2233227"/>
            <a:ext cx="7071034" cy="4348686"/>
          </a:xfrm>
          <a:prstGeom prst="rect">
            <a:avLst/>
          </a:prstGeom>
        </p:spPr>
      </p:pic>
    </p:spTree>
    <p:extLst>
      <p:ext uri="{BB962C8B-B14F-4D97-AF65-F5344CB8AC3E}">
        <p14:creationId xmlns:p14="http://schemas.microsoft.com/office/powerpoint/2010/main" val="7313464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4CC89-15BC-E6E6-0D22-E9EDA9653BC4}"/>
              </a:ext>
            </a:extLst>
          </p:cNvPr>
          <p:cNvSpPr>
            <a:spLocks noGrp="1"/>
          </p:cNvSpPr>
          <p:nvPr>
            <p:ph type="title"/>
          </p:nvPr>
        </p:nvSpPr>
        <p:spPr/>
        <p:txBody>
          <a:bodyPr/>
          <a:lstStyle/>
          <a:p>
            <a:r>
              <a:rPr lang="en-GB" dirty="0"/>
              <a:t>Climate change act 2008</a:t>
            </a:r>
          </a:p>
        </p:txBody>
      </p:sp>
      <p:sp>
        <p:nvSpPr>
          <p:cNvPr id="3" name="Content Placeholder 2">
            <a:extLst>
              <a:ext uri="{FF2B5EF4-FFF2-40B4-BE49-F238E27FC236}">
                <a16:creationId xmlns:a16="http://schemas.microsoft.com/office/drawing/2014/main" id="{5662D8C3-C0C9-2FA9-8CAE-8C105FA78FC9}"/>
              </a:ext>
            </a:extLst>
          </p:cNvPr>
          <p:cNvSpPr>
            <a:spLocks noGrp="1"/>
          </p:cNvSpPr>
          <p:nvPr>
            <p:ph idx="1"/>
          </p:nvPr>
        </p:nvSpPr>
        <p:spPr/>
        <p:txBody>
          <a:bodyPr/>
          <a:lstStyle/>
          <a:p>
            <a:pPr marL="0" indent="0">
              <a:buNone/>
            </a:pPr>
            <a:r>
              <a:rPr lang="en-GB" sz="2400" b="0" i="0" dirty="0">
                <a:solidFill>
                  <a:srgbClr val="0B0C0C"/>
                </a:solidFill>
                <a:effectLst/>
                <a:latin typeface="GDS Transport"/>
              </a:rPr>
              <a:t>The UK has set the most ambitious target to reduce carbon emissions by 68% by 2030 compared to 1990 levels – and is the only major economy to have set a target of 77% for 2035.  </a:t>
            </a:r>
            <a:endParaRPr lang="en-GB" sz="2400" dirty="0">
              <a:solidFill>
                <a:srgbClr val="0B0C0C"/>
              </a:solidFill>
              <a:latin typeface="GDS Transport"/>
            </a:endParaRPr>
          </a:p>
          <a:p>
            <a:pPr marL="0" indent="0" algn="l">
              <a:buNone/>
            </a:pPr>
            <a:r>
              <a:rPr lang="en-GB" sz="2400" b="0" i="0" dirty="0">
                <a:solidFill>
                  <a:schemeClr val="accent2"/>
                </a:solidFill>
                <a:effectLst/>
                <a:latin typeface="GDS Transport"/>
              </a:rPr>
              <a:t>Ban on the sale of petrol and diesel cars will be moved back to 2035 and new policies forcing landlords to upgrade the energy efficiency of their properties will be scrapped.</a:t>
            </a:r>
          </a:p>
          <a:p>
            <a:pPr marL="0" indent="0" algn="l">
              <a:buNone/>
            </a:pPr>
            <a:r>
              <a:rPr lang="en-GB" sz="2400" b="0" i="0" dirty="0">
                <a:solidFill>
                  <a:schemeClr val="accent2"/>
                </a:solidFill>
                <a:effectLst/>
                <a:latin typeface="GDS Transport"/>
              </a:rPr>
              <a:t>The ban on new fossil fuel boilers for certain households will be delayed while cash grants for boiler upgrade schemes will increase by 50% to £7,500 for those who want to transition now.</a:t>
            </a:r>
          </a:p>
          <a:p>
            <a:pPr marL="0" indent="0" algn="l">
              <a:buNone/>
            </a:pPr>
            <a:r>
              <a:rPr lang="en-GB" sz="2400" b="0" i="0" dirty="0">
                <a:solidFill>
                  <a:schemeClr val="accent2"/>
                </a:solidFill>
                <a:effectLst/>
                <a:latin typeface="GDS Transport"/>
              </a:rPr>
              <a:t>Prime Minister confirms worrying proposals such as seven recycling bins and taxes on meat and flying will never happen on his watch.</a:t>
            </a:r>
          </a:p>
          <a:p>
            <a:endParaRPr lang="en-GB" dirty="0"/>
          </a:p>
        </p:txBody>
      </p:sp>
      <p:sp>
        <p:nvSpPr>
          <p:cNvPr id="4" name="Slide Number Placeholder 3">
            <a:extLst>
              <a:ext uri="{FF2B5EF4-FFF2-40B4-BE49-F238E27FC236}">
                <a16:creationId xmlns:a16="http://schemas.microsoft.com/office/drawing/2014/main" id="{9877801A-F23E-748B-C8E4-05351AEC1B8D}"/>
              </a:ext>
            </a:extLst>
          </p:cNvPr>
          <p:cNvSpPr>
            <a:spLocks noGrp="1"/>
          </p:cNvSpPr>
          <p:nvPr>
            <p:ph type="sldNum" sz="quarter" idx="12"/>
          </p:nvPr>
        </p:nvSpPr>
        <p:spPr/>
        <p:txBody>
          <a:bodyPr/>
          <a:lstStyle/>
          <a:p>
            <a:pPr rtl="0"/>
            <a:fld id="{9CD8D479-8942-46E8-A226-A4E01F7A105C}" type="slidenum">
              <a:rPr lang="en-GB" noProof="0" smtClean="0"/>
              <a:t>6</a:t>
            </a:fld>
            <a:endParaRPr lang="en-GB" noProof="0" dirty="0"/>
          </a:p>
        </p:txBody>
      </p:sp>
      <p:sp>
        <p:nvSpPr>
          <p:cNvPr id="5" name="Date Placeholder 4">
            <a:extLst>
              <a:ext uri="{FF2B5EF4-FFF2-40B4-BE49-F238E27FC236}">
                <a16:creationId xmlns:a16="http://schemas.microsoft.com/office/drawing/2014/main" id="{6398D7C1-DEB2-230B-3B32-A43771C633B3}"/>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DE2BAE2E-650B-447E-3A49-C02E816D9786}"/>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0C5AB309-9FB0-88C1-1AD2-3F863599B737}"/>
              </a:ext>
            </a:extLst>
          </p:cNvPr>
          <p:cNvPicPr>
            <a:picLocks noChangeAspect="1"/>
          </p:cNvPicPr>
          <p:nvPr/>
        </p:nvPicPr>
        <p:blipFill rotWithShape="1">
          <a:blip r:embed="rId2"/>
          <a:srcRect l="24494" t="19337" r="27598" b="19805"/>
          <a:stretch/>
        </p:blipFill>
        <p:spPr>
          <a:xfrm>
            <a:off x="9448638" y="205974"/>
            <a:ext cx="1698814" cy="1253679"/>
          </a:xfrm>
          <a:prstGeom prst="rect">
            <a:avLst/>
          </a:prstGeom>
        </p:spPr>
      </p:pic>
    </p:spTree>
    <p:extLst>
      <p:ext uri="{BB962C8B-B14F-4D97-AF65-F5344CB8AC3E}">
        <p14:creationId xmlns:p14="http://schemas.microsoft.com/office/powerpoint/2010/main" val="7241066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C5E79-5922-54A8-597A-8D3C4309CD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CE7360-98B7-FC59-8E6B-20AD3558ACDC}"/>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E8086C4D-5E0E-08FB-9E70-65C71AA88446}"/>
              </a:ext>
            </a:extLst>
          </p:cNvPr>
          <p:cNvSpPr>
            <a:spLocks noGrp="1"/>
          </p:cNvSpPr>
          <p:nvPr>
            <p:ph type="sldNum" sz="quarter" idx="12"/>
          </p:nvPr>
        </p:nvSpPr>
        <p:spPr/>
        <p:txBody>
          <a:bodyPr/>
          <a:lstStyle/>
          <a:p>
            <a:pPr rtl="0"/>
            <a:fld id="{9CD8D479-8942-46E8-A226-A4E01F7A105C}" type="slidenum">
              <a:rPr lang="en-GB" noProof="0" smtClean="0"/>
              <a:t>7</a:t>
            </a:fld>
            <a:endParaRPr lang="en-GB" noProof="0" dirty="0"/>
          </a:p>
        </p:txBody>
      </p:sp>
      <p:sp>
        <p:nvSpPr>
          <p:cNvPr id="5" name="Date Placeholder 4">
            <a:extLst>
              <a:ext uri="{FF2B5EF4-FFF2-40B4-BE49-F238E27FC236}">
                <a16:creationId xmlns:a16="http://schemas.microsoft.com/office/drawing/2014/main" id="{9B0A96B4-4BE3-B8E2-3F8F-28E8CFD50338}"/>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3959D59E-C916-9E32-E7B9-B4A3869928CD}"/>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850D954D-060E-F6F5-298B-54A5E296C2C7}"/>
              </a:ext>
            </a:extLst>
          </p:cNvPr>
          <p:cNvPicPr>
            <a:picLocks noChangeAspect="1"/>
          </p:cNvPicPr>
          <p:nvPr/>
        </p:nvPicPr>
        <p:blipFill>
          <a:blip r:embed="rId2"/>
          <a:stretch>
            <a:fillRect/>
          </a:stretch>
        </p:blipFill>
        <p:spPr>
          <a:xfrm>
            <a:off x="-228600" y="170017"/>
            <a:ext cx="12192000" cy="2791968"/>
          </a:xfrm>
          <a:prstGeom prst="rect">
            <a:avLst/>
          </a:prstGeom>
        </p:spPr>
      </p:pic>
      <p:pic>
        <p:nvPicPr>
          <p:cNvPr id="8" name="Picture 7">
            <a:extLst>
              <a:ext uri="{FF2B5EF4-FFF2-40B4-BE49-F238E27FC236}">
                <a16:creationId xmlns:a16="http://schemas.microsoft.com/office/drawing/2014/main" id="{BF319BAE-08C5-2F0F-90D5-257646053205}"/>
              </a:ext>
            </a:extLst>
          </p:cNvPr>
          <p:cNvPicPr>
            <a:picLocks noChangeAspect="1"/>
          </p:cNvPicPr>
          <p:nvPr/>
        </p:nvPicPr>
        <p:blipFill>
          <a:blip r:embed="rId3"/>
          <a:stretch>
            <a:fillRect/>
          </a:stretch>
        </p:blipFill>
        <p:spPr>
          <a:xfrm>
            <a:off x="5073132" y="2844388"/>
            <a:ext cx="6084335" cy="3645724"/>
          </a:xfrm>
          <a:prstGeom prst="rect">
            <a:avLst/>
          </a:prstGeom>
        </p:spPr>
      </p:pic>
    </p:spTree>
    <p:extLst>
      <p:ext uri="{BB962C8B-B14F-4D97-AF65-F5344CB8AC3E}">
        <p14:creationId xmlns:p14="http://schemas.microsoft.com/office/powerpoint/2010/main" val="1144631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A90A831A-B903-4CCA-4D56-9EBAF0F960AA}"/>
              </a:ext>
            </a:extLst>
          </p:cNvPr>
          <p:cNvSpPr>
            <a:spLocks noGrp="1"/>
          </p:cNvSpPr>
          <p:nvPr>
            <p:ph type="title"/>
          </p:nvPr>
        </p:nvSpPr>
        <p:spPr>
          <a:xfrm>
            <a:off x="1410026" y="276087"/>
            <a:ext cx="9371949" cy="1183566"/>
          </a:xfrm>
        </p:spPr>
        <p:txBody>
          <a:bodyPr/>
          <a:lstStyle/>
          <a:p>
            <a:r>
              <a:rPr lang="en-US" dirty="0"/>
              <a:t>Environment Act 2021</a:t>
            </a:r>
          </a:p>
        </p:txBody>
      </p:sp>
      <p:pic>
        <p:nvPicPr>
          <p:cNvPr id="9" name="Picture 8" descr="A close-up of a document&#10;&#10;Description automatically generated">
            <a:extLst>
              <a:ext uri="{FF2B5EF4-FFF2-40B4-BE49-F238E27FC236}">
                <a16:creationId xmlns:a16="http://schemas.microsoft.com/office/drawing/2014/main" id="{BFCE960E-7363-0ADB-7E4F-B51FAB3DAAFD}"/>
              </a:ext>
            </a:extLst>
          </p:cNvPr>
          <p:cNvPicPr>
            <a:picLocks noChangeAspect="1"/>
          </p:cNvPicPr>
          <p:nvPr/>
        </p:nvPicPr>
        <p:blipFill>
          <a:blip r:embed="rId2"/>
          <a:stretch>
            <a:fillRect/>
          </a:stretch>
        </p:blipFill>
        <p:spPr>
          <a:xfrm>
            <a:off x="2229322" y="1566001"/>
            <a:ext cx="7733358" cy="4620682"/>
          </a:xfrm>
          <a:prstGeom prst="rect">
            <a:avLst/>
          </a:prstGeom>
          <a:noFill/>
        </p:spPr>
      </p:pic>
      <p:sp>
        <p:nvSpPr>
          <p:cNvPr id="5" name="Slide Number Placeholder 4">
            <a:extLst>
              <a:ext uri="{FF2B5EF4-FFF2-40B4-BE49-F238E27FC236}">
                <a16:creationId xmlns:a16="http://schemas.microsoft.com/office/drawing/2014/main" id="{35DE04AE-2288-B3CE-A183-F71F0E204866}"/>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8</a:t>
            </a:fld>
            <a:endParaRPr lang="en-GB" sz="1000" noProof="0"/>
          </a:p>
        </p:txBody>
      </p:sp>
      <p:sp>
        <p:nvSpPr>
          <p:cNvPr id="6" name="Date Placeholder 5">
            <a:extLst>
              <a:ext uri="{FF2B5EF4-FFF2-40B4-BE49-F238E27FC236}">
                <a16:creationId xmlns:a16="http://schemas.microsoft.com/office/drawing/2014/main" id="{F0E6CFE2-0A42-AB99-DC8A-5E6D6735008D}"/>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12/11/2024</a:t>
            </a:fld>
            <a:endParaRPr lang="en-GB" sz="1000" noProof="0"/>
          </a:p>
        </p:txBody>
      </p:sp>
      <p:sp>
        <p:nvSpPr>
          <p:cNvPr id="7" name="Footer Placeholder 6">
            <a:extLst>
              <a:ext uri="{FF2B5EF4-FFF2-40B4-BE49-F238E27FC236}">
                <a16:creationId xmlns:a16="http://schemas.microsoft.com/office/drawing/2014/main" id="{05118076-5629-C65C-FD6F-8EB544687CAF}"/>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14111135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0DBB271-831F-2C24-C564-30DBEDF40EA3}"/>
              </a:ext>
            </a:extLst>
          </p:cNvPr>
          <p:cNvPicPr>
            <a:picLocks noChangeAspect="1"/>
          </p:cNvPicPr>
          <p:nvPr/>
        </p:nvPicPr>
        <p:blipFill>
          <a:blip r:embed="rId2">
            <a:alphaModFix amt="35000"/>
            <a:extLst>
              <a:ext uri="{BEBA8EAE-BF5A-486C-A8C5-ECC9F3942E4B}">
                <a14:imgProps xmlns:a14="http://schemas.microsoft.com/office/drawing/2010/main">
                  <a14:imgLayer r:embed="rId3">
                    <a14:imgEffect>
                      <a14:saturation sat="66000"/>
                    </a14:imgEffect>
                  </a14:imgLayer>
                </a14:imgProps>
              </a:ext>
            </a:extLst>
          </a:blip>
          <a:stretch>
            <a:fillRect/>
          </a:stretch>
        </p:blipFill>
        <p:spPr>
          <a:xfrm>
            <a:off x="752475" y="808600"/>
            <a:ext cx="10290918" cy="5820800"/>
          </a:xfrm>
          <a:prstGeom prst="rect">
            <a:avLst/>
          </a:prstGeom>
        </p:spPr>
      </p:pic>
      <p:sp>
        <p:nvSpPr>
          <p:cNvPr id="2" name="Title 1">
            <a:extLst>
              <a:ext uri="{FF2B5EF4-FFF2-40B4-BE49-F238E27FC236}">
                <a16:creationId xmlns:a16="http://schemas.microsoft.com/office/drawing/2014/main" id="{08A3492E-9705-E2CA-C233-66E79AA0B803}"/>
              </a:ext>
            </a:extLst>
          </p:cNvPr>
          <p:cNvSpPr>
            <a:spLocks noGrp="1"/>
          </p:cNvSpPr>
          <p:nvPr>
            <p:ph type="title"/>
          </p:nvPr>
        </p:nvSpPr>
        <p:spPr/>
        <p:txBody>
          <a:bodyPr/>
          <a:lstStyle/>
          <a:p>
            <a:r>
              <a:rPr lang="en-GB" dirty="0"/>
              <a:t>What’s the problem?</a:t>
            </a:r>
          </a:p>
        </p:txBody>
      </p:sp>
      <p:sp>
        <p:nvSpPr>
          <p:cNvPr id="3" name="Content Placeholder 2">
            <a:extLst>
              <a:ext uri="{FF2B5EF4-FFF2-40B4-BE49-F238E27FC236}">
                <a16:creationId xmlns:a16="http://schemas.microsoft.com/office/drawing/2014/main" id="{35FA9143-AF01-4367-FC51-A5173D91ACD5}"/>
              </a:ext>
            </a:extLst>
          </p:cNvPr>
          <p:cNvSpPr>
            <a:spLocks noGrp="1"/>
          </p:cNvSpPr>
          <p:nvPr>
            <p:ph sz="half" idx="1"/>
          </p:nvPr>
        </p:nvSpPr>
        <p:spPr/>
        <p:txBody>
          <a:bodyPr/>
          <a:lstStyle/>
          <a:p>
            <a:pPr marL="0" indent="0">
              <a:buNone/>
            </a:pPr>
            <a:r>
              <a:rPr lang="en-GB" b="1" dirty="0">
                <a:solidFill>
                  <a:schemeClr val="accent2"/>
                </a:solidFill>
              </a:rPr>
              <a:t>Up front</a:t>
            </a:r>
            <a:r>
              <a:rPr lang="en-GB" dirty="0"/>
              <a:t>: The construction industry</a:t>
            </a:r>
          </a:p>
          <a:p>
            <a:pPr marL="0" indent="0">
              <a:buNone/>
            </a:pPr>
            <a:endParaRPr lang="en-GB" dirty="0"/>
          </a:p>
          <a:p>
            <a:pPr marL="0" indent="0">
              <a:buNone/>
            </a:pPr>
            <a:r>
              <a:rPr lang="en-GB" dirty="0"/>
              <a:t>Impacts associated with:</a:t>
            </a:r>
          </a:p>
          <a:p>
            <a:r>
              <a:rPr lang="en-GB" dirty="0"/>
              <a:t>Building materials </a:t>
            </a:r>
          </a:p>
          <a:p>
            <a:r>
              <a:rPr lang="en-GB" dirty="0"/>
              <a:t>Construction processes up to practical completion </a:t>
            </a:r>
          </a:p>
        </p:txBody>
      </p:sp>
      <p:sp>
        <p:nvSpPr>
          <p:cNvPr id="4" name="Content Placeholder 3">
            <a:extLst>
              <a:ext uri="{FF2B5EF4-FFF2-40B4-BE49-F238E27FC236}">
                <a16:creationId xmlns:a16="http://schemas.microsoft.com/office/drawing/2014/main" id="{7E5E915A-50F1-D5D4-B674-460F73CF088D}"/>
              </a:ext>
            </a:extLst>
          </p:cNvPr>
          <p:cNvSpPr>
            <a:spLocks noGrp="1"/>
          </p:cNvSpPr>
          <p:nvPr>
            <p:ph sz="half" idx="2"/>
          </p:nvPr>
        </p:nvSpPr>
        <p:spPr/>
        <p:txBody>
          <a:bodyPr/>
          <a:lstStyle/>
          <a:p>
            <a:pPr marL="0" indent="0">
              <a:buNone/>
            </a:pPr>
            <a:r>
              <a:rPr lang="en-GB" b="1" dirty="0">
                <a:solidFill>
                  <a:schemeClr val="accent2"/>
                </a:solidFill>
              </a:rPr>
              <a:t>Ongoing: </a:t>
            </a:r>
            <a:r>
              <a:rPr lang="en-GB" dirty="0"/>
              <a:t>Existing and operational</a:t>
            </a:r>
          </a:p>
          <a:p>
            <a:pPr marL="0" indent="0">
              <a:buNone/>
            </a:pPr>
            <a:endParaRPr lang="en-GB" dirty="0"/>
          </a:p>
          <a:p>
            <a:pPr marL="0" indent="0">
              <a:buNone/>
            </a:pPr>
            <a:r>
              <a:rPr lang="en-GB" dirty="0"/>
              <a:t>Impacts associated with: </a:t>
            </a:r>
          </a:p>
          <a:p>
            <a:r>
              <a:rPr lang="en-GB" dirty="0"/>
              <a:t>Heating, cooling and ventilating buildings </a:t>
            </a:r>
          </a:p>
          <a:p>
            <a:r>
              <a:rPr lang="en-GB" dirty="0"/>
              <a:t>Powering buildings </a:t>
            </a:r>
          </a:p>
          <a:p>
            <a:r>
              <a:rPr lang="en-GB" dirty="0"/>
              <a:t>Maintaining buildings </a:t>
            </a:r>
          </a:p>
          <a:p>
            <a:r>
              <a:rPr lang="en-GB" dirty="0"/>
              <a:t>Decommissioning or demolition of buildings </a:t>
            </a:r>
          </a:p>
        </p:txBody>
      </p:sp>
      <p:sp>
        <p:nvSpPr>
          <p:cNvPr id="5" name="Slide Number Placeholder 4">
            <a:extLst>
              <a:ext uri="{FF2B5EF4-FFF2-40B4-BE49-F238E27FC236}">
                <a16:creationId xmlns:a16="http://schemas.microsoft.com/office/drawing/2014/main" id="{B32F886C-93D9-46C3-1FFE-87D14C2A9C53}"/>
              </a:ext>
            </a:extLst>
          </p:cNvPr>
          <p:cNvSpPr>
            <a:spLocks noGrp="1"/>
          </p:cNvSpPr>
          <p:nvPr>
            <p:ph type="sldNum" sz="quarter" idx="12"/>
          </p:nvPr>
        </p:nvSpPr>
        <p:spPr/>
        <p:txBody>
          <a:bodyPr/>
          <a:lstStyle/>
          <a:p>
            <a:pPr rtl="0"/>
            <a:fld id="{9CD8D479-8942-46E8-A226-A4E01F7A105C}" type="slidenum">
              <a:rPr lang="en-GB" noProof="0" smtClean="0"/>
              <a:t>9</a:t>
            </a:fld>
            <a:endParaRPr lang="en-GB" noProof="0" dirty="0"/>
          </a:p>
        </p:txBody>
      </p:sp>
      <p:sp>
        <p:nvSpPr>
          <p:cNvPr id="6" name="Date Placeholder 5">
            <a:extLst>
              <a:ext uri="{FF2B5EF4-FFF2-40B4-BE49-F238E27FC236}">
                <a16:creationId xmlns:a16="http://schemas.microsoft.com/office/drawing/2014/main" id="{88FE0D47-1267-B7BB-033F-38F8F82808D1}"/>
              </a:ext>
            </a:extLst>
          </p:cNvPr>
          <p:cNvSpPr>
            <a:spLocks noGrp="1"/>
          </p:cNvSpPr>
          <p:nvPr>
            <p:ph type="dt" sz="half" idx="10"/>
          </p:nvPr>
        </p:nvSpPr>
        <p:spPr/>
        <p:txBody>
          <a:bodyPr/>
          <a:lstStyle/>
          <a:p>
            <a:pPr rtl="0"/>
            <a:fld id="{A75AABAA-4BDF-4446-BCC1-2C0FCB567D0E}" type="datetime1">
              <a:rPr lang="en-GB" noProof="0" smtClean="0"/>
              <a:t>12/11/2024</a:t>
            </a:fld>
            <a:endParaRPr lang="en-GB" noProof="0" dirty="0"/>
          </a:p>
        </p:txBody>
      </p:sp>
      <p:sp>
        <p:nvSpPr>
          <p:cNvPr id="7" name="Footer Placeholder 6">
            <a:extLst>
              <a:ext uri="{FF2B5EF4-FFF2-40B4-BE49-F238E27FC236}">
                <a16:creationId xmlns:a16="http://schemas.microsoft.com/office/drawing/2014/main" id="{47091532-5EEB-05FB-7BDD-8BA04EE351E6}"/>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727016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54ABA-1069-CB9D-F199-5B9389B2315F}"/>
              </a:ext>
            </a:extLst>
          </p:cNvPr>
          <p:cNvSpPr>
            <a:spLocks noGrp="1"/>
          </p:cNvSpPr>
          <p:nvPr>
            <p:ph type="title"/>
          </p:nvPr>
        </p:nvSpPr>
        <p:spPr/>
        <p:txBody>
          <a:bodyPr/>
          <a:lstStyle/>
          <a:p>
            <a:r>
              <a:rPr lang="en-GB" dirty="0"/>
              <a:t>Up front</a:t>
            </a:r>
          </a:p>
        </p:txBody>
      </p:sp>
      <p:sp>
        <p:nvSpPr>
          <p:cNvPr id="3" name="Content Placeholder 2">
            <a:extLst>
              <a:ext uri="{FF2B5EF4-FFF2-40B4-BE49-F238E27FC236}">
                <a16:creationId xmlns:a16="http://schemas.microsoft.com/office/drawing/2014/main" id="{177ED3EA-2940-3F2D-CCC7-4368CA8D8E69}"/>
              </a:ext>
            </a:extLst>
          </p:cNvPr>
          <p:cNvSpPr>
            <a:spLocks noGrp="1"/>
          </p:cNvSpPr>
          <p:nvPr>
            <p:ph idx="1"/>
          </p:nvPr>
        </p:nvSpPr>
        <p:spPr/>
        <p:txBody>
          <a:bodyPr/>
          <a:lstStyle/>
          <a:p>
            <a:r>
              <a:rPr lang="en-GB" b="0" i="0" dirty="0">
                <a:solidFill>
                  <a:srgbClr val="4D5156"/>
                </a:solidFill>
                <a:effectLst/>
                <a:latin typeface="arial" panose="020B0604020202020204" pitchFamily="34" charset="0"/>
              </a:rPr>
              <a:t>Embodied carbon from the construction and refurbishment of buildings currently makes </a:t>
            </a:r>
            <a:r>
              <a:rPr lang="en-GB" i="0" dirty="0">
                <a:solidFill>
                  <a:srgbClr val="5F6368"/>
                </a:solidFill>
                <a:effectLst/>
                <a:latin typeface="arial" panose="020B0604020202020204" pitchFamily="34" charset="0"/>
              </a:rPr>
              <a:t>up 20% of UK built environment emissions</a:t>
            </a:r>
          </a:p>
          <a:p>
            <a:r>
              <a:rPr lang="en-GB" dirty="0">
                <a:solidFill>
                  <a:srgbClr val="5F6368"/>
                </a:solidFill>
                <a:latin typeface="arial" panose="020B0604020202020204" pitchFamily="34" charset="0"/>
              </a:rPr>
              <a:t>Each year UK construction industry uses approx. 6 tonnes of building materials per head of population</a:t>
            </a:r>
          </a:p>
          <a:p>
            <a:r>
              <a:rPr lang="en-GB" dirty="0">
                <a:solidFill>
                  <a:srgbClr val="5F6368"/>
                </a:solidFill>
                <a:latin typeface="arial" panose="020B0604020202020204" pitchFamily="34" charset="0"/>
              </a:rPr>
              <a:t>Construction Industry accounts for an estimated 30% of all waste generated in the UK  </a:t>
            </a:r>
            <a:endParaRPr lang="en-GB" i="0" dirty="0">
              <a:solidFill>
                <a:srgbClr val="5F6368"/>
              </a:solidFill>
              <a:effectLst/>
              <a:latin typeface="arial" panose="020B0604020202020204" pitchFamily="34" charset="0"/>
            </a:endParaRPr>
          </a:p>
          <a:p>
            <a:pPr marL="0" indent="0">
              <a:buNone/>
            </a:pPr>
            <a:endParaRPr lang="en-GB" b="1" dirty="0">
              <a:solidFill>
                <a:srgbClr val="5F6368"/>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E862ED3C-A575-8389-2A1B-118F71F1964D}"/>
              </a:ext>
            </a:extLst>
          </p:cNvPr>
          <p:cNvSpPr>
            <a:spLocks noGrp="1"/>
          </p:cNvSpPr>
          <p:nvPr>
            <p:ph type="sldNum" sz="quarter" idx="12"/>
          </p:nvPr>
        </p:nvSpPr>
        <p:spPr/>
        <p:txBody>
          <a:bodyPr/>
          <a:lstStyle/>
          <a:p>
            <a:pPr rtl="0"/>
            <a:fld id="{9CD8D479-8942-46E8-A226-A4E01F7A105C}" type="slidenum">
              <a:rPr lang="en-GB" noProof="0" smtClean="0"/>
              <a:t>10</a:t>
            </a:fld>
            <a:endParaRPr lang="en-GB" noProof="0" dirty="0"/>
          </a:p>
        </p:txBody>
      </p:sp>
      <p:sp>
        <p:nvSpPr>
          <p:cNvPr id="5" name="Date Placeholder 4">
            <a:extLst>
              <a:ext uri="{FF2B5EF4-FFF2-40B4-BE49-F238E27FC236}">
                <a16:creationId xmlns:a16="http://schemas.microsoft.com/office/drawing/2014/main" id="{D04C4D81-2F0E-4808-62DE-272850CB3A0B}"/>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952EB9C0-04F3-4370-4E6D-3D22D9BBA243}"/>
              </a:ext>
            </a:extLst>
          </p:cNvPr>
          <p:cNvSpPr>
            <a:spLocks noGrp="1"/>
          </p:cNvSpPr>
          <p:nvPr>
            <p:ph type="ftr" sz="quarter" idx="11"/>
          </p:nvPr>
        </p:nvSpPr>
        <p:spPr/>
        <p:txBody>
          <a:bodyPr/>
          <a:lstStyle/>
          <a:p>
            <a:pPr rtl="0"/>
            <a:r>
              <a:rPr lang="en-GB" noProof="0"/>
              <a:t>Add a footer</a:t>
            </a:r>
            <a:endParaRPr lang="en-GB" noProof="0" dirty="0"/>
          </a:p>
        </p:txBody>
      </p:sp>
      <p:pic>
        <p:nvPicPr>
          <p:cNvPr id="11" name="Picture 10">
            <a:extLst>
              <a:ext uri="{FF2B5EF4-FFF2-40B4-BE49-F238E27FC236}">
                <a16:creationId xmlns:a16="http://schemas.microsoft.com/office/drawing/2014/main" id="{4AD94890-99BF-A500-7F5D-429000A526DF}"/>
              </a:ext>
            </a:extLst>
          </p:cNvPr>
          <p:cNvPicPr>
            <a:picLocks noChangeAspect="1"/>
          </p:cNvPicPr>
          <p:nvPr/>
        </p:nvPicPr>
        <p:blipFill>
          <a:blip r:embed="rId2"/>
          <a:stretch>
            <a:fillRect/>
          </a:stretch>
        </p:blipFill>
        <p:spPr>
          <a:xfrm>
            <a:off x="6724650" y="3667340"/>
            <a:ext cx="4240976" cy="2827317"/>
          </a:xfrm>
          <a:prstGeom prst="rect">
            <a:avLst/>
          </a:prstGeom>
        </p:spPr>
      </p:pic>
    </p:spTree>
    <p:extLst>
      <p:ext uri="{BB962C8B-B14F-4D97-AF65-F5344CB8AC3E}">
        <p14:creationId xmlns:p14="http://schemas.microsoft.com/office/powerpoint/2010/main" val="10504373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E0EB-E36A-31A7-DA4A-F026ADFA908E}"/>
              </a:ext>
            </a:extLst>
          </p:cNvPr>
          <p:cNvSpPr>
            <a:spLocks noGrp="1"/>
          </p:cNvSpPr>
          <p:nvPr>
            <p:ph type="title"/>
          </p:nvPr>
        </p:nvSpPr>
        <p:spPr/>
        <p:txBody>
          <a:bodyPr/>
          <a:lstStyle/>
          <a:p>
            <a:r>
              <a:rPr lang="en-GB" dirty="0"/>
              <a:t>Up front: building materials </a:t>
            </a:r>
          </a:p>
        </p:txBody>
      </p:sp>
      <p:sp>
        <p:nvSpPr>
          <p:cNvPr id="3" name="Content Placeholder 2">
            <a:extLst>
              <a:ext uri="{FF2B5EF4-FFF2-40B4-BE49-F238E27FC236}">
                <a16:creationId xmlns:a16="http://schemas.microsoft.com/office/drawing/2014/main" id="{A9109DCE-6DDF-735D-3543-CD3A9A9A8118}"/>
              </a:ext>
            </a:extLst>
          </p:cNvPr>
          <p:cNvSpPr>
            <a:spLocks noGrp="1"/>
          </p:cNvSpPr>
          <p:nvPr>
            <p:ph idx="1"/>
          </p:nvPr>
        </p:nvSpPr>
        <p:spPr/>
        <p:txBody>
          <a:bodyPr/>
          <a:lstStyle/>
          <a:p>
            <a:r>
              <a:rPr lang="en-GB" dirty="0"/>
              <a:t>Extraction </a:t>
            </a:r>
          </a:p>
          <a:p>
            <a:r>
              <a:rPr lang="en-GB" dirty="0"/>
              <a:t>Processing </a:t>
            </a:r>
          </a:p>
          <a:p>
            <a:r>
              <a:rPr lang="en-GB" dirty="0"/>
              <a:t>Transportation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191F8A5-DFDB-F47D-C442-4AB9779A49A1}"/>
              </a:ext>
            </a:extLst>
          </p:cNvPr>
          <p:cNvSpPr>
            <a:spLocks noGrp="1"/>
          </p:cNvSpPr>
          <p:nvPr>
            <p:ph type="sldNum" sz="quarter" idx="12"/>
          </p:nvPr>
        </p:nvSpPr>
        <p:spPr/>
        <p:txBody>
          <a:bodyPr/>
          <a:lstStyle/>
          <a:p>
            <a:pPr rtl="0"/>
            <a:fld id="{9CD8D479-8942-46E8-A226-A4E01F7A105C}" type="slidenum">
              <a:rPr lang="en-GB" noProof="0" smtClean="0"/>
              <a:t>11</a:t>
            </a:fld>
            <a:endParaRPr lang="en-GB" noProof="0" dirty="0"/>
          </a:p>
        </p:txBody>
      </p:sp>
      <p:sp>
        <p:nvSpPr>
          <p:cNvPr id="5" name="Date Placeholder 4">
            <a:extLst>
              <a:ext uri="{FF2B5EF4-FFF2-40B4-BE49-F238E27FC236}">
                <a16:creationId xmlns:a16="http://schemas.microsoft.com/office/drawing/2014/main" id="{99B05301-374A-1805-0920-73C0B9051710}"/>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F17D07A7-719B-40F4-93BA-937820948CAA}"/>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96C82B47-C6FC-31D2-A6C1-F86D186CF673}"/>
              </a:ext>
            </a:extLst>
          </p:cNvPr>
          <p:cNvPicPr>
            <a:picLocks noChangeAspect="1"/>
          </p:cNvPicPr>
          <p:nvPr/>
        </p:nvPicPr>
        <p:blipFill>
          <a:blip r:embed="rId2"/>
          <a:stretch>
            <a:fillRect/>
          </a:stretch>
        </p:blipFill>
        <p:spPr>
          <a:xfrm>
            <a:off x="8022714" y="504825"/>
            <a:ext cx="3240083" cy="5848350"/>
          </a:xfrm>
          <a:prstGeom prst="rect">
            <a:avLst/>
          </a:prstGeom>
        </p:spPr>
      </p:pic>
    </p:spTree>
    <p:extLst>
      <p:ext uri="{BB962C8B-B14F-4D97-AF65-F5344CB8AC3E}">
        <p14:creationId xmlns:p14="http://schemas.microsoft.com/office/powerpoint/2010/main" val="14593008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F146-3493-5CAD-83F7-7A2B302EDC0F}"/>
              </a:ext>
            </a:extLst>
          </p:cNvPr>
          <p:cNvSpPr>
            <a:spLocks noGrp="1"/>
          </p:cNvSpPr>
          <p:nvPr>
            <p:ph type="title"/>
          </p:nvPr>
        </p:nvSpPr>
        <p:spPr/>
        <p:txBody>
          <a:bodyPr/>
          <a:lstStyle/>
          <a:p>
            <a:r>
              <a:rPr lang="en-GB" dirty="0"/>
              <a:t>£10 challenge : an addiction like no other </a:t>
            </a:r>
          </a:p>
        </p:txBody>
      </p:sp>
      <p:sp>
        <p:nvSpPr>
          <p:cNvPr id="3" name="Content Placeholder 2">
            <a:extLst>
              <a:ext uri="{FF2B5EF4-FFF2-40B4-BE49-F238E27FC236}">
                <a16:creationId xmlns:a16="http://schemas.microsoft.com/office/drawing/2014/main" id="{CD98265F-D873-FEF6-B9FE-83C513F82AB4}"/>
              </a:ext>
            </a:extLst>
          </p:cNvPr>
          <p:cNvSpPr>
            <a:spLocks noGrp="1"/>
          </p:cNvSpPr>
          <p:nvPr>
            <p:ph idx="1"/>
          </p:nvPr>
        </p:nvSpPr>
        <p:spPr/>
        <p:txBody>
          <a:bodyPr/>
          <a:lstStyle/>
          <a:p>
            <a:pPr marL="0" indent="0">
              <a:buNone/>
            </a:pPr>
            <a:r>
              <a:rPr lang="en-GB" dirty="0"/>
              <a:t>Find me </a:t>
            </a:r>
            <a:r>
              <a:rPr lang="en-GB" b="1" dirty="0"/>
              <a:t>anything</a:t>
            </a:r>
            <a:r>
              <a:rPr lang="en-GB" dirty="0"/>
              <a:t> in this room – within building or otherwise </a:t>
            </a:r>
          </a:p>
          <a:p>
            <a:pPr marL="0" indent="0">
              <a:buNone/>
            </a:pPr>
            <a:endParaRPr lang="en-GB" dirty="0"/>
          </a:p>
          <a:p>
            <a:pPr marL="0" indent="0">
              <a:buNone/>
            </a:pPr>
            <a:r>
              <a:rPr lang="en-GB" dirty="0"/>
              <a:t>That has not been: </a:t>
            </a:r>
            <a:r>
              <a:rPr lang="en-GB" b="1" dirty="0">
                <a:solidFill>
                  <a:schemeClr val="tx2"/>
                </a:solidFill>
              </a:rPr>
              <a:t>extracted, processed  or transported </a:t>
            </a:r>
          </a:p>
          <a:p>
            <a:pPr marL="0" indent="0">
              <a:buNone/>
            </a:pPr>
            <a:endParaRPr lang="en-GB" dirty="0"/>
          </a:p>
          <a:p>
            <a:pPr marL="0" indent="0">
              <a:buNone/>
            </a:pPr>
            <a:r>
              <a:rPr lang="en-GB" dirty="0"/>
              <a:t>Using </a:t>
            </a:r>
            <a:r>
              <a:rPr lang="en-GB" b="1" dirty="0"/>
              <a:t>petrochemical </a:t>
            </a:r>
            <a:r>
              <a:rPr lang="en-GB" dirty="0"/>
              <a:t>sources </a:t>
            </a:r>
          </a:p>
          <a:p>
            <a:pPr marL="0" indent="0">
              <a:buNone/>
            </a:pPr>
            <a:endParaRPr lang="en-GB" dirty="0"/>
          </a:p>
          <a:p>
            <a:pPr marL="0" indent="0">
              <a:buNone/>
            </a:pPr>
            <a:r>
              <a:rPr lang="en-GB" dirty="0"/>
              <a:t>Winner gets the content of my wallet or £10!</a:t>
            </a:r>
          </a:p>
          <a:p>
            <a:pPr marL="0" indent="0">
              <a:buNone/>
            </a:pPr>
            <a:endParaRPr lang="en-GB" dirty="0"/>
          </a:p>
        </p:txBody>
      </p:sp>
      <p:sp>
        <p:nvSpPr>
          <p:cNvPr id="4" name="Slide Number Placeholder 3">
            <a:extLst>
              <a:ext uri="{FF2B5EF4-FFF2-40B4-BE49-F238E27FC236}">
                <a16:creationId xmlns:a16="http://schemas.microsoft.com/office/drawing/2014/main" id="{288D5814-53E8-D78A-7EB4-9B9937B26CC9}"/>
              </a:ext>
            </a:extLst>
          </p:cNvPr>
          <p:cNvSpPr>
            <a:spLocks noGrp="1"/>
          </p:cNvSpPr>
          <p:nvPr>
            <p:ph type="sldNum" sz="quarter" idx="12"/>
          </p:nvPr>
        </p:nvSpPr>
        <p:spPr/>
        <p:txBody>
          <a:bodyPr/>
          <a:lstStyle/>
          <a:p>
            <a:pPr rtl="0"/>
            <a:fld id="{9CD8D479-8942-46E8-A226-A4E01F7A105C}" type="slidenum">
              <a:rPr lang="en-GB" noProof="0" smtClean="0"/>
              <a:t>12</a:t>
            </a:fld>
            <a:endParaRPr lang="en-GB" noProof="0" dirty="0"/>
          </a:p>
        </p:txBody>
      </p:sp>
      <p:sp>
        <p:nvSpPr>
          <p:cNvPr id="5" name="Date Placeholder 4">
            <a:extLst>
              <a:ext uri="{FF2B5EF4-FFF2-40B4-BE49-F238E27FC236}">
                <a16:creationId xmlns:a16="http://schemas.microsoft.com/office/drawing/2014/main" id="{ACCF14D4-8A52-F645-05A8-7FFB75169BE1}"/>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80A1EBDD-E193-5D9F-E947-528CD6EA3A0A}"/>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10CDF754-F652-8006-5EE9-1C0077FF492E}"/>
              </a:ext>
            </a:extLst>
          </p:cNvPr>
          <p:cNvPicPr>
            <a:picLocks noChangeAspect="1"/>
          </p:cNvPicPr>
          <p:nvPr/>
        </p:nvPicPr>
        <p:blipFill>
          <a:blip r:embed="rId2"/>
          <a:stretch>
            <a:fillRect/>
          </a:stretch>
        </p:blipFill>
        <p:spPr>
          <a:xfrm>
            <a:off x="7582846" y="3286125"/>
            <a:ext cx="4151953" cy="2762250"/>
          </a:xfrm>
          <a:prstGeom prst="rect">
            <a:avLst/>
          </a:prstGeom>
        </p:spPr>
      </p:pic>
    </p:spTree>
    <p:extLst>
      <p:ext uri="{BB962C8B-B14F-4D97-AF65-F5344CB8AC3E}">
        <p14:creationId xmlns:p14="http://schemas.microsoft.com/office/powerpoint/2010/main" val="1441416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CAA38-DBD2-E169-81FB-DE62CDC18D07}"/>
              </a:ext>
            </a:extLst>
          </p:cNvPr>
          <p:cNvSpPr>
            <a:spLocks noGrp="1"/>
          </p:cNvSpPr>
          <p:nvPr>
            <p:ph type="title"/>
          </p:nvPr>
        </p:nvSpPr>
        <p:spPr/>
        <p:txBody>
          <a:bodyPr/>
          <a:lstStyle/>
          <a:p>
            <a:r>
              <a:rPr lang="en-GB" dirty="0"/>
              <a:t>Up front: construction phase</a:t>
            </a:r>
          </a:p>
        </p:txBody>
      </p:sp>
      <p:sp>
        <p:nvSpPr>
          <p:cNvPr id="3" name="Content Placeholder 2">
            <a:extLst>
              <a:ext uri="{FF2B5EF4-FFF2-40B4-BE49-F238E27FC236}">
                <a16:creationId xmlns:a16="http://schemas.microsoft.com/office/drawing/2014/main" id="{9CA3F347-D568-4A1E-CDF9-DF0E0D62173C}"/>
              </a:ext>
            </a:extLst>
          </p:cNvPr>
          <p:cNvSpPr>
            <a:spLocks noGrp="1"/>
          </p:cNvSpPr>
          <p:nvPr>
            <p:ph idx="1"/>
          </p:nvPr>
        </p:nvSpPr>
        <p:spPr/>
        <p:txBody>
          <a:bodyPr/>
          <a:lstStyle/>
          <a:p>
            <a:pPr marL="0" indent="0">
              <a:buNone/>
            </a:pPr>
            <a:r>
              <a:rPr lang="en-GB" dirty="0"/>
              <a:t>Installation / building with materials </a:t>
            </a:r>
          </a:p>
        </p:txBody>
      </p:sp>
      <p:sp>
        <p:nvSpPr>
          <p:cNvPr id="4" name="Slide Number Placeholder 3">
            <a:extLst>
              <a:ext uri="{FF2B5EF4-FFF2-40B4-BE49-F238E27FC236}">
                <a16:creationId xmlns:a16="http://schemas.microsoft.com/office/drawing/2014/main" id="{02BACDC1-8A66-0AF5-0304-158EE2209D76}"/>
              </a:ext>
            </a:extLst>
          </p:cNvPr>
          <p:cNvSpPr>
            <a:spLocks noGrp="1"/>
          </p:cNvSpPr>
          <p:nvPr>
            <p:ph type="sldNum" sz="quarter" idx="12"/>
          </p:nvPr>
        </p:nvSpPr>
        <p:spPr/>
        <p:txBody>
          <a:bodyPr/>
          <a:lstStyle/>
          <a:p>
            <a:pPr rtl="0"/>
            <a:fld id="{9CD8D479-8942-46E8-A226-A4E01F7A105C}" type="slidenum">
              <a:rPr lang="en-GB" noProof="0" smtClean="0"/>
              <a:t>13</a:t>
            </a:fld>
            <a:endParaRPr lang="en-GB" noProof="0" dirty="0"/>
          </a:p>
        </p:txBody>
      </p:sp>
      <p:sp>
        <p:nvSpPr>
          <p:cNvPr id="5" name="Date Placeholder 4">
            <a:extLst>
              <a:ext uri="{FF2B5EF4-FFF2-40B4-BE49-F238E27FC236}">
                <a16:creationId xmlns:a16="http://schemas.microsoft.com/office/drawing/2014/main" id="{51ADB907-A80D-4535-F215-04A01D97BAE5}"/>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5CDE7D0A-6103-23E7-1572-E0B6208BA345}"/>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8E700F71-0F10-ADCB-2BEB-37DCE4E65019}"/>
              </a:ext>
            </a:extLst>
          </p:cNvPr>
          <p:cNvPicPr>
            <a:picLocks noChangeAspect="1"/>
          </p:cNvPicPr>
          <p:nvPr/>
        </p:nvPicPr>
        <p:blipFill>
          <a:blip r:embed="rId2"/>
          <a:stretch>
            <a:fillRect/>
          </a:stretch>
        </p:blipFill>
        <p:spPr>
          <a:xfrm>
            <a:off x="4579132" y="2680039"/>
            <a:ext cx="3581913" cy="2392606"/>
          </a:xfrm>
          <a:prstGeom prst="rect">
            <a:avLst/>
          </a:prstGeom>
        </p:spPr>
      </p:pic>
      <p:pic>
        <p:nvPicPr>
          <p:cNvPr id="8" name="Picture 7">
            <a:extLst>
              <a:ext uri="{FF2B5EF4-FFF2-40B4-BE49-F238E27FC236}">
                <a16:creationId xmlns:a16="http://schemas.microsoft.com/office/drawing/2014/main" id="{5A63EA7F-D275-6969-FDE1-51FD109080FB}"/>
              </a:ext>
            </a:extLst>
          </p:cNvPr>
          <p:cNvPicPr>
            <a:picLocks noChangeAspect="1"/>
          </p:cNvPicPr>
          <p:nvPr/>
        </p:nvPicPr>
        <p:blipFill>
          <a:blip r:embed="rId3"/>
          <a:stretch>
            <a:fillRect/>
          </a:stretch>
        </p:blipFill>
        <p:spPr>
          <a:xfrm>
            <a:off x="144377" y="2609850"/>
            <a:ext cx="2397515" cy="1595437"/>
          </a:xfrm>
          <a:prstGeom prst="rect">
            <a:avLst/>
          </a:prstGeom>
        </p:spPr>
      </p:pic>
      <p:pic>
        <p:nvPicPr>
          <p:cNvPr id="9" name="Picture 8">
            <a:extLst>
              <a:ext uri="{FF2B5EF4-FFF2-40B4-BE49-F238E27FC236}">
                <a16:creationId xmlns:a16="http://schemas.microsoft.com/office/drawing/2014/main" id="{40EC3549-6A83-201E-39A6-D34A3961CE25}"/>
              </a:ext>
            </a:extLst>
          </p:cNvPr>
          <p:cNvPicPr>
            <a:picLocks noChangeAspect="1"/>
          </p:cNvPicPr>
          <p:nvPr/>
        </p:nvPicPr>
        <p:blipFill>
          <a:blip r:embed="rId4"/>
          <a:stretch>
            <a:fillRect/>
          </a:stretch>
        </p:blipFill>
        <p:spPr>
          <a:xfrm>
            <a:off x="898746" y="4616514"/>
            <a:ext cx="1477939" cy="1477939"/>
          </a:xfrm>
          <a:prstGeom prst="rect">
            <a:avLst/>
          </a:prstGeom>
        </p:spPr>
      </p:pic>
      <p:pic>
        <p:nvPicPr>
          <p:cNvPr id="10" name="Picture 9">
            <a:extLst>
              <a:ext uri="{FF2B5EF4-FFF2-40B4-BE49-F238E27FC236}">
                <a16:creationId xmlns:a16="http://schemas.microsoft.com/office/drawing/2014/main" id="{86C4B361-7592-AEDD-6843-702F55DBFC41}"/>
              </a:ext>
            </a:extLst>
          </p:cNvPr>
          <p:cNvPicPr>
            <a:picLocks noChangeAspect="1"/>
          </p:cNvPicPr>
          <p:nvPr/>
        </p:nvPicPr>
        <p:blipFill>
          <a:blip r:embed="rId5"/>
          <a:stretch>
            <a:fillRect/>
          </a:stretch>
        </p:blipFill>
        <p:spPr>
          <a:xfrm>
            <a:off x="2152651" y="1945126"/>
            <a:ext cx="1112906" cy="1483874"/>
          </a:xfrm>
          <a:prstGeom prst="rect">
            <a:avLst/>
          </a:prstGeom>
        </p:spPr>
      </p:pic>
      <p:pic>
        <p:nvPicPr>
          <p:cNvPr id="11" name="Picture 10">
            <a:extLst>
              <a:ext uri="{FF2B5EF4-FFF2-40B4-BE49-F238E27FC236}">
                <a16:creationId xmlns:a16="http://schemas.microsoft.com/office/drawing/2014/main" id="{4F05CC7A-F8D9-552B-DED2-F52E22551959}"/>
              </a:ext>
            </a:extLst>
          </p:cNvPr>
          <p:cNvPicPr>
            <a:picLocks noChangeAspect="1"/>
          </p:cNvPicPr>
          <p:nvPr/>
        </p:nvPicPr>
        <p:blipFill>
          <a:blip r:embed="rId6"/>
          <a:stretch>
            <a:fillRect/>
          </a:stretch>
        </p:blipFill>
        <p:spPr>
          <a:xfrm>
            <a:off x="2291639" y="3429000"/>
            <a:ext cx="721961" cy="919057"/>
          </a:xfrm>
          <a:prstGeom prst="rect">
            <a:avLst/>
          </a:prstGeom>
        </p:spPr>
      </p:pic>
      <p:pic>
        <p:nvPicPr>
          <p:cNvPr id="12" name="Picture 11">
            <a:extLst>
              <a:ext uri="{FF2B5EF4-FFF2-40B4-BE49-F238E27FC236}">
                <a16:creationId xmlns:a16="http://schemas.microsoft.com/office/drawing/2014/main" id="{25886996-E3F1-20E1-604B-ECC59678CF61}"/>
              </a:ext>
            </a:extLst>
          </p:cNvPr>
          <p:cNvPicPr>
            <a:picLocks noChangeAspect="1"/>
          </p:cNvPicPr>
          <p:nvPr/>
        </p:nvPicPr>
        <p:blipFill>
          <a:blip r:embed="rId7"/>
          <a:stretch>
            <a:fillRect/>
          </a:stretch>
        </p:blipFill>
        <p:spPr>
          <a:xfrm>
            <a:off x="9049917" y="2320427"/>
            <a:ext cx="2653416" cy="1734671"/>
          </a:xfrm>
          <a:prstGeom prst="rect">
            <a:avLst/>
          </a:prstGeom>
        </p:spPr>
      </p:pic>
      <p:pic>
        <p:nvPicPr>
          <p:cNvPr id="13" name="Picture 12">
            <a:extLst>
              <a:ext uri="{FF2B5EF4-FFF2-40B4-BE49-F238E27FC236}">
                <a16:creationId xmlns:a16="http://schemas.microsoft.com/office/drawing/2014/main" id="{CD134AC5-B7C1-5272-3444-B507A7003997}"/>
              </a:ext>
            </a:extLst>
          </p:cNvPr>
          <p:cNvPicPr>
            <a:picLocks noChangeAspect="1"/>
          </p:cNvPicPr>
          <p:nvPr/>
        </p:nvPicPr>
        <p:blipFill rotWithShape="1">
          <a:blip r:embed="rId8"/>
          <a:srcRect l="322" t="3927" r="6468" b="14360"/>
          <a:stretch/>
        </p:blipFill>
        <p:spPr>
          <a:xfrm>
            <a:off x="9067801" y="4276457"/>
            <a:ext cx="2689948" cy="1705243"/>
          </a:xfrm>
          <a:prstGeom prst="rect">
            <a:avLst/>
          </a:prstGeom>
        </p:spPr>
      </p:pic>
      <p:pic>
        <p:nvPicPr>
          <p:cNvPr id="14" name="Picture 13">
            <a:extLst>
              <a:ext uri="{FF2B5EF4-FFF2-40B4-BE49-F238E27FC236}">
                <a16:creationId xmlns:a16="http://schemas.microsoft.com/office/drawing/2014/main" id="{844B1416-6D98-EAF3-DF44-62DCB8A9A7EC}"/>
              </a:ext>
            </a:extLst>
          </p:cNvPr>
          <p:cNvPicPr>
            <a:picLocks noChangeAspect="1"/>
          </p:cNvPicPr>
          <p:nvPr/>
        </p:nvPicPr>
        <p:blipFill>
          <a:blip r:embed="rId9"/>
          <a:stretch>
            <a:fillRect/>
          </a:stretch>
        </p:blipFill>
        <p:spPr>
          <a:xfrm>
            <a:off x="9086066" y="364397"/>
            <a:ext cx="2653417" cy="1734671"/>
          </a:xfrm>
          <a:prstGeom prst="rect">
            <a:avLst/>
          </a:prstGeom>
        </p:spPr>
      </p:pic>
      <p:sp>
        <p:nvSpPr>
          <p:cNvPr id="15" name="Arrow: Right 14">
            <a:extLst>
              <a:ext uri="{FF2B5EF4-FFF2-40B4-BE49-F238E27FC236}">
                <a16:creationId xmlns:a16="http://schemas.microsoft.com/office/drawing/2014/main" id="{07B7AC9F-4A8B-783D-2743-E53A203A0DAA}"/>
              </a:ext>
            </a:extLst>
          </p:cNvPr>
          <p:cNvSpPr/>
          <p:nvPr/>
        </p:nvSpPr>
        <p:spPr>
          <a:xfrm>
            <a:off x="3124200" y="3733800"/>
            <a:ext cx="1800225" cy="61425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830B743-6165-0857-0FA2-FB51DA5683F0}"/>
              </a:ext>
            </a:extLst>
          </p:cNvPr>
          <p:cNvPicPr>
            <a:picLocks noChangeAspect="1"/>
          </p:cNvPicPr>
          <p:nvPr/>
        </p:nvPicPr>
        <p:blipFill>
          <a:blip r:embed="rId10"/>
          <a:stretch>
            <a:fillRect/>
          </a:stretch>
        </p:blipFill>
        <p:spPr>
          <a:xfrm>
            <a:off x="7657855" y="3196430"/>
            <a:ext cx="1816765" cy="646232"/>
          </a:xfrm>
          <a:prstGeom prst="rect">
            <a:avLst/>
          </a:prstGeom>
        </p:spPr>
      </p:pic>
    </p:spTree>
    <p:extLst>
      <p:ext uri="{BB962C8B-B14F-4D97-AF65-F5344CB8AC3E}">
        <p14:creationId xmlns:p14="http://schemas.microsoft.com/office/powerpoint/2010/main" val="9234002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BC2C-A53E-FEB3-5AF0-A87198EBE60D}"/>
              </a:ext>
            </a:extLst>
          </p:cNvPr>
          <p:cNvSpPr>
            <a:spLocks noGrp="1"/>
          </p:cNvSpPr>
          <p:nvPr>
            <p:ph type="title"/>
          </p:nvPr>
        </p:nvSpPr>
        <p:spPr/>
        <p:txBody>
          <a:bodyPr/>
          <a:lstStyle/>
          <a:p>
            <a:r>
              <a:rPr lang="en-GB" dirty="0"/>
              <a:t>Up front: construction phase</a:t>
            </a:r>
          </a:p>
        </p:txBody>
      </p:sp>
      <p:sp>
        <p:nvSpPr>
          <p:cNvPr id="3" name="Content Placeholder 2">
            <a:extLst>
              <a:ext uri="{FF2B5EF4-FFF2-40B4-BE49-F238E27FC236}">
                <a16:creationId xmlns:a16="http://schemas.microsoft.com/office/drawing/2014/main" id="{AED1E2E2-6D87-E29B-091E-D5555F2A195E}"/>
              </a:ext>
            </a:extLst>
          </p:cNvPr>
          <p:cNvSpPr>
            <a:spLocks noGrp="1"/>
          </p:cNvSpPr>
          <p:nvPr>
            <p:ph idx="1"/>
          </p:nvPr>
        </p:nvSpPr>
        <p:spPr/>
        <p:txBody>
          <a:bodyPr/>
          <a:lstStyle/>
          <a:p>
            <a:r>
              <a:rPr lang="en-GB" dirty="0"/>
              <a:t>Permeant change to landscape</a:t>
            </a:r>
          </a:p>
          <a:p>
            <a:r>
              <a:rPr lang="en-GB" dirty="0"/>
              <a:t>Noise, dust, light pollution</a:t>
            </a:r>
          </a:p>
          <a:p>
            <a:r>
              <a:rPr lang="en-GB" dirty="0"/>
              <a:t>Ground and water course pollution – chemical, silt etc</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3DED1F9-95FC-A20D-CD6F-07AA9E3FEDC0}"/>
              </a:ext>
            </a:extLst>
          </p:cNvPr>
          <p:cNvSpPr>
            <a:spLocks noGrp="1"/>
          </p:cNvSpPr>
          <p:nvPr>
            <p:ph type="sldNum" sz="quarter" idx="12"/>
          </p:nvPr>
        </p:nvSpPr>
        <p:spPr/>
        <p:txBody>
          <a:bodyPr/>
          <a:lstStyle/>
          <a:p>
            <a:pPr rtl="0"/>
            <a:fld id="{9CD8D479-8942-46E8-A226-A4E01F7A105C}" type="slidenum">
              <a:rPr lang="en-GB" noProof="0" smtClean="0"/>
              <a:t>14</a:t>
            </a:fld>
            <a:endParaRPr lang="en-GB" noProof="0" dirty="0"/>
          </a:p>
        </p:txBody>
      </p:sp>
      <p:sp>
        <p:nvSpPr>
          <p:cNvPr id="5" name="Date Placeholder 4">
            <a:extLst>
              <a:ext uri="{FF2B5EF4-FFF2-40B4-BE49-F238E27FC236}">
                <a16:creationId xmlns:a16="http://schemas.microsoft.com/office/drawing/2014/main" id="{76285059-8FC6-43DD-A1A3-B44FC081FD26}"/>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0D4E6301-23F5-89FC-BBE1-AAD6C432E54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EEC9FFC3-640E-59DE-F74B-0B01DD35A211}"/>
              </a:ext>
            </a:extLst>
          </p:cNvPr>
          <p:cNvPicPr>
            <a:picLocks noChangeAspect="1"/>
          </p:cNvPicPr>
          <p:nvPr/>
        </p:nvPicPr>
        <p:blipFill>
          <a:blip r:embed="rId2"/>
          <a:stretch>
            <a:fillRect/>
          </a:stretch>
        </p:blipFill>
        <p:spPr>
          <a:xfrm>
            <a:off x="7191375" y="3358753"/>
            <a:ext cx="4171950" cy="2346722"/>
          </a:xfrm>
          <a:prstGeom prst="rect">
            <a:avLst/>
          </a:prstGeom>
        </p:spPr>
      </p:pic>
    </p:spTree>
    <p:extLst>
      <p:ext uri="{BB962C8B-B14F-4D97-AF65-F5344CB8AC3E}">
        <p14:creationId xmlns:p14="http://schemas.microsoft.com/office/powerpoint/2010/main" val="30404987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A832A55-C913-D5D3-E56A-EC882E20B792}"/>
              </a:ext>
            </a:extLst>
          </p:cNvPr>
          <p:cNvSpPr>
            <a:spLocks noGrp="1"/>
          </p:cNvSpPr>
          <p:nvPr>
            <p:ph type="title"/>
          </p:nvPr>
        </p:nvSpPr>
        <p:spPr>
          <a:xfrm>
            <a:off x="1410026" y="276087"/>
            <a:ext cx="9371949" cy="1183566"/>
          </a:xfrm>
        </p:spPr>
        <p:txBody>
          <a:bodyPr/>
          <a:lstStyle/>
          <a:p>
            <a:r>
              <a:rPr lang="en-US" dirty="0"/>
              <a:t>Ongoing </a:t>
            </a:r>
          </a:p>
        </p:txBody>
      </p:sp>
      <p:sp>
        <p:nvSpPr>
          <p:cNvPr id="3" name="Content Placeholder 2">
            <a:extLst>
              <a:ext uri="{FF2B5EF4-FFF2-40B4-BE49-F238E27FC236}">
                <a16:creationId xmlns:a16="http://schemas.microsoft.com/office/drawing/2014/main" id="{A28E886E-B35B-D16E-10FA-88D315B69A0D}"/>
              </a:ext>
            </a:extLst>
          </p:cNvPr>
          <p:cNvSpPr>
            <a:spLocks noGrp="1"/>
          </p:cNvSpPr>
          <p:nvPr>
            <p:ph sz="half" idx="1"/>
          </p:nvPr>
        </p:nvSpPr>
        <p:spPr>
          <a:xfrm>
            <a:off x="1409700" y="1556281"/>
            <a:ext cx="4610099" cy="4620682"/>
          </a:xfrm>
        </p:spPr>
        <p:txBody>
          <a:bodyPr>
            <a:normAutofit/>
          </a:bodyPr>
          <a:lstStyle/>
          <a:p>
            <a:r>
              <a:rPr lang="en-GB" b="0" i="0" dirty="0">
                <a:effectLst/>
              </a:rPr>
              <a:t>From residential to commercial buildings, the UK's built environment is </a:t>
            </a:r>
            <a:r>
              <a:rPr lang="en-GB" b="1" i="0" dirty="0">
                <a:effectLst/>
              </a:rPr>
              <a:t>responsible for 25% of the UK's greenhouse gas emissions</a:t>
            </a:r>
            <a:endParaRPr lang="en-GB" dirty="0"/>
          </a:p>
        </p:txBody>
      </p:sp>
      <p:pic>
        <p:nvPicPr>
          <p:cNvPr id="8" name="Picture 7">
            <a:extLst>
              <a:ext uri="{FF2B5EF4-FFF2-40B4-BE49-F238E27FC236}">
                <a16:creationId xmlns:a16="http://schemas.microsoft.com/office/drawing/2014/main" id="{71C51574-B9DD-9A71-D2B0-7251F0D22D32}"/>
              </a:ext>
            </a:extLst>
          </p:cNvPr>
          <p:cNvPicPr>
            <a:picLocks noChangeAspect="1"/>
          </p:cNvPicPr>
          <p:nvPr/>
        </p:nvPicPr>
        <p:blipFill>
          <a:blip r:embed="rId2"/>
          <a:stretch>
            <a:fillRect/>
          </a:stretch>
        </p:blipFill>
        <p:spPr>
          <a:xfrm>
            <a:off x="6397780" y="1556281"/>
            <a:ext cx="4158614" cy="4620682"/>
          </a:xfrm>
          <a:prstGeom prst="rect">
            <a:avLst/>
          </a:prstGeom>
          <a:noFill/>
        </p:spPr>
      </p:pic>
      <p:sp>
        <p:nvSpPr>
          <p:cNvPr id="4" name="Slide Number Placeholder 3">
            <a:extLst>
              <a:ext uri="{FF2B5EF4-FFF2-40B4-BE49-F238E27FC236}">
                <a16:creationId xmlns:a16="http://schemas.microsoft.com/office/drawing/2014/main" id="{6B0CD92C-5B1B-F521-D455-2E01AF18F4F3}"/>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15</a:t>
            </a:fld>
            <a:endParaRPr lang="en-GB" sz="1000" noProof="0"/>
          </a:p>
        </p:txBody>
      </p:sp>
      <p:sp>
        <p:nvSpPr>
          <p:cNvPr id="5" name="Date Placeholder 4">
            <a:extLst>
              <a:ext uri="{FF2B5EF4-FFF2-40B4-BE49-F238E27FC236}">
                <a16:creationId xmlns:a16="http://schemas.microsoft.com/office/drawing/2014/main" id="{30FDFAAD-68F5-F63F-B92C-D95D7BB6BB13}"/>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C674AE36-121B-EC5D-6AEC-27805890A3D3}"/>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pic>
        <p:nvPicPr>
          <p:cNvPr id="9" name="Picture 8">
            <a:extLst>
              <a:ext uri="{FF2B5EF4-FFF2-40B4-BE49-F238E27FC236}">
                <a16:creationId xmlns:a16="http://schemas.microsoft.com/office/drawing/2014/main" id="{56639AE9-7942-069F-D277-CA8325D2FD17}"/>
              </a:ext>
            </a:extLst>
          </p:cNvPr>
          <p:cNvPicPr>
            <a:picLocks noChangeAspect="1"/>
          </p:cNvPicPr>
          <p:nvPr/>
        </p:nvPicPr>
        <p:blipFill>
          <a:blip r:embed="rId3"/>
          <a:stretch>
            <a:fillRect/>
          </a:stretch>
        </p:blipFill>
        <p:spPr>
          <a:xfrm>
            <a:off x="4364198" y="3112477"/>
            <a:ext cx="2033582" cy="2807128"/>
          </a:xfrm>
          <a:prstGeom prst="rect">
            <a:avLst/>
          </a:prstGeom>
        </p:spPr>
      </p:pic>
    </p:spTree>
    <p:extLst>
      <p:ext uri="{BB962C8B-B14F-4D97-AF65-F5344CB8AC3E}">
        <p14:creationId xmlns:p14="http://schemas.microsoft.com/office/powerpoint/2010/main" val="9991177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028-B19D-5903-C30B-6A48925C5458}"/>
              </a:ext>
            </a:extLst>
          </p:cNvPr>
          <p:cNvSpPr>
            <a:spLocks noGrp="1"/>
          </p:cNvSpPr>
          <p:nvPr>
            <p:ph type="title"/>
          </p:nvPr>
        </p:nvSpPr>
        <p:spPr/>
        <p:txBody>
          <a:bodyPr>
            <a:normAutofit/>
          </a:bodyPr>
          <a:lstStyle/>
          <a:p>
            <a:r>
              <a:rPr lang="en-GB" sz="2800" dirty="0"/>
              <a:t>Ongoing: Existing building stock</a:t>
            </a:r>
          </a:p>
        </p:txBody>
      </p:sp>
      <p:sp>
        <p:nvSpPr>
          <p:cNvPr id="3" name="Content Placeholder 2">
            <a:extLst>
              <a:ext uri="{FF2B5EF4-FFF2-40B4-BE49-F238E27FC236}">
                <a16:creationId xmlns:a16="http://schemas.microsoft.com/office/drawing/2014/main" id="{DD490226-5C8F-A3E0-41E0-4F5E76346D4F}"/>
              </a:ext>
            </a:extLst>
          </p:cNvPr>
          <p:cNvSpPr>
            <a:spLocks noGrp="1"/>
          </p:cNvSpPr>
          <p:nvPr>
            <p:ph idx="1"/>
          </p:nvPr>
        </p:nvSpPr>
        <p:spPr>
          <a:xfrm>
            <a:off x="1410026" y="1527553"/>
            <a:ext cx="9371948" cy="462068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CD4CD762-1F6A-6830-B165-9966EEA5AEFA}"/>
              </a:ext>
            </a:extLst>
          </p:cNvPr>
          <p:cNvSpPr>
            <a:spLocks noGrp="1"/>
          </p:cNvSpPr>
          <p:nvPr>
            <p:ph type="sldNum" sz="quarter" idx="12"/>
          </p:nvPr>
        </p:nvSpPr>
        <p:spPr/>
        <p:txBody>
          <a:bodyPr/>
          <a:lstStyle/>
          <a:p>
            <a:pPr rtl="0"/>
            <a:fld id="{9CD8D479-8942-46E8-A226-A4E01F7A105C}" type="slidenum">
              <a:rPr lang="en-GB" noProof="0" smtClean="0"/>
              <a:t>16</a:t>
            </a:fld>
            <a:endParaRPr lang="en-GB" noProof="0" dirty="0"/>
          </a:p>
        </p:txBody>
      </p:sp>
      <p:sp>
        <p:nvSpPr>
          <p:cNvPr id="5" name="Date Placeholder 4">
            <a:extLst>
              <a:ext uri="{FF2B5EF4-FFF2-40B4-BE49-F238E27FC236}">
                <a16:creationId xmlns:a16="http://schemas.microsoft.com/office/drawing/2014/main" id="{01A64F84-1AF1-8FE3-C1B8-325AA960D684}"/>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AEBF5EEF-FC78-C16D-8EBD-608F86DE1FA1}"/>
              </a:ext>
            </a:extLst>
          </p:cNvPr>
          <p:cNvSpPr>
            <a:spLocks noGrp="1"/>
          </p:cNvSpPr>
          <p:nvPr>
            <p:ph type="ftr" sz="quarter" idx="11"/>
          </p:nvPr>
        </p:nvSpPr>
        <p:spPr/>
        <p:txBody>
          <a:bodyPr/>
          <a:lstStyle/>
          <a:p>
            <a:pPr rtl="0"/>
            <a:r>
              <a:rPr lang="en-GB" noProof="0"/>
              <a:t>Add a footer</a:t>
            </a:r>
            <a:endParaRPr lang="en-GB" noProof="0" dirty="0"/>
          </a:p>
        </p:txBody>
      </p:sp>
      <p:pic>
        <p:nvPicPr>
          <p:cNvPr id="3076" name="Picture 4" descr="Why airtightness is important? - Ecomerchant">
            <a:extLst>
              <a:ext uri="{FF2B5EF4-FFF2-40B4-BE49-F238E27FC236}">
                <a16:creationId xmlns:a16="http://schemas.microsoft.com/office/drawing/2014/main" id="{77C26AAC-C5C1-496B-8040-060CDA9DB0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929" y="1902370"/>
            <a:ext cx="4177221" cy="42245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AD8863C9-0C1C-DA94-5281-8A4138D69D10}"/>
              </a:ext>
            </a:extLst>
          </p:cNvPr>
          <p:cNvPicPr>
            <a:picLocks noChangeAspect="1"/>
          </p:cNvPicPr>
          <p:nvPr/>
        </p:nvPicPr>
        <p:blipFill>
          <a:blip r:embed="rId3"/>
          <a:stretch>
            <a:fillRect/>
          </a:stretch>
        </p:blipFill>
        <p:spPr>
          <a:xfrm>
            <a:off x="5587248" y="1902370"/>
            <a:ext cx="6067425" cy="3629025"/>
          </a:xfrm>
          <a:prstGeom prst="rect">
            <a:avLst/>
          </a:prstGeom>
        </p:spPr>
      </p:pic>
      <p:sp>
        <p:nvSpPr>
          <p:cNvPr id="12" name="TextBox 11">
            <a:extLst>
              <a:ext uri="{FF2B5EF4-FFF2-40B4-BE49-F238E27FC236}">
                <a16:creationId xmlns:a16="http://schemas.microsoft.com/office/drawing/2014/main" id="{F83FF0DF-B8C3-127B-02C3-29C8C58F83E0}"/>
              </a:ext>
            </a:extLst>
          </p:cNvPr>
          <p:cNvSpPr txBox="1"/>
          <p:nvPr/>
        </p:nvSpPr>
        <p:spPr>
          <a:xfrm>
            <a:off x="6309986" y="5639884"/>
            <a:ext cx="8943975" cy="246221"/>
          </a:xfrm>
          <a:prstGeom prst="rect">
            <a:avLst/>
          </a:prstGeom>
          <a:noFill/>
        </p:spPr>
        <p:txBody>
          <a:bodyPr wrap="square">
            <a:spAutoFit/>
          </a:bodyPr>
          <a:lstStyle/>
          <a:p>
            <a:r>
              <a:rPr lang="en-GB" sz="1000" dirty="0"/>
              <a:t>https://files.bregroup.com/bretrust/The-Housing-Stock-of-the-United-Kingdom_Report_BRE-Trust.pdf</a:t>
            </a:r>
          </a:p>
        </p:txBody>
      </p:sp>
    </p:spTree>
    <p:extLst>
      <p:ext uri="{BB962C8B-B14F-4D97-AF65-F5344CB8AC3E}">
        <p14:creationId xmlns:p14="http://schemas.microsoft.com/office/powerpoint/2010/main" val="909954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5511-B3DF-A6FD-38AA-B5B8B6CD7110}"/>
              </a:ext>
            </a:extLst>
          </p:cNvPr>
          <p:cNvSpPr>
            <a:spLocks noGrp="1"/>
          </p:cNvSpPr>
          <p:nvPr>
            <p:ph type="title"/>
          </p:nvPr>
        </p:nvSpPr>
        <p:spPr/>
        <p:txBody>
          <a:bodyPr/>
          <a:lstStyle/>
          <a:p>
            <a:r>
              <a:rPr lang="en-GB" sz="6000" dirty="0">
                <a:effectLst/>
                <a:latin typeface="Calibri" panose="020F0502020204030204" pitchFamily="34" charset="0"/>
                <a:ea typeface="DengXian" panose="02010600030101010101" pitchFamily="2" charset="-122"/>
              </a:rPr>
              <a:t>Guidance to achieve policies </a:t>
            </a:r>
            <a:br>
              <a:rPr lang="en-GB" sz="6000" dirty="0">
                <a:effectLst/>
                <a:latin typeface="Calibri" panose="020F0502020204030204" pitchFamily="34" charset="0"/>
                <a:ea typeface="DengXian" panose="02010600030101010101" pitchFamily="2" charset="-122"/>
              </a:rPr>
            </a:br>
            <a:endParaRPr lang="en-GB" dirty="0"/>
          </a:p>
        </p:txBody>
      </p:sp>
      <p:sp>
        <p:nvSpPr>
          <p:cNvPr id="3" name="Text Placeholder 2">
            <a:extLst>
              <a:ext uri="{FF2B5EF4-FFF2-40B4-BE49-F238E27FC236}">
                <a16:creationId xmlns:a16="http://schemas.microsoft.com/office/drawing/2014/main" id="{2D489D8D-80FF-465A-4A1C-275EF0A64AF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5891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CA01A-4A39-3247-CBEC-4121E96D4C3C}"/>
              </a:ext>
            </a:extLst>
          </p:cNvPr>
          <p:cNvSpPr>
            <a:spLocks noGrp="1"/>
          </p:cNvSpPr>
          <p:nvPr>
            <p:ph type="title"/>
          </p:nvPr>
        </p:nvSpPr>
        <p:spPr/>
        <p:txBody>
          <a:bodyPr/>
          <a:lstStyle/>
          <a:p>
            <a:r>
              <a:rPr lang="en-GB" dirty="0"/>
              <a:t>Guidance: Help is on the way!</a:t>
            </a:r>
          </a:p>
        </p:txBody>
      </p:sp>
      <p:sp>
        <p:nvSpPr>
          <p:cNvPr id="3" name="Content Placeholder 2">
            <a:extLst>
              <a:ext uri="{FF2B5EF4-FFF2-40B4-BE49-F238E27FC236}">
                <a16:creationId xmlns:a16="http://schemas.microsoft.com/office/drawing/2014/main" id="{B7B2D6D4-ADE9-E013-B94A-D9287AB8FCFC}"/>
              </a:ext>
            </a:extLst>
          </p:cNvPr>
          <p:cNvSpPr>
            <a:spLocks noGrp="1"/>
          </p:cNvSpPr>
          <p:nvPr>
            <p:ph idx="1"/>
          </p:nvPr>
        </p:nvSpPr>
        <p:spPr/>
        <p:txBody>
          <a:bodyPr/>
          <a:lstStyle/>
          <a:p>
            <a:r>
              <a:rPr lang="en-GB" dirty="0"/>
              <a:t>Building regulations</a:t>
            </a:r>
          </a:p>
          <a:p>
            <a:r>
              <a:rPr lang="en-GB" dirty="0"/>
              <a:t>Future homes standards</a:t>
            </a:r>
          </a:p>
          <a:p>
            <a:r>
              <a:rPr lang="en-GB" dirty="0"/>
              <a:t>BREEAM </a:t>
            </a:r>
          </a:p>
          <a:p>
            <a:r>
              <a:rPr lang="en-GB" dirty="0"/>
              <a:t>UKGBC Net zero guidance document </a:t>
            </a:r>
          </a:p>
          <a:p>
            <a:r>
              <a:rPr lang="en-GB" dirty="0"/>
              <a:t> </a:t>
            </a:r>
            <a:r>
              <a:rPr lang="en-GB" dirty="0" err="1"/>
              <a:t>Passiv</a:t>
            </a:r>
            <a:r>
              <a:rPr lang="en-GB" dirty="0"/>
              <a:t> Haus (Passive house standards)</a:t>
            </a:r>
          </a:p>
          <a:p>
            <a:r>
              <a:rPr lang="en-GB" dirty="0"/>
              <a:t>AECB carbon lite standards</a:t>
            </a:r>
          </a:p>
        </p:txBody>
      </p:sp>
      <p:sp>
        <p:nvSpPr>
          <p:cNvPr id="4" name="Slide Number Placeholder 3">
            <a:extLst>
              <a:ext uri="{FF2B5EF4-FFF2-40B4-BE49-F238E27FC236}">
                <a16:creationId xmlns:a16="http://schemas.microsoft.com/office/drawing/2014/main" id="{D47D8F86-B8D9-B9A5-3068-5E2BA7D1EE17}"/>
              </a:ext>
            </a:extLst>
          </p:cNvPr>
          <p:cNvSpPr>
            <a:spLocks noGrp="1"/>
          </p:cNvSpPr>
          <p:nvPr>
            <p:ph type="sldNum" sz="quarter" idx="12"/>
          </p:nvPr>
        </p:nvSpPr>
        <p:spPr/>
        <p:txBody>
          <a:bodyPr/>
          <a:lstStyle/>
          <a:p>
            <a:pPr rtl="0"/>
            <a:fld id="{9CD8D479-8942-46E8-A226-A4E01F7A105C}" type="slidenum">
              <a:rPr lang="en-GB" noProof="0" smtClean="0"/>
              <a:t>18</a:t>
            </a:fld>
            <a:endParaRPr lang="en-GB" noProof="0" dirty="0"/>
          </a:p>
        </p:txBody>
      </p:sp>
      <p:sp>
        <p:nvSpPr>
          <p:cNvPr id="5" name="Date Placeholder 4">
            <a:extLst>
              <a:ext uri="{FF2B5EF4-FFF2-40B4-BE49-F238E27FC236}">
                <a16:creationId xmlns:a16="http://schemas.microsoft.com/office/drawing/2014/main" id="{74ED40AC-02C1-E597-6B1B-6F522083AF0E}"/>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244B0F6C-628A-A628-ADAB-66BD7AAEAD33}"/>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718237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B824BB01-F31D-1611-E0F7-BF1A19040B1B}"/>
              </a:ext>
            </a:extLst>
          </p:cNvPr>
          <p:cNvSpPr>
            <a:spLocks noGrp="1"/>
          </p:cNvSpPr>
          <p:nvPr>
            <p:ph type="title"/>
          </p:nvPr>
        </p:nvSpPr>
        <p:spPr>
          <a:xfrm>
            <a:off x="1410026" y="276087"/>
            <a:ext cx="9371949" cy="1183566"/>
          </a:xfrm>
        </p:spPr>
        <p:txBody>
          <a:bodyPr/>
          <a:lstStyle/>
          <a:p>
            <a:r>
              <a:rPr lang="en-US" dirty="0"/>
              <a:t>Building Regulations: June 2022 updates</a:t>
            </a:r>
          </a:p>
        </p:txBody>
      </p:sp>
      <p:pic>
        <p:nvPicPr>
          <p:cNvPr id="10" name="Picture 9">
            <a:extLst>
              <a:ext uri="{FF2B5EF4-FFF2-40B4-BE49-F238E27FC236}">
                <a16:creationId xmlns:a16="http://schemas.microsoft.com/office/drawing/2014/main" id="{10F19E54-2247-3C6F-CE35-2257687A296C}"/>
              </a:ext>
            </a:extLst>
          </p:cNvPr>
          <p:cNvPicPr>
            <a:picLocks noChangeAspect="1"/>
          </p:cNvPicPr>
          <p:nvPr/>
        </p:nvPicPr>
        <p:blipFill>
          <a:blip r:embed="rId2"/>
          <a:stretch>
            <a:fillRect/>
          </a:stretch>
        </p:blipFill>
        <p:spPr>
          <a:xfrm>
            <a:off x="2414183" y="1566001"/>
            <a:ext cx="7363636" cy="4620682"/>
          </a:xfrm>
          <a:prstGeom prst="rect">
            <a:avLst/>
          </a:prstGeom>
          <a:noFill/>
        </p:spPr>
      </p:pic>
      <p:sp>
        <p:nvSpPr>
          <p:cNvPr id="4" name="Slide Number Placeholder 3">
            <a:extLst>
              <a:ext uri="{FF2B5EF4-FFF2-40B4-BE49-F238E27FC236}">
                <a16:creationId xmlns:a16="http://schemas.microsoft.com/office/drawing/2014/main" id="{6EE8E7B7-96E2-A4B4-D340-B760A6672B0E}"/>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19</a:t>
            </a:fld>
            <a:endParaRPr lang="en-GB" sz="1000" noProof="0"/>
          </a:p>
        </p:txBody>
      </p:sp>
      <p:sp>
        <p:nvSpPr>
          <p:cNvPr id="5" name="Date Placeholder 4">
            <a:extLst>
              <a:ext uri="{FF2B5EF4-FFF2-40B4-BE49-F238E27FC236}">
                <a16:creationId xmlns:a16="http://schemas.microsoft.com/office/drawing/2014/main" id="{55C0A3BD-BEC5-1022-ED16-1103306E4E7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C00189B0-E0D8-C1C8-2AFC-3BE4EB152383}"/>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414584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65086-ED43-EB5D-E814-F96F89A7A54E}"/>
              </a:ext>
            </a:extLst>
          </p:cNvPr>
          <p:cNvSpPr>
            <a:spLocks noGrp="1"/>
          </p:cNvSpPr>
          <p:nvPr>
            <p:ph type="title"/>
          </p:nvPr>
        </p:nvSpPr>
        <p:spPr/>
        <p:txBody>
          <a:bodyPr/>
          <a:lstStyle/>
          <a:p>
            <a:r>
              <a:rPr lang="en-GB" dirty="0"/>
              <a:t>Future Home standard</a:t>
            </a:r>
          </a:p>
        </p:txBody>
      </p:sp>
      <p:sp>
        <p:nvSpPr>
          <p:cNvPr id="3" name="Content Placeholder 2">
            <a:extLst>
              <a:ext uri="{FF2B5EF4-FFF2-40B4-BE49-F238E27FC236}">
                <a16:creationId xmlns:a16="http://schemas.microsoft.com/office/drawing/2014/main" id="{B1AEC8F3-1DC0-5261-8747-62B03C392308}"/>
              </a:ext>
            </a:extLst>
          </p:cNvPr>
          <p:cNvSpPr>
            <a:spLocks noGrp="1"/>
          </p:cNvSpPr>
          <p:nvPr>
            <p:ph idx="1"/>
          </p:nvPr>
        </p:nvSpPr>
        <p:spPr/>
        <p:txBody>
          <a:bodyPr/>
          <a:lstStyle/>
          <a:p>
            <a:r>
              <a:rPr lang="en-GB" b="0" i="0" dirty="0">
                <a:solidFill>
                  <a:schemeClr val="tx2"/>
                </a:solidFill>
                <a:effectLst/>
                <a:latin typeface="Calibre"/>
              </a:rPr>
              <a:t>Heating and powering buildings accounts for </a:t>
            </a:r>
            <a:r>
              <a:rPr lang="en-GB" dirty="0">
                <a:solidFill>
                  <a:schemeClr val="tx2"/>
                </a:solidFill>
                <a:latin typeface="Calibre"/>
              </a:rPr>
              <a:t>25</a:t>
            </a:r>
            <a:r>
              <a:rPr lang="en-GB" b="0" i="0" dirty="0">
                <a:solidFill>
                  <a:schemeClr val="tx2"/>
                </a:solidFill>
                <a:effectLst/>
                <a:latin typeface="Calibre"/>
              </a:rPr>
              <a:t>% of the UK’s total energy usage, so our homes will play a vital role in the UK’s efforts to reach net zero carbon emissions. </a:t>
            </a:r>
          </a:p>
          <a:p>
            <a:endParaRPr lang="en-GB" dirty="0">
              <a:solidFill>
                <a:schemeClr val="tx2"/>
              </a:solidFill>
              <a:latin typeface="Calibre"/>
            </a:endParaRPr>
          </a:p>
          <a:p>
            <a:r>
              <a:rPr lang="en-GB" b="0" i="0" dirty="0">
                <a:solidFill>
                  <a:schemeClr val="tx2"/>
                </a:solidFill>
                <a:effectLst/>
                <a:latin typeface="Calibre"/>
              </a:rPr>
              <a:t>In 2025, compliance with the Future Homes Standard (FHS) will become mandatory. Its aim is to ensure that new homes built from 2025 will produce 75-80% less carbon emissions than homes built under the current Building Regulations.</a:t>
            </a:r>
            <a:endParaRPr lang="en-GB" dirty="0">
              <a:solidFill>
                <a:schemeClr val="tx2"/>
              </a:solidFill>
            </a:endParaRPr>
          </a:p>
        </p:txBody>
      </p:sp>
      <p:sp>
        <p:nvSpPr>
          <p:cNvPr id="4" name="Slide Number Placeholder 3">
            <a:extLst>
              <a:ext uri="{FF2B5EF4-FFF2-40B4-BE49-F238E27FC236}">
                <a16:creationId xmlns:a16="http://schemas.microsoft.com/office/drawing/2014/main" id="{4FBD1D9F-B84F-3225-423F-86F57605D8AF}"/>
              </a:ext>
            </a:extLst>
          </p:cNvPr>
          <p:cNvSpPr>
            <a:spLocks noGrp="1"/>
          </p:cNvSpPr>
          <p:nvPr>
            <p:ph type="sldNum" sz="quarter" idx="12"/>
          </p:nvPr>
        </p:nvSpPr>
        <p:spPr/>
        <p:txBody>
          <a:bodyPr/>
          <a:lstStyle/>
          <a:p>
            <a:pPr rtl="0"/>
            <a:fld id="{9CD8D479-8942-46E8-A226-A4E01F7A105C}" type="slidenum">
              <a:rPr lang="en-GB" noProof="0" smtClean="0"/>
              <a:t>20</a:t>
            </a:fld>
            <a:endParaRPr lang="en-GB" noProof="0" dirty="0"/>
          </a:p>
        </p:txBody>
      </p:sp>
      <p:sp>
        <p:nvSpPr>
          <p:cNvPr id="5" name="Date Placeholder 4">
            <a:extLst>
              <a:ext uri="{FF2B5EF4-FFF2-40B4-BE49-F238E27FC236}">
                <a16:creationId xmlns:a16="http://schemas.microsoft.com/office/drawing/2014/main" id="{1FC075D2-3C8F-9231-76E4-63BE6F246034}"/>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E81580C8-11A0-E364-FF98-799333FAFF7F}"/>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68455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3876-735D-52EA-095C-CDB0ECEEF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E63E8E-AB93-997C-FACE-2C5DA52A859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7730C14-E871-B426-B590-04EEB723ABE9}"/>
              </a:ext>
            </a:extLst>
          </p:cNvPr>
          <p:cNvSpPr>
            <a:spLocks noGrp="1"/>
          </p:cNvSpPr>
          <p:nvPr>
            <p:ph type="sldNum" sz="quarter" idx="12"/>
          </p:nvPr>
        </p:nvSpPr>
        <p:spPr/>
        <p:txBody>
          <a:bodyPr/>
          <a:lstStyle/>
          <a:p>
            <a:pPr rtl="0"/>
            <a:fld id="{9CD8D479-8942-46E8-A226-A4E01F7A105C}" type="slidenum">
              <a:rPr lang="en-GB" noProof="0" smtClean="0"/>
              <a:t>21</a:t>
            </a:fld>
            <a:endParaRPr lang="en-GB" noProof="0" dirty="0"/>
          </a:p>
        </p:txBody>
      </p:sp>
      <p:sp>
        <p:nvSpPr>
          <p:cNvPr id="5" name="Date Placeholder 4">
            <a:extLst>
              <a:ext uri="{FF2B5EF4-FFF2-40B4-BE49-F238E27FC236}">
                <a16:creationId xmlns:a16="http://schemas.microsoft.com/office/drawing/2014/main" id="{8CA4D302-CFCC-3561-3BEF-55A370DD82C8}"/>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13D053E3-D844-4F76-887E-55652D1180F0}"/>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EA25F5CF-C4C8-06EB-5732-8F7631246D99}"/>
              </a:ext>
            </a:extLst>
          </p:cNvPr>
          <p:cNvPicPr>
            <a:picLocks noChangeAspect="1"/>
          </p:cNvPicPr>
          <p:nvPr/>
        </p:nvPicPr>
        <p:blipFill>
          <a:blip r:embed="rId2"/>
          <a:stretch>
            <a:fillRect/>
          </a:stretch>
        </p:blipFill>
        <p:spPr>
          <a:xfrm>
            <a:off x="2714625" y="795337"/>
            <a:ext cx="6762750" cy="5267325"/>
          </a:xfrm>
          <a:prstGeom prst="rect">
            <a:avLst/>
          </a:prstGeom>
        </p:spPr>
      </p:pic>
    </p:spTree>
    <p:extLst>
      <p:ext uri="{BB962C8B-B14F-4D97-AF65-F5344CB8AC3E}">
        <p14:creationId xmlns:p14="http://schemas.microsoft.com/office/powerpoint/2010/main" val="12986250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B0E76-F74A-542F-226B-958F34FD50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2B05D9-88EB-B1D1-F3CA-736971C8FFDB}"/>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E0C11218-54D8-CDF3-C3F6-D114401939B4}"/>
              </a:ext>
            </a:extLst>
          </p:cNvPr>
          <p:cNvSpPr>
            <a:spLocks noGrp="1"/>
          </p:cNvSpPr>
          <p:nvPr>
            <p:ph type="sldNum" sz="quarter" idx="12"/>
          </p:nvPr>
        </p:nvSpPr>
        <p:spPr/>
        <p:txBody>
          <a:bodyPr/>
          <a:lstStyle/>
          <a:p>
            <a:pPr rtl="0"/>
            <a:fld id="{9CD8D479-8942-46E8-A226-A4E01F7A105C}" type="slidenum">
              <a:rPr lang="en-GB" noProof="0" smtClean="0"/>
              <a:t>22</a:t>
            </a:fld>
            <a:endParaRPr lang="en-GB" noProof="0" dirty="0"/>
          </a:p>
        </p:txBody>
      </p:sp>
      <p:sp>
        <p:nvSpPr>
          <p:cNvPr id="5" name="Date Placeholder 4">
            <a:extLst>
              <a:ext uri="{FF2B5EF4-FFF2-40B4-BE49-F238E27FC236}">
                <a16:creationId xmlns:a16="http://schemas.microsoft.com/office/drawing/2014/main" id="{A25AC271-71EC-6E01-AA03-DC3EE6D66ECA}"/>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3F4B0C70-C317-BA6D-330C-1F0261FBECD2}"/>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DAAA0199-8860-AB14-AEE6-201D2AFAA6DE}"/>
              </a:ext>
            </a:extLst>
          </p:cNvPr>
          <p:cNvPicPr>
            <a:picLocks noChangeAspect="1"/>
          </p:cNvPicPr>
          <p:nvPr/>
        </p:nvPicPr>
        <p:blipFill>
          <a:blip r:embed="rId2"/>
          <a:stretch>
            <a:fillRect/>
          </a:stretch>
        </p:blipFill>
        <p:spPr>
          <a:xfrm>
            <a:off x="1234990" y="2511415"/>
            <a:ext cx="8605837" cy="1767196"/>
          </a:xfrm>
          <a:prstGeom prst="rect">
            <a:avLst/>
          </a:prstGeom>
        </p:spPr>
      </p:pic>
      <p:pic>
        <p:nvPicPr>
          <p:cNvPr id="10" name="Picture 9">
            <a:extLst>
              <a:ext uri="{FF2B5EF4-FFF2-40B4-BE49-F238E27FC236}">
                <a16:creationId xmlns:a16="http://schemas.microsoft.com/office/drawing/2014/main" id="{4F9E7F6C-5D23-17CA-D903-E6C4FFA22171}"/>
              </a:ext>
            </a:extLst>
          </p:cNvPr>
          <p:cNvPicPr>
            <a:picLocks noChangeAspect="1"/>
          </p:cNvPicPr>
          <p:nvPr/>
        </p:nvPicPr>
        <p:blipFill>
          <a:blip r:embed="rId3"/>
          <a:stretch>
            <a:fillRect/>
          </a:stretch>
        </p:blipFill>
        <p:spPr>
          <a:xfrm>
            <a:off x="994452" y="4384959"/>
            <a:ext cx="9371949" cy="1848713"/>
          </a:xfrm>
          <a:prstGeom prst="rect">
            <a:avLst/>
          </a:prstGeom>
        </p:spPr>
      </p:pic>
      <p:pic>
        <p:nvPicPr>
          <p:cNvPr id="12" name="Picture 11">
            <a:extLst>
              <a:ext uri="{FF2B5EF4-FFF2-40B4-BE49-F238E27FC236}">
                <a16:creationId xmlns:a16="http://schemas.microsoft.com/office/drawing/2014/main" id="{0196C640-6CF7-F5C7-50F8-2ECDECFCB852}"/>
              </a:ext>
            </a:extLst>
          </p:cNvPr>
          <p:cNvPicPr>
            <a:picLocks noChangeAspect="1"/>
          </p:cNvPicPr>
          <p:nvPr/>
        </p:nvPicPr>
        <p:blipFill rotWithShape="1">
          <a:blip r:embed="rId4"/>
          <a:srcRect b="24132"/>
          <a:stretch/>
        </p:blipFill>
        <p:spPr>
          <a:xfrm>
            <a:off x="1090612" y="668797"/>
            <a:ext cx="8605837" cy="1736270"/>
          </a:xfrm>
          <a:prstGeom prst="rect">
            <a:avLst/>
          </a:prstGeom>
        </p:spPr>
      </p:pic>
    </p:spTree>
    <p:extLst>
      <p:ext uri="{BB962C8B-B14F-4D97-AF65-F5344CB8AC3E}">
        <p14:creationId xmlns:p14="http://schemas.microsoft.com/office/powerpoint/2010/main" val="3497841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Reduce through design: BREEAM</a:t>
            </a:r>
          </a:p>
        </p:txBody>
      </p:sp>
      <p:sp>
        <p:nvSpPr>
          <p:cNvPr id="3" name="Content Placeholder 2"/>
          <p:cNvSpPr>
            <a:spLocks noGrp="1"/>
          </p:cNvSpPr>
          <p:nvPr>
            <p:ph idx="1"/>
          </p:nvPr>
        </p:nvSpPr>
        <p:spPr>
          <a:xfrm>
            <a:off x="1371400" y="2296205"/>
            <a:ext cx="4475411" cy="4620682"/>
          </a:xfrm>
        </p:spPr>
        <p:txBody>
          <a:bodyPr rtlCol="0">
            <a:normAutofit/>
          </a:bodyPr>
          <a:lstStyle/>
          <a:p>
            <a:pPr marL="0" indent="0" rtl="0">
              <a:lnSpc>
                <a:spcPct val="120000"/>
              </a:lnSpc>
              <a:buNone/>
            </a:pPr>
            <a:r>
              <a:rPr lang="en-GB" b="0" i="0" dirty="0">
                <a:solidFill>
                  <a:srgbClr val="2C3E50"/>
                </a:solidFill>
                <a:effectLst/>
                <a:latin typeface="HaasGrot"/>
              </a:rPr>
              <a:t>A BREEAM assessment uses recognised measures of performance, </a:t>
            </a:r>
          </a:p>
          <a:p>
            <a:pPr marL="0" indent="0" rtl="0">
              <a:lnSpc>
                <a:spcPct val="120000"/>
              </a:lnSpc>
              <a:buNone/>
            </a:pPr>
            <a:r>
              <a:rPr lang="en-GB" dirty="0">
                <a:solidFill>
                  <a:srgbClr val="2C3E50"/>
                </a:solidFill>
                <a:latin typeface="HaasGrot"/>
              </a:rPr>
              <a:t>S</a:t>
            </a:r>
            <a:r>
              <a:rPr lang="en-GB" b="0" i="0" dirty="0">
                <a:solidFill>
                  <a:srgbClr val="2C3E50"/>
                </a:solidFill>
                <a:effectLst/>
                <a:latin typeface="HaasGrot"/>
              </a:rPr>
              <a:t>et against established benchmarks, to evaluate a building’s specification, design, construction and use.</a:t>
            </a:r>
            <a:endParaRPr lang="en-GB" dirty="0">
              <a:solidFill>
                <a:srgbClr val="2C3E50"/>
              </a:solidFill>
              <a:latin typeface="HaasGrot"/>
            </a:endParaRPr>
          </a:p>
          <a:p>
            <a:pPr marL="0" indent="0" rtl="0">
              <a:lnSpc>
                <a:spcPct val="120000"/>
              </a:lnSpc>
              <a:buNone/>
            </a:pPr>
            <a:r>
              <a:rPr lang="en-GB" dirty="0">
                <a:solidFill>
                  <a:srgbClr val="2C3E50"/>
                </a:solidFill>
                <a:latin typeface="HaasGrot"/>
              </a:rPr>
              <a:t>New build Non-domestic or multi-dwelling buildings and Refurbishment &amp; fit out domestic</a:t>
            </a: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23</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a:t>Add a footer</a:t>
            </a:r>
            <a:endParaRPr lang="en-GB" dirty="0"/>
          </a:p>
        </p:txBody>
      </p:sp>
      <p:pic>
        <p:nvPicPr>
          <p:cNvPr id="8" name="Picture 7">
            <a:extLst>
              <a:ext uri="{FF2B5EF4-FFF2-40B4-BE49-F238E27FC236}">
                <a16:creationId xmlns:a16="http://schemas.microsoft.com/office/drawing/2014/main" id="{7FED5FC3-2D5A-62CA-55DD-C1043B506059}"/>
              </a:ext>
            </a:extLst>
          </p:cNvPr>
          <p:cNvPicPr>
            <a:picLocks noChangeAspect="1"/>
          </p:cNvPicPr>
          <p:nvPr/>
        </p:nvPicPr>
        <p:blipFill>
          <a:blip r:embed="rId3"/>
          <a:stretch>
            <a:fillRect/>
          </a:stretch>
        </p:blipFill>
        <p:spPr>
          <a:xfrm>
            <a:off x="5839299" y="3557143"/>
            <a:ext cx="6003955" cy="1306929"/>
          </a:xfrm>
          <a:prstGeom prst="rect">
            <a:avLst/>
          </a:prstGeom>
        </p:spPr>
      </p:pic>
      <p:pic>
        <p:nvPicPr>
          <p:cNvPr id="12" name="Picture 11">
            <a:extLst>
              <a:ext uri="{FF2B5EF4-FFF2-40B4-BE49-F238E27FC236}">
                <a16:creationId xmlns:a16="http://schemas.microsoft.com/office/drawing/2014/main" id="{DEB4C194-77AB-B969-83CC-C2C3AA552995}"/>
              </a:ext>
            </a:extLst>
          </p:cNvPr>
          <p:cNvPicPr>
            <a:picLocks noChangeAspect="1"/>
          </p:cNvPicPr>
          <p:nvPr/>
        </p:nvPicPr>
        <p:blipFill>
          <a:blip r:embed="rId4"/>
          <a:stretch>
            <a:fillRect/>
          </a:stretch>
        </p:blipFill>
        <p:spPr>
          <a:xfrm>
            <a:off x="5591655" y="4729785"/>
            <a:ext cx="6456890" cy="1354759"/>
          </a:xfrm>
          <a:prstGeom prst="rect">
            <a:avLst/>
          </a:prstGeom>
        </p:spPr>
      </p:pic>
      <p:pic>
        <p:nvPicPr>
          <p:cNvPr id="14" name="Picture 13">
            <a:extLst>
              <a:ext uri="{FF2B5EF4-FFF2-40B4-BE49-F238E27FC236}">
                <a16:creationId xmlns:a16="http://schemas.microsoft.com/office/drawing/2014/main" id="{1AF2C7E5-A914-937B-9BD6-2A38A968D552}"/>
              </a:ext>
            </a:extLst>
          </p:cNvPr>
          <p:cNvPicPr>
            <a:picLocks noChangeAspect="1"/>
          </p:cNvPicPr>
          <p:nvPr/>
        </p:nvPicPr>
        <p:blipFill>
          <a:blip r:embed="rId5"/>
          <a:stretch>
            <a:fillRect/>
          </a:stretch>
        </p:blipFill>
        <p:spPr>
          <a:xfrm>
            <a:off x="5885438" y="2248674"/>
            <a:ext cx="5919189" cy="1354758"/>
          </a:xfrm>
          <a:prstGeom prst="rect">
            <a:avLst/>
          </a:prstGeom>
        </p:spPr>
      </p:pic>
      <p:pic>
        <p:nvPicPr>
          <p:cNvPr id="16" name="Picture 15">
            <a:extLst>
              <a:ext uri="{FF2B5EF4-FFF2-40B4-BE49-F238E27FC236}">
                <a16:creationId xmlns:a16="http://schemas.microsoft.com/office/drawing/2014/main" id="{E6278641-E146-CBE4-06B2-812A35FA1D45}"/>
              </a:ext>
            </a:extLst>
          </p:cNvPr>
          <p:cNvPicPr>
            <a:picLocks noChangeAspect="1"/>
          </p:cNvPicPr>
          <p:nvPr/>
        </p:nvPicPr>
        <p:blipFill>
          <a:blip r:embed="rId6"/>
          <a:stretch>
            <a:fillRect/>
          </a:stretch>
        </p:blipFill>
        <p:spPr>
          <a:xfrm>
            <a:off x="9407137" y="621487"/>
            <a:ext cx="1651776" cy="1354759"/>
          </a:xfrm>
          <a:prstGeom prst="rect">
            <a:avLst/>
          </a:prstGeom>
        </p:spPr>
      </p:pic>
    </p:spTree>
    <p:extLst>
      <p:ext uri="{BB962C8B-B14F-4D97-AF65-F5344CB8AC3E}">
        <p14:creationId xmlns:p14="http://schemas.microsoft.com/office/powerpoint/2010/main" val="31609349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Home Quality Mark  </a:t>
            </a:r>
          </a:p>
        </p:txBody>
      </p:sp>
      <p:sp>
        <p:nvSpPr>
          <p:cNvPr id="3" name="Content Placeholder 2"/>
          <p:cNvSpPr>
            <a:spLocks noGrp="1"/>
          </p:cNvSpPr>
          <p:nvPr>
            <p:ph idx="1"/>
          </p:nvPr>
        </p:nvSpPr>
        <p:spPr/>
        <p:txBody>
          <a:bodyPr rtlCol="0">
            <a:normAutofit/>
          </a:bodyPr>
          <a:lstStyle/>
          <a:p>
            <a:pPr marL="0" indent="0" rtl="0">
              <a:lnSpc>
                <a:spcPct val="120000"/>
              </a:lnSpc>
              <a:buNone/>
            </a:pPr>
            <a:r>
              <a:rPr lang="en-GB" dirty="0"/>
              <a:t>BREs HQM provides a comprehensive framework for creating homes that are not only environmentally friendly but also cost-effective and comfortable to live in.</a:t>
            </a:r>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r>
              <a:rPr lang="en-GB" dirty="0"/>
              <a:t>https://bregroup.com/products/home-quality-mark/</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24</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AE5EE6AF-2471-BEB7-D6BF-C2A40F83FCFE}"/>
              </a:ext>
            </a:extLst>
          </p:cNvPr>
          <p:cNvPicPr>
            <a:picLocks noChangeAspect="1"/>
          </p:cNvPicPr>
          <p:nvPr/>
        </p:nvPicPr>
        <p:blipFill>
          <a:blip r:embed="rId3"/>
          <a:stretch>
            <a:fillRect/>
          </a:stretch>
        </p:blipFill>
        <p:spPr>
          <a:xfrm>
            <a:off x="7240028" y="3215166"/>
            <a:ext cx="4171950" cy="2466975"/>
          </a:xfrm>
          <a:prstGeom prst="rect">
            <a:avLst/>
          </a:prstGeom>
        </p:spPr>
      </p:pic>
    </p:spTree>
    <p:extLst>
      <p:ext uri="{BB962C8B-B14F-4D97-AF65-F5344CB8AC3E}">
        <p14:creationId xmlns:p14="http://schemas.microsoft.com/office/powerpoint/2010/main" val="18949461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UKGBC guidance document</a:t>
            </a:r>
          </a:p>
        </p:txBody>
      </p:sp>
      <p:sp>
        <p:nvSpPr>
          <p:cNvPr id="3" name="Content Placeholder 2"/>
          <p:cNvSpPr>
            <a:spLocks noGrp="1"/>
          </p:cNvSpPr>
          <p:nvPr>
            <p:ph idx="1"/>
          </p:nvPr>
        </p:nvSpPr>
        <p:spPr/>
        <p:txBody>
          <a:bodyPr rtlCol="0">
            <a:normAutofit/>
          </a:bodyPr>
          <a:lstStyle/>
          <a:p>
            <a:pPr marL="0" indent="0">
              <a:buNone/>
            </a:pPr>
            <a:r>
              <a:rPr lang="en-GB" dirty="0"/>
              <a:t>Net Zero (zero carbon) buildings </a:t>
            </a:r>
          </a:p>
          <a:p>
            <a:pPr marL="0" indent="0">
              <a:buNone/>
            </a:pPr>
            <a:r>
              <a:rPr lang="en-GB" dirty="0"/>
              <a:t>Two main approaches: </a:t>
            </a:r>
          </a:p>
          <a:p>
            <a:pPr marL="0" indent="0">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25</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8B4798F5-A46E-AFFF-32E8-E1CC6C65C35D}"/>
              </a:ext>
            </a:extLst>
          </p:cNvPr>
          <p:cNvPicPr>
            <a:picLocks noChangeAspect="1"/>
          </p:cNvPicPr>
          <p:nvPr/>
        </p:nvPicPr>
        <p:blipFill rotWithShape="1">
          <a:blip r:embed="rId3"/>
          <a:srcRect b="52518"/>
          <a:stretch/>
        </p:blipFill>
        <p:spPr>
          <a:xfrm>
            <a:off x="1949454" y="2776345"/>
            <a:ext cx="3979169" cy="2421131"/>
          </a:xfrm>
          <a:prstGeom prst="rect">
            <a:avLst/>
          </a:prstGeom>
        </p:spPr>
      </p:pic>
      <p:pic>
        <p:nvPicPr>
          <p:cNvPr id="11" name="Picture 10">
            <a:extLst>
              <a:ext uri="{FF2B5EF4-FFF2-40B4-BE49-F238E27FC236}">
                <a16:creationId xmlns:a16="http://schemas.microsoft.com/office/drawing/2014/main" id="{7173C36F-BACB-EA68-BEC6-A10E402C1763}"/>
              </a:ext>
            </a:extLst>
          </p:cNvPr>
          <p:cNvPicPr>
            <a:picLocks noChangeAspect="1"/>
          </p:cNvPicPr>
          <p:nvPr/>
        </p:nvPicPr>
        <p:blipFill rotWithShape="1">
          <a:blip r:embed="rId3"/>
          <a:srcRect t="43939"/>
          <a:stretch/>
        </p:blipFill>
        <p:spPr>
          <a:xfrm>
            <a:off x="6862510" y="2690985"/>
            <a:ext cx="3768214" cy="2707082"/>
          </a:xfrm>
          <a:prstGeom prst="rect">
            <a:avLst/>
          </a:prstGeom>
        </p:spPr>
      </p:pic>
      <p:sp>
        <p:nvSpPr>
          <p:cNvPr id="9" name="TextBox 8">
            <a:extLst>
              <a:ext uri="{FF2B5EF4-FFF2-40B4-BE49-F238E27FC236}">
                <a16:creationId xmlns:a16="http://schemas.microsoft.com/office/drawing/2014/main" id="{3C33E368-7970-BC40-FE6A-400E3CDE7A2F}"/>
              </a:ext>
            </a:extLst>
          </p:cNvPr>
          <p:cNvSpPr txBox="1"/>
          <p:nvPr/>
        </p:nvSpPr>
        <p:spPr>
          <a:xfrm>
            <a:off x="1087084" y="5611494"/>
            <a:ext cx="6094902" cy="369332"/>
          </a:xfrm>
          <a:prstGeom prst="rect">
            <a:avLst/>
          </a:prstGeom>
          <a:noFill/>
        </p:spPr>
        <p:txBody>
          <a:bodyPr wrap="square">
            <a:spAutoFit/>
          </a:bodyPr>
          <a:lstStyle/>
          <a:p>
            <a:r>
              <a:rPr lang="en-GB" dirty="0"/>
              <a:t>Whole_life_carbon_assessment_PS_Sept23.pdf</a:t>
            </a:r>
          </a:p>
        </p:txBody>
      </p:sp>
    </p:spTree>
    <p:extLst>
      <p:ext uri="{BB962C8B-B14F-4D97-AF65-F5344CB8AC3E}">
        <p14:creationId xmlns:p14="http://schemas.microsoft.com/office/powerpoint/2010/main" val="1396060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normAutofit/>
          </a:bodyPr>
          <a:lstStyle/>
          <a:p>
            <a:pPr rtl="0"/>
            <a:r>
              <a:rPr lang="en-GB" dirty="0"/>
              <a:t>Steps to Achieving Net Zero Carbon Buildings </a:t>
            </a:r>
          </a:p>
        </p:txBody>
      </p:sp>
      <p:pic>
        <p:nvPicPr>
          <p:cNvPr id="10" name="Picture 9">
            <a:extLst>
              <a:ext uri="{FF2B5EF4-FFF2-40B4-BE49-F238E27FC236}">
                <a16:creationId xmlns:a16="http://schemas.microsoft.com/office/drawing/2014/main" id="{0276F7CA-B125-4341-7295-386AE92917CB}"/>
              </a:ext>
            </a:extLst>
          </p:cNvPr>
          <p:cNvPicPr>
            <a:picLocks noChangeAspect="1"/>
          </p:cNvPicPr>
          <p:nvPr/>
        </p:nvPicPr>
        <p:blipFill rotWithShape="1">
          <a:blip r:embed="rId3"/>
          <a:srcRect t="3582" b="527"/>
          <a:stretch/>
        </p:blipFill>
        <p:spPr>
          <a:xfrm>
            <a:off x="2096579" y="348172"/>
            <a:ext cx="4052304" cy="6047966"/>
          </a:xfrm>
          <a:prstGeom prst="rect">
            <a:avLst/>
          </a:prstGeom>
          <a:noFill/>
        </p:spPr>
      </p:pic>
      <p:sp>
        <p:nvSpPr>
          <p:cNvPr id="3" name="Content Placeholder 2"/>
          <p:cNvSpPr>
            <a:spLocks noGrp="1"/>
          </p:cNvSpPr>
          <p:nvPr>
            <p:ph type="body" sz="half" idx="2"/>
          </p:nvPr>
        </p:nvSpPr>
        <p:spPr>
          <a:xfrm>
            <a:off x="6682434" y="3502152"/>
            <a:ext cx="4155622" cy="2479548"/>
          </a:xfrm>
        </p:spPr>
        <p:txBody>
          <a:bodyPr rtlCol="0">
            <a:normAutofit/>
          </a:bodyPr>
          <a:lstStyle/>
          <a:p>
            <a:pPr marL="0" indent="0">
              <a:buNone/>
            </a:pPr>
            <a:endParaRPr lang="en-GB" dirty="0"/>
          </a:p>
          <a:p>
            <a:pPr marL="0" indent="0" rtl="0">
              <a:buNone/>
            </a:pPr>
            <a:endParaRPr lang="en-GB" dirty="0"/>
          </a:p>
        </p:txBody>
      </p:sp>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26</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12/11/2024</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Add a footer</a:t>
            </a:r>
          </a:p>
        </p:txBody>
      </p:sp>
    </p:spTree>
    <p:extLst>
      <p:ext uri="{BB962C8B-B14F-4D97-AF65-F5344CB8AC3E}">
        <p14:creationId xmlns:p14="http://schemas.microsoft.com/office/powerpoint/2010/main" val="20417029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Whole life carbon assessment </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27</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12" name="Picture 11">
            <a:extLst>
              <a:ext uri="{FF2B5EF4-FFF2-40B4-BE49-F238E27FC236}">
                <a16:creationId xmlns:a16="http://schemas.microsoft.com/office/drawing/2014/main" id="{C510383E-9A7C-CCB2-6D2C-217719AA48EC}"/>
              </a:ext>
            </a:extLst>
          </p:cNvPr>
          <p:cNvPicPr>
            <a:picLocks noChangeAspect="1"/>
          </p:cNvPicPr>
          <p:nvPr/>
        </p:nvPicPr>
        <p:blipFill>
          <a:blip r:embed="rId3"/>
          <a:stretch>
            <a:fillRect/>
          </a:stretch>
        </p:blipFill>
        <p:spPr>
          <a:xfrm>
            <a:off x="1637715" y="1414880"/>
            <a:ext cx="8611269" cy="5123816"/>
          </a:xfrm>
          <a:prstGeom prst="rect">
            <a:avLst/>
          </a:prstGeom>
        </p:spPr>
      </p:pic>
    </p:spTree>
    <p:extLst>
      <p:ext uri="{BB962C8B-B14F-4D97-AF65-F5344CB8AC3E}">
        <p14:creationId xmlns:p14="http://schemas.microsoft.com/office/powerpoint/2010/main" val="40550287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Embodied Carbon</a:t>
            </a:r>
          </a:p>
        </p:txBody>
      </p:sp>
      <p:sp>
        <p:nvSpPr>
          <p:cNvPr id="3" name="Content Placeholder 2"/>
          <p:cNvSpPr>
            <a:spLocks noGrp="1"/>
          </p:cNvSpPr>
          <p:nvPr>
            <p:ph idx="1"/>
          </p:nvPr>
        </p:nvSpPr>
        <p:spPr/>
        <p:txBody>
          <a:bodyPr rtlCol="0">
            <a:normAutofit/>
          </a:bodyPr>
          <a:lstStyle/>
          <a:p>
            <a:pPr marL="0" indent="0">
              <a:buNone/>
            </a:pPr>
            <a:r>
              <a:rPr lang="en-GB" dirty="0"/>
              <a:t>Embodied Carbon</a:t>
            </a:r>
          </a:p>
          <a:p>
            <a:pPr marL="0" indent="0">
              <a:buNone/>
            </a:pPr>
            <a:r>
              <a:rPr lang="en-GB" dirty="0"/>
              <a:t>The embodied carbon emissions of an asset are the total GHG emissions and removals associated with materials and construction processes, throughout the whole life cycle of an asset</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28</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5" name="Picture 4">
            <a:extLst>
              <a:ext uri="{FF2B5EF4-FFF2-40B4-BE49-F238E27FC236}">
                <a16:creationId xmlns:a16="http://schemas.microsoft.com/office/drawing/2014/main" id="{4B7DD5E6-BC25-A7D7-B455-04A16565B4AC}"/>
              </a:ext>
            </a:extLst>
          </p:cNvPr>
          <p:cNvPicPr>
            <a:picLocks noChangeAspect="1"/>
          </p:cNvPicPr>
          <p:nvPr/>
        </p:nvPicPr>
        <p:blipFill rotWithShape="1">
          <a:blip r:embed="rId3"/>
          <a:srcRect l="2805" t="9314" r="17944" b="40997"/>
          <a:stretch/>
        </p:blipFill>
        <p:spPr>
          <a:xfrm>
            <a:off x="2160766" y="3077936"/>
            <a:ext cx="8333110" cy="3108747"/>
          </a:xfrm>
          <a:prstGeom prst="rect">
            <a:avLst/>
          </a:prstGeom>
        </p:spPr>
      </p:pic>
    </p:spTree>
    <p:extLst>
      <p:ext uri="{BB962C8B-B14F-4D97-AF65-F5344CB8AC3E}">
        <p14:creationId xmlns:p14="http://schemas.microsoft.com/office/powerpoint/2010/main" val="36134141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Embodied Energy </a:t>
            </a:r>
          </a:p>
        </p:txBody>
      </p:sp>
      <p:sp>
        <p:nvSpPr>
          <p:cNvPr id="3" name="Content Placeholder 2"/>
          <p:cNvSpPr>
            <a:spLocks noGrp="1"/>
          </p:cNvSpPr>
          <p:nvPr>
            <p:ph idx="1"/>
          </p:nvPr>
        </p:nvSpPr>
        <p:spPr/>
        <p:txBody>
          <a:bodyPr rtlCol="0">
            <a:normAutofit/>
          </a:bodyPr>
          <a:lstStyle/>
          <a:p>
            <a:pPr marL="0" indent="0">
              <a:buNone/>
            </a:pPr>
            <a:r>
              <a:rPr lang="en-GB" dirty="0"/>
              <a:t>Embodied energy</a:t>
            </a:r>
          </a:p>
          <a:p>
            <a:pPr marL="0" indent="0">
              <a:buNone/>
            </a:pPr>
            <a:r>
              <a:rPr lang="en-GB" dirty="0"/>
              <a:t>“the sum of the energy requirements associated, directly or indirectly, with the delivery of a good or service” (Cleveland &amp; Morris, 2009)</a:t>
            </a:r>
          </a:p>
          <a:p>
            <a:pPr marL="0" indent="0" rtl="0">
              <a:lnSpc>
                <a:spcPct val="120000"/>
              </a:lnSpc>
              <a:buNone/>
            </a:pPr>
            <a:r>
              <a:rPr lang="en-GB" dirty="0"/>
              <a:t>The three most common options are: </a:t>
            </a:r>
          </a:p>
          <a:p>
            <a:pPr>
              <a:lnSpc>
                <a:spcPct val="120000"/>
              </a:lnSpc>
            </a:pPr>
            <a:r>
              <a:rPr lang="en-GB" dirty="0"/>
              <a:t>cradle-to-gate</a:t>
            </a:r>
          </a:p>
          <a:p>
            <a:pPr>
              <a:lnSpc>
                <a:spcPct val="120000"/>
              </a:lnSpc>
            </a:pPr>
            <a:r>
              <a:rPr lang="en-GB" dirty="0"/>
              <a:t>cradle-to-site</a:t>
            </a:r>
          </a:p>
          <a:p>
            <a:pPr>
              <a:lnSpc>
                <a:spcPct val="120000"/>
              </a:lnSpc>
            </a:pPr>
            <a:r>
              <a:rPr lang="en-GB" dirty="0"/>
              <a:t>cradle-to-grave </a:t>
            </a:r>
          </a:p>
          <a:p>
            <a:pPr lvl="1"/>
            <a:r>
              <a:rPr lang="en-GB" b="0" i="0" dirty="0">
                <a:solidFill>
                  <a:srgbClr val="58595B"/>
                </a:solidFill>
                <a:effectLst/>
                <a:latin typeface="system-ui"/>
              </a:rPr>
              <a:t>Initial embodied energy (C-2-S) + Recurring embodied energy + Demolition energy (not operational energy)</a:t>
            </a:r>
            <a:endParaRPr lang="en-GB" dirty="0"/>
          </a:p>
          <a:p>
            <a:pPr marL="0" indent="0" rtl="0">
              <a:lnSpc>
                <a:spcPct val="120000"/>
              </a:lnSpc>
              <a:buNone/>
            </a:pPr>
            <a:r>
              <a:rPr lang="en-GB" dirty="0"/>
              <a:t>(</a:t>
            </a:r>
            <a:r>
              <a:rPr lang="en-GB" dirty="0" err="1"/>
              <a:t>Densley</a:t>
            </a:r>
            <a:r>
              <a:rPr lang="en-GB" dirty="0"/>
              <a:t> Tingley &amp; </a:t>
            </a:r>
            <a:r>
              <a:rPr lang="en-GB" dirty="0" err="1"/>
              <a:t>Davinson</a:t>
            </a:r>
            <a:r>
              <a:rPr lang="en-GB" dirty="0"/>
              <a:t>, 2011)</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29</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584931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4FC58-2628-4F33-47E0-87C5DCE6BAF9}"/>
              </a:ext>
            </a:extLst>
          </p:cNvPr>
          <p:cNvSpPr>
            <a:spLocks noGrp="1"/>
          </p:cNvSpPr>
          <p:nvPr>
            <p:ph type="title"/>
          </p:nvPr>
        </p:nvSpPr>
        <p:spPr>
          <a:xfrm>
            <a:off x="1410026" y="276087"/>
            <a:ext cx="9371949" cy="1183566"/>
          </a:xfrm>
        </p:spPr>
        <p:txBody>
          <a:bodyPr anchor="b">
            <a:normAutofit/>
          </a:bodyPr>
          <a:lstStyle/>
          <a:p>
            <a:r>
              <a:rPr lang="en-GB" dirty="0"/>
              <a:t>Embodied Energy </a:t>
            </a:r>
          </a:p>
        </p:txBody>
      </p:sp>
      <p:pic>
        <p:nvPicPr>
          <p:cNvPr id="7" name="Picture 6">
            <a:extLst>
              <a:ext uri="{FF2B5EF4-FFF2-40B4-BE49-F238E27FC236}">
                <a16:creationId xmlns:a16="http://schemas.microsoft.com/office/drawing/2014/main" id="{16977BC5-4FEF-D777-7638-E87426F78834}"/>
              </a:ext>
            </a:extLst>
          </p:cNvPr>
          <p:cNvPicPr>
            <a:picLocks noChangeAspect="1"/>
          </p:cNvPicPr>
          <p:nvPr/>
        </p:nvPicPr>
        <p:blipFill rotWithShape="1">
          <a:blip r:embed="rId2"/>
          <a:srcRect l="7942" r="25711"/>
          <a:stretch/>
        </p:blipFill>
        <p:spPr>
          <a:xfrm>
            <a:off x="1409700" y="1556281"/>
            <a:ext cx="4610099" cy="4620682"/>
          </a:xfrm>
          <a:prstGeom prst="rect">
            <a:avLst/>
          </a:prstGeom>
          <a:noFill/>
        </p:spPr>
      </p:pic>
      <p:pic>
        <p:nvPicPr>
          <p:cNvPr id="8" name="Picture 7">
            <a:extLst>
              <a:ext uri="{FF2B5EF4-FFF2-40B4-BE49-F238E27FC236}">
                <a16:creationId xmlns:a16="http://schemas.microsoft.com/office/drawing/2014/main" id="{887F341F-C6BB-3E3F-385B-6434E75107C5}"/>
              </a:ext>
            </a:extLst>
          </p:cNvPr>
          <p:cNvPicPr>
            <a:picLocks noChangeAspect="1"/>
          </p:cNvPicPr>
          <p:nvPr/>
        </p:nvPicPr>
        <p:blipFill rotWithShape="1">
          <a:blip r:embed="rId3"/>
          <a:srcRect l="236" r="3" b="3"/>
          <a:stretch/>
        </p:blipFill>
        <p:spPr>
          <a:xfrm>
            <a:off x="6172200" y="1556281"/>
            <a:ext cx="4609775" cy="4620682"/>
          </a:xfrm>
          <a:prstGeom prst="rect">
            <a:avLst/>
          </a:prstGeom>
          <a:noFill/>
        </p:spPr>
      </p:pic>
      <p:sp>
        <p:nvSpPr>
          <p:cNvPr id="4" name="Slide Number Placeholder 3">
            <a:extLst>
              <a:ext uri="{FF2B5EF4-FFF2-40B4-BE49-F238E27FC236}">
                <a16:creationId xmlns:a16="http://schemas.microsoft.com/office/drawing/2014/main" id="{BAF51073-82A6-7463-6A0E-834E8D1E2C90}"/>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30</a:t>
            </a:fld>
            <a:endParaRPr lang="en-GB" sz="1000" noProof="0"/>
          </a:p>
        </p:txBody>
      </p:sp>
      <p:sp>
        <p:nvSpPr>
          <p:cNvPr id="5" name="Date Placeholder 4">
            <a:extLst>
              <a:ext uri="{FF2B5EF4-FFF2-40B4-BE49-F238E27FC236}">
                <a16:creationId xmlns:a16="http://schemas.microsoft.com/office/drawing/2014/main" id="{F370B3F9-BE1C-7F35-758D-6A3F9C5ACA32}"/>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1A0C0D94-56E2-EB68-FC15-24F369C68786}"/>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42290152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Embodied Energy </a:t>
            </a:r>
          </a:p>
        </p:txBody>
      </p:sp>
      <p:sp>
        <p:nvSpPr>
          <p:cNvPr id="3" name="Content Placeholder 2"/>
          <p:cNvSpPr>
            <a:spLocks noGrp="1"/>
          </p:cNvSpPr>
          <p:nvPr>
            <p:ph sz="half" idx="1"/>
          </p:nvPr>
        </p:nvSpPr>
        <p:spPr>
          <a:xfrm>
            <a:off x="1409700" y="1556281"/>
            <a:ext cx="4610099" cy="4620682"/>
          </a:xfrm>
        </p:spPr>
        <p:txBody>
          <a:bodyPr rtlCol="0">
            <a:normAutofit/>
          </a:bodyPr>
          <a:lstStyle/>
          <a:p>
            <a:pPr marL="0" indent="0">
              <a:buNone/>
            </a:pPr>
            <a:r>
              <a:rPr lang="en-GB" dirty="0"/>
              <a:t>https://www.greenspec.co.uk/building-design/embodied-energy/</a:t>
            </a:r>
          </a:p>
        </p:txBody>
      </p:sp>
      <p:pic>
        <p:nvPicPr>
          <p:cNvPr id="8" name="Picture 7">
            <a:extLst>
              <a:ext uri="{FF2B5EF4-FFF2-40B4-BE49-F238E27FC236}">
                <a16:creationId xmlns:a16="http://schemas.microsoft.com/office/drawing/2014/main" id="{EEB9EAB3-8250-4CC8-C5D0-81B8B02494E9}"/>
              </a:ext>
            </a:extLst>
          </p:cNvPr>
          <p:cNvPicPr>
            <a:picLocks noChangeAspect="1"/>
          </p:cNvPicPr>
          <p:nvPr/>
        </p:nvPicPr>
        <p:blipFill>
          <a:blip r:embed="rId3"/>
          <a:stretch>
            <a:fillRect/>
          </a:stretch>
        </p:blipFill>
        <p:spPr>
          <a:xfrm>
            <a:off x="1174351" y="2495551"/>
            <a:ext cx="4997852" cy="3198624"/>
          </a:xfrm>
          <a:prstGeom prst="rect">
            <a:avLst/>
          </a:prstGeom>
          <a:noFill/>
        </p:spPr>
      </p:pic>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31</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12/11/2024</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Add a footer</a:t>
            </a:r>
          </a:p>
        </p:txBody>
      </p:sp>
      <p:pic>
        <p:nvPicPr>
          <p:cNvPr id="5" name="Picture 4">
            <a:extLst>
              <a:ext uri="{FF2B5EF4-FFF2-40B4-BE49-F238E27FC236}">
                <a16:creationId xmlns:a16="http://schemas.microsoft.com/office/drawing/2014/main" id="{9CADF95F-F4B0-AE38-EF31-4A0512C4FCA4}"/>
              </a:ext>
            </a:extLst>
          </p:cNvPr>
          <p:cNvPicPr>
            <a:picLocks noChangeAspect="1"/>
          </p:cNvPicPr>
          <p:nvPr/>
        </p:nvPicPr>
        <p:blipFill>
          <a:blip r:embed="rId4"/>
          <a:stretch>
            <a:fillRect/>
          </a:stretch>
        </p:blipFill>
        <p:spPr>
          <a:xfrm>
            <a:off x="8106354" y="146019"/>
            <a:ext cx="2859272" cy="6565961"/>
          </a:xfrm>
          <a:prstGeom prst="rect">
            <a:avLst/>
          </a:prstGeom>
        </p:spPr>
      </p:pic>
    </p:spTree>
    <p:extLst>
      <p:ext uri="{BB962C8B-B14F-4D97-AF65-F5344CB8AC3E}">
        <p14:creationId xmlns:p14="http://schemas.microsoft.com/office/powerpoint/2010/main" val="19354967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2">
            <a:extLst>
              <a:ext uri="{FF2B5EF4-FFF2-40B4-BE49-F238E27FC236}">
                <a16:creationId xmlns:a16="http://schemas.microsoft.com/office/drawing/2014/main" id="{9C0C154A-8458-344A-753E-E7E110F8CEA9}"/>
              </a:ext>
            </a:extLst>
          </p:cNvPr>
          <p:cNvSpPr>
            <a:spLocks noGrp="1" noChangeArrowheads="1"/>
          </p:cNvSpPr>
          <p:nvPr>
            <p:ph type="title"/>
          </p:nvPr>
        </p:nvSpPr>
        <p:spPr>
          <a:xfrm>
            <a:off x="1981200" y="-26988"/>
            <a:ext cx="8229600" cy="1143001"/>
          </a:xfrm>
        </p:spPr>
        <p:txBody>
          <a:bodyPr/>
          <a:lstStyle/>
          <a:p>
            <a:pPr eaLnBrk="1" hangingPunct="1">
              <a:defRPr/>
            </a:pPr>
            <a:r>
              <a:rPr lang="en-GB" sz="4000"/>
              <a:t>Passiv Haus / Passive House</a:t>
            </a:r>
            <a:endParaRPr lang="en-US" sz="4000"/>
          </a:p>
        </p:txBody>
      </p:sp>
      <p:sp>
        <p:nvSpPr>
          <p:cNvPr id="381955" name="Rectangle 3">
            <a:extLst>
              <a:ext uri="{FF2B5EF4-FFF2-40B4-BE49-F238E27FC236}">
                <a16:creationId xmlns:a16="http://schemas.microsoft.com/office/drawing/2014/main" id="{5B5FDEFE-6816-DB39-5335-50B40E019984}"/>
              </a:ext>
            </a:extLst>
          </p:cNvPr>
          <p:cNvSpPr>
            <a:spLocks noGrp="1" noChangeArrowheads="1"/>
          </p:cNvSpPr>
          <p:nvPr>
            <p:ph type="body" sz="half" idx="1"/>
          </p:nvPr>
        </p:nvSpPr>
        <p:spPr>
          <a:xfrm>
            <a:off x="2135189" y="1341439"/>
            <a:ext cx="7985125" cy="4522787"/>
          </a:xfrm>
        </p:spPr>
        <p:txBody>
          <a:bodyPr/>
          <a:lstStyle/>
          <a:p>
            <a:pPr eaLnBrk="1" hangingPunct="1">
              <a:lnSpc>
                <a:spcPct val="80000"/>
              </a:lnSpc>
              <a:defRPr/>
            </a:pPr>
            <a:r>
              <a:rPr lang="en-US" sz="2000" dirty="0"/>
              <a:t>A rigorous, voluntary, </a:t>
            </a:r>
            <a:r>
              <a:rPr lang="en-US" sz="2000" b="1" dirty="0"/>
              <a:t>standard for energy efficiency in buildings</a:t>
            </a:r>
            <a:r>
              <a:rPr lang="en-US" sz="2000" dirty="0"/>
              <a:t>. </a:t>
            </a:r>
          </a:p>
          <a:p>
            <a:pPr eaLnBrk="1" hangingPunct="1">
              <a:lnSpc>
                <a:spcPct val="80000"/>
              </a:lnSpc>
              <a:defRPr/>
            </a:pPr>
            <a:endParaRPr lang="en-US" sz="2000" dirty="0"/>
          </a:p>
          <a:p>
            <a:pPr eaLnBrk="1" hangingPunct="1">
              <a:lnSpc>
                <a:spcPct val="80000"/>
              </a:lnSpc>
              <a:defRPr/>
            </a:pPr>
            <a:r>
              <a:rPr lang="en-US" sz="2000" dirty="0"/>
              <a:t>It results in ultra-low energy buildings that require little energy for space heating or cooling</a:t>
            </a:r>
          </a:p>
        </p:txBody>
      </p:sp>
      <p:pic>
        <p:nvPicPr>
          <p:cNvPr id="381957" name="Picture 5" descr="Passivhaus_thermogram_gedaemmt_ungedaemmt">
            <a:extLst>
              <a:ext uri="{FF2B5EF4-FFF2-40B4-BE49-F238E27FC236}">
                <a16:creationId xmlns:a16="http://schemas.microsoft.com/office/drawing/2014/main" id="{7AB6C4A4-C8D9-C171-5ADA-E5865DFA1434}"/>
              </a:ext>
            </a:extLst>
          </p:cNvPr>
          <p:cNvPicPr>
            <a:picLocks noGrp="1" noChangeAspect="1" noChangeArrowheads="1"/>
          </p:cNvPicPr>
          <p:nvPr>
            <p:ph sz="quarter" idx="2"/>
          </p:nvPr>
        </p:nvPicPr>
        <p:blipFill>
          <a:blip r:embed="rId2"/>
          <a:srcRect/>
          <a:stretch>
            <a:fillRect/>
          </a:stretch>
        </p:blipFill>
        <p:spPr>
          <a:xfrm>
            <a:off x="2290763" y="3357564"/>
            <a:ext cx="3949700" cy="26765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381959" name="Picture 7" descr="Passivhaus_section_en">
            <a:extLst>
              <a:ext uri="{FF2B5EF4-FFF2-40B4-BE49-F238E27FC236}">
                <a16:creationId xmlns:a16="http://schemas.microsoft.com/office/drawing/2014/main" id="{50AE3493-2932-65F9-1D42-835A472604E1}"/>
              </a:ext>
            </a:extLst>
          </p:cNvPr>
          <p:cNvPicPr>
            <a:picLocks noGrp="1" noChangeAspect="1" noChangeArrowheads="1"/>
          </p:cNvPicPr>
          <p:nvPr>
            <p:ph sz="quarter" idx="4294967295"/>
          </p:nvPr>
        </p:nvPicPr>
        <p:blipFill>
          <a:blip r:embed="rId3"/>
          <a:srcRect/>
          <a:stretch>
            <a:fillRect/>
          </a:stretch>
        </p:blipFill>
        <p:spPr>
          <a:xfrm>
            <a:off x="6745289" y="3429001"/>
            <a:ext cx="3311525" cy="24669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extLst>
      <p:ext uri="{BB962C8B-B14F-4D97-AF65-F5344CB8AC3E}">
        <p14:creationId xmlns:p14="http://schemas.microsoft.com/office/powerpoint/2010/main" val="313795693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9493" name="Rectangle 5">
            <a:extLst>
              <a:ext uri="{FF2B5EF4-FFF2-40B4-BE49-F238E27FC236}">
                <a16:creationId xmlns:a16="http://schemas.microsoft.com/office/drawing/2014/main" id="{322D440E-2558-03D9-556C-7E7A6A74C4C4}"/>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9492" name="Picture 4" descr="passivhausgraph.jpg">
            <a:extLst>
              <a:ext uri="{FF2B5EF4-FFF2-40B4-BE49-F238E27FC236}">
                <a16:creationId xmlns:a16="http://schemas.microsoft.com/office/drawing/2014/main" id="{4198C615-7B53-7D99-66E5-9D3C58532C5C}"/>
              </a:ext>
            </a:extLst>
          </p:cNvPr>
          <p:cNvPicPr>
            <a:picLocks noGrp="1" noChangeAspect="1"/>
          </p:cNvPicPr>
          <p:nvPr>
            <p:ph idx="1"/>
          </p:nvPr>
        </p:nvPicPr>
        <p:blipFill>
          <a:blip r:embed="rId2"/>
          <a:srcRect/>
          <a:stretch>
            <a:fillRect/>
          </a:stretch>
        </p:blipFill>
        <p:spPr>
          <a:xfrm>
            <a:off x="3792538" y="260351"/>
            <a:ext cx="4267200" cy="6297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extLst>
      <p:ext uri="{BB962C8B-B14F-4D97-AF65-F5344CB8AC3E}">
        <p14:creationId xmlns:p14="http://schemas.microsoft.com/office/powerpoint/2010/main" val="14321115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594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RTE">
            <a:extLst>
              <a:ext uri="{FF2B5EF4-FFF2-40B4-BE49-F238E27FC236}">
                <a16:creationId xmlns:a16="http://schemas.microsoft.com/office/drawing/2014/main" id="{8537151C-95AA-2081-3E47-6245607FC0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00" y="260351"/>
            <a:ext cx="3887788" cy="338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5" descr="Wigo">
            <a:extLst>
              <a:ext uri="{FF2B5EF4-FFF2-40B4-BE49-F238E27FC236}">
                <a16:creationId xmlns:a16="http://schemas.microsoft.com/office/drawing/2014/main" id="{7F1132FA-5E12-B7C6-D2B8-A04A12B549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0" y="3911600"/>
            <a:ext cx="333375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5046" name="Text Box 6">
            <a:extLst>
              <a:ext uri="{FF2B5EF4-FFF2-40B4-BE49-F238E27FC236}">
                <a16:creationId xmlns:a16="http://schemas.microsoft.com/office/drawing/2014/main" id="{B12391CC-4D5B-F80C-56A5-24E4A470C0AE}"/>
              </a:ext>
            </a:extLst>
          </p:cNvPr>
          <p:cNvSpPr txBox="1">
            <a:spLocks noChangeArrowheads="1"/>
          </p:cNvSpPr>
          <p:nvPr/>
        </p:nvSpPr>
        <p:spPr bwMode="auto">
          <a:xfrm>
            <a:off x="2135188" y="6021388"/>
            <a:ext cx="4032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atin typeface="Arial" charset="0"/>
                <a:ea typeface="ＭＳ Ｐゴシック" charset="0"/>
                <a:cs typeface="Arial" charset="0"/>
              </a:rPr>
              <a:t>Examples of Passiv Haus designs</a:t>
            </a:r>
          </a:p>
        </p:txBody>
      </p:sp>
      <p:pic>
        <p:nvPicPr>
          <p:cNvPr id="36869" name="Picture 1">
            <a:extLst>
              <a:ext uri="{FF2B5EF4-FFF2-40B4-BE49-F238E27FC236}">
                <a16:creationId xmlns:a16="http://schemas.microsoft.com/office/drawing/2014/main" id="{8ECC6593-7483-A2C7-833B-3DB9028F3FA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63750" y="260350"/>
            <a:ext cx="381635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2">
            <a:extLst>
              <a:ext uri="{FF2B5EF4-FFF2-40B4-BE49-F238E27FC236}">
                <a16:creationId xmlns:a16="http://schemas.microsoft.com/office/drawing/2014/main" id="{FBB89C0A-7642-1BD1-9A29-9261BD1D819E}"/>
              </a:ext>
            </a:extLst>
          </p:cNvPr>
          <p:cNvPicPr>
            <a:picLocks noChangeAspect="1"/>
          </p:cNvPicPr>
          <p:nvPr/>
        </p:nvPicPr>
        <p:blipFill>
          <a:blip r:embed="rId5">
            <a:extLst>
              <a:ext uri="{28A0092B-C50C-407E-A947-70E740481C1C}">
                <a14:useLocalDpi xmlns:a14="http://schemas.microsoft.com/office/drawing/2010/main" val="0"/>
              </a:ext>
            </a:extLst>
          </a:blip>
          <a:srcRect l="9866" r="30415"/>
          <a:stretch>
            <a:fillRect/>
          </a:stretch>
        </p:blipFill>
        <p:spPr bwMode="auto">
          <a:xfrm>
            <a:off x="2063751" y="2973389"/>
            <a:ext cx="4016375" cy="296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6374035"/>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56066" name="Rectangle 2">
            <a:extLst>
              <a:ext uri="{FF2B5EF4-FFF2-40B4-BE49-F238E27FC236}">
                <a16:creationId xmlns:a16="http://schemas.microsoft.com/office/drawing/2014/main" id="{1D912D8F-08D3-43D9-A885-0DB1B39606C1}"/>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56067" name="Picture 3" descr="passiv5">
            <a:extLst>
              <a:ext uri="{FF2B5EF4-FFF2-40B4-BE49-F238E27FC236}">
                <a16:creationId xmlns:a16="http://schemas.microsoft.com/office/drawing/2014/main" id="{407BDBF5-1A75-78CD-9026-B35D1A70C3AC}"/>
              </a:ext>
            </a:extLst>
          </p:cNvPr>
          <p:cNvPicPr>
            <a:picLocks noGrp="1" noChangeAspect="1" noChangeArrowheads="1"/>
          </p:cNvPicPr>
          <p:nvPr>
            <p:ph idx="1"/>
          </p:nvPr>
        </p:nvPicPr>
        <p:blipFill>
          <a:blip r:embed="rId2"/>
          <a:srcRect/>
          <a:stretch>
            <a:fillRect/>
          </a:stretch>
        </p:blipFill>
        <p:spPr>
          <a:xfrm>
            <a:off x="2063750" y="260351"/>
            <a:ext cx="8135938" cy="55911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856068" name="Text Box 4">
            <a:extLst>
              <a:ext uri="{FF2B5EF4-FFF2-40B4-BE49-F238E27FC236}">
                <a16:creationId xmlns:a16="http://schemas.microsoft.com/office/drawing/2014/main" id="{DDB9AF99-455E-61F0-32F1-A1C378EEED5C}"/>
              </a:ext>
            </a:extLst>
          </p:cNvPr>
          <p:cNvSpPr txBox="1">
            <a:spLocks noChangeArrowheads="1"/>
          </p:cNvSpPr>
          <p:nvPr/>
        </p:nvSpPr>
        <p:spPr bwMode="auto">
          <a:xfrm>
            <a:off x="2763838" y="6040438"/>
            <a:ext cx="3765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latin typeface="Arial" charset="0"/>
                <a:ea typeface="ＭＳ Ｐゴシック" charset="0"/>
                <a:cs typeface="Arial" charset="0"/>
              </a:rPr>
              <a:t>Passiv Haus community - Germany</a:t>
            </a:r>
            <a:endParaRPr lang="en-US">
              <a:latin typeface="Arial" charset="0"/>
              <a:ea typeface="ＭＳ Ｐゴシック" charset="0"/>
              <a:cs typeface="Arial" charset="0"/>
            </a:endParaRPr>
          </a:p>
        </p:txBody>
      </p:sp>
    </p:spTree>
    <p:extLst>
      <p:ext uri="{BB962C8B-B14F-4D97-AF65-F5344CB8AC3E}">
        <p14:creationId xmlns:p14="http://schemas.microsoft.com/office/powerpoint/2010/main" val="297831298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1264-1705-03B3-65C1-090B42FAACF5}"/>
              </a:ext>
            </a:extLst>
          </p:cNvPr>
          <p:cNvSpPr>
            <a:spLocks noGrp="1"/>
          </p:cNvSpPr>
          <p:nvPr>
            <p:ph type="title"/>
          </p:nvPr>
        </p:nvSpPr>
        <p:spPr/>
        <p:txBody>
          <a:bodyPr/>
          <a:lstStyle/>
          <a:p>
            <a:r>
              <a:rPr lang="en-GB" dirty="0"/>
              <a:t>Passive House (</a:t>
            </a:r>
            <a:r>
              <a:rPr lang="en-GB" dirty="0" err="1"/>
              <a:t>Passiv</a:t>
            </a:r>
            <a:r>
              <a:rPr lang="en-GB" dirty="0"/>
              <a:t> Haus)</a:t>
            </a:r>
          </a:p>
        </p:txBody>
      </p:sp>
      <p:pic>
        <p:nvPicPr>
          <p:cNvPr id="7" name="Online Media 6" title="Passive House Explained in 90 Seconds">
            <a:hlinkClick r:id="" action="ppaction://media"/>
            <a:extLst>
              <a:ext uri="{FF2B5EF4-FFF2-40B4-BE49-F238E27FC236}">
                <a16:creationId xmlns:a16="http://schemas.microsoft.com/office/drawing/2014/main" id="{AF5354FF-992A-4917-E8A3-823B5E650C45}"/>
              </a:ext>
            </a:extLst>
          </p:cNvPr>
          <p:cNvPicPr>
            <a:picLocks noGrp="1" noRot="1" noChangeAspect="1"/>
          </p:cNvPicPr>
          <p:nvPr>
            <p:ph idx="1"/>
            <a:videoFile r:link="rId1"/>
          </p:nvPr>
        </p:nvPicPr>
        <p:blipFill>
          <a:blip r:embed="rId3"/>
          <a:stretch>
            <a:fillRect/>
          </a:stretch>
        </p:blipFill>
        <p:spPr>
          <a:xfrm>
            <a:off x="2006600" y="1565275"/>
            <a:ext cx="8178800" cy="4621213"/>
          </a:xfrm>
          <a:prstGeom prst="rect">
            <a:avLst/>
          </a:prstGeom>
        </p:spPr>
      </p:pic>
      <p:sp>
        <p:nvSpPr>
          <p:cNvPr id="4" name="Slide Number Placeholder 3">
            <a:extLst>
              <a:ext uri="{FF2B5EF4-FFF2-40B4-BE49-F238E27FC236}">
                <a16:creationId xmlns:a16="http://schemas.microsoft.com/office/drawing/2014/main" id="{A8858556-A1AF-9B4C-722E-F33249747C61}"/>
              </a:ext>
            </a:extLst>
          </p:cNvPr>
          <p:cNvSpPr>
            <a:spLocks noGrp="1"/>
          </p:cNvSpPr>
          <p:nvPr>
            <p:ph type="sldNum" sz="quarter" idx="12"/>
          </p:nvPr>
        </p:nvSpPr>
        <p:spPr/>
        <p:txBody>
          <a:bodyPr/>
          <a:lstStyle/>
          <a:p>
            <a:pPr rtl="0"/>
            <a:fld id="{9CD8D479-8942-46E8-A226-A4E01F7A105C}" type="slidenum">
              <a:rPr lang="en-GB" noProof="0" smtClean="0"/>
              <a:t>36</a:t>
            </a:fld>
            <a:endParaRPr lang="en-GB" noProof="0" dirty="0"/>
          </a:p>
        </p:txBody>
      </p:sp>
      <p:sp>
        <p:nvSpPr>
          <p:cNvPr id="5" name="Date Placeholder 4">
            <a:extLst>
              <a:ext uri="{FF2B5EF4-FFF2-40B4-BE49-F238E27FC236}">
                <a16:creationId xmlns:a16="http://schemas.microsoft.com/office/drawing/2014/main" id="{8D2A7236-758E-924D-830C-438823BD73ED}"/>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436060B8-8A7B-ED7C-5931-7BBE52FDA290}"/>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502975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5169-CFC2-1A41-8941-3C8A3ED9A35A}"/>
              </a:ext>
            </a:extLst>
          </p:cNvPr>
          <p:cNvSpPr>
            <a:spLocks noGrp="1"/>
          </p:cNvSpPr>
          <p:nvPr>
            <p:ph type="title"/>
          </p:nvPr>
        </p:nvSpPr>
        <p:spPr/>
        <p:txBody>
          <a:bodyPr/>
          <a:lstStyle/>
          <a:p>
            <a:endParaRPr lang="en-GB"/>
          </a:p>
        </p:txBody>
      </p:sp>
      <p:pic>
        <p:nvPicPr>
          <p:cNvPr id="7" name="Online Media 6" title="Wolfgang Feist explains what the Passve House Standard is about">
            <a:hlinkClick r:id="" action="ppaction://media"/>
            <a:extLst>
              <a:ext uri="{FF2B5EF4-FFF2-40B4-BE49-F238E27FC236}">
                <a16:creationId xmlns:a16="http://schemas.microsoft.com/office/drawing/2014/main" id="{7491D6BD-77C8-414E-FE3F-B7D5CD5E0DA5}"/>
              </a:ext>
            </a:extLst>
          </p:cNvPr>
          <p:cNvPicPr>
            <a:picLocks noGrp="1" noRot="1" noChangeAspect="1"/>
          </p:cNvPicPr>
          <p:nvPr>
            <p:ph idx="1"/>
            <a:videoFile r:link="rId1"/>
          </p:nvPr>
        </p:nvPicPr>
        <p:blipFill>
          <a:blip r:embed="rId3"/>
          <a:stretch>
            <a:fillRect/>
          </a:stretch>
        </p:blipFill>
        <p:spPr>
          <a:xfrm>
            <a:off x="1259700" y="374970"/>
            <a:ext cx="10169020" cy="5745734"/>
          </a:xfrm>
          <a:prstGeom prst="rect">
            <a:avLst/>
          </a:prstGeom>
        </p:spPr>
      </p:pic>
      <p:sp>
        <p:nvSpPr>
          <p:cNvPr id="4" name="Slide Number Placeholder 3">
            <a:extLst>
              <a:ext uri="{FF2B5EF4-FFF2-40B4-BE49-F238E27FC236}">
                <a16:creationId xmlns:a16="http://schemas.microsoft.com/office/drawing/2014/main" id="{C6CF4206-2A8F-0E47-685C-09F2434CD883}"/>
              </a:ext>
            </a:extLst>
          </p:cNvPr>
          <p:cNvSpPr>
            <a:spLocks noGrp="1"/>
          </p:cNvSpPr>
          <p:nvPr>
            <p:ph type="sldNum" sz="quarter" idx="12"/>
          </p:nvPr>
        </p:nvSpPr>
        <p:spPr/>
        <p:txBody>
          <a:bodyPr/>
          <a:lstStyle/>
          <a:p>
            <a:pPr rtl="0"/>
            <a:fld id="{9CD8D479-8942-46E8-A226-A4E01F7A105C}" type="slidenum">
              <a:rPr lang="en-GB" noProof="0" smtClean="0"/>
              <a:t>37</a:t>
            </a:fld>
            <a:endParaRPr lang="en-GB" noProof="0" dirty="0"/>
          </a:p>
        </p:txBody>
      </p:sp>
      <p:sp>
        <p:nvSpPr>
          <p:cNvPr id="5" name="Date Placeholder 4">
            <a:extLst>
              <a:ext uri="{FF2B5EF4-FFF2-40B4-BE49-F238E27FC236}">
                <a16:creationId xmlns:a16="http://schemas.microsoft.com/office/drawing/2014/main" id="{C28DE839-238F-2F3C-7F8F-B042614E28CB}"/>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CFDF4CB9-1EF6-F8C1-078C-B7BE081A6039}"/>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42236581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Passive House</a:t>
            </a:r>
          </a:p>
        </p:txBody>
      </p:sp>
      <p:sp>
        <p:nvSpPr>
          <p:cNvPr id="3" name="Content Placeholder 2"/>
          <p:cNvSpPr>
            <a:spLocks noGrp="1"/>
          </p:cNvSpPr>
          <p:nvPr>
            <p:ph idx="1"/>
          </p:nvPr>
        </p:nvSpPr>
        <p:spPr/>
        <p:txBody>
          <a:bodyPr rtlCol="0">
            <a:normAutofit/>
          </a:bodyPr>
          <a:lstStyle/>
          <a:p>
            <a:pPr marL="0" indent="0">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38</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5" name="Online Media 4" title="Passivhaus Goes Personal">
            <a:hlinkClick r:id="" action="ppaction://media"/>
            <a:extLst>
              <a:ext uri="{FF2B5EF4-FFF2-40B4-BE49-F238E27FC236}">
                <a16:creationId xmlns:a16="http://schemas.microsoft.com/office/drawing/2014/main" id="{4BF22EB2-E2ED-FBF5-AC44-46614B697125}"/>
              </a:ext>
            </a:extLst>
          </p:cNvPr>
          <p:cNvPicPr>
            <a:picLocks noRot="1" noChangeAspect="1"/>
          </p:cNvPicPr>
          <p:nvPr>
            <a:videoFile r:link="rId1"/>
          </p:nvPr>
        </p:nvPicPr>
        <p:blipFill>
          <a:blip r:embed="rId4"/>
          <a:stretch>
            <a:fillRect/>
          </a:stretch>
        </p:blipFill>
        <p:spPr>
          <a:xfrm>
            <a:off x="2044174" y="1522738"/>
            <a:ext cx="8331342" cy="4707208"/>
          </a:xfrm>
          <a:prstGeom prst="rect">
            <a:avLst/>
          </a:prstGeom>
        </p:spPr>
      </p:pic>
      <p:sp>
        <p:nvSpPr>
          <p:cNvPr id="9" name="TextBox 8">
            <a:extLst>
              <a:ext uri="{FF2B5EF4-FFF2-40B4-BE49-F238E27FC236}">
                <a16:creationId xmlns:a16="http://schemas.microsoft.com/office/drawing/2014/main" id="{580B8524-1A97-304D-333C-E73BC42094BA}"/>
              </a:ext>
            </a:extLst>
          </p:cNvPr>
          <p:cNvSpPr txBox="1"/>
          <p:nvPr/>
        </p:nvSpPr>
        <p:spPr>
          <a:xfrm>
            <a:off x="1389021" y="6296415"/>
            <a:ext cx="10056156" cy="246221"/>
          </a:xfrm>
          <a:prstGeom prst="rect">
            <a:avLst/>
          </a:prstGeom>
          <a:noFill/>
        </p:spPr>
        <p:txBody>
          <a:bodyPr wrap="square">
            <a:spAutoFit/>
          </a:bodyPr>
          <a:lstStyle/>
          <a:p>
            <a:r>
              <a:rPr lang="en-GB" sz="1000" dirty="0"/>
              <a:t>https://www.youtube.com/watch?v=hsDVIt7T7nU&amp;list=PLs2E0r3shsLInWNafxbVEZClSFOT8PezE</a:t>
            </a:r>
          </a:p>
        </p:txBody>
      </p:sp>
    </p:spTree>
    <p:extLst>
      <p:ext uri="{BB962C8B-B14F-4D97-AF65-F5344CB8AC3E}">
        <p14:creationId xmlns:p14="http://schemas.microsoft.com/office/powerpoint/2010/main" val="777447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3808-D06B-DC2B-235F-EABB51EDC51C}"/>
              </a:ext>
            </a:extLst>
          </p:cNvPr>
          <p:cNvSpPr>
            <a:spLocks noGrp="1"/>
          </p:cNvSpPr>
          <p:nvPr>
            <p:ph type="title"/>
          </p:nvPr>
        </p:nvSpPr>
        <p:spPr>
          <a:xfrm>
            <a:off x="1410026" y="276087"/>
            <a:ext cx="9371949" cy="1183566"/>
          </a:xfrm>
        </p:spPr>
        <p:txBody>
          <a:bodyPr anchor="b">
            <a:normAutofit/>
          </a:bodyPr>
          <a:lstStyle/>
          <a:p>
            <a:r>
              <a:rPr lang="en-GB" dirty="0"/>
              <a:t>How to achieve the </a:t>
            </a:r>
            <a:r>
              <a:rPr lang="en-GB" dirty="0" err="1"/>
              <a:t>Passivhaus</a:t>
            </a:r>
            <a:r>
              <a:rPr lang="en-GB" dirty="0"/>
              <a:t> Standard in the UK?</a:t>
            </a:r>
          </a:p>
        </p:txBody>
      </p:sp>
      <p:sp>
        <p:nvSpPr>
          <p:cNvPr id="4" name="Slide Number Placeholder 3">
            <a:extLst>
              <a:ext uri="{FF2B5EF4-FFF2-40B4-BE49-F238E27FC236}">
                <a16:creationId xmlns:a16="http://schemas.microsoft.com/office/drawing/2014/main" id="{20DABE6F-E458-21FF-F3A2-60D8B9E23778}"/>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39</a:t>
            </a:fld>
            <a:endParaRPr lang="en-GB" sz="1000" noProof="0"/>
          </a:p>
        </p:txBody>
      </p:sp>
      <p:sp>
        <p:nvSpPr>
          <p:cNvPr id="5" name="Date Placeholder 4">
            <a:extLst>
              <a:ext uri="{FF2B5EF4-FFF2-40B4-BE49-F238E27FC236}">
                <a16:creationId xmlns:a16="http://schemas.microsoft.com/office/drawing/2014/main" id="{CDC0C8B6-BE03-A0DB-102C-7863FB39EA7C}"/>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CC97316E-02FB-2166-9F23-A489E1C7AD78}"/>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graphicFrame>
        <p:nvGraphicFramePr>
          <p:cNvPr id="9" name="Content Placeholder 2">
            <a:extLst>
              <a:ext uri="{FF2B5EF4-FFF2-40B4-BE49-F238E27FC236}">
                <a16:creationId xmlns:a16="http://schemas.microsoft.com/office/drawing/2014/main" id="{D9697246-70AA-4EEC-BC3C-678FDF8C134C}"/>
              </a:ext>
            </a:extLst>
          </p:cNvPr>
          <p:cNvGraphicFramePr>
            <a:graphicFrameLocks noGrp="1"/>
          </p:cNvGraphicFramePr>
          <p:nvPr>
            <p:ph idx="1"/>
          </p:nvPr>
        </p:nvGraphicFramePr>
        <p:xfrm>
          <a:off x="1454065" y="1961231"/>
          <a:ext cx="9371948" cy="4620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552EFCDA-BC78-58BF-F147-3C4A92772F95}"/>
              </a:ext>
            </a:extLst>
          </p:cNvPr>
          <p:cNvSpPr txBox="1"/>
          <p:nvPr/>
        </p:nvSpPr>
        <p:spPr>
          <a:xfrm>
            <a:off x="1410026" y="1692718"/>
            <a:ext cx="7064985" cy="369332"/>
          </a:xfrm>
          <a:prstGeom prst="rect">
            <a:avLst/>
          </a:prstGeom>
          <a:noFill/>
        </p:spPr>
        <p:txBody>
          <a:bodyPr wrap="square">
            <a:spAutoFit/>
          </a:bodyPr>
          <a:lstStyle/>
          <a:p>
            <a:r>
              <a:rPr lang="en-GB" dirty="0"/>
              <a:t>To achieve the </a:t>
            </a:r>
            <a:r>
              <a:rPr lang="en-GB" dirty="0" err="1"/>
              <a:t>Passivhaus</a:t>
            </a:r>
            <a:r>
              <a:rPr lang="en-GB" dirty="0"/>
              <a:t> Standard in the UK typically involves:</a:t>
            </a:r>
          </a:p>
        </p:txBody>
      </p:sp>
    </p:spTree>
    <p:extLst>
      <p:ext uri="{BB962C8B-B14F-4D97-AF65-F5344CB8AC3E}">
        <p14:creationId xmlns:p14="http://schemas.microsoft.com/office/powerpoint/2010/main" val="3759226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6C9BAC8-32FD-C45C-1CB0-341E3F7D4896}"/>
              </a:ext>
            </a:extLst>
          </p:cNvPr>
          <p:cNvPicPr>
            <a:picLocks noChangeAspect="1"/>
          </p:cNvPicPr>
          <p:nvPr/>
        </p:nvPicPr>
        <p:blipFill>
          <a:blip r:embed="rId2"/>
          <a:stretch>
            <a:fillRect/>
          </a:stretch>
        </p:blipFill>
        <p:spPr>
          <a:xfrm>
            <a:off x="120650" y="401718"/>
            <a:ext cx="11950700" cy="5825965"/>
          </a:xfrm>
          <a:prstGeom prst="rect">
            <a:avLst/>
          </a:prstGeom>
          <a:noFill/>
        </p:spPr>
      </p:pic>
      <p:sp>
        <p:nvSpPr>
          <p:cNvPr id="5" name="Slide Number Placeholder 4" hidden="1">
            <a:extLst>
              <a:ext uri="{FF2B5EF4-FFF2-40B4-BE49-F238E27FC236}">
                <a16:creationId xmlns:a16="http://schemas.microsoft.com/office/drawing/2014/main" id="{00AC255B-E3E6-28FD-0A56-8136A7713413}"/>
              </a:ext>
            </a:extLst>
          </p:cNvPr>
          <p:cNvSpPr>
            <a:spLocks noGrp="1"/>
          </p:cNvSpPr>
          <p:nvPr>
            <p:ph type="sldNum" sz="quarter" idx="12"/>
          </p:nvPr>
        </p:nvSpPr>
        <p:spPr/>
        <p:txBody>
          <a:bodyPr/>
          <a:lstStyle/>
          <a:p>
            <a:pPr rtl="0">
              <a:spcAft>
                <a:spcPts val="600"/>
              </a:spcAft>
            </a:pPr>
            <a:fld id="{9CD8D479-8942-46E8-A226-A4E01F7A105C}" type="slidenum">
              <a:rPr lang="en-GB" noProof="0" smtClean="0"/>
              <a:pPr rtl="0">
                <a:spcAft>
                  <a:spcPts val="600"/>
                </a:spcAft>
              </a:pPr>
              <a:t>40</a:t>
            </a:fld>
            <a:endParaRPr lang="en-GB" noProof="0"/>
          </a:p>
        </p:txBody>
      </p:sp>
      <p:sp>
        <p:nvSpPr>
          <p:cNvPr id="6" name="Date Placeholder 5" hidden="1">
            <a:extLst>
              <a:ext uri="{FF2B5EF4-FFF2-40B4-BE49-F238E27FC236}">
                <a16:creationId xmlns:a16="http://schemas.microsoft.com/office/drawing/2014/main" id="{F0B729C8-05BC-0178-5E35-909CB81E0685}"/>
              </a:ext>
            </a:extLst>
          </p:cNvPr>
          <p:cNvSpPr>
            <a:spLocks noGrp="1"/>
          </p:cNvSpPr>
          <p:nvPr>
            <p:ph type="dt" sz="half" idx="10"/>
          </p:nvPr>
        </p:nvSpPr>
        <p:spPr/>
        <p:txBody>
          <a:bodyPr/>
          <a:lstStyle/>
          <a:p>
            <a:pPr rtl="0">
              <a:spcAft>
                <a:spcPts val="600"/>
              </a:spcAft>
            </a:pPr>
            <a:fld id="{BBD842A6-959B-44B1-83F7-DCB46A9B5E08}" type="datetime1">
              <a:rPr lang="en-GB" noProof="0" smtClean="0"/>
              <a:pPr rtl="0">
                <a:spcAft>
                  <a:spcPts val="600"/>
                </a:spcAft>
              </a:pPr>
              <a:t>12/11/2024</a:t>
            </a:fld>
            <a:endParaRPr lang="en-GB" noProof="0"/>
          </a:p>
        </p:txBody>
      </p:sp>
      <p:sp>
        <p:nvSpPr>
          <p:cNvPr id="7" name="Footer Placeholder 6">
            <a:extLst>
              <a:ext uri="{FF2B5EF4-FFF2-40B4-BE49-F238E27FC236}">
                <a16:creationId xmlns:a16="http://schemas.microsoft.com/office/drawing/2014/main" id="{427FFB2A-082B-CF49-A93D-99702B9D3E7A}"/>
              </a:ext>
            </a:extLst>
          </p:cNvPr>
          <p:cNvSpPr>
            <a:spLocks noGrp="1"/>
          </p:cNvSpPr>
          <p:nvPr>
            <p:ph type="ftr" sz="quarter" idx="11"/>
          </p:nvPr>
        </p:nvSpPr>
        <p:spPr/>
        <p:txBody>
          <a:bodyPr/>
          <a:lstStyle/>
          <a:p>
            <a:pPr rtl="0">
              <a:spcAft>
                <a:spcPts val="600"/>
              </a:spcAft>
            </a:pPr>
            <a:r>
              <a:rPr lang="en-GB" noProof="0"/>
              <a:t>Add a footer</a:t>
            </a:r>
          </a:p>
        </p:txBody>
      </p:sp>
    </p:spTree>
    <p:extLst>
      <p:ext uri="{BB962C8B-B14F-4D97-AF65-F5344CB8AC3E}">
        <p14:creationId xmlns:p14="http://schemas.microsoft.com/office/powerpoint/2010/main" val="29361861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AECB </a:t>
            </a:r>
            <a:r>
              <a:rPr lang="en-GB" dirty="0" err="1"/>
              <a:t>CarbonLite</a:t>
            </a:r>
            <a:r>
              <a:rPr lang="en-GB" dirty="0"/>
              <a:t>™</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a:p>
            <a:pPr marL="0" indent="0" rtl="0">
              <a:lnSpc>
                <a:spcPct val="120000"/>
              </a:lnSpc>
              <a:buNone/>
            </a:pPr>
            <a:r>
              <a:rPr lang="en-GB" b="0" i="0" dirty="0">
                <a:solidFill>
                  <a:srgbClr val="000000"/>
                </a:solidFill>
                <a:effectLst/>
                <a:latin typeface="Lato" panose="020F0502020204030204" pitchFamily="34" charset="0"/>
              </a:rPr>
              <a:t>The AECB (Association for Environment Conscious Building) is a network of individuals and companies with a common aim of promoting sustainable building.</a:t>
            </a:r>
            <a:endParaRPr lang="en-GB" dirty="0"/>
          </a:p>
          <a:p>
            <a:pPr marL="0" indent="0" rtl="0">
              <a:lnSpc>
                <a:spcPct val="120000"/>
              </a:lnSpc>
              <a:buNone/>
            </a:pPr>
            <a:r>
              <a:rPr lang="en-GB" dirty="0"/>
              <a:t>The AECB </a:t>
            </a:r>
            <a:r>
              <a:rPr lang="en-GB" dirty="0" err="1"/>
              <a:t>CarbonLite</a:t>
            </a:r>
            <a:r>
              <a:rPr lang="en-GB" dirty="0"/>
              <a:t> Building Standard is aimed at those wishing to create high-performance buildings using widely available technology.</a:t>
            </a:r>
          </a:p>
          <a:p>
            <a:pPr marL="0" indent="0" rtl="0">
              <a:lnSpc>
                <a:spcPct val="120000"/>
              </a:lnSpc>
              <a:buNone/>
            </a:pPr>
            <a:r>
              <a:rPr lang="en-GB" dirty="0"/>
              <a:t>.</a:t>
            </a:r>
          </a:p>
          <a:p>
            <a:pPr marL="0" indent="0" rtl="0">
              <a:lnSpc>
                <a:spcPct val="120000"/>
              </a:lnSpc>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41</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9" name="Picture 8">
            <a:extLst>
              <a:ext uri="{FF2B5EF4-FFF2-40B4-BE49-F238E27FC236}">
                <a16:creationId xmlns:a16="http://schemas.microsoft.com/office/drawing/2014/main" id="{2ED051CD-614F-1EE4-A768-01CE49C6B4CA}"/>
              </a:ext>
            </a:extLst>
          </p:cNvPr>
          <p:cNvPicPr>
            <a:picLocks noChangeAspect="1"/>
          </p:cNvPicPr>
          <p:nvPr/>
        </p:nvPicPr>
        <p:blipFill>
          <a:blip r:embed="rId3"/>
          <a:stretch>
            <a:fillRect/>
          </a:stretch>
        </p:blipFill>
        <p:spPr>
          <a:xfrm>
            <a:off x="8519050" y="4467194"/>
            <a:ext cx="2732510" cy="1940848"/>
          </a:xfrm>
          <a:prstGeom prst="rect">
            <a:avLst/>
          </a:prstGeom>
        </p:spPr>
      </p:pic>
    </p:spTree>
    <p:extLst>
      <p:ext uri="{BB962C8B-B14F-4D97-AF65-F5344CB8AC3E}">
        <p14:creationId xmlns:p14="http://schemas.microsoft.com/office/powerpoint/2010/main" val="2836041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AECB </a:t>
            </a:r>
            <a:r>
              <a:rPr lang="en-GB" dirty="0" err="1"/>
              <a:t>CarbonLite</a:t>
            </a:r>
            <a:r>
              <a:rPr lang="en-GB" dirty="0"/>
              <a:t>™</a:t>
            </a:r>
          </a:p>
        </p:txBody>
      </p:sp>
      <p:sp>
        <p:nvSpPr>
          <p:cNvPr id="3" name="Content Placeholder 2"/>
          <p:cNvSpPr>
            <a:spLocks noGrp="1"/>
          </p:cNvSpPr>
          <p:nvPr>
            <p:ph idx="1"/>
          </p:nvPr>
        </p:nvSpPr>
        <p:spPr/>
        <p:txBody>
          <a:bodyPr rtlCol="0">
            <a:normAutofit/>
          </a:bodyPr>
          <a:lstStyle/>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a:p>
            <a:pPr marL="0" indent="0" rtl="0">
              <a:lnSpc>
                <a:spcPct val="120000"/>
              </a:lnSpc>
              <a:buNone/>
            </a:pPr>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42</a:t>
            </a:fld>
            <a:endParaRPr lang="en-GB" dirty="0"/>
          </a:p>
        </p:txBody>
      </p:sp>
      <p:sp>
        <p:nvSpPr>
          <p:cNvPr id="7" name="Date Placeholder 6"/>
          <p:cNvSpPr>
            <a:spLocks noGrp="1"/>
          </p:cNvSpPr>
          <p:nvPr>
            <p:ph type="dt" sz="half" idx="10"/>
          </p:nvPr>
        </p:nvSpPr>
        <p:spPr/>
        <p:txBody>
          <a:bodyPr/>
          <a:lstStyle/>
          <a:p>
            <a:pPr rtl="0"/>
            <a:fld id="{761E13FA-AA24-46F5-B53F-4037736A4E26}" type="datetime1">
              <a:rPr lang="en-GB" smtClean="0"/>
              <a:t>12/11/2024</a:t>
            </a:fld>
            <a:endParaRPr lang="en-US" dirty="0"/>
          </a:p>
        </p:txBody>
      </p:sp>
      <p:sp>
        <p:nvSpPr>
          <p:cNvPr id="6" name="Footer Placeholder 5"/>
          <p:cNvSpPr>
            <a:spLocks noGrp="1"/>
          </p:cNvSpPr>
          <p:nvPr>
            <p:ph type="ftr" sz="quarter" idx="11"/>
          </p:nvPr>
        </p:nvSpPr>
        <p:spPr/>
        <p:txBody>
          <a:bodyPr rtlCol="0"/>
          <a:lstStyle/>
          <a:p>
            <a:pPr rtl="0"/>
            <a:r>
              <a:rPr lang="en-GB" dirty="0"/>
              <a:t>Add a footer</a:t>
            </a:r>
          </a:p>
        </p:txBody>
      </p:sp>
      <p:pic>
        <p:nvPicPr>
          <p:cNvPr id="8" name="Picture 7">
            <a:extLst>
              <a:ext uri="{FF2B5EF4-FFF2-40B4-BE49-F238E27FC236}">
                <a16:creationId xmlns:a16="http://schemas.microsoft.com/office/drawing/2014/main" id="{413E092E-D7A9-A338-AEF4-168493CD5337}"/>
              </a:ext>
            </a:extLst>
          </p:cNvPr>
          <p:cNvPicPr>
            <a:picLocks noChangeAspect="1"/>
          </p:cNvPicPr>
          <p:nvPr/>
        </p:nvPicPr>
        <p:blipFill>
          <a:blip r:embed="rId3"/>
          <a:stretch>
            <a:fillRect/>
          </a:stretch>
        </p:blipFill>
        <p:spPr>
          <a:xfrm>
            <a:off x="1637716" y="1459653"/>
            <a:ext cx="7391324" cy="5063348"/>
          </a:xfrm>
          <a:prstGeom prst="rect">
            <a:avLst/>
          </a:prstGeom>
        </p:spPr>
      </p:pic>
    </p:spTree>
    <p:extLst>
      <p:ext uri="{BB962C8B-B14F-4D97-AF65-F5344CB8AC3E}">
        <p14:creationId xmlns:p14="http://schemas.microsoft.com/office/powerpoint/2010/main" val="27342792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5511-B3DF-A6FD-38AA-B5B8B6CD7110}"/>
              </a:ext>
            </a:extLst>
          </p:cNvPr>
          <p:cNvSpPr>
            <a:spLocks noGrp="1"/>
          </p:cNvSpPr>
          <p:nvPr>
            <p:ph type="title"/>
          </p:nvPr>
        </p:nvSpPr>
        <p:spPr/>
        <p:txBody>
          <a:bodyPr/>
          <a:lstStyle/>
          <a:p>
            <a:r>
              <a:rPr lang="en-GB" sz="6000" dirty="0">
                <a:effectLst/>
                <a:latin typeface="Calibri" panose="020F0502020204030204" pitchFamily="34" charset="0"/>
                <a:ea typeface="DengXian" panose="02010600030101010101" pitchFamily="2" charset="-122"/>
              </a:rPr>
              <a:t>Key concepts </a:t>
            </a:r>
            <a:br>
              <a:rPr lang="en-GB" sz="6000" dirty="0">
                <a:effectLst/>
                <a:latin typeface="Calibri" panose="020F0502020204030204" pitchFamily="34" charset="0"/>
                <a:ea typeface="DengXian" panose="02010600030101010101" pitchFamily="2" charset="-122"/>
              </a:rPr>
            </a:br>
            <a:endParaRPr lang="en-GB" dirty="0"/>
          </a:p>
        </p:txBody>
      </p:sp>
      <p:sp>
        <p:nvSpPr>
          <p:cNvPr id="3" name="Text Placeholder 2">
            <a:extLst>
              <a:ext uri="{FF2B5EF4-FFF2-40B4-BE49-F238E27FC236}">
                <a16:creationId xmlns:a16="http://schemas.microsoft.com/office/drawing/2014/main" id="{2D489D8D-80FF-465A-4A1C-275EF0A64AF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00274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5698" name="Rectangle 2">
            <a:extLst>
              <a:ext uri="{FF2B5EF4-FFF2-40B4-BE49-F238E27FC236}">
                <a16:creationId xmlns:a16="http://schemas.microsoft.com/office/drawing/2014/main" id="{129DB379-765C-D31C-3ACF-79086EEA0557}"/>
              </a:ext>
            </a:extLst>
          </p:cNvPr>
          <p:cNvSpPr>
            <a:spLocks noGrp="1" noChangeArrowheads="1"/>
          </p:cNvSpPr>
          <p:nvPr>
            <p:ph type="title"/>
          </p:nvPr>
        </p:nvSpPr>
        <p:spPr>
          <a:xfrm>
            <a:off x="1919288" y="115888"/>
            <a:ext cx="8229600" cy="1143000"/>
          </a:xfrm>
        </p:spPr>
        <p:txBody>
          <a:bodyPr/>
          <a:lstStyle/>
          <a:p>
            <a:pPr eaLnBrk="1" hangingPunct="1">
              <a:defRPr/>
            </a:pPr>
            <a:r>
              <a:rPr lang="en-GB" dirty="0">
                <a:ea typeface="+mj-ea"/>
                <a:cs typeface="+mj-cs"/>
              </a:rPr>
              <a:t>What is sustainability?</a:t>
            </a:r>
            <a:endParaRPr lang="en-US" dirty="0">
              <a:ea typeface="+mj-ea"/>
              <a:cs typeface="+mj-cs"/>
            </a:endParaRPr>
          </a:p>
        </p:txBody>
      </p:sp>
      <p:sp>
        <p:nvSpPr>
          <p:cNvPr id="285699" name="Rectangle 3">
            <a:extLst>
              <a:ext uri="{FF2B5EF4-FFF2-40B4-BE49-F238E27FC236}">
                <a16:creationId xmlns:a16="http://schemas.microsoft.com/office/drawing/2014/main" id="{E573648F-96EF-5E16-0695-53AA2C148F87}"/>
              </a:ext>
            </a:extLst>
          </p:cNvPr>
          <p:cNvSpPr>
            <a:spLocks noGrp="1" noChangeArrowheads="1"/>
          </p:cNvSpPr>
          <p:nvPr>
            <p:ph type="body" sz="half" idx="1"/>
          </p:nvPr>
        </p:nvSpPr>
        <p:spPr>
          <a:xfrm>
            <a:off x="2063750" y="1484313"/>
            <a:ext cx="8078788" cy="4248150"/>
          </a:xfrm>
        </p:spPr>
        <p:txBody>
          <a:bodyPr>
            <a:normAutofit fontScale="92500" lnSpcReduction="10000"/>
          </a:bodyPr>
          <a:lstStyle/>
          <a:p>
            <a:pPr eaLnBrk="1" hangingPunct="1">
              <a:lnSpc>
                <a:spcPct val="90000"/>
              </a:lnSpc>
              <a:buFontTx/>
              <a:buNone/>
              <a:defRPr/>
            </a:pPr>
            <a:r>
              <a:rPr lang="en-GB" sz="2400">
                <a:ea typeface="ＭＳ Ｐゴシック" pitchFamily="34" charset="-128"/>
                <a:cs typeface="ＭＳ Ｐゴシック" pitchFamily="34" charset="-128"/>
              </a:rPr>
              <a:t>A sustainable development aims to balance:</a:t>
            </a:r>
          </a:p>
          <a:p>
            <a:pPr eaLnBrk="1" hangingPunct="1">
              <a:lnSpc>
                <a:spcPct val="90000"/>
              </a:lnSpc>
              <a:defRPr/>
            </a:pPr>
            <a:endParaRPr lang="en-GB" sz="2400">
              <a:ea typeface="ＭＳ Ｐゴシック" pitchFamily="34" charset="-128"/>
              <a:cs typeface="ＭＳ Ｐゴシック" pitchFamily="34" charset="-128"/>
            </a:endParaRPr>
          </a:p>
          <a:p>
            <a:pPr eaLnBrk="1" hangingPunct="1">
              <a:lnSpc>
                <a:spcPct val="90000"/>
              </a:lnSpc>
              <a:defRPr/>
            </a:pPr>
            <a:r>
              <a:rPr lang="en-GB" sz="2400">
                <a:ea typeface="ＭＳ Ｐゴシック" pitchFamily="34" charset="-128"/>
                <a:cs typeface="ＭＳ Ｐゴシック" pitchFamily="34" charset="-128"/>
              </a:rPr>
              <a:t>Social </a:t>
            </a:r>
          </a:p>
          <a:p>
            <a:pPr eaLnBrk="1" hangingPunct="1">
              <a:lnSpc>
                <a:spcPct val="90000"/>
              </a:lnSpc>
              <a:defRPr/>
            </a:pPr>
            <a:r>
              <a:rPr lang="en-GB" sz="2400">
                <a:ea typeface="ＭＳ Ｐゴシック" pitchFamily="34" charset="-128"/>
                <a:cs typeface="ＭＳ Ｐゴシック" pitchFamily="34" charset="-128"/>
              </a:rPr>
              <a:t>Environmental </a:t>
            </a:r>
          </a:p>
          <a:p>
            <a:pPr eaLnBrk="1" hangingPunct="1">
              <a:lnSpc>
                <a:spcPct val="90000"/>
              </a:lnSpc>
              <a:defRPr/>
            </a:pPr>
            <a:r>
              <a:rPr lang="en-GB" sz="2400">
                <a:ea typeface="ＭＳ Ｐゴシック" pitchFamily="34" charset="-128"/>
                <a:cs typeface="ＭＳ Ｐゴシック" pitchFamily="34" charset="-128"/>
              </a:rPr>
              <a:t>Economic factors</a:t>
            </a:r>
          </a:p>
          <a:p>
            <a:pPr eaLnBrk="1" hangingPunct="1">
              <a:lnSpc>
                <a:spcPct val="90000"/>
              </a:lnSpc>
              <a:defRPr/>
            </a:pPr>
            <a:endParaRPr lang="en-GB" sz="2400">
              <a:ea typeface="ＭＳ Ｐゴシック" pitchFamily="34" charset="-128"/>
              <a:cs typeface="ＭＳ Ｐゴシック" pitchFamily="34" charset="-128"/>
            </a:endParaRPr>
          </a:p>
          <a:p>
            <a:pPr eaLnBrk="1" hangingPunct="1">
              <a:lnSpc>
                <a:spcPct val="90000"/>
              </a:lnSpc>
              <a:buFontTx/>
              <a:buNone/>
              <a:defRPr/>
            </a:pPr>
            <a:endParaRPr lang="en-GB" sz="2400">
              <a:ea typeface="ＭＳ Ｐゴシック" pitchFamily="34" charset="-128"/>
              <a:cs typeface="ＭＳ Ｐゴシック" pitchFamily="34" charset="-128"/>
            </a:endParaRPr>
          </a:p>
          <a:p>
            <a:pPr eaLnBrk="1" hangingPunct="1">
              <a:lnSpc>
                <a:spcPct val="90000"/>
              </a:lnSpc>
              <a:buFontTx/>
              <a:buNone/>
              <a:defRPr/>
            </a:pPr>
            <a:endParaRPr lang="en-US" sz="2400">
              <a:ea typeface="ＭＳ Ｐゴシック" pitchFamily="34" charset="-128"/>
              <a:cs typeface="ＭＳ Ｐゴシック" pitchFamily="34" charset="-128"/>
            </a:endParaRPr>
          </a:p>
          <a:p>
            <a:pPr eaLnBrk="1" hangingPunct="1">
              <a:lnSpc>
                <a:spcPct val="90000"/>
              </a:lnSpc>
              <a:buFontTx/>
              <a:buNone/>
              <a:defRPr/>
            </a:pP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development which meets the needs of the present without compromising the ability of the future generations to meet their own needs</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 Brundtland Commission (1992)</a:t>
            </a:r>
          </a:p>
          <a:p>
            <a:pPr eaLnBrk="1" hangingPunct="1">
              <a:lnSpc>
                <a:spcPct val="90000"/>
              </a:lnSpc>
              <a:buFontTx/>
              <a:buNone/>
              <a:defRPr/>
            </a:pPr>
            <a:endParaRPr lang="en-US" sz="2000">
              <a:ea typeface="ＭＳ Ｐゴシック" pitchFamily="34" charset="-128"/>
              <a:cs typeface="ＭＳ Ｐゴシック" pitchFamily="34" charset="-128"/>
            </a:endParaRPr>
          </a:p>
        </p:txBody>
      </p:sp>
      <p:pic>
        <p:nvPicPr>
          <p:cNvPr id="285701" name="Picture 5" descr="Sustainable">
            <a:extLst>
              <a:ext uri="{FF2B5EF4-FFF2-40B4-BE49-F238E27FC236}">
                <a16:creationId xmlns:a16="http://schemas.microsoft.com/office/drawing/2014/main" id="{BFB74635-B66C-4DCF-A601-C4D3E13076D7}"/>
              </a:ext>
            </a:extLst>
          </p:cNvPr>
          <p:cNvPicPr>
            <a:picLocks noGrp="1" noChangeAspect="1" noChangeArrowheads="1"/>
          </p:cNvPicPr>
          <p:nvPr>
            <p:ph sz="half" idx="2"/>
          </p:nvPr>
        </p:nvPicPr>
        <p:blipFill>
          <a:blip r:embed="rId2"/>
          <a:srcRect/>
          <a:stretch>
            <a:fillRect/>
          </a:stretch>
        </p:blipFill>
        <p:spPr>
          <a:xfrm>
            <a:off x="7248526" y="2133601"/>
            <a:ext cx="2735263" cy="26638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5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570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5699">
                                            <p:txEl>
                                              <p:pRg st="2" end="2"/>
                                            </p:txEl>
                                          </p:spTgt>
                                        </p:tgtEl>
                                        <p:attrNameLst>
                                          <p:attrName>style.visibility</p:attrName>
                                        </p:attrNameLst>
                                      </p:cBhvr>
                                      <p:to>
                                        <p:strVal val="visible"/>
                                      </p:to>
                                    </p:set>
                                  </p:childTnLst>
                                </p:cTn>
                              </p:par>
                            </p:childTnLst>
                          </p:cTn>
                        </p:par>
                        <p:par>
                          <p:cTn id="13" fill="hold" nodeType="afterGroup">
                            <p:stCondLst>
                              <p:cond delay="0"/>
                            </p:stCondLst>
                            <p:childTnLst>
                              <p:par>
                                <p:cTn id="14" presetID="1" presetClass="entr" presetSubtype="0" fill="hold" nodeType="afterEffect">
                                  <p:stCondLst>
                                    <p:cond delay="0"/>
                                  </p:stCondLst>
                                  <p:childTnLst>
                                    <p:set>
                                      <p:cBhvr>
                                        <p:cTn id="15" dur="1" fill="hold">
                                          <p:stCondLst>
                                            <p:cond delay="0"/>
                                          </p:stCondLst>
                                        </p:cTn>
                                        <p:tgtEl>
                                          <p:spTgt spid="285699">
                                            <p:txEl>
                                              <p:pRg st="3" end="3"/>
                                            </p:txEl>
                                          </p:spTgt>
                                        </p:tgtEl>
                                        <p:attrNameLst>
                                          <p:attrName>style.visibility</p:attrName>
                                        </p:attrNameLst>
                                      </p:cBhvr>
                                      <p:to>
                                        <p:strVal val="visible"/>
                                      </p:to>
                                    </p:set>
                                  </p:childTnLst>
                                </p:cTn>
                              </p:par>
                            </p:childTnLst>
                          </p:cTn>
                        </p:par>
                        <p:par>
                          <p:cTn id="16" fill="hold" nodeType="afterGroup">
                            <p:stCondLst>
                              <p:cond delay="0"/>
                            </p:stCondLst>
                            <p:childTnLst>
                              <p:par>
                                <p:cTn id="17" presetID="1" presetClass="entr" presetSubtype="0" fill="hold" nodeType="afterEffect">
                                  <p:stCondLst>
                                    <p:cond delay="0"/>
                                  </p:stCondLst>
                                  <p:childTnLst>
                                    <p:set>
                                      <p:cBhvr>
                                        <p:cTn id="18" dur="1" fill="hold">
                                          <p:stCondLst>
                                            <p:cond delay="0"/>
                                          </p:stCondLst>
                                        </p:cTn>
                                        <p:tgtEl>
                                          <p:spTgt spid="2856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5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69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a:extLst>
              <a:ext uri="{FF2B5EF4-FFF2-40B4-BE49-F238E27FC236}">
                <a16:creationId xmlns:a16="http://schemas.microsoft.com/office/drawing/2014/main" id="{9BAEBF9D-58BE-AFBC-E02B-924296512F59}"/>
              </a:ext>
            </a:extLst>
          </p:cNvPr>
          <p:cNvSpPr>
            <a:spLocks noGrp="1" noChangeArrowheads="1"/>
          </p:cNvSpPr>
          <p:nvPr>
            <p:ph type="title"/>
          </p:nvPr>
        </p:nvSpPr>
        <p:spPr>
          <a:xfrm>
            <a:off x="1992313" y="0"/>
            <a:ext cx="8229600" cy="1143000"/>
          </a:xfrm>
        </p:spPr>
        <p:txBody>
          <a:bodyPr/>
          <a:lstStyle/>
          <a:p>
            <a:pPr eaLnBrk="1" hangingPunct="1">
              <a:defRPr/>
            </a:pPr>
            <a:r>
              <a:rPr lang="en-GB" sz="4000"/>
              <a:t>Design - What makes a good house?</a:t>
            </a:r>
            <a:endParaRPr lang="en-US" sz="4000"/>
          </a:p>
        </p:txBody>
      </p:sp>
      <p:sp>
        <p:nvSpPr>
          <p:cNvPr id="288771" name="Rectangle 3">
            <a:extLst>
              <a:ext uri="{FF2B5EF4-FFF2-40B4-BE49-F238E27FC236}">
                <a16:creationId xmlns:a16="http://schemas.microsoft.com/office/drawing/2014/main" id="{029C805C-44CA-27FE-6A90-2A06FAF86038}"/>
              </a:ext>
            </a:extLst>
          </p:cNvPr>
          <p:cNvSpPr>
            <a:spLocks noGrp="1" noChangeArrowheads="1"/>
          </p:cNvSpPr>
          <p:nvPr>
            <p:ph type="body" idx="1"/>
          </p:nvPr>
        </p:nvSpPr>
        <p:spPr/>
        <p:txBody>
          <a:bodyPr/>
          <a:lstStyle/>
          <a:p>
            <a:pPr eaLnBrk="1" hangingPunct="1">
              <a:buFontTx/>
              <a:buNone/>
              <a:defRPr/>
            </a:pPr>
            <a:endParaRPr lang="en-GB" sz="2800"/>
          </a:p>
          <a:p>
            <a:pPr eaLnBrk="1" hangingPunct="1">
              <a:buFontTx/>
              <a:buNone/>
              <a:defRPr/>
            </a:pPr>
            <a:r>
              <a:rPr lang="en-GB" sz="2800"/>
              <a:t>This is an exercise for you to think about what elements go into </a:t>
            </a:r>
            <a:r>
              <a:rPr lang="en-GB" sz="2800" b="1"/>
              <a:t>making a house / home</a:t>
            </a:r>
            <a:r>
              <a:rPr lang="en-GB" sz="2800"/>
              <a:t> that you would like to live in.</a:t>
            </a:r>
          </a:p>
          <a:p>
            <a:pPr eaLnBrk="1" hangingPunct="1">
              <a:buFontTx/>
              <a:buNone/>
              <a:defRPr/>
            </a:pPr>
            <a:endParaRPr lang="en-GB" sz="2800"/>
          </a:p>
          <a:p>
            <a:pPr eaLnBrk="1" hangingPunct="1">
              <a:buFontTx/>
              <a:buNone/>
              <a:defRPr/>
            </a:pPr>
            <a:r>
              <a:rPr lang="en-GB" sz="2800"/>
              <a:t>Split into 3 or 4 groups and discuss what elements you think go into making a good house or building. You have 10 minutes. One person from each group will then present their recommendations.</a:t>
            </a:r>
          </a:p>
          <a:p>
            <a:pPr eaLnBrk="1" hangingPunct="1">
              <a:spcBef>
                <a:spcPct val="50000"/>
              </a:spcBef>
              <a:buFontTx/>
              <a:buNone/>
              <a:defRPr/>
            </a:pPr>
            <a:endParaRPr lang="en-GB" sz="2800"/>
          </a:p>
          <a:p>
            <a:pPr eaLnBrk="1" hangingPunct="1">
              <a:defRPr/>
            </a:pPr>
            <a:endParaRPr lang="en-US" sz="280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7026" name="Rectangle 2">
            <a:extLst>
              <a:ext uri="{FF2B5EF4-FFF2-40B4-BE49-F238E27FC236}">
                <a16:creationId xmlns:a16="http://schemas.microsoft.com/office/drawing/2014/main" id="{C4A6D1E5-2664-EFE4-D1C9-338C45E4E78E}"/>
              </a:ext>
            </a:extLst>
          </p:cNvPr>
          <p:cNvSpPr>
            <a:spLocks noGrp="1" noChangeArrowheads="1"/>
          </p:cNvSpPr>
          <p:nvPr>
            <p:ph type="title"/>
          </p:nvPr>
        </p:nvSpPr>
        <p:spPr>
          <a:xfrm>
            <a:off x="1992313" y="0"/>
            <a:ext cx="8229600" cy="1143000"/>
          </a:xfrm>
        </p:spPr>
        <p:txBody>
          <a:bodyPr/>
          <a:lstStyle/>
          <a:p>
            <a:pPr eaLnBrk="1" hangingPunct="1">
              <a:defRPr/>
            </a:pPr>
            <a:r>
              <a:rPr lang="en-GB" sz="4000"/>
              <a:t>Making a Good House</a:t>
            </a:r>
            <a:endParaRPr lang="en-US" sz="4000"/>
          </a:p>
        </p:txBody>
      </p:sp>
      <p:sp>
        <p:nvSpPr>
          <p:cNvPr id="257027" name="Rectangle 3">
            <a:extLst>
              <a:ext uri="{FF2B5EF4-FFF2-40B4-BE49-F238E27FC236}">
                <a16:creationId xmlns:a16="http://schemas.microsoft.com/office/drawing/2014/main" id="{ACACB66B-CC3C-2330-F79D-EE63F2ABB6D6}"/>
              </a:ext>
            </a:extLst>
          </p:cNvPr>
          <p:cNvSpPr>
            <a:spLocks noGrp="1" noChangeArrowheads="1"/>
          </p:cNvSpPr>
          <p:nvPr>
            <p:ph type="body" sz="half" idx="1"/>
          </p:nvPr>
        </p:nvSpPr>
        <p:spPr>
          <a:xfrm>
            <a:off x="1919289" y="1268414"/>
            <a:ext cx="8353425" cy="5589587"/>
          </a:xfrm>
        </p:spPr>
        <p:txBody>
          <a:bodyPr/>
          <a:lstStyle/>
          <a:p>
            <a:pPr eaLnBrk="1" hangingPunct="1">
              <a:defRPr/>
            </a:pPr>
            <a:r>
              <a:rPr lang="en-US" sz="2400"/>
              <a:t>Welcoming</a:t>
            </a:r>
          </a:p>
          <a:p>
            <a:pPr eaLnBrk="1" hangingPunct="1">
              <a:defRPr/>
            </a:pPr>
            <a:r>
              <a:rPr lang="en-US" sz="2400"/>
              <a:t>Healthy and happy</a:t>
            </a:r>
            <a:r>
              <a:rPr lang="en-GB" sz="2400"/>
              <a:t> </a:t>
            </a:r>
          </a:p>
          <a:p>
            <a:pPr eaLnBrk="1" hangingPunct="1">
              <a:defRPr/>
            </a:pPr>
            <a:r>
              <a:rPr lang="en-US" sz="2400"/>
              <a:t>Easy to navigate and accessible</a:t>
            </a:r>
          </a:p>
          <a:p>
            <a:pPr eaLnBrk="1" hangingPunct="1">
              <a:defRPr/>
            </a:pPr>
            <a:r>
              <a:rPr lang="en-US" sz="2400"/>
              <a:t>Private and safe</a:t>
            </a:r>
            <a:endParaRPr lang="en-GB" sz="2400"/>
          </a:p>
          <a:p>
            <a:pPr eaLnBrk="1" hangingPunct="1">
              <a:defRPr/>
            </a:pPr>
            <a:r>
              <a:rPr lang="en-US" sz="2400"/>
              <a:t>Access to open space (garden) </a:t>
            </a:r>
          </a:p>
          <a:p>
            <a:pPr eaLnBrk="1" hangingPunct="1">
              <a:defRPr/>
            </a:pPr>
            <a:r>
              <a:rPr lang="en-US" sz="2400"/>
              <a:t>Aesthetically pleasing</a:t>
            </a:r>
          </a:p>
          <a:p>
            <a:pPr eaLnBrk="1" hangingPunct="1">
              <a:defRPr/>
            </a:pPr>
            <a:r>
              <a:rPr lang="en-US" sz="2400"/>
              <a:t>Adequate space for living and storage</a:t>
            </a:r>
          </a:p>
          <a:p>
            <a:pPr eaLnBrk="1" hangingPunct="1">
              <a:defRPr/>
            </a:pPr>
            <a:r>
              <a:rPr lang="en-US" sz="2400"/>
              <a:t>Life-long homes (adaptable to different ages / uses)</a:t>
            </a:r>
          </a:p>
          <a:p>
            <a:pPr eaLnBrk="1" hangingPunct="1">
              <a:defRPr/>
            </a:pPr>
            <a:r>
              <a:rPr lang="en-US" sz="2400"/>
              <a:t>Easy to control systems (heating, ventilation, cleaning etc.)</a:t>
            </a:r>
          </a:p>
          <a:p>
            <a:pPr eaLnBrk="1" hangingPunct="1">
              <a:defRPr/>
            </a:pPr>
            <a:r>
              <a:rPr lang="en-GB" sz="2400"/>
              <a:t>Energy and water efficient</a:t>
            </a:r>
            <a:endParaRPr lang="en-US" sz="2400"/>
          </a:p>
          <a:p>
            <a:pPr eaLnBrk="1" hangingPunct="1">
              <a:defRPr/>
            </a:pPr>
            <a:r>
              <a:rPr lang="en-US" sz="2400"/>
              <a:t>Cheap to run and Low maintenance</a:t>
            </a:r>
          </a:p>
          <a:p>
            <a:pPr eaLnBrk="1" hangingPunct="1">
              <a:buFontTx/>
              <a:buNone/>
              <a:defRPr/>
            </a:pPr>
            <a:endParaRPr lang="en-US" sz="2800"/>
          </a:p>
          <a:p>
            <a:pPr eaLnBrk="1" hangingPunct="1">
              <a:buFontTx/>
              <a:buNone/>
              <a:defRPr/>
            </a:pPr>
            <a:endParaRPr lang="en-US" sz="2800"/>
          </a:p>
          <a:p>
            <a:pPr eaLnBrk="1" hangingPunct="1">
              <a:buFontTx/>
              <a:buNone/>
              <a:defRPr/>
            </a:pPr>
            <a:endParaRPr lang="en-US" sz="2800"/>
          </a:p>
          <a:p>
            <a:pPr eaLnBrk="1" hangingPunct="1">
              <a:buFontTx/>
              <a:buNone/>
              <a:defRPr/>
            </a:pPr>
            <a:endParaRPr lang="en-US" sz="2800"/>
          </a:p>
        </p:txBody>
      </p:sp>
      <p:pic>
        <p:nvPicPr>
          <p:cNvPr id="257029" name="Picture 5" descr="craphouse">
            <a:extLst>
              <a:ext uri="{FF2B5EF4-FFF2-40B4-BE49-F238E27FC236}">
                <a16:creationId xmlns:a16="http://schemas.microsoft.com/office/drawing/2014/main" id="{9ABB46D0-1079-547D-92DB-808CE297730E}"/>
              </a:ext>
            </a:extLst>
          </p:cNvPr>
          <p:cNvPicPr>
            <a:picLocks noGrp="1" noChangeAspect="1" noChangeArrowheads="1"/>
          </p:cNvPicPr>
          <p:nvPr>
            <p:ph sz="half" idx="2"/>
          </p:nvPr>
        </p:nvPicPr>
        <p:blipFill>
          <a:blip r:embed="rId2"/>
          <a:srcRect/>
          <a:stretch>
            <a:fillRect/>
          </a:stretch>
        </p:blipFill>
        <p:spPr>
          <a:xfrm>
            <a:off x="7032626" y="1557339"/>
            <a:ext cx="3311525" cy="22050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7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70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70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702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702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702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5702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5702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57027">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57027">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5702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a:extLst>
              <a:ext uri="{FF2B5EF4-FFF2-40B4-BE49-F238E27FC236}">
                <a16:creationId xmlns:a16="http://schemas.microsoft.com/office/drawing/2014/main" id="{B8447569-6D00-BE8E-6D75-1E47B5BF0836}"/>
              </a:ext>
            </a:extLst>
          </p:cNvPr>
          <p:cNvSpPr>
            <a:spLocks noGrp="1" noChangeArrowheads="1"/>
          </p:cNvSpPr>
          <p:nvPr>
            <p:ph type="title"/>
          </p:nvPr>
        </p:nvSpPr>
        <p:spPr>
          <a:xfrm>
            <a:off x="1919288" y="115888"/>
            <a:ext cx="8229600" cy="1143000"/>
          </a:xfrm>
        </p:spPr>
        <p:txBody>
          <a:bodyPr/>
          <a:lstStyle/>
          <a:p>
            <a:pPr eaLnBrk="1" hangingPunct="1">
              <a:defRPr/>
            </a:pPr>
            <a:r>
              <a:rPr lang="en-GB" dirty="0">
                <a:ea typeface="+mj-ea"/>
                <a:cs typeface="+mj-cs"/>
              </a:rPr>
              <a:t>Sustainable Design</a:t>
            </a:r>
            <a:endParaRPr lang="en-US" dirty="0">
              <a:ea typeface="+mj-ea"/>
              <a:cs typeface="+mj-cs"/>
            </a:endParaRPr>
          </a:p>
        </p:txBody>
      </p:sp>
      <p:sp>
        <p:nvSpPr>
          <p:cNvPr id="286723" name="Rectangle 3">
            <a:extLst>
              <a:ext uri="{FF2B5EF4-FFF2-40B4-BE49-F238E27FC236}">
                <a16:creationId xmlns:a16="http://schemas.microsoft.com/office/drawing/2014/main" id="{625DAABB-9CD6-E932-0B3E-0EE785F619F9}"/>
              </a:ext>
            </a:extLst>
          </p:cNvPr>
          <p:cNvSpPr>
            <a:spLocks noGrp="1" noChangeArrowheads="1"/>
          </p:cNvSpPr>
          <p:nvPr>
            <p:ph type="body" sz="half" idx="1"/>
          </p:nvPr>
        </p:nvSpPr>
        <p:spPr>
          <a:xfrm>
            <a:off x="1992313" y="1412876"/>
            <a:ext cx="7715250" cy="4525963"/>
          </a:xfrm>
        </p:spPr>
        <p:txBody>
          <a:bodyPr/>
          <a:lstStyle/>
          <a:p>
            <a:pPr eaLnBrk="1" hangingPunct="1">
              <a:defRPr/>
            </a:pPr>
            <a:r>
              <a:rPr lang="en-GB" sz="2800" dirty="0"/>
              <a:t>Environmentally friendly build and maintain</a:t>
            </a:r>
          </a:p>
          <a:p>
            <a:pPr eaLnBrk="1" hangingPunct="1">
              <a:defRPr/>
            </a:pPr>
            <a:r>
              <a:rPr lang="en-GB" sz="2800" dirty="0"/>
              <a:t>Fit for purpose and durable</a:t>
            </a:r>
          </a:p>
          <a:p>
            <a:pPr eaLnBrk="1" hangingPunct="1">
              <a:defRPr/>
            </a:pPr>
            <a:r>
              <a:rPr lang="en-GB" sz="2800" dirty="0"/>
              <a:t>Adaptable</a:t>
            </a:r>
          </a:p>
          <a:p>
            <a:pPr eaLnBrk="1" hangingPunct="1">
              <a:defRPr/>
            </a:pPr>
            <a:r>
              <a:rPr lang="en-GB" sz="2800" dirty="0"/>
              <a:t>Future Proofed</a:t>
            </a:r>
          </a:p>
          <a:p>
            <a:pPr eaLnBrk="1" hangingPunct="1">
              <a:defRPr/>
            </a:pPr>
            <a:r>
              <a:rPr lang="en-GB" sz="2800" dirty="0"/>
              <a:t>Healthy</a:t>
            </a:r>
          </a:p>
          <a:p>
            <a:pPr eaLnBrk="1" hangingPunct="1">
              <a:defRPr/>
            </a:pPr>
            <a:r>
              <a:rPr lang="en-GB" sz="2800" dirty="0"/>
              <a:t>Recyclable</a:t>
            </a:r>
          </a:p>
          <a:p>
            <a:pPr eaLnBrk="1" hangingPunct="1">
              <a:defRPr/>
            </a:pPr>
            <a:r>
              <a:rPr lang="en-GB" sz="2800" dirty="0"/>
              <a:t>Cheap to build and maintain</a:t>
            </a:r>
          </a:p>
          <a:p>
            <a:pPr eaLnBrk="1" hangingPunct="1">
              <a:defRPr/>
            </a:pPr>
            <a:endParaRPr lang="en-GB" sz="2800" dirty="0"/>
          </a:p>
          <a:p>
            <a:pPr eaLnBrk="1" hangingPunct="1">
              <a:defRPr/>
            </a:pPr>
            <a:endParaRPr lang="en-US" sz="2800" dirty="0"/>
          </a:p>
        </p:txBody>
      </p:sp>
      <p:pic>
        <p:nvPicPr>
          <p:cNvPr id="286725" name="Picture 5" descr="green1">
            <a:extLst>
              <a:ext uri="{FF2B5EF4-FFF2-40B4-BE49-F238E27FC236}">
                <a16:creationId xmlns:a16="http://schemas.microsoft.com/office/drawing/2014/main" id="{9AD997D5-F516-AE46-CCC5-15D66A28B9F5}"/>
              </a:ext>
            </a:extLst>
          </p:cNvPr>
          <p:cNvPicPr>
            <a:picLocks noGrp="1" noChangeAspect="1" noChangeArrowheads="1"/>
          </p:cNvPicPr>
          <p:nvPr>
            <p:ph sz="half" idx="2"/>
          </p:nvPr>
        </p:nvPicPr>
        <p:blipFill>
          <a:blip r:embed="rId2"/>
          <a:srcRect/>
          <a:stretch>
            <a:fillRect/>
          </a:stretch>
        </p:blipFill>
        <p:spPr>
          <a:xfrm>
            <a:off x="7175501" y="2425701"/>
            <a:ext cx="2905125" cy="30956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7746" name="Rectangle 2">
            <a:extLst>
              <a:ext uri="{FF2B5EF4-FFF2-40B4-BE49-F238E27FC236}">
                <a16:creationId xmlns:a16="http://schemas.microsoft.com/office/drawing/2014/main" id="{E30F1C07-9F7D-8637-E929-D2A4BA914CE7}"/>
              </a:ext>
            </a:extLst>
          </p:cNvPr>
          <p:cNvSpPr>
            <a:spLocks noGrp="1" noChangeArrowheads="1"/>
          </p:cNvSpPr>
          <p:nvPr>
            <p:ph type="title"/>
          </p:nvPr>
        </p:nvSpPr>
        <p:spPr>
          <a:xfrm>
            <a:off x="1992313" y="115888"/>
            <a:ext cx="8229600" cy="1143000"/>
          </a:xfrm>
        </p:spPr>
        <p:txBody>
          <a:bodyPr/>
          <a:lstStyle/>
          <a:p>
            <a:pPr eaLnBrk="1" hangingPunct="1">
              <a:defRPr/>
            </a:pPr>
            <a:r>
              <a:rPr lang="en-GB" dirty="0">
                <a:ea typeface="+mj-ea"/>
                <a:cs typeface="+mj-cs"/>
              </a:rPr>
              <a:t>Sustainable building</a:t>
            </a:r>
            <a:endParaRPr lang="en-US" dirty="0">
              <a:ea typeface="+mj-ea"/>
              <a:cs typeface="+mj-cs"/>
            </a:endParaRPr>
          </a:p>
        </p:txBody>
      </p:sp>
      <p:sp>
        <p:nvSpPr>
          <p:cNvPr id="287747" name="Rectangle 3">
            <a:extLst>
              <a:ext uri="{FF2B5EF4-FFF2-40B4-BE49-F238E27FC236}">
                <a16:creationId xmlns:a16="http://schemas.microsoft.com/office/drawing/2014/main" id="{78FA970E-5052-A886-A69D-0DE09EC69536}"/>
              </a:ext>
            </a:extLst>
          </p:cNvPr>
          <p:cNvSpPr>
            <a:spLocks noGrp="1" noChangeArrowheads="1"/>
          </p:cNvSpPr>
          <p:nvPr>
            <p:ph type="body" sz="half" idx="1"/>
          </p:nvPr>
        </p:nvSpPr>
        <p:spPr>
          <a:xfrm>
            <a:off x="1992313" y="1196976"/>
            <a:ext cx="4762500" cy="4492625"/>
          </a:xfrm>
        </p:spPr>
        <p:txBody>
          <a:bodyPr>
            <a:normAutofit fontScale="85000" lnSpcReduction="10000"/>
          </a:bodyPr>
          <a:lstStyle/>
          <a:p>
            <a:pPr eaLnBrk="1" hangingPunct="1">
              <a:lnSpc>
                <a:spcPct val="80000"/>
              </a:lnSpc>
              <a:buFontTx/>
              <a:buNone/>
              <a:defRPr/>
            </a:pPr>
            <a:endParaRPr lang="en-GB" sz="2000" dirty="0"/>
          </a:p>
          <a:p>
            <a:pPr eaLnBrk="1" hangingPunct="1">
              <a:lnSpc>
                <a:spcPct val="80000"/>
              </a:lnSpc>
              <a:buFontTx/>
              <a:buNone/>
              <a:defRPr/>
            </a:pPr>
            <a:r>
              <a:rPr lang="en-GB" sz="2000" i="1" dirty="0"/>
              <a:t>Increasing efficiency</a:t>
            </a:r>
            <a:r>
              <a:rPr lang="en-GB" sz="2000" dirty="0"/>
              <a:t> of building in energy, water, and materials. </a:t>
            </a:r>
          </a:p>
          <a:p>
            <a:pPr eaLnBrk="1" hangingPunct="1">
              <a:lnSpc>
                <a:spcPct val="80000"/>
              </a:lnSpc>
              <a:buFontTx/>
              <a:buNone/>
              <a:defRPr/>
            </a:pPr>
            <a:endParaRPr lang="en-GB" sz="2000" dirty="0"/>
          </a:p>
          <a:p>
            <a:pPr eaLnBrk="1" hangingPunct="1">
              <a:lnSpc>
                <a:spcPct val="80000"/>
              </a:lnSpc>
              <a:buFontTx/>
              <a:buNone/>
              <a:defRPr/>
            </a:pPr>
            <a:r>
              <a:rPr lang="en-GB" sz="2000" i="1" dirty="0"/>
              <a:t>Reducing</a:t>
            </a:r>
            <a:r>
              <a:rPr lang="en-GB" sz="2000" dirty="0"/>
              <a:t> the building impacts on human health and the environment.</a:t>
            </a:r>
          </a:p>
          <a:p>
            <a:pPr eaLnBrk="1" hangingPunct="1">
              <a:lnSpc>
                <a:spcPct val="80000"/>
              </a:lnSpc>
              <a:buFontTx/>
              <a:buNone/>
              <a:defRPr/>
            </a:pPr>
            <a:endParaRPr lang="en-GB" sz="2000" dirty="0"/>
          </a:p>
          <a:p>
            <a:pPr eaLnBrk="1" hangingPunct="1">
              <a:lnSpc>
                <a:spcPct val="80000"/>
              </a:lnSpc>
              <a:buFontTx/>
              <a:buNone/>
              <a:defRPr/>
            </a:pPr>
            <a:r>
              <a:rPr lang="en-GB" sz="2000" dirty="0"/>
              <a:t>Considering the entire </a:t>
            </a:r>
            <a:r>
              <a:rPr lang="en-GB" sz="2000" i="1" dirty="0"/>
              <a:t>life cycle</a:t>
            </a:r>
            <a:r>
              <a:rPr lang="en-GB" sz="2000" dirty="0"/>
              <a:t> of the building. </a:t>
            </a:r>
          </a:p>
          <a:p>
            <a:pPr eaLnBrk="1" hangingPunct="1">
              <a:lnSpc>
                <a:spcPct val="80000"/>
              </a:lnSpc>
              <a:buFontTx/>
              <a:buNone/>
              <a:defRPr/>
            </a:pPr>
            <a:endParaRPr lang="en-GB" sz="2000" dirty="0"/>
          </a:p>
          <a:p>
            <a:pPr eaLnBrk="1" hangingPunct="1">
              <a:lnSpc>
                <a:spcPct val="80000"/>
              </a:lnSpc>
              <a:buFontTx/>
              <a:buNone/>
              <a:defRPr/>
            </a:pPr>
            <a:r>
              <a:rPr lang="en-GB" sz="2000" dirty="0"/>
              <a:t>Through better:</a:t>
            </a:r>
          </a:p>
          <a:p>
            <a:pPr eaLnBrk="1" hangingPunct="1">
              <a:lnSpc>
                <a:spcPct val="80000"/>
              </a:lnSpc>
              <a:defRPr/>
            </a:pPr>
            <a:r>
              <a:rPr lang="en-GB" sz="2000" dirty="0"/>
              <a:t>Siting and design</a:t>
            </a:r>
          </a:p>
          <a:p>
            <a:pPr eaLnBrk="1" hangingPunct="1">
              <a:lnSpc>
                <a:spcPct val="80000"/>
              </a:lnSpc>
              <a:defRPr/>
            </a:pPr>
            <a:r>
              <a:rPr lang="en-GB" sz="2000" dirty="0"/>
              <a:t>Construction</a:t>
            </a:r>
          </a:p>
          <a:p>
            <a:pPr eaLnBrk="1" hangingPunct="1">
              <a:lnSpc>
                <a:spcPct val="80000"/>
              </a:lnSpc>
              <a:defRPr/>
            </a:pPr>
            <a:r>
              <a:rPr lang="en-GB" sz="2000" dirty="0"/>
              <a:t>Operation</a:t>
            </a:r>
          </a:p>
          <a:p>
            <a:pPr eaLnBrk="1" hangingPunct="1">
              <a:lnSpc>
                <a:spcPct val="80000"/>
              </a:lnSpc>
              <a:defRPr/>
            </a:pPr>
            <a:r>
              <a:rPr lang="en-GB" sz="2000" dirty="0"/>
              <a:t>Maintenance</a:t>
            </a:r>
          </a:p>
          <a:p>
            <a:pPr eaLnBrk="1" hangingPunct="1">
              <a:lnSpc>
                <a:spcPct val="80000"/>
              </a:lnSpc>
              <a:defRPr/>
            </a:pPr>
            <a:r>
              <a:rPr lang="en-GB" sz="2000" dirty="0"/>
              <a:t>Removal or refurbishment</a:t>
            </a:r>
          </a:p>
          <a:p>
            <a:pPr eaLnBrk="1" hangingPunct="1">
              <a:lnSpc>
                <a:spcPct val="80000"/>
              </a:lnSpc>
              <a:buFontTx/>
              <a:buNone/>
              <a:defRPr/>
            </a:pPr>
            <a:endParaRPr lang="en-GB" sz="2000" dirty="0"/>
          </a:p>
          <a:p>
            <a:pPr eaLnBrk="1" hangingPunct="1">
              <a:lnSpc>
                <a:spcPct val="80000"/>
              </a:lnSpc>
              <a:buFontTx/>
              <a:buNone/>
              <a:defRPr/>
            </a:pPr>
            <a:endParaRPr lang="en-US" sz="2000" dirty="0"/>
          </a:p>
        </p:txBody>
      </p:sp>
      <p:pic>
        <p:nvPicPr>
          <p:cNvPr id="3" name="Picture 2">
            <a:extLst>
              <a:ext uri="{FF2B5EF4-FFF2-40B4-BE49-F238E27FC236}">
                <a16:creationId xmlns:a16="http://schemas.microsoft.com/office/drawing/2014/main" id="{F0706DAE-1CF0-10EA-FE3F-903F37844F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1484313"/>
            <a:ext cx="3132138"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D86E65EF-5124-9E64-B891-F452364728B4}"/>
              </a:ext>
            </a:extLst>
          </p:cNvPr>
          <p:cNvPicPr>
            <a:picLocks noChangeAspect="1"/>
          </p:cNvPicPr>
          <p:nvPr/>
        </p:nvPicPr>
        <p:blipFill>
          <a:blip r:embed="rId3">
            <a:extLst>
              <a:ext uri="{28A0092B-C50C-407E-A947-70E740481C1C}">
                <a14:useLocalDpi xmlns:a14="http://schemas.microsoft.com/office/drawing/2010/main" val="0"/>
              </a:ext>
            </a:extLst>
          </a:blip>
          <a:srcRect l="7605" r="12389"/>
          <a:stretch>
            <a:fillRect/>
          </a:stretch>
        </p:blipFill>
        <p:spPr bwMode="auto">
          <a:xfrm>
            <a:off x="7059614" y="3716338"/>
            <a:ext cx="308927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7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774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7747">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7747">
                                            <p:txEl>
                                              <p:pRg st="7" end="7"/>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7747">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87747">
                                            <p:txEl>
                                              <p:pRg st="9" end="9"/>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87747">
                                            <p:txEl>
                                              <p:pRg st="10" end="10"/>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87747">
                                            <p:txEl>
                                              <p:pRg st="11" end="1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87747">
                                            <p:txEl>
                                              <p:pRg st="12" end="12"/>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7"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05" name="Rectangle 5">
            <a:extLst>
              <a:ext uri="{FF2B5EF4-FFF2-40B4-BE49-F238E27FC236}">
                <a16:creationId xmlns:a16="http://schemas.microsoft.com/office/drawing/2014/main" id="{04E831AF-ADCE-977A-5422-F1E21E6B672A}"/>
              </a:ext>
            </a:extLst>
          </p:cNvPr>
          <p:cNvSpPr>
            <a:spLocks noGrp="1" noChangeArrowheads="1"/>
          </p:cNvSpPr>
          <p:nvPr>
            <p:ph type="title"/>
          </p:nvPr>
        </p:nvSpPr>
        <p:spPr>
          <a:xfrm>
            <a:off x="1919288" y="2565400"/>
            <a:ext cx="8229600" cy="1143000"/>
          </a:xfrm>
        </p:spPr>
        <p:txBody>
          <a:bodyPr/>
          <a:lstStyle/>
          <a:p>
            <a:pPr eaLnBrk="1" hangingPunct="1">
              <a:defRPr/>
            </a:pPr>
            <a:r>
              <a:rPr lang="en-GB">
                <a:ea typeface="+mj-ea"/>
                <a:cs typeface="+mj-cs"/>
              </a:rPr>
              <a:t>Energy Efficiency</a:t>
            </a:r>
            <a:endParaRPr lang="en-US">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3058" name="Rectangle 2">
            <a:extLst>
              <a:ext uri="{FF2B5EF4-FFF2-40B4-BE49-F238E27FC236}">
                <a16:creationId xmlns:a16="http://schemas.microsoft.com/office/drawing/2014/main" id="{24CB0C7C-00AC-7D43-A016-10B6A0661B2E}"/>
              </a:ext>
            </a:extLst>
          </p:cNvPr>
          <p:cNvSpPr>
            <a:spLocks noGrp="1" noChangeArrowheads="1"/>
          </p:cNvSpPr>
          <p:nvPr>
            <p:ph type="title"/>
          </p:nvPr>
        </p:nvSpPr>
        <p:spPr>
          <a:xfrm>
            <a:off x="1992313" y="269875"/>
            <a:ext cx="8229600" cy="1143000"/>
          </a:xfrm>
        </p:spPr>
        <p:txBody>
          <a:bodyPr/>
          <a:lstStyle/>
          <a:p>
            <a:pPr eaLnBrk="1" hangingPunct="1">
              <a:defRPr/>
            </a:pPr>
            <a:r>
              <a:rPr lang="en-GB">
                <a:ea typeface="+mj-ea"/>
                <a:cs typeface="+mj-cs"/>
              </a:rPr>
              <a:t>Energy efficiency</a:t>
            </a:r>
            <a:br>
              <a:rPr lang="en-GB">
                <a:ea typeface="+mj-ea"/>
                <a:cs typeface="+mj-cs"/>
              </a:rPr>
            </a:br>
            <a:endParaRPr lang="en-US">
              <a:ea typeface="+mj-ea"/>
              <a:cs typeface="+mj-cs"/>
            </a:endParaRPr>
          </a:p>
        </p:txBody>
      </p:sp>
      <p:sp>
        <p:nvSpPr>
          <p:cNvPr id="813059" name="Rectangle 3">
            <a:extLst>
              <a:ext uri="{FF2B5EF4-FFF2-40B4-BE49-F238E27FC236}">
                <a16:creationId xmlns:a16="http://schemas.microsoft.com/office/drawing/2014/main" id="{EA5184A3-F40B-E8A2-A758-1E1BE5FDA52A}"/>
              </a:ext>
            </a:extLst>
          </p:cNvPr>
          <p:cNvSpPr>
            <a:spLocks noGrp="1" noChangeArrowheads="1"/>
          </p:cNvSpPr>
          <p:nvPr>
            <p:ph type="body" idx="1"/>
          </p:nvPr>
        </p:nvSpPr>
        <p:spPr>
          <a:xfrm>
            <a:off x="1992313" y="1495426"/>
            <a:ext cx="8229600" cy="4525963"/>
          </a:xfrm>
        </p:spPr>
        <p:txBody>
          <a:bodyPr/>
          <a:lstStyle/>
          <a:p>
            <a:pPr eaLnBrk="1" hangingPunct="1">
              <a:buFontTx/>
              <a:buNone/>
              <a:defRPr/>
            </a:pPr>
            <a:r>
              <a:rPr lang="en-GB" sz="2800" dirty="0"/>
              <a:t>Insulation</a:t>
            </a:r>
          </a:p>
          <a:p>
            <a:pPr eaLnBrk="1" hangingPunct="1">
              <a:buFontTx/>
              <a:buNone/>
              <a:defRPr/>
            </a:pPr>
            <a:r>
              <a:rPr lang="en-GB" sz="2800" dirty="0"/>
              <a:t>Thermal mass and passive solar gain</a:t>
            </a:r>
            <a:endParaRPr lang="en-US" dirty="0">
              <a:ea typeface="+mn-ea"/>
              <a:cs typeface="+mn-cs"/>
            </a:endParaRPr>
          </a:p>
          <a:p>
            <a:pPr eaLnBrk="1" hangingPunct="1">
              <a:buFontTx/>
              <a:buNone/>
              <a:defRPr/>
            </a:pPr>
            <a:r>
              <a:rPr lang="en-GB" sz="2800" dirty="0"/>
              <a:t>Thermal Bridging</a:t>
            </a:r>
          </a:p>
          <a:p>
            <a:pPr eaLnBrk="1" hangingPunct="1">
              <a:buFontTx/>
              <a:buNone/>
              <a:defRPr/>
            </a:pPr>
            <a:r>
              <a:rPr lang="en-GB" sz="2800" dirty="0"/>
              <a:t>Air tightness and ventilation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0034" name="Rectangle 2">
            <a:extLst>
              <a:ext uri="{FF2B5EF4-FFF2-40B4-BE49-F238E27FC236}">
                <a16:creationId xmlns:a16="http://schemas.microsoft.com/office/drawing/2014/main" id="{1296A30D-4AE3-11EA-9135-68588E31710E}"/>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Energy Efficiency</a:t>
            </a:r>
            <a:endParaRPr lang="en-US">
              <a:ea typeface="+mj-ea"/>
              <a:cs typeface="+mj-cs"/>
            </a:endParaRPr>
          </a:p>
        </p:txBody>
      </p:sp>
      <p:sp>
        <p:nvSpPr>
          <p:cNvPr id="300035" name="Rectangle 3">
            <a:extLst>
              <a:ext uri="{FF2B5EF4-FFF2-40B4-BE49-F238E27FC236}">
                <a16:creationId xmlns:a16="http://schemas.microsoft.com/office/drawing/2014/main" id="{39945040-E6E2-F745-F6B5-7449A6023970}"/>
              </a:ext>
            </a:extLst>
          </p:cNvPr>
          <p:cNvSpPr>
            <a:spLocks noGrp="1" noChangeArrowheads="1"/>
          </p:cNvSpPr>
          <p:nvPr>
            <p:ph type="body" sz="half" idx="1"/>
          </p:nvPr>
        </p:nvSpPr>
        <p:spPr>
          <a:xfrm>
            <a:off x="1981201" y="1600201"/>
            <a:ext cx="8220075" cy="1763713"/>
          </a:xfrm>
        </p:spPr>
        <p:txBody>
          <a:bodyPr/>
          <a:lstStyle/>
          <a:p>
            <a:pPr eaLnBrk="1" hangingPunct="1">
              <a:defRPr/>
            </a:pPr>
            <a:r>
              <a:rPr lang="en-GB" sz="2400"/>
              <a:t>A typical house uses 100-150 kWh/m</a:t>
            </a:r>
            <a:r>
              <a:rPr lang="en-GB" sz="2400" baseline="30000"/>
              <a:t>2</a:t>
            </a:r>
            <a:r>
              <a:rPr lang="en-GB" sz="2400"/>
              <a:t>/year from heating. Much of this is wasted through </a:t>
            </a:r>
            <a:r>
              <a:rPr lang="en-GB" sz="2400" b="1"/>
              <a:t>air leaks </a:t>
            </a:r>
            <a:r>
              <a:rPr lang="en-GB" sz="2400"/>
              <a:t>and </a:t>
            </a:r>
            <a:r>
              <a:rPr lang="en-GB" sz="2400" b="1"/>
              <a:t>lack of insulation</a:t>
            </a:r>
            <a:r>
              <a:rPr lang="en-GB" sz="2400"/>
              <a:t>.</a:t>
            </a:r>
            <a:endParaRPr lang="en-US" sz="2400"/>
          </a:p>
          <a:p>
            <a:pPr eaLnBrk="1" hangingPunct="1">
              <a:spcBef>
                <a:spcPct val="50000"/>
              </a:spcBef>
              <a:buFontTx/>
              <a:buNone/>
              <a:defRPr/>
            </a:pPr>
            <a:endParaRPr lang="en-US" sz="2400"/>
          </a:p>
        </p:txBody>
      </p:sp>
      <p:pic>
        <p:nvPicPr>
          <p:cNvPr id="300037" name="Picture 3" descr="House.GIF">
            <a:extLst>
              <a:ext uri="{FF2B5EF4-FFF2-40B4-BE49-F238E27FC236}">
                <a16:creationId xmlns:a16="http://schemas.microsoft.com/office/drawing/2014/main" id="{326B59DB-A359-94FC-F485-C371C0E7FB31}"/>
              </a:ext>
            </a:extLst>
          </p:cNvPr>
          <p:cNvPicPr>
            <a:picLocks noGrp="1" noChangeAspect="1"/>
          </p:cNvPicPr>
          <p:nvPr>
            <p:ph sz="quarter" idx="2"/>
          </p:nvPr>
        </p:nvPicPr>
        <p:blipFill>
          <a:blip r:embed="rId2">
            <a:clrChange>
              <a:clrFrom>
                <a:srgbClr val="FFFFFF"/>
              </a:clrFrom>
              <a:clrTo>
                <a:srgbClr val="FFFFFF">
                  <a:alpha val="0"/>
                </a:srgbClr>
              </a:clrTo>
            </a:clrChange>
          </a:blip>
          <a:srcRect/>
          <a:stretch>
            <a:fillRect/>
          </a:stretch>
        </p:blipFill>
        <p:spPr>
          <a:xfrm>
            <a:off x="3216275" y="2006601"/>
            <a:ext cx="6191250" cy="4646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0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00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0035"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9010" name="Rectangle 2">
            <a:extLst>
              <a:ext uri="{FF2B5EF4-FFF2-40B4-BE49-F238E27FC236}">
                <a16:creationId xmlns:a16="http://schemas.microsoft.com/office/drawing/2014/main" id="{C0C5C682-ED18-B4D8-F5C2-1FDFE1993B6C}"/>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Increasing Energy Efficiency</a:t>
            </a:r>
            <a:endParaRPr lang="en-US">
              <a:ea typeface="+mj-ea"/>
              <a:cs typeface="+mj-cs"/>
            </a:endParaRPr>
          </a:p>
        </p:txBody>
      </p:sp>
      <p:sp>
        <p:nvSpPr>
          <p:cNvPr id="299011" name="Rectangle 3">
            <a:extLst>
              <a:ext uri="{FF2B5EF4-FFF2-40B4-BE49-F238E27FC236}">
                <a16:creationId xmlns:a16="http://schemas.microsoft.com/office/drawing/2014/main" id="{D4F2D857-7988-E76D-2153-14D3FA4823E1}"/>
              </a:ext>
            </a:extLst>
          </p:cNvPr>
          <p:cNvSpPr>
            <a:spLocks noGrp="1" noChangeArrowheads="1"/>
          </p:cNvSpPr>
          <p:nvPr>
            <p:ph type="body" sz="half" idx="1"/>
          </p:nvPr>
        </p:nvSpPr>
        <p:spPr>
          <a:xfrm>
            <a:off x="1992313" y="1341438"/>
            <a:ext cx="8291512" cy="4997450"/>
          </a:xfrm>
        </p:spPr>
        <p:txBody>
          <a:bodyPr>
            <a:normAutofit fontScale="92500" lnSpcReduction="10000"/>
          </a:bodyPr>
          <a:lstStyle/>
          <a:p>
            <a:pPr eaLnBrk="1" hangingPunct="1">
              <a:lnSpc>
                <a:spcPct val="80000"/>
              </a:lnSpc>
              <a:defRPr/>
            </a:pPr>
            <a:r>
              <a:rPr lang="en-GB" sz="2400">
                <a:ea typeface="ＭＳ Ｐゴシック" pitchFamily="34" charset="-128"/>
                <a:cs typeface="ＭＳ Ｐゴシック" pitchFamily="34" charset="-128"/>
              </a:rPr>
              <a:t>Porch – to provide a </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heat-lock</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a:t>
            </a:r>
          </a:p>
          <a:p>
            <a:pPr eaLnBrk="1" hangingPunct="1">
              <a:lnSpc>
                <a:spcPct val="80000"/>
              </a:lnSpc>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Large windows to the south (to allow </a:t>
            </a:r>
          </a:p>
          <a:p>
            <a:pPr eaLnBrk="1" hangingPunct="1">
              <a:lnSpc>
                <a:spcPct val="80000"/>
              </a:lnSpc>
              <a:buFontTx/>
              <a:buNone/>
              <a:defRPr/>
            </a:pPr>
            <a:r>
              <a:rPr lang="en-GB" sz="2400">
                <a:ea typeface="ＭＳ Ｐゴシック" pitchFamily="34" charset="-128"/>
                <a:cs typeface="ＭＳ Ｐゴシック" pitchFamily="34" charset="-128"/>
              </a:rPr>
              <a:t>	for passive solar heating).</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Using certain rooms as thermal barriers </a:t>
            </a:r>
          </a:p>
          <a:p>
            <a:pPr eaLnBrk="1" hangingPunct="1">
              <a:lnSpc>
                <a:spcPct val="80000"/>
              </a:lnSpc>
              <a:buFontTx/>
              <a:buNone/>
              <a:defRPr/>
            </a:pPr>
            <a:r>
              <a:rPr lang="en-GB" sz="2400">
                <a:ea typeface="ＭＳ Ｐゴシック" pitchFamily="34" charset="-128"/>
                <a:cs typeface="ＭＳ Ｐゴシック" pitchFamily="34" charset="-128"/>
              </a:rPr>
              <a:t>	to the northern aspect (garages, toilets, </a:t>
            </a:r>
          </a:p>
          <a:p>
            <a:pPr eaLnBrk="1" hangingPunct="1">
              <a:lnSpc>
                <a:spcPct val="80000"/>
              </a:lnSpc>
              <a:buFontTx/>
              <a:buNone/>
              <a:defRPr/>
            </a:pPr>
            <a:r>
              <a:rPr lang="en-GB" sz="2400">
                <a:ea typeface="ＭＳ Ｐゴシック" pitchFamily="34" charset="-128"/>
                <a:cs typeface="ＭＳ Ｐゴシック" pitchFamily="34" charset="-128"/>
              </a:rPr>
              <a:t>	utility room).</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Good levels of natural light sources (sun pipes, large windows south  facing.)</a:t>
            </a:r>
          </a:p>
          <a:p>
            <a:pPr eaLnBrk="1" hangingPunct="1">
              <a:lnSpc>
                <a:spcPct val="80000"/>
              </a:lnSpc>
              <a:buFontTx/>
              <a:buNone/>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Well insulated walls, </a:t>
            </a:r>
            <a:r>
              <a:rPr lang="en-GB" sz="2400" b="1">
                <a:ea typeface="ＭＳ Ｐゴシック" pitchFamily="34" charset="-128"/>
                <a:cs typeface="ＭＳ Ｐゴシック" pitchFamily="34" charset="-128"/>
              </a:rPr>
              <a:t>floors</a:t>
            </a:r>
            <a:r>
              <a:rPr lang="en-GB" sz="2400">
                <a:ea typeface="ＭＳ Ｐゴシック" pitchFamily="34" charset="-128"/>
                <a:cs typeface="ＭＳ Ｐゴシック" pitchFamily="34" charset="-128"/>
              </a:rPr>
              <a:t>, roofs, doors and windows.</a:t>
            </a:r>
          </a:p>
          <a:p>
            <a:pPr eaLnBrk="1" hangingPunct="1">
              <a:lnSpc>
                <a:spcPct val="80000"/>
              </a:lnSpc>
              <a:defRPr/>
            </a:pPr>
            <a:endParaRPr lang="en-GB" sz="1000">
              <a:ea typeface="ＭＳ Ｐゴシック" pitchFamily="34" charset="-128"/>
              <a:cs typeface="ＭＳ Ｐゴシック" pitchFamily="34" charset="-128"/>
            </a:endParaRPr>
          </a:p>
          <a:p>
            <a:pPr eaLnBrk="1" hangingPunct="1">
              <a:lnSpc>
                <a:spcPct val="80000"/>
              </a:lnSpc>
              <a:defRPr/>
            </a:pPr>
            <a:r>
              <a:rPr lang="en-GB" sz="2400">
                <a:ea typeface="ＭＳ Ｐゴシック" pitchFamily="34" charset="-128"/>
                <a:cs typeface="ＭＳ Ｐゴシック" pitchFamily="34" charset="-128"/>
              </a:rPr>
              <a:t>High levels of air tightness.</a:t>
            </a:r>
            <a:endParaRPr lang="en-US" sz="2400">
              <a:ea typeface="ＭＳ Ｐゴシック" pitchFamily="34" charset="-128"/>
              <a:cs typeface="ＭＳ Ｐゴシック" pitchFamily="34" charset="-128"/>
            </a:endParaRPr>
          </a:p>
        </p:txBody>
      </p:sp>
      <p:pic>
        <p:nvPicPr>
          <p:cNvPr id="299021" name="Picture 13">
            <a:extLst>
              <a:ext uri="{FF2B5EF4-FFF2-40B4-BE49-F238E27FC236}">
                <a16:creationId xmlns:a16="http://schemas.microsoft.com/office/drawing/2014/main" id="{6CC31276-53AA-24E2-FD34-B2B273B3DA5B}"/>
              </a:ext>
            </a:extLst>
          </p:cNvPr>
          <p:cNvPicPr>
            <a:picLocks noGrp="1" noChangeAspect="1" noChangeArrowheads="1"/>
          </p:cNvPicPr>
          <p:nvPr>
            <p:ph sz="half" idx="2"/>
          </p:nvPr>
        </p:nvPicPr>
        <p:blipFill>
          <a:blip r:embed="rId2"/>
          <a:srcRect/>
          <a:stretch>
            <a:fillRect/>
          </a:stretch>
        </p:blipFill>
        <p:spPr>
          <a:xfrm>
            <a:off x="7896226" y="1989139"/>
            <a:ext cx="2386013" cy="1806575"/>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9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90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901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9901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9011">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9011">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9011">
                                            <p:txEl>
                                              <p:pRg st="9" end="9"/>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299011">
                                            <p:txEl>
                                              <p:pRg st="11" end="11"/>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299011">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011"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2">
            <a:extLst>
              <a:ext uri="{FF2B5EF4-FFF2-40B4-BE49-F238E27FC236}">
                <a16:creationId xmlns:a16="http://schemas.microsoft.com/office/drawing/2014/main" id="{D42782AC-D66C-2E1D-A92E-D8E23E51E785}"/>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Insulation</a:t>
            </a:r>
            <a:endParaRPr lang="en-US">
              <a:ea typeface="+mj-ea"/>
              <a:cs typeface="+mj-cs"/>
            </a:endParaRPr>
          </a:p>
        </p:txBody>
      </p:sp>
      <p:sp>
        <p:nvSpPr>
          <p:cNvPr id="319491" name="Rectangle 3">
            <a:extLst>
              <a:ext uri="{FF2B5EF4-FFF2-40B4-BE49-F238E27FC236}">
                <a16:creationId xmlns:a16="http://schemas.microsoft.com/office/drawing/2014/main" id="{A86704A6-4F7F-AE3A-ACDC-E8AE46A0BF0E}"/>
              </a:ext>
            </a:extLst>
          </p:cNvPr>
          <p:cNvSpPr>
            <a:spLocks noGrp="1" noChangeArrowheads="1"/>
          </p:cNvSpPr>
          <p:nvPr>
            <p:ph type="body" sz="half" idx="1"/>
          </p:nvPr>
        </p:nvSpPr>
        <p:spPr>
          <a:xfrm>
            <a:off x="1992313" y="1196975"/>
            <a:ext cx="7859712" cy="4495800"/>
          </a:xfrm>
        </p:spPr>
        <p:txBody>
          <a:bodyPr/>
          <a:lstStyle/>
          <a:p>
            <a:pPr eaLnBrk="1" hangingPunct="1">
              <a:buFontTx/>
              <a:buNone/>
              <a:defRPr/>
            </a:pPr>
            <a:r>
              <a:rPr lang="en-GB" sz="2000"/>
              <a:t>Heat energy is lost through the elements of the building (walls, ceiling, floors, doors and windows) by conduction (the movement of heat through a solid).</a:t>
            </a:r>
          </a:p>
          <a:p>
            <a:pPr eaLnBrk="1" hangingPunct="1">
              <a:buFontTx/>
              <a:buNone/>
              <a:defRPr/>
            </a:pPr>
            <a:r>
              <a:rPr lang="en-GB" sz="2000"/>
              <a:t>Insulating the building envelope slows down the heat flow allowing greater retention of heat within the building.</a:t>
            </a:r>
          </a:p>
          <a:p>
            <a:pPr eaLnBrk="1" hangingPunct="1">
              <a:buFontTx/>
              <a:buNone/>
              <a:defRPr/>
            </a:pPr>
            <a:r>
              <a:rPr lang="en-GB" sz="2000"/>
              <a:t>It also helps create a more stable indoor temperature, preventing condensation and reducing over heating during summer. </a:t>
            </a:r>
          </a:p>
          <a:p>
            <a:pPr eaLnBrk="1" hangingPunct="1">
              <a:buFontTx/>
              <a:buNone/>
              <a:defRPr/>
            </a:pPr>
            <a:endParaRPr lang="en-GB" sz="2000"/>
          </a:p>
          <a:p>
            <a:pPr eaLnBrk="1" hangingPunct="1">
              <a:buFontTx/>
              <a:buNone/>
              <a:defRPr/>
            </a:pPr>
            <a:r>
              <a:rPr lang="en-GB" sz="2000"/>
              <a:t>Important considerations: </a:t>
            </a:r>
          </a:p>
          <a:p>
            <a:pPr eaLnBrk="1" hangingPunct="1">
              <a:buFontTx/>
              <a:buNone/>
              <a:defRPr/>
            </a:pPr>
            <a:endParaRPr lang="en-GB" sz="2000"/>
          </a:p>
          <a:p>
            <a:pPr eaLnBrk="1" hangingPunct="1">
              <a:defRPr/>
            </a:pPr>
            <a:r>
              <a:rPr lang="en-GB" sz="2000"/>
              <a:t>Appropriate to structure </a:t>
            </a:r>
          </a:p>
          <a:p>
            <a:pPr eaLnBrk="1" hangingPunct="1">
              <a:defRPr/>
            </a:pPr>
            <a:r>
              <a:rPr lang="en-GB" sz="2000"/>
              <a:t>Must be installed correctly </a:t>
            </a:r>
          </a:p>
        </p:txBody>
      </p:sp>
      <p:pic>
        <p:nvPicPr>
          <p:cNvPr id="16388" name="Picture 3" descr="Eskimo.JPG">
            <a:extLst>
              <a:ext uri="{FF2B5EF4-FFF2-40B4-BE49-F238E27FC236}">
                <a16:creationId xmlns:a16="http://schemas.microsoft.com/office/drawing/2014/main" id="{DDF773AA-9BDE-518C-C729-B300FB2BBD6D}"/>
              </a:ext>
            </a:extLst>
          </p:cNvPr>
          <p:cNvPicPr>
            <a:picLocks noGrp="1" noChangeAspect="1"/>
          </p:cNvPicPr>
          <p:nvPr>
            <p:ph sz="half" idx="2"/>
          </p:nvPr>
        </p:nvPicPr>
        <p:blipFill>
          <a:blip r:embed="rId2"/>
          <a:srcRect/>
          <a:stretch>
            <a:fillRect/>
          </a:stretch>
        </p:blipFill>
        <p:spPr>
          <a:xfrm>
            <a:off x="6383338" y="3933826"/>
            <a:ext cx="2087562" cy="25939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94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94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949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194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19491">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19491">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491"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4386" name="Rectangle 2">
            <a:extLst>
              <a:ext uri="{FF2B5EF4-FFF2-40B4-BE49-F238E27FC236}">
                <a16:creationId xmlns:a16="http://schemas.microsoft.com/office/drawing/2014/main" id="{5D39B8A8-AE54-789C-662E-118194243E99}"/>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U-values</a:t>
            </a:r>
            <a:endParaRPr lang="en-US">
              <a:ea typeface="+mj-ea"/>
              <a:cs typeface="+mj-cs"/>
            </a:endParaRPr>
          </a:p>
        </p:txBody>
      </p:sp>
      <p:sp>
        <p:nvSpPr>
          <p:cNvPr id="784387" name="Rectangle 3">
            <a:extLst>
              <a:ext uri="{FF2B5EF4-FFF2-40B4-BE49-F238E27FC236}">
                <a16:creationId xmlns:a16="http://schemas.microsoft.com/office/drawing/2014/main" id="{B95C0AB4-C720-B63D-E44E-C51A4CB5A51A}"/>
              </a:ext>
            </a:extLst>
          </p:cNvPr>
          <p:cNvSpPr>
            <a:spLocks noGrp="1" noChangeArrowheads="1"/>
          </p:cNvSpPr>
          <p:nvPr>
            <p:ph type="body" idx="1"/>
          </p:nvPr>
        </p:nvSpPr>
        <p:spPr/>
        <p:txBody>
          <a:bodyPr/>
          <a:lstStyle/>
          <a:p>
            <a:pPr eaLnBrk="1" hangingPunct="1">
              <a:defRPr/>
            </a:pPr>
            <a:r>
              <a:rPr lang="en-GB" sz="1600" b="1">
                <a:ea typeface="ＭＳ Ｐゴシック" pitchFamily="34" charset="-128"/>
                <a:cs typeface="ＭＳ Ｐゴシック" pitchFamily="34" charset="-128"/>
              </a:rPr>
              <a:t>U‑values, R‑values and conductivities</a:t>
            </a:r>
            <a:br>
              <a:rPr lang="en-GB" sz="1600" b="1">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Best practice insulation specifications are generally expressed in terms of a U‑value. This is the overall rate of energy transfer through 1m2 of a particular building element when the air temperatures on either side</a:t>
            </a: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differ by 1ºC. It is measured in W/m2K.</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For some refurbishment situations, it is more useful to quote thermal resistances, or R‑values. Thermal resistance depends on thermal conductivity (λ) and thickness (d): R = d/ λ and is measured in m2K/W.</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Thermal conductivities of insulating materials are published by manufacturers. The resistances of each component (as well as the resistances of cavities and surfaces) are used to calculate the overall thermal resistance or R‑value for the structural element. </a:t>
            </a:r>
            <a:br>
              <a:rPr lang="en-GB" sz="1600">
                <a:ea typeface="ＭＳ Ｐゴシック" pitchFamily="34" charset="-128"/>
                <a:cs typeface="ＭＳ Ｐゴシック" pitchFamily="34" charset="-128"/>
              </a:rPr>
            </a:br>
            <a:br>
              <a:rPr lang="en-GB" sz="1600">
                <a:ea typeface="ＭＳ Ｐゴシック" pitchFamily="34" charset="-128"/>
                <a:cs typeface="ＭＳ Ｐゴシック" pitchFamily="34" charset="-128"/>
              </a:rPr>
            </a:br>
            <a:r>
              <a:rPr lang="en-GB" sz="1600">
                <a:ea typeface="ＭＳ Ｐゴシック" pitchFamily="34" charset="-128"/>
                <a:cs typeface="ＭＳ Ｐゴシック" pitchFamily="34" charset="-128"/>
              </a:rPr>
              <a:t>The U‑value is the reciprocal of this figure.</a:t>
            </a:r>
          </a:p>
          <a:p>
            <a:pPr eaLnBrk="1" hangingPunct="1">
              <a:defRPr/>
            </a:pPr>
            <a:endParaRPr lang="en-GB" sz="1600">
              <a:ea typeface="ＭＳ Ｐゴシック" pitchFamily="34" charset="-128"/>
              <a:cs typeface="ＭＳ Ｐゴシック" pitchFamily="34" charset="-128"/>
            </a:endParaRP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5413" name="Rectangle 5">
            <a:extLst>
              <a:ext uri="{FF2B5EF4-FFF2-40B4-BE49-F238E27FC236}">
                <a16:creationId xmlns:a16="http://schemas.microsoft.com/office/drawing/2014/main" id="{9420DED7-2235-927D-9B10-18CFAE0DCDF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785412" name="Picture 4">
            <a:extLst>
              <a:ext uri="{FF2B5EF4-FFF2-40B4-BE49-F238E27FC236}">
                <a16:creationId xmlns:a16="http://schemas.microsoft.com/office/drawing/2014/main" id="{D8733C75-F8DA-96D9-290E-5317E52E4830}"/>
              </a:ext>
            </a:extLst>
          </p:cNvPr>
          <p:cNvPicPr>
            <a:picLocks noGrp="1" noChangeAspect="1" noChangeArrowheads="1"/>
          </p:cNvPicPr>
          <p:nvPr>
            <p:ph idx="1"/>
          </p:nvPr>
        </p:nvPicPr>
        <p:blipFill>
          <a:blip r:embed="rId2"/>
          <a:srcRect/>
          <a:stretch>
            <a:fillRect/>
          </a:stretch>
        </p:blipFill>
        <p:spPr>
          <a:xfrm>
            <a:off x="3589338" y="908051"/>
            <a:ext cx="4424362" cy="52181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7458" name="Rectangle 2">
            <a:extLst>
              <a:ext uri="{FF2B5EF4-FFF2-40B4-BE49-F238E27FC236}">
                <a16:creationId xmlns:a16="http://schemas.microsoft.com/office/drawing/2014/main" id="{16AD3D59-865D-9026-94AD-EAAD5E2839EE}"/>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Simply</a:t>
            </a:r>
            <a:endParaRPr lang="en-US">
              <a:ea typeface="+mj-ea"/>
              <a:cs typeface="+mj-cs"/>
            </a:endParaRPr>
          </a:p>
        </p:txBody>
      </p:sp>
      <p:sp>
        <p:nvSpPr>
          <p:cNvPr id="787459" name="Rectangle 3">
            <a:extLst>
              <a:ext uri="{FF2B5EF4-FFF2-40B4-BE49-F238E27FC236}">
                <a16:creationId xmlns:a16="http://schemas.microsoft.com/office/drawing/2014/main" id="{1213167B-5B7E-310A-188D-4AE77FF6DE24}"/>
              </a:ext>
            </a:extLst>
          </p:cNvPr>
          <p:cNvSpPr>
            <a:spLocks noGrp="1" noChangeArrowheads="1"/>
          </p:cNvSpPr>
          <p:nvPr>
            <p:ph type="body" idx="1"/>
          </p:nvPr>
        </p:nvSpPr>
        <p:spPr/>
        <p:txBody>
          <a:bodyPr/>
          <a:lstStyle/>
          <a:p>
            <a:pPr eaLnBrk="1" hangingPunct="1">
              <a:buFontTx/>
              <a:buNone/>
              <a:defRPr/>
            </a:pPr>
            <a:r>
              <a:rPr lang="en-GB" sz="2400" b="1">
                <a:ea typeface="ＭＳ Ｐゴシック" pitchFamily="34" charset="-128"/>
                <a:cs typeface="ＭＳ Ｐゴシック" pitchFamily="34" charset="-128"/>
              </a:rPr>
              <a:t>U values:</a:t>
            </a:r>
            <a:br>
              <a:rPr lang="en-GB" sz="2400" b="1">
                <a:ea typeface="ＭＳ Ｐゴシック" pitchFamily="34" charset="-128"/>
                <a:cs typeface="ＭＳ Ｐゴシック" pitchFamily="34" charset="-128"/>
              </a:rPr>
            </a:br>
            <a:br>
              <a:rPr lang="en-GB" sz="2400" b="1">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These are values of thermal performance for structural elements of a house.</a:t>
            </a:r>
            <a:br>
              <a:rPr lang="en-GB" sz="2400">
                <a:ea typeface="ＭＳ Ｐゴシック" pitchFamily="34" charset="-128"/>
                <a:cs typeface="ＭＳ Ｐゴシック" pitchFamily="34" charset="-128"/>
              </a:rPr>
            </a:br>
            <a:br>
              <a:rPr lang="en-GB" sz="2400">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U values vary with the materials, specification, application and size.</a:t>
            </a:r>
            <a:br>
              <a:rPr lang="en-GB" sz="2400">
                <a:ea typeface="ＭＳ Ｐゴシック" pitchFamily="34" charset="-128"/>
                <a:cs typeface="ＭＳ Ｐゴシック" pitchFamily="34" charset="-128"/>
              </a:rPr>
            </a:br>
            <a:br>
              <a:rPr lang="en-GB" sz="2400">
                <a:ea typeface="ＭＳ Ｐゴシック" pitchFamily="34" charset="-128"/>
                <a:cs typeface="ＭＳ Ｐゴシック" pitchFamily="34" charset="-128"/>
              </a:rPr>
            </a:br>
            <a:r>
              <a:rPr lang="en-GB" sz="2400">
                <a:ea typeface="ＭＳ Ｐゴシック" pitchFamily="34" charset="-128"/>
                <a:cs typeface="ＭＳ Ｐゴシック" pitchFamily="34" charset="-128"/>
              </a:rPr>
              <a:t>The higher the U value the less well performing the structure, so a U value for a window of 1.1 is much better than that of one with 2.</a:t>
            </a:r>
            <a:endParaRPr lang="en-US" sz="2400">
              <a:ea typeface="ＭＳ Ｐゴシック" pitchFamily="34" charset="-128"/>
              <a:cs typeface="ＭＳ Ｐゴシック" pitchFamily="34" charset="-128"/>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9509" name="Rectangle 5">
            <a:extLst>
              <a:ext uri="{FF2B5EF4-FFF2-40B4-BE49-F238E27FC236}">
                <a16:creationId xmlns:a16="http://schemas.microsoft.com/office/drawing/2014/main" id="{9B36AC90-5E3C-148F-D9A3-1A77C85774B9}"/>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789508" name="Picture 4">
            <a:extLst>
              <a:ext uri="{FF2B5EF4-FFF2-40B4-BE49-F238E27FC236}">
                <a16:creationId xmlns:a16="http://schemas.microsoft.com/office/drawing/2014/main" id="{706E8F72-8E36-D694-DE3A-176F1C0FAD3E}"/>
              </a:ext>
            </a:extLst>
          </p:cNvPr>
          <p:cNvPicPr>
            <a:picLocks noGrp="1" noChangeAspect="1" noChangeArrowheads="1"/>
          </p:cNvPicPr>
          <p:nvPr>
            <p:ph idx="1"/>
          </p:nvPr>
        </p:nvPicPr>
        <p:blipFill>
          <a:blip r:embed="rId2"/>
          <a:srcRect/>
          <a:stretch>
            <a:fillRect/>
          </a:stretch>
        </p:blipFill>
        <p:spPr>
          <a:xfrm>
            <a:off x="2495551" y="981075"/>
            <a:ext cx="7561263" cy="45085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4610" name="Rectangle 2">
            <a:extLst>
              <a:ext uri="{FF2B5EF4-FFF2-40B4-BE49-F238E27FC236}">
                <a16:creationId xmlns:a16="http://schemas.microsoft.com/office/drawing/2014/main" id="{5E634951-01E9-AFF1-D062-170EF7A285F3}"/>
              </a:ext>
            </a:extLst>
          </p:cNvPr>
          <p:cNvSpPr>
            <a:spLocks noGrp="1" noChangeArrowheads="1"/>
          </p:cNvSpPr>
          <p:nvPr>
            <p:ph type="title"/>
          </p:nvPr>
        </p:nvSpPr>
        <p:spPr>
          <a:xfrm>
            <a:off x="2268538" y="284163"/>
            <a:ext cx="8075612" cy="912812"/>
          </a:xfrm>
        </p:spPr>
        <p:txBody>
          <a:bodyPr/>
          <a:lstStyle/>
          <a:p>
            <a:pPr eaLnBrk="1" hangingPunct="1">
              <a:defRPr/>
            </a:pPr>
            <a:r>
              <a:rPr lang="en-GB" sz="4000" dirty="0">
                <a:solidFill>
                  <a:schemeClr val="tx1"/>
                </a:solidFill>
              </a:rPr>
              <a:t>Thermal Mass and passive Solar Gain</a:t>
            </a:r>
            <a:endParaRPr lang="en-US" sz="4000" dirty="0">
              <a:solidFill>
                <a:schemeClr val="tx1"/>
              </a:solidFill>
            </a:endParaRPr>
          </a:p>
        </p:txBody>
      </p:sp>
      <p:sp>
        <p:nvSpPr>
          <p:cNvPr id="964611" name="Rectangle 3">
            <a:extLst>
              <a:ext uri="{FF2B5EF4-FFF2-40B4-BE49-F238E27FC236}">
                <a16:creationId xmlns:a16="http://schemas.microsoft.com/office/drawing/2014/main" id="{F5F0F3F1-59A9-2886-B985-CD3E2FB2BC02}"/>
              </a:ext>
            </a:extLst>
          </p:cNvPr>
          <p:cNvSpPr>
            <a:spLocks noGrp="1" noChangeArrowheads="1"/>
          </p:cNvSpPr>
          <p:nvPr>
            <p:ph type="body" sz="half" idx="1"/>
          </p:nvPr>
        </p:nvSpPr>
        <p:spPr>
          <a:xfrm>
            <a:off x="6305551" y="1600200"/>
            <a:ext cx="4111625" cy="4495800"/>
          </a:xfrm>
        </p:spPr>
        <p:txBody>
          <a:bodyPr/>
          <a:lstStyle/>
          <a:p>
            <a:pPr eaLnBrk="1" hangingPunct="1">
              <a:buFontTx/>
              <a:buNone/>
              <a:defRPr/>
            </a:pPr>
            <a:endParaRPr lang="en-GB" sz="2400"/>
          </a:p>
          <a:p>
            <a:pPr eaLnBrk="1" hangingPunct="1">
              <a:buFontTx/>
              <a:buNone/>
              <a:defRPr/>
            </a:pPr>
            <a:r>
              <a:rPr lang="en-GB" sz="2400"/>
              <a:t>The </a:t>
            </a:r>
            <a:r>
              <a:rPr lang="en-GB" sz="2400">
                <a:solidFill>
                  <a:srgbClr val="FF0000"/>
                </a:solidFill>
              </a:rPr>
              <a:t>positioning</a:t>
            </a:r>
            <a:r>
              <a:rPr lang="en-GB" sz="2400"/>
              <a:t> and </a:t>
            </a:r>
            <a:r>
              <a:rPr lang="en-GB" sz="2400">
                <a:solidFill>
                  <a:srgbClr val="FF0000"/>
                </a:solidFill>
              </a:rPr>
              <a:t>amount</a:t>
            </a:r>
            <a:r>
              <a:rPr lang="en-GB" sz="2400"/>
              <a:t> of mass is essential to store enough solar energy in the winter and not too much in the summer to avoid overheating.</a:t>
            </a:r>
            <a:endParaRPr lang="en-US" sz="2400"/>
          </a:p>
        </p:txBody>
      </p:sp>
      <p:pic>
        <p:nvPicPr>
          <p:cNvPr id="964612" name="Picture 4" descr="thermal mass">
            <a:extLst>
              <a:ext uri="{FF2B5EF4-FFF2-40B4-BE49-F238E27FC236}">
                <a16:creationId xmlns:a16="http://schemas.microsoft.com/office/drawing/2014/main" id="{3035ED28-EC43-D149-BBAB-07C0B8551B5A}"/>
              </a:ext>
            </a:extLst>
          </p:cNvPr>
          <p:cNvPicPr>
            <a:picLocks noGrp="1" noChangeAspect="1" noChangeArrowheads="1"/>
          </p:cNvPicPr>
          <p:nvPr>
            <p:ph sz="half" idx="2"/>
          </p:nvPr>
        </p:nvPicPr>
        <p:blipFill>
          <a:blip r:embed="rId2"/>
          <a:srcRect/>
          <a:stretch>
            <a:fillRect/>
          </a:stretch>
        </p:blipFill>
        <p:spPr>
          <a:xfrm>
            <a:off x="2281238" y="1770063"/>
            <a:ext cx="3757612" cy="39179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646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646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4611"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5634" name="Rectangle 2">
            <a:extLst>
              <a:ext uri="{FF2B5EF4-FFF2-40B4-BE49-F238E27FC236}">
                <a16:creationId xmlns:a16="http://schemas.microsoft.com/office/drawing/2014/main" id="{AA0566B3-69C8-DB1D-A653-F5BEA8F57450}"/>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Passive Solar Gain </a:t>
            </a:r>
            <a:endParaRPr lang="en-US">
              <a:ea typeface="+mj-ea"/>
              <a:cs typeface="+mj-cs"/>
            </a:endParaRPr>
          </a:p>
        </p:txBody>
      </p:sp>
      <p:sp>
        <p:nvSpPr>
          <p:cNvPr id="965635" name="Rectangle 3">
            <a:extLst>
              <a:ext uri="{FF2B5EF4-FFF2-40B4-BE49-F238E27FC236}">
                <a16:creationId xmlns:a16="http://schemas.microsoft.com/office/drawing/2014/main" id="{40BEC9F2-862A-38CC-6DA2-050D108EE7DB}"/>
              </a:ext>
            </a:extLst>
          </p:cNvPr>
          <p:cNvSpPr>
            <a:spLocks noGrp="1" noChangeArrowheads="1"/>
          </p:cNvSpPr>
          <p:nvPr>
            <p:ph type="body" sz="half" idx="1"/>
          </p:nvPr>
        </p:nvSpPr>
        <p:spPr>
          <a:xfrm>
            <a:off x="1981201" y="1600201"/>
            <a:ext cx="4041775" cy="4525963"/>
          </a:xfrm>
        </p:spPr>
        <p:txBody>
          <a:bodyPr/>
          <a:lstStyle/>
          <a:p>
            <a:pPr eaLnBrk="1" hangingPunct="1">
              <a:lnSpc>
                <a:spcPct val="90000"/>
              </a:lnSpc>
              <a:buFontTx/>
              <a:buNone/>
              <a:defRPr/>
            </a:pPr>
            <a:r>
              <a:rPr lang="en-GB" sz="2400" b="1">
                <a:ea typeface="ＭＳ Ｐゴシック" pitchFamily="34" charset="-128"/>
                <a:cs typeface="ＭＳ Ｐゴシック" pitchFamily="34" charset="-128"/>
              </a:rPr>
              <a:t>Overheating control</a:t>
            </a:r>
            <a:br>
              <a:rPr lang="en-GB" sz="2400">
                <a:ea typeface="ＭＳ Ｐゴシック" pitchFamily="34" charset="-128"/>
                <a:cs typeface="ＭＳ Ｐゴシック" pitchFamily="34" charset="-128"/>
              </a:rPr>
            </a:br>
            <a:endParaRPr lang="en-GB" sz="2400">
              <a:ea typeface="ＭＳ Ｐゴシック" pitchFamily="34" charset="-128"/>
              <a:cs typeface="ＭＳ Ｐゴシック" pitchFamily="34" charset="-128"/>
            </a:endParaRPr>
          </a:p>
          <a:p>
            <a:pPr eaLnBrk="1" hangingPunct="1">
              <a:lnSpc>
                <a:spcPct val="90000"/>
              </a:lnSpc>
              <a:defRPr/>
            </a:pPr>
            <a:r>
              <a:rPr lang="en-GB" sz="2400">
                <a:ea typeface="ＭＳ Ｐゴシック" pitchFamily="34" charset="-128"/>
                <a:cs typeface="ＭＳ Ｐゴシック" pitchFamily="34" charset="-128"/>
              </a:rPr>
              <a:t>Mainly passive measures like overhangs, shading devices (e.g. awnings) are used. </a:t>
            </a:r>
          </a:p>
          <a:p>
            <a:pPr eaLnBrk="1" hangingPunct="1">
              <a:lnSpc>
                <a:spcPct val="90000"/>
              </a:lnSpc>
              <a:defRPr/>
            </a:pPr>
            <a:r>
              <a:rPr lang="en-GB" sz="2400">
                <a:ea typeface="ＭＳ Ｐゴシック" pitchFamily="34" charset="-128"/>
                <a:cs typeface="ＭＳ Ｐゴシック" pitchFamily="34" charset="-128"/>
              </a:rPr>
              <a:t>In a Passive House these measures means less overheating than regular houses because the thermal insulation keeps the summer heat out.</a:t>
            </a:r>
            <a:endParaRPr lang="en-US" sz="2400">
              <a:ea typeface="ＭＳ Ｐゴシック" pitchFamily="34" charset="-128"/>
              <a:cs typeface="ＭＳ Ｐゴシック" pitchFamily="34" charset="-128"/>
            </a:endParaRPr>
          </a:p>
        </p:txBody>
      </p:sp>
      <p:pic>
        <p:nvPicPr>
          <p:cNvPr id="965636" name="Picture 4">
            <a:extLst>
              <a:ext uri="{FF2B5EF4-FFF2-40B4-BE49-F238E27FC236}">
                <a16:creationId xmlns:a16="http://schemas.microsoft.com/office/drawing/2014/main" id="{B0E3DF67-48BE-92E3-4EC5-05141411E4FF}"/>
              </a:ext>
            </a:extLst>
          </p:cNvPr>
          <p:cNvPicPr>
            <a:picLocks noGrp="1" noChangeAspect="1" noChangeArrowheads="1"/>
          </p:cNvPicPr>
          <p:nvPr>
            <p:ph sz="quarter" idx="2"/>
          </p:nvPr>
        </p:nvPicPr>
        <p:blipFill>
          <a:blip r:embed="rId2"/>
          <a:srcRect/>
          <a:stretch>
            <a:fillRect/>
          </a:stretch>
        </p:blipFill>
        <p:spPr>
          <a:xfrm>
            <a:off x="6884989" y="1770064"/>
            <a:ext cx="2740025" cy="2028825"/>
          </a:xfrm>
        </p:spPr>
      </p:pic>
      <p:pic>
        <p:nvPicPr>
          <p:cNvPr id="965637" name="Picture 5" descr="tree">
            <a:extLst>
              <a:ext uri="{FF2B5EF4-FFF2-40B4-BE49-F238E27FC236}">
                <a16:creationId xmlns:a16="http://schemas.microsoft.com/office/drawing/2014/main" id="{8333C360-A0ED-8BDB-0AA5-8C5DD0029D8B}"/>
              </a:ext>
            </a:extLst>
          </p:cNvPr>
          <p:cNvPicPr>
            <a:picLocks noGrp="1" noChangeAspect="1" noChangeArrowheads="1"/>
          </p:cNvPicPr>
          <p:nvPr>
            <p:ph sz="quarter" idx="4294967295"/>
          </p:nvPr>
        </p:nvPicPr>
        <p:blipFill>
          <a:blip r:embed="rId3"/>
          <a:srcRect/>
          <a:stretch>
            <a:fillRect/>
          </a:stretch>
        </p:blipFill>
        <p:spPr>
          <a:xfrm>
            <a:off x="6884988" y="4090989"/>
            <a:ext cx="2792412" cy="19462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656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656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65636"/>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965635">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656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5635"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6658" name="Picture 2">
            <a:extLst>
              <a:ext uri="{FF2B5EF4-FFF2-40B4-BE49-F238E27FC236}">
                <a16:creationId xmlns:a16="http://schemas.microsoft.com/office/drawing/2014/main" id="{467FF579-B020-5460-F875-FEF1997AFF7A}"/>
              </a:ext>
            </a:extLst>
          </p:cNvPr>
          <p:cNvPicPr>
            <a:picLocks noGrp="1" noChangeAspect="1" noChangeArrowheads="1"/>
          </p:cNvPicPr>
          <p:nvPr>
            <p:ph type="title"/>
          </p:nvPr>
        </p:nvPicPr>
        <p:blipFill>
          <a:blip r:embed="rId2"/>
          <a:srcRect/>
          <a:stretch>
            <a:fillRect/>
          </a:stretch>
        </p:blipFill>
        <p:spPr>
          <a:xfrm>
            <a:off x="1703388" y="2565401"/>
            <a:ext cx="3035300" cy="3946525"/>
          </a:xfrm>
        </p:spPr>
      </p:pic>
      <p:pic>
        <p:nvPicPr>
          <p:cNvPr id="966659" name="Picture 3">
            <a:extLst>
              <a:ext uri="{FF2B5EF4-FFF2-40B4-BE49-F238E27FC236}">
                <a16:creationId xmlns:a16="http://schemas.microsoft.com/office/drawing/2014/main" id="{E5E3A390-D22F-4BEC-E92F-11610440C66D}"/>
              </a:ext>
            </a:extLst>
          </p:cNvPr>
          <p:cNvPicPr>
            <a:picLocks noGrp="1" noChangeAspect="1" noChangeArrowheads="1"/>
          </p:cNvPicPr>
          <p:nvPr>
            <p:ph type="body" idx="4294967295"/>
          </p:nvPr>
        </p:nvPicPr>
        <p:blipFill>
          <a:blip r:embed="rId3"/>
          <a:srcRect/>
          <a:stretch>
            <a:fillRect/>
          </a:stretch>
        </p:blipFill>
        <p:spPr>
          <a:xfrm>
            <a:off x="7518400" y="260351"/>
            <a:ext cx="2908300" cy="3960813"/>
          </a:xfrm>
        </p:spPr>
      </p:pic>
      <p:pic>
        <p:nvPicPr>
          <p:cNvPr id="966660" name="Picture 4">
            <a:extLst>
              <a:ext uri="{FF2B5EF4-FFF2-40B4-BE49-F238E27FC236}">
                <a16:creationId xmlns:a16="http://schemas.microsoft.com/office/drawing/2014/main" id="{368C4290-FA05-43AA-35CB-7B78A282F372}"/>
              </a:ext>
            </a:extLst>
          </p:cNvPr>
          <p:cNvPicPr>
            <a:picLocks noGrp="1" noChangeAspect="1" noChangeArrowheads="1"/>
          </p:cNvPicPr>
          <p:nvPr>
            <p:ph sz="quarter" idx="3"/>
          </p:nvPr>
        </p:nvPicPr>
        <p:blipFill>
          <a:blip r:embed="rId4"/>
          <a:srcRect t="50557"/>
          <a:stretch>
            <a:fillRect/>
          </a:stretch>
        </p:blipFill>
        <p:spPr>
          <a:xfrm>
            <a:off x="5016501" y="4340225"/>
            <a:ext cx="2238375" cy="2184400"/>
          </a:xfrm>
        </p:spPr>
      </p:pic>
      <p:pic>
        <p:nvPicPr>
          <p:cNvPr id="966661" name="Picture 5">
            <a:extLst>
              <a:ext uri="{FF2B5EF4-FFF2-40B4-BE49-F238E27FC236}">
                <a16:creationId xmlns:a16="http://schemas.microsoft.com/office/drawing/2014/main" id="{F827C9D8-35E2-3251-EC54-5C206F2E9EA6}"/>
              </a:ext>
            </a:extLst>
          </p:cNvPr>
          <p:cNvPicPr>
            <a:picLocks noGrp="1" noChangeAspect="1" noChangeArrowheads="1"/>
          </p:cNvPicPr>
          <p:nvPr>
            <p:ph sz="half" idx="1"/>
          </p:nvPr>
        </p:nvPicPr>
        <p:blipFill>
          <a:blip r:embed="rId4"/>
          <a:srcRect b="49496"/>
          <a:stretch>
            <a:fillRect/>
          </a:stretch>
        </p:blipFill>
        <p:spPr>
          <a:xfrm>
            <a:off x="5081589" y="333376"/>
            <a:ext cx="2238375" cy="2232025"/>
          </a:xfrm>
        </p:spPr>
      </p:pic>
    </p:spTree>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a:extLst>
              <a:ext uri="{FF2B5EF4-FFF2-40B4-BE49-F238E27FC236}">
                <a16:creationId xmlns:a16="http://schemas.microsoft.com/office/drawing/2014/main" id="{6D291D90-CD41-3CB1-EDAD-0F57F631473C}"/>
              </a:ext>
            </a:extLst>
          </p:cNvPr>
          <p:cNvSpPr>
            <a:spLocks noGrp="1" noChangeArrowheads="1"/>
          </p:cNvSpPr>
          <p:nvPr>
            <p:ph type="title"/>
          </p:nvPr>
        </p:nvSpPr>
        <p:spPr/>
        <p:txBody>
          <a:bodyPr/>
          <a:lstStyle/>
          <a:p>
            <a:pPr eaLnBrk="1" hangingPunct="1">
              <a:defRPr/>
            </a:pPr>
            <a:r>
              <a:rPr lang="en-GB" sz="4000">
                <a:ea typeface="ＭＳ Ｐゴシック" pitchFamily="34" charset="-128"/>
              </a:rPr>
              <a:t>Design – Considering your location</a:t>
            </a:r>
            <a:endParaRPr lang="en-US" sz="4000">
              <a:ea typeface="ＭＳ Ｐゴシック" pitchFamily="34" charset="-128"/>
            </a:endParaRPr>
          </a:p>
        </p:txBody>
      </p:sp>
      <p:sp>
        <p:nvSpPr>
          <p:cNvPr id="967683" name="Rectangle 3">
            <a:extLst>
              <a:ext uri="{FF2B5EF4-FFF2-40B4-BE49-F238E27FC236}">
                <a16:creationId xmlns:a16="http://schemas.microsoft.com/office/drawing/2014/main" id="{8D66B51B-05E4-8CE5-E6BF-691BF5DA0025}"/>
              </a:ext>
            </a:extLst>
          </p:cNvPr>
          <p:cNvSpPr>
            <a:spLocks noGrp="1" noChangeArrowheads="1"/>
          </p:cNvSpPr>
          <p:nvPr>
            <p:ph type="body" idx="1"/>
          </p:nvPr>
        </p:nvSpPr>
        <p:spPr>
          <a:xfrm>
            <a:off x="1992313" y="1484314"/>
            <a:ext cx="8229600" cy="4530725"/>
          </a:xfrm>
        </p:spPr>
        <p:txBody>
          <a:bodyPr/>
          <a:lstStyle/>
          <a:p>
            <a:pPr eaLnBrk="1" hangingPunct="1">
              <a:lnSpc>
                <a:spcPct val="90000"/>
              </a:lnSpc>
              <a:defRPr/>
            </a:pPr>
            <a:r>
              <a:rPr lang="en-GB">
                <a:ea typeface="ＭＳ Ｐゴシック" pitchFamily="34" charset="-128"/>
                <a:cs typeface="ＭＳ Ｐゴシック" pitchFamily="34" charset="-128"/>
              </a:rPr>
              <a:t>Wind Directions</a:t>
            </a:r>
          </a:p>
          <a:p>
            <a:pPr eaLnBrk="1" hangingPunct="1">
              <a:lnSpc>
                <a:spcPct val="90000"/>
              </a:lnSpc>
              <a:defRPr/>
            </a:pPr>
            <a:r>
              <a:rPr lang="en-GB">
                <a:ea typeface="ＭＳ Ｐゴシック" pitchFamily="34" charset="-128"/>
                <a:cs typeface="ＭＳ Ｐゴシック" pitchFamily="34" charset="-128"/>
              </a:rPr>
              <a:t>Local materials available</a:t>
            </a:r>
          </a:p>
          <a:p>
            <a:pPr eaLnBrk="1" hangingPunct="1">
              <a:lnSpc>
                <a:spcPct val="90000"/>
              </a:lnSpc>
              <a:defRPr/>
            </a:pPr>
            <a:r>
              <a:rPr lang="en-GB">
                <a:ea typeface="ＭＳ Ｐゴシック" pitchFamily="34" charset="-128"/>
                <a:cs typeface="ＭＳ Ｐゴシック" pitchFamily="34" charset="-128"/>
              </a:rPr>
              <a:t>Local vernacular </a:t>
            </a:r>
          </a:p>
          <a:p>
            <a:pPr eaLnBrk="1" hangingPunct="1">
              <a:lnSpc>
                <a:spcPct val="90000"/>
              </a:lnSpc>
              <a:defRPr/>
            </a:pPr>
            <a:r>
              <a:rPr lang="en-GB">
                <a:ea typeface="ＭＳ Ｐゴシック" pitchFamily="34" charset="-128"/>
                <a:cs typeface="ＭＳ Ｐゴシック" pitchFamily="34" charset="-128"/>
              </a:rPr>
              <a:t>Environmental impact</a:t>
            </a:r>
          </a:p>
          <a:p>
            <a:pPr eaLnBrk="1" hangingPunct="1">
              <a:lnSpc>
                <a:spcPct val="90000"/>
              </a:lnSpc>
              <a:defRPr/>
            </a:pPr>
            <a:r>
              <a:rPr lang="en-GB">
                <a:ea typeface="ＭＳ Ｐゴシック" pitchFamily="34" charset="-128"/>
                <a:cs typeface="ＭＳ Ｐゴシック" pitchFamily="34" charset="-128"/>
              </a:rPr>
              <a:t>Rainwater run-off</a:t>
            </a:r>
          </a:p>
          <a:p>
            <a:pPr eaLnBrk="1" hangingPunct="1">
              <a:lnSpc>
                <a:spcPct val="90000"/>
              </a:lnSpc>
              <a:defRPr/>
            </a:pPr>
            <a:r>
              <a:rPr lang="en-GB">
                <a:ea typeface="ＭＳ Ｐゴシック" pitchFamily="34" charset="-128"/>
                <a:cs typeface="ＭＳ Ｐゴシック" pitchFamily="34" charset="-128"/>
              </a:rPr>
              <a:t>Orientation – for utilising solar energy. </a:t>
            </a:r>
          </a:p>
          <a:p>
            <a:pPr eaLnBrk="1" hangingPunct="1">
              <a:lnSpc>
                <a:spcPct val="90000"/>
              </a:lnSpc>
              <a:defRPr/>
            </a:pPr>
            <a:r>
              <a:rPr lang="en-GB">
                <a:ea typeface="ＭＳ Ｐゴシック" pitchFamily="34" charset="-128"/>
                <a:cs typeface="ＭＳ Ｐゴシック" pitchFamily="34" charset="-128"/>
              </a:rPr>
              <a:t>Service infrastructure – mains, water, sewage etc</a:t>
            </a:r>
          </a:p>
        </p:txBody>
      </p:sp>
      <p:pic>
        <p:nvPicPr>
          <p:cNvPr id="41988" name="Picture 4" descr="green-belt">
            <a:extLst>
              <a:ext uri="{FF2B5EF4-FFF2-40B4-BE49-F238E27FC236}">
                <a16:creationId xmlns:a16="http://schemas.microsoft.com/office/drawing/2014/main" id="{F4F821CC-4840-7ABB-4FF6-B1E0C81A9B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4064" y="1644651"/>
            <a:ext cx="2808287"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a:extLst>
              <a:ext uri="{FF2B5EF4-FFF2-40B4-BE49-F238E27FC236}">
                <a16:creationId xmlns:a16="http://schemas.microsoft.com/office/drawing/2014/main" id="{58AC29E2-0EAB-B663-A68E-736FF2D047DB}"/>
              </a:ext>
            </a:extLst>
          </p:cNvPr>
          <p:cNvSpPr>
            <a:spLocks noGrp="1" noChangeArrowheads="1"/>
          </p:cNvSpPr>
          <p:nvPr>
            <p:ph type="title"/>
          </p:nvPr>
        </p:nvSpPr>
        <p:spPr>
          <a:xfrm>
            <a:off x="1981201" y="274639"/>
            <a:ext cx="8232775" cy="1146175"/>
          </a:xfrm>
          <a:extLst>
            <a:ext uri="{91240B29-F687-4F45-9708-019B960494DF}">
              <a14:hiddenLine xmlns:a14="http://schemas.microsoft.com/office/drawing/2010/main" w="9525">
                <a:solidFill>
                  <a:srgbClr val="000000"/>
                </a:solidFill>
                <a:round/>
                <a:headEnd/>
                <a:tailEnd/>
              </a14:hiddenLine>
            </a:ext>
          </a:extLst>
        </p:spPr>
        <p:txBody>
          <a:bodyPr vert="horz" lIns="90000" tIns="46800" rIns="90000" bIns="46800" rtlCol="0" anchor="b">
            <a:normAutofit/>
          </a:bodyPr>
          <a:lstStyle/>
          <a:p>
            <a: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a:ea typeface="+mj-ea"/>
                <a:cs typeface="+mj-cs"/>
              </a:rPr>
              <a:t>Location and orientation</a:t>
            </a:r>
          </a:p>
        </p:txBody>
      </p:sp>
      <p:pic>
        <p:nvPicPr>
          <p:cNvPr id="968707" name="Picture 3">
            <a:extLst>
              <a:ext uri="{FF2B5EF4-FFF2-40B4-BE49-F238E27FC236}">
                <a16:creationId xmlns:a16="http://schemas.microsoft.com/office/drawing/2014/main" id="{CB4000E7-2A95-09EB-2A43-5CDB39654513}"/>
              </a:ext>
            </a:extLst>
          </p:cNvPr>
          <p:cNvPicPr>
            <a:picLocks noChangeAspect="1" noChangeArrowheads="1"/>
          </p:cNvPicPr>
          <p:nvPr/>
        </p:nvPicPr>
        <p:blipFill>
          <a:blip r:embed="rId3"/>
          <a:srcRect/>
          <a:stretch>
            <a:fillRect/>
          </a:stretch>
        </p:blipFill>
        <p:spPr bwMode="auto">
          <a:xfrm>
            <a:off x="6383338" y="2420939"/>
            <a:ext cx="4038600" cy="30829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968708" name="Picture 4">
            <a:extLst>
              <a:ext uri="{FF2B5EF4-FFF2-40B4-BE49-F238E27FC236}">
                <a16:creationId xmlns:a16="http://schemas.microsoft.com/office/drawing/2014/main" id="{5AD9CB0F-497E-E587-206C-F0DBCEDFAD20}"/>
              </a:ext>
            </a:extLst>
          </p:cNvPr>
          <p:cNvPicPr>
            <a:picLocks noChangeAspect="1" noChangeArrowheads="1"/>
          </p:cNvPicPr>
          <p:nvPr/>
        </p:nvPicPr>
        <p:blipFill>
          <a:blip r:embed="rId4"/>
          <a:srcRect/>
          <a:stretch>
            <a:fillRect/>
          </a:stretch>
        </p:blipFill>
        <p:spPr bwMode="auto">
          <a:xfrm>
            <a:off x="2384425" y="2160589"/>
            <a:ext cx="3638550" cy="31908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1560" name="Rectangle 8">
            <a:extLst>
              <a:ext uri="{FF2B5EF4-FFF2-40B4-BE49-F238E27FC236}">
                <a16:creationId xmlns:a16="http://schemas.microsoft.com/office/drawing/2014/main" id="{8A91ED76-57C5-BE88-948C-F52CCC045748}"/>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Thermal bridging</a:t>
            </a:r>
            <a:endParaRPr lang="en-US">
              <a:ea typeface="+mj-ea"/>
              <a:cs typeface="+mj-cs"/>
            </a:endParaRPr>
          </a:p>
        </p:txBody>
      </p:sp>
      <p:pic>
        <p:nvPicPr>
          <p:cNvPr id="791556" name="Picture 4">
            <a:extLst>
              <a:ext uri="{FF2B5EF4-FFF2-40B4-BE49-F238E27FC236}">
                <a16:creationId xmlns:a16="http://schemas.microsoft.com/office/drawing/2014/main" id="{B1574E7B-6E0A-A408-BEE4-960EDC484190}"/>
              </a:ext>
            </a:extLst>
          </p:cNvPr>
          <p:cNvPicPr>
            <a:picLocks noGrp="1" noChangeAspect="1" noChangeArrowheads="1"/>
          </p:cNvPicPr>
          <p:nvPr>
            <p:ph sz="half" idx="1"/>
          </p:nvPr>
        </p:nvPicPr>
        <p:blipFill>
          <a:blip r:embed="rId2"/>
          <a:srcRect/>
          <a:stretch>
            <a:fillRect/>
          </a:stretch>
        </p:blipFill>
        <p:spPr>
          <a:xfrm>
            <a:off x="3648076" y="1196975"/>
            <a:ext cx="4949825" cy="52451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4628" name="Picture 4">
            <a:extLst>
              <a:ext uri="{FF2B5EF4-FFF2-40B4-BE49-F238E27FC236}">
                <a16:creationId xmlns:a16="http://schemas.microsoft.com/office/drawing/2014/main" id="{AF272C34-EDA5-076B-8111-950D2320A66F}"/>
              </a:ext>
            </a:extLst>
          </p:cNvPr>
          <p:cNvPicPr>
            <a:picLocks noGrp="1" noChangeAspect="1" noChangeArrowheads="1"/>
          </p:cNvPicPr>
          <p:nvPr>
            <p:ph idx="1"/>
          </p:nvPr>
        </p:nvPicPr>
        <p:blipFill>
          <a:blip r:embed="rId2"/>
          <a:srcRect r="32564" b="7162"/>
          <a:stretch>
            <a:fillRect/>
          </a:stretch>
        </p:blipFill>
        <p:spPr>
          <a:xfrm>
            <a:off x="3287713" y="1700213"/>
            <a:ext cx="5759450" cy="3744912"/>
          </a:xfrm>
          <a:extLst>
            <a:ext uri="{909E8E84-426E-40DD-AFC4-6F175D3DCCD1}">
              <a14:hiddenFill xmlns:a14="http://schemas.microsoft.com/office/drawing/2010/main">
                <a:blipFill dpi="0" rotWithShape="0">
                  <a:blip/>
                  <a:srcRect r="32564" b="7162"/>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794631" name="Rectangle 7">
            <a:extLst>
              <a:ext uri="{FF2B5EF4-FFF2-40B4-BE49-F238E27FC236}">
                <a16:creationId xmlns:a16="http://schemas.microsoft.com/office/drawing/2014/main" id="{128048A9-A483-AC58-650A-63E8248CC10C}"/>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Thermal bridging</a:t>
            </a:r>
            <a:endParaRPr lang="en-US">
              <a:ea typeface="+mj-ea"/>
              <a:cs typeface="+mj-cs"/>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1298" name="Rectangle 2">
            <a:extLst>
              <a:ext uri="{FF2B5EF4-FFF2-40B4-BE49-F238E27FC236}">
                <a16:creationId xmlns:a16="http://schemas.microsoft.com/office/drawing/2014/main" id="{D78BC4B0-FAD8-1C27-94CF-5D2B0F05479E}"/>
              </a:ext>
            </a:extLst>
          </p:cNvPr>
          <p:cNvSpPr>
            <a:spLocks noGrp="1" noChangeArrowheads="1"/>
          </p:cNvSpPr>
          <p:nvPr>
            <p:ph type="title"/>
          </p:nvPr>
        </p:nvSpPr>
        <p:spPr/>
        <p:txBody>
          <a:bodyPr/>
          <a:lstStyle/>
          <a:p>
            <a:pPr eaLnBrk="1" hangingPunct="1">
              <a:defRPr/>
            </a:pPr>
            <a:r>
              <a:rPr lang="en-GB">
                <a:ea typeface="+mj-ea"/>
                <a:cs typeface="+mj-cs"/>
              </a:rPr>
              <a:t>Air Tightness</a:t>
            </a:r>
            <a:endParaRPr lang="en-US">
              <a:ea typeface="+mj-ea"/>
              <a:cs typeface="+mj-cs"/>
            </a:endParaRPr>
          </a:p>
        </p:txBody>
      </p:sp>
      <p:sp>
        <p:nvSpPr>
          <p:cNvPr id="311299" name="Rectangle 3">
            <a:extLst>
              <a:ext uri="{FF2B5EF4-FFF2-40B4-BE49-F238E27FC236}">
                <a16:creationId xmlns:a16="http://schemas.microsoft.com/office/drawing/2014/main" id="{A6EB2042-A263-18E5-D372-597D351717BD}"/>
              </a:ext>
            </a:extLst>
          </p:cNvPr>
          <p:cNvSpPr>
            <a:spLocks noGrp="1" noChangeArrowheads="1"/>
          </p:cNvSpPr>
          <p:nvPr>
            <p:ph type="body" idx="1"/>
          </p:nvPr>
        </p:nvSpPr>
        <p:spPr/>
        <p:txBody>
          <a:bodyPr/>
          <a:lstStyle/>
          <a:p>
            <a:pPr eaLnBrk="1" hangingPunct="1">
              <a:buFontTx/>
              <a:buNone/>
              <a:defRPr/>
            </a:pPr>
            <a:r>
              <a:rPr lang="en-GB" sz="2800" b="1"/>
              <a:t>Air Infiltration: </a:t>
            </a:r>
            <a:r>
              <a:rPr lang="en-GB" sz="2800"/>
              <a:t>Warm air leaking through holes and gaps in the building envelope (even very small gaps can have a significant effect).</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Air can escape through gaps at seams and interfaces where building elements meet.</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Sealing problem areas keeps warm air from leaking out from the building.</a:t>
            </a:r>
          </a:p>
          <a:p>
            <a:pPr eaLnBrk="1" hangingPunct="1">
              <a:buSzPct val="150000"/>
              <a:buFont typeface="Wingdings" charset="0"/>
              <a:buChar char="§"/>
              <a:defRPr/>
            </a:pPr>
            <a:endParaRPr lang="en-GB" sz="1300"/>
          </a:p>
          <a:p>
            <a:pPr eaLnBrk="1" hangingPunct="1">
              <a:buSzPct val="150000"/>
              <a:buFont typeface="Wingdings" charset="0"/>
              <a:buChar char="§"/>
              <a:defRPr/>
            </a:pPr>
            <a:r>
              <a:rPr lang="en-GB" sz="2800"/>
              <a:t>Not to be confused with ventilation. </a:t>
            </a:r>
          </a:p>
          <a:p>
            <a:pPr eaLnBrk="1" hangingPunct="1">
              <a:buSzPct val="150000"/>
              <a:buFont typeface="Wingdings" charset="0"/>
              <a:buNone/>
              <a:defRPr/>
            </a:pPr>
            <a:endParaRPr lang="en-GB" sz="13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1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112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1129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112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a:extLst>
              <a:ext uri="{FF2B5EF4-FFF2-40B4-BE49-F238E27FC236}">
                <a16:creationId xmlns:a16="http://schemas.microsoft.com/office/drawing/2014/main" id="{21CFDA5C-9B9B-5576-9996-CE722778BE8F}"/>
              </a:ext>
            </a:extLst>
          </p:cNvPr>
          <p:cNvSpPr>
            <a:spLocks noGrp="1" noChangeArrowheads="1"/>
          </p:cNvSpPr>
          <p:nvPr>
            <p:ph type="title"/>
          </p:nvPr>
        </p:nvSpPr>
        <p:spPr>
          <a:xfrm>
            <a:off x="1992313" y="5992814"/>
            <a:ext cx="8229600" cy="865187"/>
          </a:xfrm>
        </p:spPr>
        <p:txBody>
          <a:bodyPr/>
          <a:lstStyle/>
          <a:p>
            <a:pPr eaLnBrk="1" hangingPunct="1">
              <a:defRPr/>
            </a:pPr>
            <a:r>
              <a:rPr lang="en-GB" sz="1600"/>
              <a:t>Common points of air leakage</a:t>
            </a:r>
            <a:endParaRPr lang="en-US" sz="1600"/>
          </a:p>
        </p:txBody>
      </p:sp>
      <p:pic>
        <p:nvPicPr>
          <p:cNvPr id="314372" name="Picture 4" descr="air leakage in houses">
            <a:extLst>
              <a:ext uri="{FF2B5EF4-FFF2-40B4-BE49-F238E27FC236}">
                <a16:creationId xmlns:a16="http://schemas.microsoft.com/office/drawing/2014/main" id="{84966344-972E-1D0D-6EB3-A0D95AECB27E}"/>
              </a:ext>
            </a:extLst>
          </p:cNvPr>
          <p:cNvPicPr>
            <a:picLocks noGrp="1" noChangeAspect="1" noChangeArrowheads="1"/>
          </p:cNvPicPr>
          <p:nvPr>
            <p:ph idx="1"/>
          </p:nvPr>
        </p:nvPicPr>
        <p:blipFill>
          <a:blip r:embed="rId2"/>
          <a:srcRect/>
          <a:stretch>
            <a:fillRect/>
          </a:stretch>
        </p:blipFill>
        <p:spPr>
          <a:xfrm>
            <a:off x="2711451" y="0"/>
            <a:ext cx="7127875" cy="5969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1298" name="Rectangle 2">
            <a:extLst>
              <a:ext uri="{FF2B5EF4-FFF2-40B4-BE49-F238E27FC236}">
                <a16:creationId xmlns:a16="http://schemas.microsoft.com/office/drawing/2014/main" id="{D78BC4B0-FAD8-1C27-94CF-5D2B0F05479E}"/>
              </a:ext>
            </a:extLst>
          </p:cNvPr>
          <p:cNvSpPr>
            <a:spLocks noGrp="1" noChangeArrowheads="1"/>
          </p:cNvSpPr>
          <p:nvPr>
            <p:ph type="title"/>
          </p:nvPr>
        </p:nvSpPr>
        <p:spPr/>
        <p:txBody>
          <a:bodyPr/>
          <a:lstStyle/>
          <a:p>
            <a:pPr eaLnBrk="1" hangingPunct="1">
              <a:defRPr/>
            </a:pPr>
            <a:r>
              <a:rPr lang="en-GB">
                <a:ea typeface="+mj-ea"/>
                <a:cs typeface="+mj-cs"/>
              </a:rPr>
              <a:t>Air Tightness</a:t>
            </a:r>
            <a:endParaRPr lang="en-US">
              <a:ea typeface="+mj-ea"/>
              <a:cs typeface="+mj-cs"/>
            </a:endParaRPr>
          </a:p>
        </p:txBody>
      </p:sp>
      <p:sp>
        <p:nvSpPr>
          <p:cNvPr id="311299" name="Rectangle 3">
            <a:extLst>
              <a:ext uri="{FF2B5EF4-FFF2-40B4-BE49-F238E27FC236}">
                <a16:creationId xmlns:a16="http://schemas.microsoft.com/office/drawing/2014/main" id="{A6EB2042-A263-18E5-D372-597D351717BD}"/>
              </a:ext>
            </a:extLst>
          </p:cNvPr>
          <p:cNvSpPr>
            <a:spLocks noGrp="1" noChangeArrowheads="1"/>
          </p:cNvSpPr>
          <p:nvPr>
            <p:ph type="body" idx="1"/>
          </p:nvPr>
        </p:nvSpPr>
        <p:spPr/>
        <p:txBody>
          <a:bodyPr/>
          <a:lstStyle/>
          <a:p>
            <a:pPr>
              <a:buNone/>
              <a:defRPr/>
            </a:pPr>
            <a:r>
              <a:rPr lang="en-GB" sz="2800" dirty="0"/>
              <a:t>The current air tightness requirements are expressed in terms of air permeability, measured in cubic meters of air leakage per hour per square meter of envelope area at a reference pressure of 50 Pascals (m³/h.m²). </a:t>
            </a:r>
          </a:p>
          <a:p>
            <a:pPr>
              <a:buNone/>
              <a:defRPr/>
            </a:pPr>
            <a:r>
              <a:rPr lang="en-GB" sz="2800" dirty="0"/>
              <a:t>The maximum allowable air permeability for new buildings is 10 m³/h.m² for new dwellings. This essentially means that when the test is completed, all of the air within the room can be replaced up to 10 times to meet the standard.</a:t>
            </a:r>
          </a:p>
          <a:p>
            <a:pPr eaLnBrk="1" hangingPunct="1">
              <a:buSzPct val="150000"/>
              <a:buFont typeface="Wingdings" charset="0"/>
              <a:buNone/>
              <a:defRPr/>
            </a:pPr>
            <a:endParaRPr lang="en-GB" sz="1300" dirty="0"/>
          </a:p>
        </p:txBody>
      </p:sp>
    </p:spTree>
    <p:extLst>
      <p:ext uri="{BB962C8B-B14F-4D97-AF65-F5344CB8AC3E}">
        <p14:creationId xmlns:p14="http://schemas.microsoft.com/office/powerpoint/2010/main" val="24225173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1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129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5827" name="Picture 3">
            <a:extLst>
              <a:ext uri="{FF2B5EF4-FFF2-40B4-BE49-F238E27FC236}">
                <a16:creationId xmlns:a16="http://schemas.microsoft.com/office/drawing/2014/main" id="{EDC60C9F-09B0-7117-54A3-B95E41AB7CC5}"/>
              </a:ext>
            </a:extLst>
          </p:cNvPr>
          <p:cNvPicPr>
            <a:picLocks noChangeAspect="1" noChangeArrowheads="1"/>
          </p:cNvPicPr>
          <p:nvPr/>
        </p:nvPicPr>
        <p:blipFill>
          <a:blip r:embed="rId3"/>
          <a:srcRect/>
          <a:stretch>
            <a:fillRect/>
          </a:stretch>
        </p:blipFill>
        <p:spPr bwMode="auto">
          <a:xfrm>
            <a:off x="2936876" y="425451"/>
            <a:ext cx="6507163" cy="5153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7875" name="Text Box 3">
            <a:extLst>
              <a:ext uri="{FF2B5EF4-FFF2-40B4-BE49-F238E27FC236}">
                <a16:creationId xmlns:a16="http://schemas.microsoft.com/office/drawing/2014/main" id="{8F28D691-FA42-6879-6FC9-F516188FAE2C}"/>
              </a:ext>
            </a:extLst>
          </p:cNvPr>
          <p:cNvSpPr txBox="1">
            <a:spLocks noChangeArrowheads="1"/>
          </p:cNvSpPr>
          <p:nvPr/>
        </p:nvSpPr>
        <p:spPr bwMode="auto">
          <a:xfrm>
            <a:off x="1981201" y="319088"/>
            <a:ext cx="8221663" cy="5753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algn="ctr" eaLnBrk="1" hangingPunct="1">
              <a:lnSpc>
                <a:spcPct val="93000"/>
              </a:lnSpc>
              <a:spcBef>
                <a:spcPts val="800"/>
              </a:spcBef>
              <a:buNone/>
            </a:pPr>
            <a:r>
              <a:rPr lang="en-GB" altLang="en-US">
                <a:solidFill>
                  <a:srgbClr val="000000"/>
                </a:solidFill>
                <a:ea typeface="MS Gothic" panose="020B0609070205080204" pitchFamily="49" charset="-128"/>
              </a:rPr>
              <a:t>Get airtight and then ventilate right</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23" name="Picture 3">
            <a:extLst>
              <a:ext uri="{FF2B5EF4-FFF2-40B4-BE49-F238E27FC236}">
                <a16:creationId xmlns:a16="http://schemas.microsoft.com/office/drawing/2014/main" id="{46037571-5D8E-8DA6-B759-22276C913E51}"/>
              </a:ext>
            </a:extLst>
          </p:cNvPr>
          <p:cNvPicPr>
            <a:picLocks noChangeAspect="1" noChangeArrowheads="1"/>
          </p:cNvPicPr>
          <p:nvPr/>
        </p:nvPicPr>
        <p:blipFill>
          <a:blip r:embed="rId3"/>
          <a:srcRect/>
          <a:stretch>
            <a:fillRect/>
          </a:stretch>
        </p:blipFill>
        <p:spPr bwMode="auto">
          <a:xfrm>
            <a:off x="3684588" y="901701"/>
            <a:ext cx="4576762" cy="44989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1971" name="Text Box 3">
            <a:extLst>
              <a:ext uri="{FF2B5EF4-FFF2-40B4-BE49-F238E27FC236}">
                <a16:creationId xmlns:a16="http://schemas.microsoft.com/office/drawing/2014/main" id="{464DEC54-0A9C-CCA2-0E33-A9B92649ABDF}"/>
              </a:ext>
            </a:extLst>
          </p:cNvPr>
          <p:cNvSpPr txBox="1">
            <a:spLocks noChangeArrowheads="1"/>
          </p:cNvSpPr>
          <p:nvPr/>
        </p:nvSpPr>
        <p:spPr bwMode="auto">
          <a:xfrm>
            <a:off x="1884364" y="2178050"/>
            <a:ext cx="8459787" cy="1919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5000" rIns="90000" bIns="45000"/>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Ventilation standards</a:t>
            </a:r>
          </a:p>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 Common practice ventilation rate is recommended for an entire dwelling of between 0.5 and 1.5 air changes per hour (ac/h)</a:t>
            </a:r>
          </a:p>
          <a:p>
            <a:pPr eaLnBrk="1" hangingPunct="1">
              <a:spcBef>
                <a:spcPct val="0"/>
              </a:spcBef>
              <a:buClr>
                <a:srgbClr val="000000"/>
              </a:buClr>
              <a:buFont typeface="Times New Roman" panose="02020603050405020304" pitchFamily="18" charset="0"/>
              <a:buNone/>
            </a:pPr>
            <a:r>
              <a:rPr lang="en-GB" altLang="en-US" sz="2400">
                <a:solidFill>
                  <a:srgbClr val="000000"/>
                </a:solidFill>
                <a:ea typeface="MS Gothic" panose="020B0609070205080204" pitchFamily="49" charset="-128"/>
              </a:rPr>
              <a:t>• Passivehaus recommends 0.3 ac/h</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4850" name="Rectangle 2">
            <a:extLst>
              <a:ext uri="{FF2B5EF4-FFF2-40B4-BE49-F238E27FC236}">
                <a16:creationId xmlns:a16="http://schemas.microsoft.com/office/drawing/2014/main" id="{1DF2CBA4-3549-ED8D-3AE1-30CDE7CCE0D6}"/>
              </a:ext>
            </a:extLst>
          </p:cNvPr>
          <p:cNvSpPr>
            <a:spLocks noGrp="1" noChangeArrowheads="1"/>
          </p:cNvSpPr>
          <p:nvPr>
            <p:ph type="title"/>
          </p:nvPr>
        </p:nvSpPr>
        <p:spPr>
          <a:xfrm>
            <a:off x="1992313" y="2565400"/>
            <a:ext cx="8229600" cy="1143000"/>
          </a:xfrm>
        </p:spPr>
        <p:txBody>
          <a:bodyPr/>
          <a:lstStyle/>
          <a:p>
            <a:pPr eaLnBrk="1" hangingPunct="1">
              <a:defRPr/>
            </a:pPr>
            <a:r>
              <a:rPr lang="en-GB">
                <a:ea typeface="+mj-ea"/>
                <a:cs typeface="+mj-cs"/>
              </a:rPr>
              <a:t>Micro Generation</a:t>
            </a:r>
            <a:endParaRPr lang="en-US">
              <a:ea typeface="+mj-ea"/>
              <a:cs typeface="+mj-cs"/>
            </a:endParaRPr>
          </a:p>
        </p:txBody>
      </p:sp>
      <p:sp>
        <p:nvSpPr>
          <p:cNvPr id="974851" name="Rectangle 3">
            <a:extLst>
              <a:ext uri="{FF2B5EF4-FFF2-40B4-BE49-F238E27FC236}">
                <a16:creationId xmlns:a16="http://schemas.microsoft.com/office/drawing/2014/main" id="{94E5AA74-8193-7860-F28A-273DF2186C19}"/>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4978" name="Rectangle 2">
            <a:extLst>
              <a:ext uri="{FF2B5EF4-FFF2-40B4-BE49-F238E27FC236}">
                <a16:creationId xmlns:a16="http://schemas.microsoft.com/office/drawing/2014/main" id="{4135F810-E042-5D90-A891-59DF914136F9}"/>
              </a:ext>
            </a:extLst>
          </p:cNvPr>
          <p:cNvSpPr>
            <a:spLocks noGrp="1" noChangeArrowheads="1"/>
          </p:cNvSpPr>
          <p:nvPr>
            <p:ph type="title"/>
          </p:nvPr>
        </p:nvSpPr>
        <p:spPr/>
        <p:txBody>
          <a:bodyPr/>
          <a:lstStyle/>
          <a:p>
            <a:pPr eaLnBrk="1" hangingPunct="1">
              <a:defRPr/>
            </a:pPr>
            <a:r>
              <a:rPr lang="en-GB">
                <a:ea typeface="+mj-ea"/>
                <a:cs typeface="+mj-cs"/>
              </a:rPr>
              <a:t>Micro Generation</a:t>
            </a:r>
            <a:endParaRPr lang="en-US">
              <a:ea typeface="+mj-ea"/>
              <a:cs typeface="+mj-cs"/>
            </a:endParaRPr>
          </a:p>
        </p:txBody>
      </p:sp>
      <p:sp>
        <p:nvSpPr>
          <p:cNvPr id="894979" name="Rectangle 3">
            <a:extLst>
              <a:ext uri="{FF2B5EF4-FFF2-40B4-BE49-F238E27FC236}">
                <a16:creationId xmlns:a16="http://schemas.microsoft.com/office/drawing/2014/main" id="{73C9F66B-7A15-8AC3-5A1C-95DA70FA9D20}"/>
              </a:ext>
            </a:extLst>
          </p:cNvPr>
          <p:cNvSpPr>
            <a:spLocks noGrp="1" noChangeArrowheads="1"/>
          </p:cNvSpPr>
          <p:nvPr>
            <p:ph type="body" idx="1"/>
          </p:nvPr>
        </p:nvSpPr>
        <p:spPr/>
        <p:txBody>
          <a:bodyPr/>
          <a:lstStyle/>
          <a:p>
            <a:pPr eaLnBrk="1" hangingPunct="1">
              <a:lnSpc>
                <a:spcPct val="90000"/>
              </a:lnSpc>
              <a:buFontTx/>
              <a:buNone/>
              <a:defRPr/>
            </a:pPr>
            <a:r>
              <a:rPr lang="en-GB" sz="2800"/>
              <a:t>Minimise demand and Increase efficiency by:</a:t>
            </a:r>
          </a:p>
          <a:p>
            <a:pPr eaLnBrk="1" hangingPunct="1">
              <a:lnSpc>
                <a:spcPct val="90000"/>
              </a:lnSpc>
              <a:defRPr/>
            </a:pPr>
            <a:r>
              <a:rPr lang="en-GB" sz="2800"/>
              <a:t>Behaviour changes</a:t>
            </a:r>
          </a:p>
          <a:p>
            <a:pPr eaLnBrk="1" hangingPunct="1">
              <a:lnSpc>
                <a:spcPct val="90000"/>
              </a:lnSpc>
              <a:defRPr/>
            </a:pPr>
            <a:r>
              <a:rPr lang="en-GB" sz="2800"/>
              <a:t>Retrofit devices</a:t>
            </a:r>
          </a:p>
          <a:p>
            <a:pPr eaLnBrk="1" hangingPunct="1">
              <a:lnSpc>
                <a:spcPct val="90000"/>
              </a:lnSpc>
              <a:defRPr/>
            </a:pPr>
            <a:r>
              <a:rPr lang="en-GB" sz="2800"/>
              <a:t>Draft proofing and air tightness</a:t>
            </a:r>
          </a:p>
          <a:p>
            <a:pPr eaLnBrk="1" hangingPunct="1">
              <a:lnSpc>
                <a:spcPct val="90000"/>
              </a:lnSpc>
              <a:defRPr/>
            </a:pPr>
            <a:r>
              <a:rPr lang="en-GB" sz="2800"/>
              <a:t>Replace inefficient devices</a:t>
            </a:r>
          </a:p>
          <a:p>
            <a:pPr eaLnBrk="1" hangingPunct="1">
              <a:lnSpc>
                <a:spcPct val="90000"/>
              </a:lnSpc>
              <a:defRPr/>
            </a:pPr>
            <a:r>
              <a:rPr lang="en-GB" sz="2800"/>
              <a:t>Insulation where appropriate</a:t>
            </a:r>
          </a:p>
          <a:p>
            <a:pPr eaLnBrk="1" hangingPunct="1">
              <a:lnSpc>
                <a:spcPct val="90000"/>
              </a:lnSpc>
              <a:buFontTx/>
              <a:buNone/>
              <a:defRPr/>
            </a:pPr>
            <a:endParaRPr lang="en-GB" sz="2800"/>
          </a:p>
          <a:p>
            <a:pPr eaLnBrk="1" hangingPunct="1">
              <a:lnSpc>
                <a:spcPct val="90000"/>
              </a:lnSpc>
              <a:buFontTx/>
              <a:buNone/>
              <a:defRPr/>
            </a:pPr>
            <a:r>
              <a:rPr lang="en-GB" sz="2800">
                <a:solidFill>
                  <a:srgbClr val="FF3300"/>
                </a:solidFill>
              </a:rPr>
              <a:t>These must all be done before considering generating your own energy! </a:t>
            </a:r>
          </a:p>
          <a:p>
            <a:pPr eaLnBrk="1" hangingPunct="1">
              <a:lnSpc>
                <a:spcPct val="90000"/>
              </a:lnSpc>
              <a:defRPr/>
            </a:pPr>
            <a:endParaRPr lang="en-GB" sz="2800">
              <a:solidFill>
                <a:srgbClr val="FF3300"/>
              </a:solidFill>
            </a:endParaRPr>
          </a:p>
          <a:p>
            <a:pPr eaLnBrk="1" hangingPunct="1">
              <a:lnSpc>
                <a:spcPct val="90000"/>
              </a:lnSpc>
              <a:defRPr/>
            </a:pPr>
            <a:endParaRPr lang="en-US" sz="2800"/>
          </a:p>
        </p:txBody>
      </p:sp>
    </p:spTree>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7026" name="Rectangle 2">
            <a:extLst>
              <a:ext uri="{FF2B5EF4-FFF2-40B4-BE49-F238E27FC236}">
                <a16:creationId xmlns:a16="http://schemas.microsoft.com/office/drawing/2014/main" id="{D0FC729B-D784-19F5-11AD-EAA0381A62A2}"/>
              </a:ext>
            </a:extLst>
          </p:cNvPr>
          <p:cNvSpPr>
            <a:spLocks noGrp="1" noChangeArrowheads="1"/>
          </p:cNvSpPr>
          <p:nvPr>
            <p:ph type="title"/>
          </p:nvPr>
        </p:nvSpPr>
        <p:spPr/>
        <p:txBody>
          <a:bodyPr/>
          <a:lstStyle/>
          <a:p>
            <a:pPr eaLnBrk="1" hangingPunct="1">
              <a:defRPr/>
            </a:pPr>
            <a:r>
              <a:rPr lang="en-GB" sz="4000"/>
              <a:t>Choosing a suitable renewable system</a:t>
            </a:r>
            <a:endParaRPr lang="en-US" sz="4000"/>
          </a:p>
        </p:txBody>
      </p:sp>
      <p:sp>
        <p:nvSpPr>
          <p:cNvPr id="897027" name="Rectangle 3">
            <a:extLst>
              <a:ext uri="{FF2B5EF4-FFF2-40B4-BE49-F238E27FC236}">
                <a16:creationId xmlns:a16="http://schemas.microsoft.com/office/drawing/2014/main" id="{6DCA23DB-63BC-534F-4111-3769AA2D332A}"/>
              </a:ext>
            </a:extLst>
          </p:cNvPr>
          <p:cNvSpPr>
            <a:spLocks noGrp="1" noChangeArrowheads="1"/>
          </p:cNvSpPr>
          <p:nvPr>
            <p:ph type="body" idx="1"/>
          </p:nvPr>
        </p:nvSpPr>
        <p:spPr/>
        <p:txBody>
          <a:bodyPr/>
          <a:lstStyle/>
          <a:p>
            <a:pPr eaLnBrk="1" hangingPunct="1">
              <a:buFontTx/>
              <a:buNone/>
              <a:defRPr/>
            </a:pPr>
            <a:r>
              <a:rPr lang="en-GB">
                <a:ea typeface="+mn-ea"/>
                <a:cs typeface="+mn-cs"/>
              </a:rPr>
              <a:t>Things to consider:</a:t>
            </a:r>
          </a:p>
          <a:p>
            <a:pPr eaLnBrk="1" hangingPunct="1">
              <a:defRPr/>
            </a:pPr>
            <a:r>
              <a:rPr lang="en-GB">
                <a:ea typeface="+mn-ea"/>
                <a:cs typeface="+mn-cs"/>
              </a:rPr>
              <a:t>Your Property</a:t>
            </a:r>
          </a:p>
          <a:p>
            <a:pPr eaLnBrk="1" hangingPunct="1">
              <a:defRPr/>
            </a:pPr>
            <a:r>
              <a:rPr lang="en-GB">
                <a:ea typeface="+mn-ea"/>
                <a:cs typeface="+mn-cs"/>
              </a:rPr>
              <a:t>Location and orientation</a:t>
            </a:r>
          </a:p>
          <a:p>
            <a:pPr eaLnBrk="1" hangingPunct="1">
              <a:defRPr/>
            </a:pPr>
            <a:r>
              <a:rPr lang="en-GB">
                <a:ea typeface="+mn-ea"/>
                <a:cs typeface="+mn-cs"/>
              </a:rPr>
              <a:t>Existing systems: Heating and DHW</a:t>
            </a:r>
          </a:p>
          <a:p>
            <a:pPr eaLnBrk="1" hangingPunct="1">
              <a:defRPr/>
            </a:pPr>
            <a:r>
              <a:rPr lang="en-GB">
                <a:ea typeface="+mn-ea"/>
                <a:cs typeface="+mn-cs"/>
              </a:rPr>
              <a:t>Usage patterns and demands</a:t>
            </a:r>
          </a:p>
          <a:p>
            <a:pPr eaLnBrk="1" hangingPunct="1">
              <a:defRPr/>
            </a:pPr>
            <a:r>
              <a:rPr lang="en-GB">
                <a:ea typeface="+mn-ea"/>
                <a:cs typeface="+mn-cs"/>
              </a:rPr>
              <a:t>Design considerations for each system</a:t>
            </a:r>
            <a:endParaRPr lang="en-US">
              <a:ea typeface="+mn-ea"/>
              <a:cs typeface="+mn-cs"/>
            </a:endParaRPr>
          </a:p>
        </p:txBody>
      </p:sp>
    </p:spTree>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8706" name="Rectangle 2">
            <a:extLst>
              <a:ext uri="{FF2B5EF4-FFF2-40B4-BE49-F238E27FC236}">
                <a16:creationId xmlns:a16="http://schemas.microsoft.com/office/drawing/2014/main" id="{72772E7D-6D5D-2006-61A0-9720CBAA5EDF}"/>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Micro-Renewables</a:t>
            </a:r>
            <a:endParaRPr lang="en-US">
              <a:ea typeface="+mj-ea"/>
              <a:cs typeface="+mj-cs"/>
            </a:endParaRPr>
          </a:p>
        </p:txBody>
      </p:sp>
      <p:sp>
        <p:nvSpPr>
          <p:cNvPr id="328707" name="Rectangle 3">
            <a:extLst>
              <a:ext uri="{FF2B5EF4-FFF2-40B4-BE49-F238E27FC236}">
                <a16:creationId xmlns:a16="http://schemas.microsoft.com/office/drawing/2014/main" id="{529919E6-9579-4DE8-839B-9CC25212123A}"/>
              </a:ext>
            </a:extLst>
          </p:cNvPr>
          <p:cNvSpPr>
            <a:spLocks noGrp="1" noChangeArrowheads="1"/>
          </p:cNvSpPr>
          <p:nvPr>
            <p:ph type="body" idx="1"/>
          </p:nvPr>
        </p:nvSpPr>
        <p:spPr>
          <a:xfrm>
            <a:off x="1992313" y="1268413"/>
            <a:ext cx="8229600" cy="4525962"/>
          </a:xfrm>
        </p:spPr>
        <p:txBody>
          <a:bodyPr>
            <a:normAutofit lnSpcReduction="10000"/>
          </a:bodyPr>
          <a:lstStyle/>
          <a:p>
            <a:pPr eaLnBrk="1" hangingPunct="1">
              <a:lnSpc>
                <a:spcPct val="80000"/>
              </a:lnSpc>
              <a:buFontTx/>
              <a:buNone/>
              <a:defRPr/>
            </a:pPr>
            <a:r>
              <a:rPr lang="en-GB" sz="2000" b="1">
                <a:ea typeface="ＭＳ Ｐゴシック" pitchFamily="34" charset="-128"/>
                <a:cs typeface="ＭＳ Ｐゴシック" pitchFamily="34" charset="-128"/>
              </a:rPr>
              <a:t>What are the main types of micro-renewables that are available?</a:t>
            </a:r>
          </a:p>
          <a:p>
            <a:pPr eaLnBrk="1" hangingPunct="1">
              <a:lnSpc>
                <a:spcPct val="80000"/>
              </a:lnSpc>
              <a:defRPr/>
            </a:pPr>
            <a:endParaRPr lang="en-GB" sz="2000" b="1">
              <a:ea typeface="ＭＳ Ｐゴシック" pitchFamily="34" charset="-128"/>
              <a:cs typeface="ＭＳ Ｐゴシック" pitchFamily="34" charset="-128"/>
            </a:endParaRPr>
          </a:p>
          <a:p>
            <a:pPr eaLnBrk="1" hangingPunct="1">
              <a:lnSpc>
                <a:spcPct val="80000"/>
              </a:lnSpc>
              <a:defRPr/>
            </a:pPr>
            <a:r>
              <a:rPr lang="en-GB" sz="2000">
                <a:ea typeface="ＭＳ Ｐゴシック" pitchFamily="34" charset="-128"/>
                <a:cs typeface="ＭＳ Ｐゴシック" pitchFamily="34" charset="-128"/>
              </a:rPr>
              <a:t>Solar thermal (water medium or air medium)</a:t>
            </a:r>
          </a:p>
          <a:p>
            <a:pPr eaLnBrk="1" hangingPunct="1">
              <a:lnSpc>
                <a:spcPct val="80000"/>
              </a:lnSpc>
              <a:defRPr/>
            </a:pPr>
            <a:r>
              <a:rPr lang="en-GB" sz="2000">
                <a:ea typeface="ＭＳ Ｐゴシック" pitchFamily="34" charset="-128"/>
                <a:cs typeface="ＭＳ Ｐゴシック" pitchFamily="34" charset="-128"/>
              </a:rPr>
              <a:t>Solar PV</a:t>
            </a:r>
          </a:p>
          <a:p>
            <a:pPr eaLnBrk="1" hangingPunct="1">
              <a:lnSpc>
                <a:spcPct val="80000"/>
              </a:lnSpc>
              <a:defRPr/>
            </a:pPr>
            <a:r>
              <a:rPr lang="en-GB" sz="2000">
                <a:ea typeface="ＭＳ Ｐゴシック" pitchFamily="34" charset="-128"/>
                <a:cs typeface="ＭＳ Ｐゴシック" pitchFamily="34" charset="-128"/>
              </a:rPr>
              <a:t>Wind turbines</a:t>
            </a:r>
          </a:p>
          <a:p>
            <a:pPr eaLnBrk="1" hangingPunct="1">
              <a:lnSpc>
                <a:spcPct val="80000"/>
              </a:lnSpc>
              <a:defRPr/>
            </a:pPr>
            <a:r>
              <a:rPr lang="en-GB" sz="2000">
                <a:ea typeface="ＭＳ Ｐゴシック" pitchFamily="34" charset="-128"/>
                <a:cs typeface="ＭＳ Ｐゴシック" pitchFamily="34" charset="-128"/>
              </a:rPr>
              <a:t>Micro-hydro</a:t>
            </a:r>
          </a:p>
          <a:p>
            <a:pPr eaLnBrk="1" hangingPunct="1">
              <a:lnSpc>
                <a:spcPct val="80000"/>
              </a:lnSpc>
              <a:defRPr/>
            </a:pPr>
            <a:r>
              <a:rPr lang="en-GB" sz="2000">
                <a:ea typeface="ＭＳ Ｐゴシック" pitchFamily="34" charset="-128"/>
                <a:cs typeface="ＭＳ Ｐゴシック" pitchFamily="34" charset="-128"/>
              </a:rPr>
              <a:t>Biomass</a:t>
            </a:r>
          </a:p>
          <a:p>
            <a:pPr eaLnBrk="1" hangingPunct="1">
              <a:lnSpc>
                <a:spcPct val="80000"/>
              </a:lnSpc>
              <a:defRPr/>
            </a:pPr>
            <a:r>
              <a:rPr lang="en-GB" sz="2000">
                <a:ea typeface="ＭＳ Ｐゴシック" pitchFamily="34" charset="-128"/>
                <a:cs typeface="ＭＳ Ｐゴシック" pitchFamily="34" charset="-128"/>
              </a:rPr>
              <a:t>Ground source / Air source heat pumps (require electricity, but high power co-efficiencies regain overall efficiency)</a:t>
            </a:r>
          </a:p>
          <a:p>
            <a:pPr eaLnBrk="1" hangingPunct="1">
              <a:lnSpc>
                <a:spcPct val="80000"/>
              </a:lnSpc>
              <a:defRPr/>
            </a:pPr>
            <a:r>
              <a:rPr lang="en-GB" sz="2000">
                <a:ea typeface="ＭＳ Ｐゴシック" pitchFamily="34" charset="-128"/>
                <a:cs typeface="ＭＳ Ｐゴシック" pitchFamily="34" charset="-128"/>
              </a:rPr>
              <a:t>Combined Heat and Power (require non-renewable fuels, but potentially more efficient)</a:t>
            </a:r>
          </a:p>
          <a:p>
            <a:pPr eaLnBrk="1" hangingPunct="1">
              <a:lnSpc>
                <a:spcPct val="80000"/>
              </a:lnSpc>
              <a:defRPr/>
            </a:pPr>
            <a:r>
              <a:rPr lang="en-GB" sz="2000">
                <a:ea typeface="ＭＳ Ｐゴシック" pitchFamily="34" charset="-128"/>
                <a:cs typeface="ＭＳ Ｐゴシック" pitchFamily="34" charset="-128"/>
              </a:rPr>
              <a:t>Fuel Cells (require fuel to be processed and this can require initial high energy input in order to create the hydrogen. Therefore hydrogen must be created by renewable energy sources to be </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green</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a:t>
            </a:r>
          </a:p>
          <a:p>
            <a:pPr eaLnBrk="1" hangingPunct="1">
              <a:lnSpc>
                <a:spcPct val="80000"/>
              </a:lnSpc>
              <a:spcBef>
                <a:spcPct val="50000"/>
              </a:spcBef>
              <a:buFontTx/>
              <a:buNone/>
              <a:defRPr/>
            </a:pPr>
            <a:endParaRPr lang="en-US" sz="2000">
              <a:ea typeface="ＭＳ Ｐゴシック" pitchFamily="34" charset="-128"/>
              <a:cs typeface="ＭＳ Ｐゴシック" pitchFamily="34" charset="-128"/>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870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870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870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870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870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870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28707">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287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6898" name="Rectangle 2">
            <a:extLst>
              <a:ext uri="{FF2B5EF4-FFF2-40B4-BE49-F238E27FC236}">
                <a16:creationId xmlns:a16="http://schemas.microsoft.com/office/drawing/2014/main" id="{BB346867-94E9-6FE0-1A83-F1038B3F9840}"/>
              </a:ext>
            </a:extLst>
          </p:cNvPr>
          <p:cNvSpPr>
            <a:spLocks noGrp="1" noChangeArrowheads="1"/>
          </p:cNvSpPr>
          <p:nvPr>
            <p:ph type="title"/>
          </p:nvPr>
        </p:nvSpPr>
        <p:spPr>
          <a:xfrm>
            <a:off x="1992313" y="2636838"/>
            <a:ext cx="8229600" cy="1143000"/>
          </a:xfrm>
        </p:spPr>
        <p:txBody>
          <a:bodyPr/>
          <a:lstStyle/>
          <a:p>
            <a:pPr eaLnBrk="1" hangingPunct="1">
              <a:defRPr/>
            </a:pPr>
            <a:r>
              <a:rPr lang="en-GB">
                <a:ea typeface="+mj-ea"/>
                <a:cs typeface="+mj-cs"/>
              </a:rPr>
              <a:t>Water efficiency</a:t>
            </a:r>
            <a:endParaRPr lang="en-US">
              <a:ea typeface="+mj-ea"/>
              <a:cs typeface="+mj-cs"/>
            </a:endParaRPr>
          </a:p>
        </p:txBody>
      </p:sp>
      <p:sp>
        <p:nvSpPr>
          <p:cNvPr id="976899" name="Rectangle 3">
            <a:extLst>
              <a:ext uri="{FF2B5EF4-FFF2-40B4-BE49-F238E27FC236}">
                <a16:creationId xmlns:a16="http://schemas.microsoft.com/office/drawing/2014/main" id="{9817F91D-486C-08BD-7E68-CACDC899688F}"/>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4617" name="Rectangle 9">
            <a:extLst>
              <a:ext uri="{FF2B5EF4-FFF2-40B4-BE49-F238E27FC236}">
                <a16:creationId xmlns:a16="http://schemas.microsoft.com/office/drawing/2014/main" id="{AC0E7288-0BA7-424A-3A30-E8F70827EEAE}"/>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Water Use</a:t>
            </a:r>
            <a:endParaRPr lang="en-US">
              <a:ea typeface="+mj-ea"/>
              <a:cs typeface="+mj-cs"/>
            </a:endParaRPr>
          </a:p>
        </p:txBody>
      </p:sp>
      <p:sp>
        <p:nvSpPr>
          <p:cNvPr id="324621" name="Rectangle 13">
            <a:extLst>
              <a:ext uri="{FF2B5EF4-FFF2-40B4-BE49-F238E27FC236}">
                <a16:creationId xmlns:a16="http://schemas.microsoft.com/office/drawing/2014/main" id="{A9D6BE94-59DB-8617-E643-EEDF3A2F23B1}"/>
              </a:ext>
            </a:extLst>
          </p:cNvPr>
          <p:cNvSpPr>
            <a:spLocks noGrp="1" noChangeArrowheads="1"/>
          </p:cNvSpPr>
          <p:nvPr>
            <p:ph type="body" sz="half" idx="2"/>
          </p:nvPr>
        </p:nvSpPr>
        <p:spPr>
          <a:xfrm>
            <a:off x="6169026" y="1600201"/>
            <a:ext cx="4041775" cy="4525963"/>
          </a:xfrm>
        </p:spPr>
        <p:txBody>
          <a:bodyPr>
            <a:normAutofit lnSpcReduction="10000"/>
          </a:bodyPr>
          <a:lstStyle/>
          <a:p>
            <a:pPr eaLnBrk="1" hangingPunct="1">
              <a:buFontTx/>
              <a:buNone/>
              <a:defRPr/>
            </a:pPr>
            <a:r>
              <a:rPr lang="en-GB" sz="2400"/>
              <a:t>The Average house hold uses 100-200 Litres per person per day.</a:t>
            </a:r>
          </a:p>
          <a:p>
            <a:pPr eaLnBrk="1" hangingPunct="1">
              <a:defRPr/>
            </a:pPr>
            <a:endParaRPr lang="en-GB" sz="2400"/>
          </a:p>
          <a:p>
            <a:pPr eaLnBrk="1" hangingPunct="1">
              <a:buFontTx/>
              <a:buNone/>
              <a:defRPr/>
            </a:pPr>
            <a:r>
              <a:rPr lang="en-GB" sz="2400"/>
              <a:t>Water has a carbon footprint and a high embodied energy</a:t>
            </a:r>
          </a:p>
          <a:p>
            <a:pPr eaLnBrk="1" hangingPunct="1">
              <a:defRPr/>
            </a:pPr>
            <a:endParaRPr lang="en-GB" sz="2400"/>
          </a:p>
          <a:p>
            <a:pPr eaLnBrk="1" hangingPunct="1">
              <a:buFontTx/>
              <a:buNone/>
              <a:defRPr/>
            </a:pPr>
            <a:r>
              <a:rPr lang="en-GB" sz="2400"/>
              <a:t>The water industry consumes 8% of the UK total energy production for treatment and transportation (pumping).</a:t>
            </a:r>
            <a:endParaRPr lang="en-US" sz="2400"/>
          </a:p>
          <a:p>
            <a:pPr eaLnBrk="1" hangingPunct="1">
              <a:defRPr/>
            </a:pPr>
            <a:endParaRPr lang="en-US" sz="2400"/>
          </a:p>
        </p:txBody>
      </p:sp>
      <p:pic>
        <p:nvPicPr>
          <p:cNvPr id="324616" name="Picture 8" descr="Personal water use">
            <a:extLst>
              <a:ext uri="{FF2B5EF4-FFF2-40B4-BE49-F238E27FC236}">
                <a16:creationId xmlns:a16="http://schemas.microsoft.com/office/drawing/2014/main" id="{A73C6A69-9C96-C1D3-B6DB-494815A918FA}"/>
              </a:ext>
            </a:extLst>
          </p:cNvPr>
          <p:cNvPicPr>
            <a:picLocks noGrp="1" noChangeAspect="1" noChangeArrowheads="1"/>
          </p:cNvPicPr>
          <p:nvPr>
            <p:ph idx="4294967295"/>
          </p:nvPr>
        </p:nvPicPr>
        <p:blipFill>
          <a:blip r:embed="rId2"/>
          <a:srcRect/>
          <a:stretch>
            <a:fillRect/>
          </a:stretch>
        </p:blipFill>
        <p:spPr>
          <a:xfrm>
            <a:off x="1774826" y="1700213"/>
            <a:ext cx="4392613" cy="43926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462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462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462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21" grpId="0" build="p"/>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9970" name="Rectangle 2">
            <a:extLst>
              <a:ext uri="{FF2B5EF4-FFF2-40B4-BE49-F238E27FC236}">
                <a16:creationId xmlns:a16="http://schemas.microsoft.com/office/drawing/2014/main" id="{D7D1669D-EEFB-AFB5-99D3-3BC0374F00D3}"/>
              </a:ext>
            </a:extLst>
          </p:cNvPr>
          <p:cNvSpPr>
            <a:spLocks noGrp="1" noChangeArrowheads="1"/>
          </p:cNvSpPr>
          <p:nvPr>
            <p:ph type="title"/>
          </p:nvPr>
        </p:nvSpPr>
        <p:spPr/>
        <p:txBody>
          <a:bodyPr/>
          <a:lstStyle/>
          <a:p>
            <a:pPr eaLnBrk="1" hangingPunct="1">
              <a:defRPr/>
            </a:pPr>
            <a:r>
              <a:rPr lang="en-GB">
                <a:ea typeface="+mj-ea"/>
                <a:cs typeface="+mj-cs"/>
              </a:rPr>
              <a:t>Water Efficiency</a:t>
            </a:r>
            <a:endParaRPr lang="en-US">
              <a:ea typeface="+mj-ea"/>
              <a:cs typeface="+mj-cs"/>
            </a:endParaRPr>
          </a:p>
        </p:txBody>
      </p:sp>
      <p:sp>
        <p:nvSpPr>
          <p:cNvPr id="339971" name="Rectangle 3">
            <a:extLst>
              <a:ext uri="{FF2B5EF4-FFF2-40B4-BE49-F238E27FC236}">
                <a16:creationId xmlns:a16="http://schemas.microsoft.com/office/drawing/2014/main" id="{66103C10-0129-57CA-2951-47AF652B9659}"/>
              </a:ext>
            </a:extLst>
          </p:cNvPr>
          <p:cNvSpPr>
            <a:spLocks noGrp="1" noChangeArrowheads="1"/>
          </p:cNvSpPr>
          <p:nvPr>
            <p:ph type="body" sz="half" idx="1"/>
          </p:nvPr>
        </p:nvSpPr>
        <p:spPr>
          <a:xfrm>
            <a:off x="1981200" y="1600201"/>
            <a:ext cx="7931150" cy="4525963"/>
          </a:xfrm>
        </p:spPr>
        <p:txBody>
          <a:bodyPr>
            <a:normAutofit lnSpcReduction="10000"/>
          </a:bodyPr>
          <a:lstStyle/>
          <a:p>
            <a:pPr marL="533400" indent="-533400">
              <a:buNone/>
              <a:defRPr/>
            </a:pPr>
            <a:r>
              <a:rPr lang="en-GB" sz="2400">
                <a:ea typeface="ＭＳ Ｐゴシック" pitchFamily="34" charset="-128"/>
                <a:cs typeface="ＭＳ Ｐゴシック" pitchFamily="34" charset="-128"/>
              </a:rPr>
              <a:t>First</a:t>
            </a:r>
            <a:r>
              <a:rPr lang="en-GB" sz="2400">
                <a:solidFill>
                  <a:srgbClr val="FF0000"/>
                </a:solidFill>
                <a:ea typeface="ＭＳ Ｐゴシック" pitchFamily="34" charset="-128"/>
                <a:cs typeface="ＭＳ Ｐゴシック" pitchFamily="34" charset="-128"/>
              </a:rPr>
              <a:t> Identify</a:t>
            </a:r>
            <a:r>
              <a:rPr lang="en-GB" sz="2400">
                <a:ea typeface="ＭＳ Ｐゴシック" pitchFamily="34" charset="-128"/>
                <a:cs typeface="ＭＳ Ｐゴシック" pitchFamily="34" charset="-128"/>
              </a:rPr>
              <a:t> water uses and potential reduction</a:t>
            </a:r>
          </a:p>
          <a:p>
            <a:pPr marL="533400" indent="-533400">
              <a:buNone/>
              <a:defRPr/>
            </a:pPr>
            <a:r>
              <a:rPr lang="en-GB" sz="2400">
                <a:ea typeface="ＭＳ Ｐゴシック" pitchFamily="34" charset="-128"/>
                <a:cs typeface="ＭＳ Ｐゴシック" pitchFamily="34" charset="-128"/>
              </a:rPr>
              <a:t>	Water reduction through </a:t>
            </a:r>
            <a:r>
              <a:rPr lang="en-GB" sz="2400">
                <a:solidFill>
                  <a:srgbClr val="FF0000"/>
                </a:solidFill>
                <a:ea typeface="ＭＳ Ｐゴシック" pitchFamily="34" charset="-128"/>
                <a:cs typeface="ＭＳ Ｐゴシック" pitchFamily="34" charset="-128"/>
              </a:rPr>
              <a:t>behaviour</a:t>
            </a:r>
            <a:r>
              <a:rPr lang="en-GB" sz="2400">
                <a:ea typeface="ＭＳ Ｐゴシック" pitchFamily="34" charset="-128"/>
                <a:cs typeface="ＭＳ Ｐゴシック" pitchFamily="34" charset="-128"/>
              </a:rPr>
              <a:t> changes</a:t>
            </a:r>
          </a:p>
          <a:p>
            <a:pPr marL="533400" indent="-533400">
              <a:buNone/>
              <a:defRPr/>
            </a:pPr>
            <a:r>
              <a:rPr lang="en-GB" sz="2400">
                <a:ea typeface="ＭＳ Ｐゴシック" pitchFamily="34" charset="-128"/>
                <a:cs typeface="ＭＳ Ｐゴシック" pitchFamily="34" charset="-128"/>
              </a:rPr>
              <a:t>Water reduction through simple and cheap </a:t>
            </a:r>
            <a:r>
              <a:rPr lang="en-GB" sz="2400">
                <a:solidFill>
                  <a:srgbClr val="FF0000"/>
                </a:solidFill>
                <a:ea typeface="ＭＳ Ｐゴシック" pitchFamily="34" charset="-128"/>
                <a:cs typeface="ＭＳ Ｐゴシック" pitchFamily="34" charset="-128"/>
              </a:rPr>
              <a:t>retrofit devices</a:t>
            </a:r>
          </a:p>
          <a:p>
            <a:pPr marL="533400" indent="-533400">
              <a:buNone/>
              <a:defRPr/>
            </a:pPr>
            <a:endParaRPr lang="en-GB" sz="2400">
              <a:solidFill>
                <a:srgbClr val="FF0000"/>
              </a:solidFill>
              <a:ea typeface="ＭＳ Ｐゴシック" pitchFamily="34" charset="-128"/>
              <a:cs typeface="ＭＳ Ｐゴシック" pitchFamily="34" charset="-128"/>
            </a:endParaRPr>
          </a:p>
          <a:p>
            <a:pPr marL="533400" indent="-533400">
              <a:buNone/>
              <a:defRPr/>
            </a:pPr>
            <a:r>
              <a:rPr lang="en-GB" sz="2400">
                <a:solidFill>
                  <a:srgbClr val="FF0000"/>
                </a:solidFill>
                <a:ea typeface="ＭＳ Ｐゴシック" pitchFamily="34" charset="-128"/>
                <a:cs typeface="ＭＳ Ｐゴシック" pitchFamily="34" charset="-128"/>
              </a:rPr>
              <a:t>Then:</a:t>
            </a:r>
          </a:p>
          <a:p>
            <a:pPr marL="533400" indent="-533400">
              <a:buFont typeface="Wingdings" pitchFamily="2" charset="2"/>
              <a:buAutoNum type="arabicPeriod"/>
              <a:defRPr/>
            </a:pPr>
            <a:r>
              <a:rPr lang="en-GB" sz="2400">
                <a:ea typeface="ＭＳ Ｐゴシック" pitchFamily="34" charset="-128"/>
                <a:cs typeface="ＭＳ Ｐゴシック" pitchFamily="34" charset="-128"/>
              </a:rPr>
              <a:t>Water Audit – Identify main use and efficiencies</a:t>
            </a:r>
          </a:p>
          <a:p>
            <a:pPr marL="533400" indent="-533400">
              <a:buFont typeface="Wingdings" pitchFamily="2" charset="2"/>
              <a:buAutoNum type="arabicPeriod"/>
              <a:defRPr/>
            </a:pPr>
            <a:r>
              <a:rPr lang="en-GB" sz="2400">
                <a:ea typeface="ＭＳ Ｐゴシック" pitchFamily="34" charset="-128"/>
                <a:cs typeface="ＭＳ Ｐゴシック" pitchFamily="34" charset="-128"/>
              </a:rPr>
              <a:t>Reduce main usage via</a:t>
            </a:r>
          </a:p>
          <a:p>
            <a:pPr marL="914400" lvl="1" indent="-457200">
              <a:buNone/>
              <a:defRPr/>
            </a:pPr>
            <a:r>
              <a:rPr lang="en-GB" sz="2500">
                <a:ea typeface="ＭＳ Ｐゴシック" pitchFamily="34" charset="-128"/>
                <a:cs typeface="Times New Roman" pitchFamily="18" charset="0"/>
              </a:rPr>
              <a:t>Water collection (Rainwater)</a:t>
            </a:r>
          </a:p>
          <a:p>
            <a:pPr marL="914400" lvl="1" indent="-457200">
              <a:buNone/>
              <a:defRPr/>
            </a:pPr>
            <a:r>
              <a:rPr lang="en-GB" sz="2500">
                <a:ea typeface="ＭＳ Ｐゴシック" pitchFamily="34" charset="-128"/>
                <a:cs typeface="Times New Roman" pitchFamily="18" charset="0"/>
              </a:rPr>
              <a:t>Water recycling (Grey water, Black water)</a:t>
            </a:r>
          </a:p>
          <a:p>
            <a:pPr marL="914400" lvl="1" indent="-457200">
              <a:buNone/>
              <a:defRPr/>
            </a:pPr>
            <a:r>
              <a:rPr lang="en-GB" sz="2500">
                <a:ea typeface="ＭＳ Ｐゴシック" pitchFamily="34" charset="-128"/>
                <a:cs typeface="Times New Roman" pitchFamily="18" charset="0"/>
              </a:rPr>
              <a:t>Water management and control systems</a:t>
            </a:r>
          </a:p>
          <a:p>
            <a:pPr marL="914400" lvl="1" indent="-457200">
              <a:buNone/>
              <a:defRPr/>
            </a:pPr>
            <a:r>
              <a:rPr lang="en-GB" sz="2500">
                <a:ea typeface="ＭＳ Ｐゴシック" pitchFamily="34" charset="-128"/>
                <a:cs typeface="Times New Roman" pitchFamily="18" charset="0"/>
              </a:rPr>
              <a:t>Low flow toilets, Compost toilets, Waterless urinals</a:t>
            </a:r>
          </a:p>
          <a:p>
            <a:pPr marL="914400" lvl="1" indent="-457200">
              <a:defRPr/>
            </a:pPr>
            <a:endParaRPr lang="en-GB" sz="2500">
              <a:ea typeface="ＭＳ Ｐゴシック" pitchFamily="34" charset="-128"/>
              <a:cs typeface="Times New Roman" pitchFamily="18" charset="0"/>
            </a:endParaRPr>
          </a:p>
          <a:p>
            <a:pPr marL="533400" indent="-533400">
              <a:defRPr/>
            </a:pPr>
            <a:endParaRPr lang="en-GB" sz="2800">
              <a:ea typeface="ＭＳ Ｐゴシック" pitchFamily="34" charset="-128"/>
              <a:cs typeface="ＭＳ Ｐゴシック" pitchFamily="34" charset="-128"/>
            </a:endParaRPr>
          </a:p>
        </p:txBody>
      </p:sp>
      <p:pic>
        <p:nvPicPr>
          <p:cNvPr id="339973" name="Picture 5" descr="tap">
            <a:extLst>
              <a:ext uri="{FF2B5EF4-FFF2-40B4-BE49-F238E27FC236}">
                <a16:creationId xmlns:a16="http://schemas.microsoft.com/office/drawing/2014/main" id="{4C241121-842D-83EC-A7F6-2165A9D633D9}"/>
              </a:ext>
            </a:extLst>
          </p:cNvPr>
          <p:cNvPicPr>
            <a:picLocks noGrp="1" noChangeAspect="1" noChangeArrowheads="1"/>
          </p:cNvPicPr>
          <p:nvPr>
            <p:ph sz="half" idx="2"/>
          </p:nvPr>
        </p:nvPicPr>
        <p:blipFill>
          <a:blip r:embed="rId2"/>
          <a:srcRect/>
          <a:stretch>
            <a:fillRect/>
          </a:stretch>
        </p:blipFill>
        <p:spPr>
          <a:xfrm>
            <a:off x="8759825" y="2997200"/>
            <a:ext cx="1646238" cy="19494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99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99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99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3997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3997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39971">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39971">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39971">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39971">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3997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1" grpId="0" build="p"/>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0220" name="Rectangle 12">
            <a:extLst>
              <a:ext uri="{FF2B5EF4-FFF2-40B4-BE49-F238E27FC236}">
                <a16:creationId xmlns:a16="http://schemas.microsoft.com/office/drawing/2014/main" id="{1D8C56DA-BF55-81CD-1E9B-416573A941AA}"/>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Reuse and recycle</a:t>
            </a:r>
            <a:endParaRPr lang="en-US">
              <a:ea typeface="+mj-ea"/>
              <a:cs typeface="+mj-cs"/>
            </a:endParaRPr>
          </a:p>
        </p:txBody>
      </p:sp>
      <p:sp>
        <p:nvSpPr>
          <p:cNvPr id="350211" name="Rectangle 3">
            <a:extLst>
              <a:ext uri="{FF2B5EF4-FFF2-40B4-BE49-F238E27FC236}">
                <a16:creationId xmlns:a16="http://schemas.microsoft.com/office/drawing/2014/main" id="{BBD8163C-0435-7E86-7A6B-6C306CA85F78}"/>
              </a:ext>
            </a:extLst>
          </p:cNvPr>
          <p:cNvSpPr>
            <a:spLocks noGrp="1" noChangeArrowheads="1"/>
          </p:cNvSpPr>
          <p:nvPr>
            <p:ph type="body" sz="half" idx="1"/>
          </p:nvPr>
        </p:nvSpPr>
        <p:spPr>
          <a:xfrm>
            <a:off x="1992314" y="1125538"/>
            <a:ext cx="5627687" cy="4781550"/>
          </a:xfrm>
        </p:spPr>
        <p:txBody>
          <a:bodyPr>
            <a:normAutofit lnSpcReduction="10000"/>
          </a:bodyPr>
          <a:lstStyle/>
          <a:p>
            <a:pPr eaLnBrk="1" hangingPunct="1">
              <a:lnSpc>
                <a:spcPct val="90000"/>
              </a:lnSpc>
              <a:buFontTx/>
              <a:buNone/>
              <a:defRPr/>
            </a:pPr>
            <a:r>
              <a:rPr lang="en-GB" sz="1800">
                <a:ea typeface="ＭＳ Ｐゴシック" pitchFamily="34" charset="-128"/>
                <a:cs typeface="ＭＳ Ｐゴシック" pitchFamily="34" charset="-128"/>
              </a:rPr>
              <a:t>Water recycling – Grey water (water from baths, sinks)</a:t>
            </a:r>
          </a:p>
          <a:p>
            <a:pPr eaLnBrk="1" hangingPunct="1">
              <a:lnSpc>
                <a:spcPct val="90000"/>
              </a:lnSpc>
              <a:buFontTx/>
              <a:buNone/>
              <a:defRPr/>
            </a:pPr>
            <a:endParaRPr lang="en-GB" sz="1800">
              <a:ea typeface="ＭＳ Ｐゴシック" pitchFamily="34" charset="-128"/>
              <a:cs typeface="ＭＳ Ｐゴシック" pitchFamily="34" charset="-128"/>
            </a:endParaRPr>
          </a:p>
          <a:p>
            <a:pPr eaLnBrk="1" hangingPunct="1">
              <a:lnSpc>
                <a:spcPct val="90000"/>
              </a:lnSpc>
              <a:defRPr/>
            </a:pPr>
            <a:r>
              <a:rPr lang="en-GB" sz="1800">
                <a:ea typeface="ＭＳ Ｐゴシック" pitchFamily="34" charset="-128"/>
                <a:cs typeface="ＭＳ Ｐゴシック" pitchFamily="34" charset="-128"/>
              </a:rPr>
              <a:t>Used for toilets, gardens.</a:t>
            </a:r>
          </a:p>
          <a:p>
            <a:pPr eaLnBrk="1" hangingPunct="1">
              <a:lnSpc>
                <a:spcPct val="90000"/>
              </a:lnSpc>
              <a:defRPr/>
            </a:pPr>
            <a:r>
              <a:rPr lang="en-GB" sz="1800">
                <a:ea typeface="ＭＳ Ｐゴシック" pitchFamily="34" charset="-128"/>
                <a:cs typeface="ＭＳ Ｐゴシック" pitchFamily="34" charset="-128"/>
              </a:rPr>
              <a:t>Storage issue: Day storage flushing required if not used.</a:t>
            </a:r>
          </a:p>
          <a:p>
            <a:pPr eaLnBrk="1" hangingPunct="1">
              <a:lnSpc>
                <a:spcPct val="90000"/>
              </a:lnSpc>
              <a:defRPr/>
            </a:pPr>
            <a:r>
              <a:rPr lang="en-GB" sz="1800">
                <a:ea typeface="ＭＳ Ｐゴシック" pitchFamily="34" charset="-128"/>
                <a:cs typeface="ＭＳ Ｐゴシック" pitchFamily="34" charset="-128"/>
              </a:rPr>
              <a:t>Eco-play is the most common system in use.</a:t>
            </a:r>
          </a:p>
          <a:p>
            <a:pPr eaLnBrk="1" hangingPunct="1">
              <a:lnSpc>
                <a:spcPct val="90000"/>
              </a:lnSpc>
              <a:defRPr/>
            </a:pPr>
            <a:endParaRPr lang="en-GB" sz="1800">
              <a:ea typeface="ＭＳ Ｐゴシック" pitchFamily="34" charset="-128"/>
              <a:cs typeface="ＭＳ Ｐゴシック" pitchFamily="34" charset="-128"/>
            </a:endParaRPr>
          </a:p>
          <a:p>
            <a:pPr eaLnBrk="1" hangingPunct="1">
              <a:lnSpc>
                <a:spcPct val="90000"/>
              </a:lnSpc>
              <a:buFontTx/>
              <a:buNone/>
              <a:defRPr/>
            </a:pPr>
            <a:r>
              <a:rPr lang="en-GB" sz="1800">
                <a:ea typeface="ＭＳ Ｐゴシック" pitchFamily="34" charset="-128"/>
                <a:cs typeface="ＭＳ Ｐゴシック" pitchFamily="34" charset="-128"/>
              </a:rPr>
              <a:t>Water recycling – Black water (water from toilets)</a:t>
            </a:r>
          </a:p>
          <a:p>
            <a:pPr eaLnBrk="1" hangingPunct="1">
              <a:lnSpc>
                <a:spcPct val="90000"/>
              </a:lnSpc>
              <a:defRPr/>
            </a:pPr>
            <a:endParaRPr lang="en-GB" sz="1800">
              <a:ea typeface="ＭＳ Ｐゴシック" pitchFamily="34" charset="-128"/>
              <a:cs typeface="ＭＳ Ｐゴシック" pitchFamily="34" charset="-128"/>
            </a:endParaRPr>
          </a:p>
          <a:p>
            <a:pPr eaLnBrk="1" hangingPunct="1">
              <a:lnSpc>
                <a:spcPct val="90000"/>
              </a:lnSpc>
              <a:defRPr/>
            </a:pPr>
            <a:r>
              <a:rPr lang="en-GB" sz="1800">
                <a:ea typeface="ＭＳ Ｐゴシック" pitchFamily="34" charset="-128"/>
                <a:cs typeface="ＭＳ Ｐゴシック" pitchFamily="34" charset="-128"/>
              </a:rPr>
              <a:t>Used to go back into toilets, but once treated could be used for anything.</a:t>
            </a:r>
          </a:p>
          <a:p>
            <a:pPr eaLnBrk="1" hangingPunct="1">
              <a:lnSpc>
                <a:spcPct val="90000"/>
              </a:lnSpc>
              <a:defRPr/>
            </a:pPr>
            <a:r>
              <a:rPr lang="en-GB" sz="1800">
                <a:ea typeface="ＭＳ Ｐゴシック" pitchFamily="34" charset="-128"/>
                <a:cs typeface="ＭＳ Ｐゴシック" pitchFamily="34" charset="-128"/>
              </a:rPr>
              <a:t>Expensive and questionable use of resources given that the sewerage system is a very efficient tool for this purpose. Unless off grid.</a:t>
            </a:r>
            <a:endParaRPr lang="en-US" sz="1800">
              <a:ea typeface="ＭＳ Ｐゴシック" pitchFamily="34" charset="-128"/>
              <a:cs typeface="ＭＳ Ｐゴシック" pitchFamily="34" charset="-128"/>
            </a:endParaRPr>
          </a:p>
        </p:txBody>
      </p:sp>
      <p:pic>
        <p:nvPicPr>
          <p:cNvPr id="350216" name="Picture 8">
            <a:extLst>
              <a:ext uri="{FF2B5EF4-FFF2-40B4-BE49-F238E27FC236}">
                <a16:creationId xmlns:a16="http://schemas.microsoft.com/office/drawing/2014/main" id="{0592291E-49DA-0D22-73FC-838ACE760887}"/>
              </a:ext>
            </a:extLst>
          </p:cNvPr>
          <p:cNvPicPr>
            <a:picLocks noGrp="1" noChangeAspect="1" noChangeArrowheads="1"/>
          </p:cNvPicPr>
          <p:nvPr>
            <p:ph sz="quarter" idx="2"/>
          </p:nvPr>
        </p:nvPicPr>
        <p:blipFill>
          <a:blip r:embed="rId2"/>
          <a:srcRect/>
          <a:stretch>
            <a:fillRect/>
          </a:stretch>
        </p:blipFill>
        <p:spPr>
          <a:xfrm>
            <a:off x="7662863" y="3600451"/>
            <a:ext cx="2754312" cy="2035175"/>
          </a:xfrm>
        </p:spPr>
      </p:pic>
      <p:pic>
        <p:nvPicPr>
          <p:cNvPr id="350219" name="Picture 11">
            <a:extLst>
              <a:ext uri="{FF2B5EF4-FFF2-40B4-BE49-F238E27FC236}">
                <a16:creationId xmlns:a16="http://schemas.microsoft.com/office/drawing/2014/main" id="{83F1B6E1-FDC1-F5E4-FF2D-1C8111E53F3E}"/>
              </a:ext>
            </a:extLst>
          </p:cNvPr>
          <p:cNvPicPr>
            <a:picLocks noGrp="1" noChangeAspect="1" noChangeArrowheads="1"/>
          </p:cNvPicPr>
          <p:nvPr>
            <p:ph sz="quarter" idx="4294967295"/>
          </p:nvPr>
        </p:nvPicPr>
        <p:blipFill>
          <a:blip r:embed="rId3">
            <a:lum bright="12000"/>
          </a:blip>
          <a:srcRect/>
          <a:stretch>
            <a:fillRect/>
          </a:stretch>
        </p:blipFill>
        <p:spPr>
          <a:xfrm>
            <a:off x="7896225" y="1052514"/>
            <a:ext cx="1944688" cy="2447925"/>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02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02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02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02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0211">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50211">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5021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0211" grpId="0" build="p"/>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9186" name="Rectangle 2">
            <a:extLst>
              <a:ext uri="{FF2B5EF4-FFF2-40B4-BE49-F238E27FC236}">
                <a16:creationId xmlns:a16="http://schemas.microsoft.com/office/drawing/2014/main" id="{51C4443A-B2E9-5860-C020-4AEE41434210}"/>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Rain Water Harvesting</a:t>
            </a:r>
            <a:endParaRPr lang="en-US">
              <a:ea typeface="+mj-ea"/>
              <a:cs typeface="+mj-cs"/>
            </a:endParaRPr>
          </a:p>
        </p:txBody>
      </p:sp>
      <p:sp>
        <p:nvSpPr>
          <p:cNvPr id="349187" name="Rectangle 3">
            <a:extLst>
              <a:ext uri="{FF2B5EF4-FFF2-40B4-BE49-F238E27FC236}">
                <a16:creationId xmlns:a16="http://schemas.microsoft.com/office/drawing/2014/main" id="{644EEDC0-840A-AD61-C9F8-2736CFE00A3F}"/>
              </a:ext>
            </a:extLst>
          </p:cNvPr>
          <p:cNvSpPr>
            <a:spLocks noGrp="1" noChangeArrowheads="1"/>
          </p:cNvSpPr>
          <p:nvPr>
            <p:ph type="body" sz="half" idx="1"/>
          </p:nvPr>
        </p:nvSpPr>
        <p:spPr>
          <a:xfrm>
            <a:off x="1981201" y="1600201"/>
            <a:ext cx="4041775" cy="4525963"/>
          </a:xfrm>
        </p:spPr>
        <p:txBody>
          <a:bodyPr>
            <a:normAutofit lnSpcReduction="10000"/>
          </a:bodyPr>
          <a:lstStyle/>
          <a:p>
            <a:pPr eaLnBrk="1" hangingPunct="1">
              <a:lnSpc>
                <a:spcPct val="80000"/>
              </a:lnSpc>
              <a:buFontTx/>
              <a:buNone/>
              <a:defRPr/>
            </a:pPr>
            <a:r>
              <a:rPr lang="en-GB" sz="1800"/>
              <a:t>Collected rainwater can be used for:</a:t>
            </a:r>
          </a:p>
          <a:p>
            <a:pPr eaLnBrk="1" hangingPunct="1">
              <a:lnSpc>
                <a:spcPct val="80000"/>
              </a:lnSpc>
              <a:buFontTx/>
              <a:buNone/>
              <a:defRPr/>
            </a:pPr>
            <a:endParaRPr lang="en-GB" sz="1800"/>
          </a:p>
          <a:p>
            <a:pPr eaLnBrk="1" hangingPunct="1">
              <a:lnSpc>
                <a:spcPct val="80000"/>
              </a:lnSpc>
              <a:defRPr/>
            </a:pPr>
            <a:r>
              <a:rPr lang="en-GB" sz="1800"/>
              <a:t>Watering plants / washing bike</a:t>
            </a:r>
          </a:p>
          <a:p>
            <a:pPr eaLnBrk="1" hangingPunct="1">
              <a:lnSpc>
                <a:spcPct val="80000"/>
              </a:lnSpc>
              <a:defRPr/>
            </a:pPr>
            <a:r>
              <a:rPr lang="en-GB" sz="1800"/>
              <a:t>Washing machines</a:t>
            </a:r>
          </a:p>
          <a:p>
            <a:pPr eaLnBrk="1" hangingPunct="1">
              <a:lnSpc>
                <a:spcPct val="80000"/>
              </a:lnSpc>
              <a:defRPr/>
            </a:pPr>
            <a:r>
              <a:rPr lang="en-GB" sz="1800"/>
              <a:t>Toilets</a:t>
            </a:r>
          </a:p>
          <a:p>
            <a:pPr eaLnBrk="1" hangingPunct="1">
              <a:lnSpc>
                <a:spcPct val="80000"/>
              </a:lnSpc>
              <a:defRPr/>
            </a:pPr>
            <a:endParaRPr lang="en-GB" sz="1800"/>
          </a:p>
          <a:p>
            <a:pPr eaLnBrk="1" hangingPunct="1">
              <a:lnSpc>
                <a:spcPct val="80000"/>
              </a:lnSpc>
              <a:buFontTx/>
              <a:buNone/>
              <a:defRPr/>
            </a:pPr>
            <a:r>
              <a:rPr lang="en-GB" sz="1800"/>
              <a:t>With treatment can be used: </a:t>
            </a:r>
          </a:p>
          <a:p>
            <a:pPr eaLnBrk="1" hangingPunct="1">
              <a:lnSpc>
                <a:spcPct val="80000"/>
              </a:lnSpc>
              <a:defRPr/>
            </a:pPr>
            <a:r>
              <a:rPr lang="en-GB" sz="1800"/>
              <a:t>Person washing (shower, bath etc.)</a:t>
            </a:r>
          </a:p>
          <a:p>
            <a:pPr eaLnBrk="1" hangingPunct="1">
              <a:lnSpc>
                <a:spcPct val="80000"/>
              </a:lnSpc>
              <a:defRPr/>
            </a:pPr>
            <a:r>
              <a:rPr lang="en-GB" sz="1800"/>
              <a:t>Drinking </a:t>
            </a:r>
          </a:p>
          <a:p>
            <a:pPr eaLnBrk="1" hangingPunct="1">
              <a:lnSpc>
                <a:spcPct val="80000"/>
              </a:lnSpc>
              <a:defRPr/>
            </a:pPr>
            <a:r>
              <a:rPr lang="en-GB" sz="1800"/>
              <a:t>All uses within the house!!</a:t>
            </a:r>
          </a:p>
          <a:p>
            <a:pPr eaLnBrk="1" hangingPunct="1">
              <a:lnSpc>
                <a:spcPct val="80000"/>
              </a:lnSpc>
              <a:buFontTx/>
              <a:buNone/>
              <a:defRPr/>
            </a:pPr>
            <a:endParaRPr lang="en-GB" sz="1800"/>
          </a:p>
          <a:p>
            <a:pPr eaLnBrk="1" hangingPunct="1">
              <a:lnSpc>
                <a:spcPct val="80000"/>
              </a:lnSpc>
              <a:buFontTx/>
              <a:buNone/>
              <a:defRPr/>
            </a:pPr>
            <a:r>
              <a:rPr lang="en-GB" sz="1800"/>
              <a:t>A second water circuit is required and also potential for need to pump water from a main collection tank to a header tank.</a:t>
            </a:r>
            <a:endParaRPr lang="en-US" sz="1800"/>
          </a:p>
        </p:txBody>
      </p:sp>
      <p:pic>
        <p:nvPicPr>
          <p:cNvPr id="349191" name="Picture 7" descr="rainus-filter_2197_general">
            <a:extLst>
              <a:ext uri="{FF2B5EF4-FFF2-40B4-BE49-F238E27FC236}">
                <a16:creationId xmlns:a16="http://schemas.microsoft.com/office/drawing/2014/main" id="{DF9302A4-F9D9-8FCE-873D-411B666E9796}"/>
              </a:ext>
            </a:extLst>
          </p:cNvPr>
          <p:cNvPicPr>
            <a:picLocks noGrp="1" noChangeAspect="1" noChangeArrowheads="1"/>
          </p:cNvPicPr>
          <p:nvPr>
            <p:ph sz="quarter" idx="4294967295"/>
          </p:nvPr>
        </p:nvPicPr>
        <p:blipFill>
          <a:blip r:embed="rId2"/>
          <a:srcRect/>
          <a:stretch>
            <a:fillRect/>
          </a:stretch>
        </p:blipFill>
        <p:spPr>
          <a:xfrm>
            <a:off x="6962775" y="1625601"/>
            <a:ext cx="2700338" cy="40624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91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4918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4918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4918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4918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4918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49187">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49187">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491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187" grpId="0" build="p"/>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6226" name="Rectangle 2">
            <a:extLst>
              <a:ext uri="{FF2B5EF4-FFF2-40B4-BE49-F238E27FC236}">
                <a16:creationId xmlns:a16="http://schemas.microsoft.com/office/drawing/2014/main" id="{9C57684C-0E62-2565-E692-96929FDB2B01}"/>
              </a:ext>
            </a:extLst>
          </p:cNvPr>
          <p:cNvSpPr>
            <a:spLocks noGrp="1" noChangeArrowheads="1"/>
          </p:cNvSpPr>
          <p:nvPr>
            <p:ph type="title"/>
          </p:nvPr>
        </p:nvSpPr>
        <p:spPr>
          <a:xfrm>
            <a:off x="1992313" y="-26988"/>
            <a:ext cx="8229600" cy="1143001"/>
          </a:xfrm>
        </p:spPr>
        <p:txBody>
          <a:bodyPr/>
          <a:lstStyle/>
          <a:p>
            <a:pPr eaLnBrk="1" hangingPunct="1">
              <a:defRPr/>
            </a:pPr>
            <a:r>
              <a:rPr lang="en-GB">
                <a:ea typeface="+mj-ea"/>
                <a:cs typeface="+mj-cs"/>
              </a:rPr>
              <a:t>Rain Water Harvesting</a:t>
            </a:r>
            <a:endParaRPr lang="en-US">
              <a:ea typeface="+mj-ea"/>
              <a:cs typeface="+mj-cs"/>
            </a:endParaRPr>
          </a:p>
        </p:txBody>
      </p:sp>
      <p:pic>
        <p:nvPicPr>
          <p:cNvPr id="436228" name="Picture 4" descr="rainwaterreuse">
            <a:extLst>
              <a:ext uri="{FF2B5EF4-FFF2-40B4-BE49-F238E27FC236}">
                <a16:creationId xmlns:a16="http://schemas.microsoft.com/office/drawing/2014/main" id="{D435F08B-9138-592C-4C14-D3E6FDF47AA2}"/>
              </a:ext>
            </a:extLst>
          </p:cNvPr>
          <p:cNvPicPr>
            <a:picLocks noGrp="1" noChangeAspect="1" noChangeArrowheads="1"/>
          </p:cNvPicPr>
          <p:nvPr>
            <p:ph idx="1"/>
          </p:nvPr>
        </p:nvPicPr>
        <p:blipFill>
          <a:blip r:embed="rId2">
            <a:clrChange>
              <a:clrFrom>
                <a:srgbClr val="FFFFFF"/>
              </a:clrFrom>
              <a:clrTo>
                <a:srgbClr val="FFFFFF">
                  <a:alpha val="0"/>
                </a:srgbClr>
              </a:clrTo>
            </a:clrChange>
          </a:blip>
          <a:srcRect r="1102"/>
          <a:stretch>
            <a:fillRect/>
          </a:stretch>
        </p:blipFill>
        <p:spPr>
          <a:xfrm>
            <a:off x="2351089" y="979488"/>
            <a:ext cx="6408737" cy="58785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9666" name="Rectangle 2">
            <a:extLst>
              <a:ext uri="{FF2B5EF4-FFF2-40B4-BE49-F238E27FC236}">
                <a16:creationId xmlns:a16="http://schemas.microsoft.com/office/drawing/2014/main" id="{5531C12F-7C78-B0FA-C5B3-F7F83E3FA5FF}"/>
              </a:ext>
            </a:extLst>
          </p:cNvPr>
          <p:cNvSpPr>
            <a:spLocks noGrp="1" noChangeArrowheads="1"/>
          </p:cNvSpPr>
          <p:nvPr>
            <p:ph type="title"/>
          </p:nvPr>
        </p:nvSpPr>
        <p:spPr>
          <a:xfrm>
            <a:off x="1981200" y="44450"/>
            <a:ext cx="8229600" cy="1143000"/>
          </a:xfrm>
        </p:spPr>
        <p:txBody>
          <a:bodyPr/>
          <a:lstStyle/>
          <a:p>
            <a:pPr eaLnBrk="1" hangingPunct="1">
              <a:defRPr/>
            </a:pPr>
            <a:r>
              <a:rPr lang="en-GB">
                <a:ea typeface="+mj-ea"/>
                <a:cs typeface="+mj-cs"/>
              </a:rPr>
              <a:t>Water: Run-off</a:t>
            </a:r>
            <a:endParaRPr lang="en-US">
              <a:ea typeface="+mj-ea"/>
              <a:cs typeface="+mj-cs"/>
            </a:endParaRPr>
          </a:p>
        </p:txBody>
      </p:sp>
      <p:sp>
        <p:nvSpPr>
          <p:cNvPr id="369667" name="Rectangle 3">
            <a:extLst>
              <a:ext uri="{FF2B5EF4-FFF2-40B4-BE49-F238E27FC236}">
                <a16:creationId xmlns:a16="http://schemas.microsoft.com/office/drawing/2014/main" id="{2508E959-CECA-1E7B-5217-A4700CF391AC}"/>
              </a:ext>
            </a:extLst>
          </p:cNvPr>
          <p:cNvSpPr>
            <a:spLocks noGrp="1" noChangeArrowheads="1"/>
          </p:cNvSpPr>
          <p:nvPr>
            <p:ph type="body" idx="1"/>
          </p:nvPr>
        </p:nvSpPr>
        <p:spPr/>
        <p:txBody>
          <a:bodyPr>
            <a:normAutofit lnSpcReduction="10000"/>
          </a:bodyPr>
          <a:lstStyle/>
          <a:p>
            <a:pPr eaLnBrk="1" hangingPunct="1">
              <a:lnSpc>
                <a:spcPct val="80000"/>
              </a:lnSpc>
              <a:buFontTx/>
              <a:buNone/>
              <a:defRPr/>
            </a:pPr>
            <a:r>
              <a:rPr lang="en-GB" sz="2800"/>
              <a:t>Run-off can cause flash flooding. </a:t>
            </a:r>
          </a:p>
          <a:p>
            <a:pPr eaLnBrk="1" hangingPunct="1">
              <a:lnSpc>
                <a:spcPct val="80000"/>
              </a:lnSpc>
              <a:buFontTx/>
              <a:buNone/>
              <a:defRPr/>
            </a:pPr>
            <a:endParaRPr lang="en-GB" sz="2800"/>
          </a:p>
          <a:p>
            <a:pPr eaLnBrk="1" hangingPunct="1">
              <a:lnSpc>
                <a:spcPct val="80000"/>
              </a:lnSpc>
              <a:buFontTx/>
              <a:buNone/>
              <a:defRPr/>
            </a:pPr>
            <a:r>
              <a:rPr lang="en-GB" sz="2800"/>
              <a:t>Using SUDS or Sustainable (Urban) Drainage Systems this can be achieved:</a:t>
            </a:r>
          </a:p>
          <a:p>
            <a:pPr eaLnBrk="1" hangingPunct="1">
              <a:lnSpc>
                <a:spcPct val="80000"/>
              </a:lnSpc>
              <a:buFontTx/>
              <a:buNone/>
              <a:defRPr/>
            </a:pPr>
            <a:endParaRPr lang="en-GB" sz="2800"/>
          </a:p>
          <a:p>
            <a:pPr eaLnBrk="1" hangingPunct="1">
              <a:lnSpc>
                <a:spcPct val="80000"/>
              </a:lnSpc>
              <a:defRPr/>
            </a:pPr>
            <a:r>
              <a:rPr lang="en-GB" sz="2800"/>
              <a:t>Buffers (rainwater collection)</a:t>
            </a:r>
          </a:p>
          <a:p>
            <a:pPr eaLnBrk="1" hangingPunct="1">
              <a:lnSpc>
                <a:spcPct val="80000"/>
              </a:lnSpc>
              <a:defRPr/>
            </a:pPr>
            <a:r>
              <a:rPr lang="en-GB" sz="2800"/>
              <a:t>Permeable surfaces</a:t>
            </a:r>
          </a:p>
          <a:p>
            <a:pPr eaLnBrk="1" hangingPunct="1">
              <a:lnSpc>
                <a:spcPct val="80000"/>
              </a:lnSpc>
              <a:defRPr/>
            </a:pPr>
            <a:r>
              <a:rPr lang="en-GB" sz="2800"/>
              <a:t>Storm water detention/Retention (tank systems)</a:t>
            </a:r>
          </a:p>
          <a:p>
            <a:pPr eaLnBrk="1" hangingPunct="1">
              <a:lnSpc>
                <a:spcPct val="80000"/>
              </a:lnSpc>
              <a:defRPr/>
            </a:pPr>
            <a:r>
              <a:rPr lang="en-GB" sz="2800"/>
              <a:t>Storm water infiltration (swales)</a:t>
            </a:r>
          </a:p>
          <a:p>
            <a:pPr eaLnBrk="1" hangingPunct="1">
              <a:lnSpc>
                <a:spcPct val="80000"/>
              </a:lnSpc>
              <a:defRPr/>
            </a:pPr>
            <a:r>
              <a:rPr lang="en-GB" sz="2800"/>
              <a:t>Evapo-transpiration (green roofs)</a:t>
            </a:r>
          </a:p>
          <a:p>
            <a:pPr eaLnBrk="1" hangingPunct="1">
              <a:lnSpc>
                <a:spcPct val="80000"/>
              </a:lnSpc>
              <a:buFontTx/>
              <a:buNone/>
              <a:defRPr/>
            </a:pPr>
            <a:endParaRPr lang="en-GB" sz="2800"/>
          </a:p>
          <a:p>
            <a:pPr eaLnBrk="1" hangingPunct="1">
              <a:lnSpc>
                <a:spcPct val="80000"/>
              </a:lnSpc>
              <a:spcBef>
                <a:spcPct val="50000"/>
              </a:spcBef>
              <a:buFontTx/>
              <a:buNone/>
              <a:defRPr/>
            </a:pPr>
            <a:endParaRPr 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96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696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6966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6966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6966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6966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696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7" grpId="0" build="p"/>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6245" name="Rectangle 5">
            <a:extLst>
              <a:ext uri="{FF2B5EF4-FFF2-40B4-BE49-F238E27FC236}">
                <a16:creationId xmlns:a16="http://schemas.microsoft.com/office/drawing/2014/main" id="{41272362-3AAA-B454-D679-662D2C25B3FF}"/>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Permeable surfaces</a:t>
            </a:r>
            <a:endParaRPr lang="en-US">
              <a:ea typeface="+mj-ea"/>
              <a:cs typeface="+mj-cs"/>
            </a:endParaRPr>
          </a:p>
        </p:txBody>
      </p:sp>
      <p:pic>
        <p:nvPicPr>
          <p:cNvPr id="906243" name="Picture 3">
            <a:extLst>
              <a:ext uri="{FF2B5EF4-FFF2-40B4-BE49-F238E27FC236}">
                <a16:creationId xmlns:a16="http://schemas.microsoft.com/office/drawing/2014/main" id="{BB5C42F2-0B1E-429C-EA31-683AD0669F11}"/>
              </a:ext>
            </a:extLst>
          </p:cNvPr>
          <p:cNvPicPr>
            <a:picLocks noGrp="1" noChangeAspect="1" noChangeArrowheads="1"/>
          </p:cNvPicPr>
          <p:nvPr>
            <p:ph type="body" idx="4294967295"/>
          </p:nvPr>
        </p:nvPicPr>
        <p:blipFill>
          <a:blip r:embed="rId2"/>
          <a:srcRect/>
          <a:stretch>
            <a:fillRect/>
          </a:stretch>
        </p:blipFill>
        <p:spPr>
          <a:xfrm>
            <a:off x="6015039" y="1196976"/>
            <a:ext cx="4402137" cy="4525963"/>
          </a:xfrm>
        </p:spPr>
      </p:pic>
      <p:pic>
        <p:nvPicPr>
          <p:cNvPr id="906244" name="Picture 4">
            <a:extLst>
              <a:ext uri="{FF2B5EF4-FFF2-40B4-BE49-F238E27FC236}">
                <a16:creationId xmlns:a16="http://schemas.microsoft.com/office/drawing/2014/main" id="{34A41E60-9F57-67C9-705D-1C5ACAE4B3E8}"/>
              </a:ext>
            </a:extLst>
          </p:cNvPr>
          <p:cNvPicPr>
            <a:picLocks noGrp="1" noChangeAspect="1" noChangeArrowheads="1"/>
          </p:cNvPicPr>
          <p:nvPr>
            <p:ph idx="1"/>
          </p:nvPr>
        </p:nvPicPr>
        <p:blipFill>
          <a:blip r:embed="rId3"/>
          <a:srcRect/>
          <a:stretch>
            <a:fillRect/>
          </a:stretch>
        </p:blipFill>
        <p:spPr>
          <a:xfrm>
            <a:off x="1703388" y="2062164"/>
            <a:ext cx="4176712" cy="3671887"/>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062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06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6" name="Rectangle 8">
            <a:extLst>
              <a:ext uri="{FF2B5EF4-FFF2-40B4-BE49-F238E27FC236}">
                <a16:creationId xmlns:a16="http://schemas.microsoft.com/office/drawing/2014/main" id="{D73EF3F0-4991-AADF-2633-341AEC1CC4B6}"/>
              </a:ext>
            </a:extLst>
          </p:cNvPr>
          <p:cNvSpPr>
            <a:spLocks noGrp="1" noChangeArrowheads="1"/>
          </p:cNvSpPr>
          <p:nvPr>
            <p:ph type="title"/>
          </p:nvPr>
        </p:nvSpPr>
        <p:spPr>
          <a:xfrm>
            <a:off x="2279650" y="0"/>
            <a:ext cx="8229600" cy="1143000"/>
          </a:xfrm>
        </p:spPr>
        <p:txBody>
          <a:bodyPr/>
          <a:lstStyle/>
          <a:p>
            <a:pPr eaLnBrk="1" hangingPunct="1">
              <a:defRPr/>
            </a:pPr>
            <a:r>
              <a:rPr lang="en-GB">
                <a:ea typeface="+mj-ea"/>
                <a:cs typeface="+mj-cs"/>
              </a:rPr>
              <a:t>Storm water detention/Retention</a:t>
            </a:r>
            <a:endParaRPr lang="en-US">
              <a:ea typeface="+mj-ea"/>
              <a:cs typeface="+mj-cs"/>
            </a:endParaRPr>
          </a:p>
        </p:txBody>
      </p:sp>
      <p:pic>
        <p:nvPicPr>
          <p:cNvPr id="908292" name="Picture 4">
            <a:extLst>
              <a:ext uri="{FF2B5EF4-FFF2-40B4-BE49-F238E27FC236}">
                <a16:creationId xmlns:a16="http://schemas.microsoft.com/office/drawing/2014/main" id="{C9342797-1A66-A036-0F40-C7B99B97D84F}"/>
              </a:ext>
            </a:extLst>
          </p:cNvPr>
          <p:cNvPicPr>
            <a:picLocks noGrp="1" noChangeAspect="1" noChangeArrowheads="1"/>
          </p:cNvPicPr>
          <p:nvPr>
            <p:ph sz="half" idx="1"/>
          </p:nvPr>
        </p:nvPicPr>
        <p:blipFill>
          <a:blip r:embed="rId2"/>
          <a:srcRect/>
          <a:stretch>
            <a:fillRect/>
          </a:stretch>
        </p:blipFill>
        <p:spPr>
          <a:xfrm>
            <a:off x="5664201" y="1276350"/>
            <a:ext cx="4748213" cy="3881438"/>
          </a:xfrm>
        </p:spPr>
      </p:pic>
      <p:pic>
        <p:nvPicPr>
          <p:cNvPr id="908295" name="Picture 7">
            <a:extLst>
              <a:ext uri="{FF2B5EF4-FFF2-40B4-BE49-F238E27FC236}">
                <a16:creationId xmlns:a16="http://schemas.microsoft.com/office/drawing/2014/main" id="{3174E526-D1FF-1375-A2FE-F1D9AB50BBE9}"/>
              </a:ext>
            </a:extLst>
          </p:cNvPr>
          <p:cNvPicPr>
            <a:picLocks noGrp="1" noChangeAspect="1" noChangeArrowheads="1"/>
          </p:cNvPicPr>
          <p:nvPr>
            <p:ph sz="half" idx="2"/>
          </p:nvPr>
        </p:nvPicPr>
        <p:blipFill>
          <a:blip r:embed="rId3"/>
          <a:srcRect/>
          <a:stretch>
            <a:fillRect/>
          </a:stretch>
        </p:blipFill>
        <p:spPr>
          <a:xfrm>
            <a:off x="1919289" y="4221164"/>
            <a:ext cx="5184775" cy="2327275"/>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6594" name="Picture 2">
            <a:extLst>
              <a:ext uri="{FF2B5EF4-FFF2-40B4-BE49-F238E27FC236}">
                <a16:creationId xmlns:a16="http://schemas.microsoft.com/office/drawing/2014/main" id="{CFDAFEC7-EF8F-E8AA-9ADB-CB645EB054E5}"/>
              </a:ext>
            </a:extLst>
          </p:cNvPr>
          <p:cNvPicPr>
            <a:picLocks noChangeAspect="1" noChangeArrowheads="1"/>
          </p:cNvPicPr>
          <p:nvPr/>
        </p:nvPicPr>
        <p:blipFill>
          <a:blip r:embed="rId2"/>
          <a:srcRect/>
          <a:stretch>
            <a:fillRect/>
          </a:stretch>
        </p:blipFill>
        <p:spPr bwMode="auto">
          <a:xfrm>
            <a:off x="5519739" y="1092201"/>
            <a:ext cx="4560887"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366595" name="Picture 3">
            <a:extLst>
              <a:ext uri="{FF2B5EF4-FFF2-40B4-BE49-F238E27FC236}">
                <a16:creationId xmlns:a16="http://schemas.microsoft.com/office/drawing/2014/main" id="{854DDC80-4EBF-7EC9-96BF-DD9F9BBC89E1}"/>
              </a:ext>
            </a:extLst>
          </p:cNvPr>
          <p:cNvPicPr>
            <a:picLocks noChangeAspect="1" noChangeArrowheads="1"/>
          </p:cNvPicPr>
          <p:nvPr/>
        </p:nvPicPr>
        <p:blipFill>
          <a:blip r:embed="rId3"/>
          <a:srcRect/>
          <a:stretch>
            <a:fillRect/>
          </a:stretch>
        </p:blipFill>
        <p:spPr bwMode="auto">
          <a:xfrm>
            <a:off x="1919289" y="1412876"/>
            <a:ext cx="2879725" cy="224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366596" name="Picture 4">
            <a:extLst>
              <a:ext uri="{FF2B5EF4-FFF2-40B4-BE49-F238E27FC236}">
                <a16:creationId xmlns:a16="http://schemas.microsoft.com/office/drawing/2014/main" id="{88C26C77-ED33-BD58-CCF1-7D976B64E233}"/>
              </a:ext>
            </a:extLst>
          </p:cNvPr>
          <p:cNvPicPr>
            <a:picLocks noChangeAspect="1" noChangeArrowheads="1"/>
          </p:cNvPicPr>
          <p:nvPr/>
        </p:nvPicPr>
        <p:blipFill>
          <a:blip r:embed="rId4"/>
          <a:srcRect/>
          <a:stretch>
            <a:fillRect/>
          </a:stretch>
        </p:blipFill>
        <p:spPr bwMode="auto">
          <a:xfrm>
            <a:off x="1847850" y="3859214"/>
            <a:ext cx="3168650" cy="2522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366598" name="Rectangle 6">
            <a:extLst>
              <a:ext uri="{FF2B5EF4-FFF2-40B4-BE49-F238E27FC236}">
                <a16:creationId xmlns:a16="http://schemas.microsoft.com/office/drawing/2014/main" id="{25B0A229-67F4-D15F-3DA6-563285480264}"/>
              </a:ext>
            </a:extLst>
          </p:cNvPr>
          <p:cNvSpPr>
            <a:spLocks noChangeArrowheads="1"/>
          </p:cNvSpPr>
          <p:nvPr/>
        </p:nvSpPr>
        <p:spPr bwMode="auto">
          <a:xfrm>
            <a:off x="2855913" y="188913"/>
            <a:ext cx="746125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sz="4400">
                <a:latin typeface="Times New Roman" charset="0"/>
                <a:ea typeface="ＭＳ Ｐゴシック" charset="0"/>
                <a:cs typeface="Times New Roman" charset="0"/>
              </a:rPr>
              <a:t>Storm water infiltration (swales)</a:t>
            </a:r>
            <a:endParaRPr lang="en-US" sz="4400">
              <a:latin typeface="Times New Roman" charset="0"/>
              <a:ea typeface="ＭＳ Ｐゴシック" charset="0"/>
              <a:cs typeface="Times New Roman" charset="0"/>
            </a:endParaRPr>
          </a:p>
        </p:txBody>
      </p:sp>
    </p:spTree>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38276" name="Picture 4" descr="greenroof">
            <a:extLst>
              <a:ext uri="{FF2B5EF4-FFF2-40B4-BE49-F238E27FC236}">
                <a16:creationId xmlns:a16="http://schemas.microsoft.com/office/drawing/2014/main" id="{21891A52-2EBD-5D02-BA3B-1737AA4530E4}"/>
              </a:ext>
            </a:extLst>
          </p:cNvPr>
          <p:cNvPicPr>
            <a:picLocks noGrp="1" noChangeAspect="1" noChangeArrowheads="1"/>
          </p:cNvPicPr>
          <p:nvPr>
            <p:ph sz="quarter" idx="2"/>
          </p:nvPr>
        </p:nvPicPr>
        <p:blipFill>
          <a:blip r:embed="rId3"/>
          <a:srcRect/>
          <a:stretch>
            <a:fillRect/>
          </a:stretch>
        </p:blipFill>
        <p:spPr>
          <a:xfrm>
            <a:off x="6096000" y="1412876"/>
            <a:ext cx="4572000" cy="39227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438274" name="Rectangle 2">
            <a:extLst>
              <a:ext uri="{FF2B5EF4-FFF2-40B4-BE49-F238E27FC236}">
                <a16:creationId xmlns:a16="http://schemas.microsoft.com/office/drawing/2014/main" id="{06FE0E06-E665-2196-4F39-3EC8B3EA4CE7}"/>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Green Roofs</a:t>
            </a:r>
            <a:endParaRPr lang="en-US">
              <a:ea typeface="+mj-ea"/>
              <a:cs typeface="+mj-cs"/>
            </a:endParaRPr>
          </a:p>
        </p:txBody>
      </p:sp>
      <p:sp>
        <p:nvSpPr>
          <p:cNvPr id="438275" name="Rectangle 3">
            <a:extLst>
              <a:ext uri="{FF2B5EF4-FFF2-40B4-BE49-F238E27FC236}">
                <a16:creationId xmlns:a16="http://schemas.microsoft.com/office/drawing/2014/main" id="{A4440DD9-6E47-590F-4F7C-6447C831C79E}"/>
              </a:ext>
            </a:extLst>
          </p:cNvPr>
          <p:cNvSpPr>
            <a:spLocks noGrp="1" noChangeArrowheads="1"/>
          </p:cNvSpPr>
          <p:nvPr>
            <p:ph type="body" sz="half" idx="1"/>
          </p:nvPr>
        </p:nvSpPr>
        <p:spPr>
          <a:xfrm>
            <a:off x="1981200" y="1600201"/>
            <a:ext cx="3900488" cy="4525963"/>
          </a:xfrm>
        </p:spPr>
        <p:txBody>
          <a:bodyPr>
            <a:normAutofit lnSpcReduction="10000"/>
          </a:bodyPr>
          <a:lstStyle/>
          <a:p>
            <a:pPr eaLnBrk="1" hangingPunct="1">
              <a:lnSpc>
                <a:spcPct val="80000"/>
              </a:lnSpc>
              <a:buFontTx/>
              <a:buNone/>
              <a:defRPr/>
            </a:pPr>
            <a:r>
              <a:rPr lang="en-GB" sz="2000"/>
              <a:t>Two main types:</a:t>
            </a:r>
          </a:p>
          <a:p>
            <a:pPr eaLnBrk="1" hangingPunct="1">
              <a:lnSpc>
                <a:spcPct val="80000"/>
              </a:lnSpc>
              <a:buFontTx/>
              <a:buNone/>
              <a:defRPr/>
            </a:pPr>
            <a:endParaRPr lang="en-GB" sz="2000"/>
          </a:p>
          <a:p>
            <a:pPr eaLnBrk="1" hangingPunct="1">
              <a:lnSpc>
                <a:spcPct val="80000"/>
              </a:lnSpc>
              <a:defRPr/>
            </a:pPr>
            <a:r>
              <a:rPr lang="en-GB" sz="2400"/>
              <a:t>Intensive</a:t>
            </a:r>
          </a:p>
          <a:p>
            <a:pPr eaLnBrk="1" hangingPunct="1">
              <a:lnSpc>
                <a:spcPct val="80000"/>
              </a:lnSpc>
              <a:buFontTx/>
              <a:buNone/>
              <a:defRPr/>
            </a:pPr>
            <a:r>
              <a:rPr lang="en-GB" sz="2000"/>
              <a:t>Traditional roof gardens, which require a reasonable depth of soil to grow large plants or conventional lawn. Labour-intensive, require irrigation, feeding and other maintenance. Could be herbs to small trees.</a:t>
            </a:r>
          </a:p>
          <a:p>
            <a:pPr eaLnBrk="1" hangingPunct="1">
              <a:lnSpc>
                <a:spcPct val="80000"/>
              </a:lnSpc>
              <a:defRPr/>
            </a:pPr>
            <a:r>
              <a:rPr lang="en-GB" sz="2400"/>
              <a:t>Extensive</a:t>
            </a:r>
          </a:p>
          <a:p>
            <a:pPr eaLnBrk="1" hangingPunct="1">
              <a:lnSpc>
                <a:spcPct val="80000"/>
              </a:lnSpc>
              <a:buFontTx/>
              <a:buNone/>
              <a:defRPr/>
            </a:pPr>
            <a:r>
              <a:rPr lang="en-GB" sz="2000"/>
              <a:t>Virtually self sustaining, requiring minimum maintenance. Established on a very thin layer of soil. Typically sedum species and mosses.  </a:t>
            </a:r>
            <a:endParaRPr lang="en-US" sz="20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827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38275">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3827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382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5" grpId="0" build="p"/>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0754" name="Rectangle 2">
            <a:extLst>
              <a:ext uri="{FF2B5EF4-FFF2-40B4-BE49-F238E27FC236}">
                <a16:creationId xmlns:a16="http://schemas.microsoft.com/office/drawing/2014/main" id="{FC9EED75-5F9C-7731-9617-31BA17217736}"/>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Green Roof</a:t>
            </a:r>
            <a:endParaRPr lang="en-US">
              <a:ea typeface="+mj-ea"/>
              <a:cs typeface="+mj-cs"/>
            </a:endParaRPr>
          </a:p>
        </p:txBody>
      </p:sp>
      <p:pic>
        <p:nvPicPr>
          <p:cNvPr id="970755" name="Picture 3" descr="fukuoka_green_roof">
            <a:extLst>
              <a:ext uri="{FF2B5EF4-FFF2-40B4-BE49-F238E27FC236}">
                <a16:creationId xmlns:a16="http://schemas.microsoft.com/office/drawing/2014/main" id="{81976DE1-E6B5-8309-2DC8-A4D7711BC832}"/>
              </a:ext>
            </a:extLst>
          </p:cNvPr>
          <p:cNvPicPr>
            <a:picLocks noGrp="1" noChangeAspect="1" noChangeArrowheads="1"/>
          </p:cNvPicPr>
          <p:nvPr>
            <p:ph sz="half" idx="1"/>
          </p:nvPr>
        </p:nvPicPr>
        <p:blipFill>
          <a:blip r:embed="rId3"/>
          <a:srcRect/>
          <a:stretch>
            <a:fillRect/>
          </a:stretch>
        </p:blipFill>
        <p:spPr>
          <a:xfrm>
            <a:off x="6829426" y="1412876"/>
            <a:ext cx="3370263" cy="44227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70756" name="Rectangle 4">
            <a:extLst>
              <a:ext uri="{FF2B5EF4-FFF2-40B4-BE49-F238E27FC236}">
                <a16:creationId xmlns:a16="http://schemas.microsoft.com/office/drawing/2014/main" id="{08A6A871-D394-1064-5FD2-436054566DCA}"/>
              </a:ext>
            </a:extLst>
          </p:cNvPr>
          <p:cNvSpPr>
            <a:spLocks noChangeArrowheads="1"/>
          </p:cNvSpPr>
          <p:nvPr/>
        </p:nvSpPr>
        <p:spPr bwMode="auto">
          <a:xfrm>
            <a:off x="1992314" y="5589588"/>
            <a:ext cx="45370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defRPr/>
            </a:pPr>
            <a:r>
              <a:rPr lang="en-US" sz="1600">
                <a:latin typeface="Tahoma" charset="0"/>
                <a:ea typeface="ＭＳ Ｐゴシック" charset="0"/>
                <a:cs typeface="Times New Roman" charset="0"/>
              </a:rPr>
              <a:t>ACROS Fukuoka building in Fukuoka City, Japan</a:t>
            </a:r>
            <a:r>
              <a:rPr lang="en-US">
                <a:latin typeface="Tahoma" charset="0"/>
                <a:ea typeface="ＭＳ Ｐゴシック" charset="0"/>
                <a:cs typeface="Times New Roman" charset="0"/>
              </a:rPr>
              <a:t> </a:t>
            </a:r>
          </a:p>
        </p:txBody>
      </p:sp>
      <p:pic>
        <p:nvPicPr>
          <p:cNvPr id="970757" name="Picture 5" descr="japan_green_roof">
            <a:extLst>
              <a:ext uri="{FF2B5EF4-FFF2-40B4-BE49-F238E27FC236}">
                <a16:creationId xmlns:a16="http://schemas.microsoft.com/office/drawing/2014/main" id="{F9664B1D-556A-E53E-F515-F1ED54EA4AF8}"/>
              </a:ext>
            </a:extLst>
          </p:cNvPr>
          <p:cNvPicPr>
            <a:picLocks noGrp="1" noChangeAspect="1" noChangeArrowheads="1"/>
          </p:cNvPicPr>
          <p:nvPr>
            <p:ph sz="half" idx="2"/>
          </p:nvPr>
        </p:nvPicPr>
        <p:blipFill>
          <a:blip r:embed="rId4"/>
          <a:srcRect/>
          <a:stretch>
            <a:fillRect/>
          </a:stretch>
        </p:blipFill>
        <p:spPr>
          <a:xfrm>
            <a:off x="1992313" y="1484313"/>
            <a:ext cx="4475162" cy="39497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25" name="Rectangle 5">
            <a:extLst>
              <a:ext uri="{FF2B5EF4-FFF2-40B4-BE49-F238E27FC236}">
                <a16:creationId xmlns:a16="http://schemas.microsoft.com/office/drawing/2014/main" id="{FB805B90-B569-F527-0001-4EFE90F2B483}"/>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440330" name="Picture 10" descr="Ambasz_fukuoka_green_roof">
            <a:extLst>
              <a:ext uri="{FF2B5EF4-FFF2-40B4-BE49-F238E27FC236}">
                <a16:creationId xmlns:a16="http://schemas.microsoft.com/office/drawing/2014/main" id="{8E0F6A03-621C-FD8E-375F-1C3B465F0AAA}"/>
              </a:ext>
            </a:extLst>
          </p:cNvPr>
          <p:cNvPicPr>
            <a:picLocks noGrp="1" noChangeAspect="1" noChangeArrowheads="1"/>
          </p:cNvPicPr>
          <p:nvPr>
            <p:ph idx="1"/>
          </p:nvPr>
        </p:nvPicPr>
        <p:blipFill>
          <a:blip r:embed="rId2"/>
          <a:srcRect/>
          <a:stretch>
            <a:fillRect/>
          </a:stretch>
        </p:blipFill>
        <p:spPr>
          <a:xfrm>
            <a:off x="2640013" y="549276"/>
            <a:ext cx="7200900" cy="5408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new logo">
            <a:extLst>
              <a:ext uri="{FF2B5EF4-FFF2-40B4-BE49-F238E27FC236}">
                <a16:creationId xmlns:a16="http://schemas.microsoft.com/office/drawing/2014/main" id="{9421AA2C-707E-C4B6-6D02-A4BE59F347BC}"/>
              </a:ext>
            </a:extLst>
          </p:cNvPr>
          <p:cNvPicPr>
            <a:picLocks noChangeAspect="1" noChangeArrowheads="1"/>
          </p:cNvPicPr>
          <p:nvPr/>
        </p:nvPicPr>
        <p:blipFill>
          <a:blip r:embed="rId2">
            <a:lum bright="70000" contrast="-70000"/>
            <a:extLst>
              <a:ext uri="{28A0092B-C50C-407E-A947-70E740481C1C}">
                <a14:useLocalDpi xmlns:a14="http://schemas.microsoft.com/office/drawing/2010/main" val="0"/>
              </a:ext>
            </a:extLst>
          </a:blip>
          <a:srcRect/>
          <a:stretch>
            <a:fillRect/>
          </a:stretch>
        </p:blipFill>
        <p:spPr bwMode="auto">
          <a:xfrm>
            <a:off x="3790951" y="1119189"/>
            <a:ext cx="4606925" cy="461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43" name="Picture 3">
            <a:extLst>
              <a:ext uri="{FF2B5EF4-FFF2-40B4-BE49-F238E27FC236}">
                <a16:creationId xmlns:a16="http://schemas.microsoft.com/office/drawing/2014/main" id="{5A8DA1EE-570A-8EB3-B2C3-A7155538356E}"/>
              </a:ext>
            </a:extLst>
          </p:cNvPr>
          <p:cNvPicPr>
            <a:picLocks noChangeAspect="1" noChangeArrowheads="1"/>
          </p:cNvPicPr>
          <p:nvPr/>
        </p:nvPicPr>
        <p:blipFill>
          <a:blip r:embed="rId3"/>
          <a:srcRect/>
          <a:stretch>
            <a:fillRect/>
          </a:stretch>
        </p:blipFill>
        <p:spPr bwMode="auto">
          <a:xfrm>
            <a:off x="2495550" y="242888"/>
            <a:ext cx="7704138" cy="546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5461" name="Rectangle 5">
            <a:extLst>
              <a:ext uri="{FF2B5EF4-FFF2-40B4-BE49-F238E27FC236}">
                <a16:creationId xmlns:a16="http://schemas.microsoft.com/office/drawing/2014/main" id="{77A00617-531C-6375-2F18-893CBD0E6276}"/>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15460" name="Picture 4" descr="gallery_Groof7">
            <a:extLst>
              <a:ext uri="{FF2B5EF4-FFF2-40B4-BE49-F238E27FC236}">
                <a16:creationId xmlns:a16="http://schemas.microsoft.com/office/drawing/2014/main" id="{D9EA9872-1559-6A70-31EC-1A11F338CF4A}"/>
              </a:ext>
            </a:extLst>
          </p:cNvPr>
          <p:cNvPicPr>
            <a:picLocks noGrp="1" noChangeAspect="1" noChangeArrowheads="1"/>
          </p:cNvPicPr>
          <p:nvPr>
            <p:ph idx="1"/>
          </p:nvPr>
        </p:nvPicPr>
        <p:blipFill>
          <a:blip r:embed="rId2"/>
          <a:srcRect/>
          <a:stretch>
            <a:fillRect/>
          </a:stretch>
        </p:blipFill>
        <p:spPr>
          <a:xfrm>
            <a:off x="3000375" y="692150"/>
            <a:ext cx="6624638" cy="49720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a:extLst>
              <a:ext uri="{FF2B5EF4-FFF2-40B4-BE49-F238E27FC236}">
                <a16:creationId xmlns:a16="http://schemas.microsoft.com/office/drawing/2014/main" id="{14EC0634-0E24-2135-448F-09EE3F371630}"/>
              </a:ext>
            </a:extLst>
          </p:cNvPr>
          <p:cNvSpPr>
            <a:spLocks noGrp="1" noChangeArrowheads="1"/>
          </p:cNvSpPr>
          <p:nvPr>
            <p:ph type="title"/>
          </p:nvPr>
        </p:nvSpPr>
        <p:spPr>
          <a:xfrm>
            <a:off x="1992313" y="2708275"/>
            <a:ext cx="8229600" cy="1143000"/>
          </a:xfrm>
        </p:spPr>
        <p:txBody>
          <a:bodyPr/>
          <a:lstStyle/>
          <a:p>
            <a:pPr eaLnBrk="1" hangingPunct="1">
              <a:defRPr/>
            </a:pPr>
            <a:r>
              <a:rPr lang="en-GB">
                <a:ea typeface="+mj-ea"/>
                <a:cs typeface="+mj-cs"/>
              </a:rPr>
              <a:t>Green Spaces</a:t>
            </a:r>
            <a:endParaRPr lang="en-US">
              <a:ea typeface="+mj-ea"/>
              <a:cs typeface="+mj-cs"/>
            </a:endParaRPr>
          </a:p>
        </p:txBody>
      </p:sp>
      <p:sp>
        <p:nvSpPr>
          <p:cNvPr id="977923" name="Rectangle 3">
            <a:extLst>
              <a:ext uri="{FF2B5EF4-FFF2-40B4-BE49-F238E27FC236}">
                <a16:creationId xmlns:a16="http://schemas.microsoft.com/office/drawing/2014/main" id="{1EC46413-45BC-8175-1AA2-F11673BB1026}"/>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0914" name="Rectangle 2">
            <a:extLst>
              <a:ext uri="{FF2B5EF4-FFF2-40B4-BE49-F238E27FC236}">
                <a16:creationId xmlns:a16="http://schemas.microsoft.com/office/drawing/2014/main" id="{95982993-F8DE-E77A-17E8-83269B0F6D98}"/>
              </a:ext>
            </a:extLst>
          </p:cNvPr>
          <p:cNvSpPr>
            <a:spLocks noGrp="1" noChangeArrowheads="1"/>
          </p:cNvSpPr>
          <p:nvPr>
            <p:ph type="title"/>
          </p:nvPr>
        </p:nvSpPr>
        <p:spPr/>
        <p:txBody>
          <a:bodyPr/>
          <a:lstStyle/>
          <a:p>
            <a:pPr eaLnBrk="1" hangingPunct="1">
              <a:defRPr/>
            </a:pPr>
            <a:r>
              <a:rPr lang="en-GB">
                <a:ea typeface="+mj-ea"/>
                <a:cs typeface="+mj-cs"/>
              </a:rPr>
              <a:t>Green Space</a:t>
            </a:r>
            <a:endParaRPr lang="en-US">
              <a:ea typeface="+mj-ea"/>
              <a:cs typeface="+mj-cs"/>
            </a:endParaRPr>
          </a:p>
        </p:txBody>
      </p:sp>
      <p:sp>
        <p:nvSpPr>
          <p:cNvPr id="550915" name="Rectangle 3">
            <a:extLst>
              <a:ext uri="{FF2B5EF4-FFF2-40B4-BE49-F238E27FC236}">
                <a16:creationId xmlns:a16="http://schemas.microsoft.com/office/drawing/2014/main" id="{21AD9E30-61CC-BAFE-F5D7-CCBBB45B441A}"/>
              </a:ext>
            </a:extLst>
          </p:cNvPr>
          <p:cNvSpPr>
            <a:spLocks noGrp="1" noChangeArrowheads="1"/>
          </p:cNvSpPr>
          <p:nvPr>
            <p:ph type="body" sz="half" idx="1"/>
          </p:nvPr>
        </p:nvSpPr>
        <p:spPr>
          <a:xfrm>
            <a:off x="1981200" y="1600200"/>
            <a:ext cx="4038600" cy="4565650"/>
          </a:xfrm>
        </p:spPr>
        <p:txBody>
          <a:bodyPr>
            <a:normAutofit fontScale="92500" lnSpcReduction="20000"/>
          </a:bodyPr>
          <a:lstStyle/>
          <a:p>
            <a:pPr eaLnBrk="1" hangingPunct="1">
              <a:lnSpc>
                <a:spcPct val="80000"/>
              </a:lnSpc>
              <a:buFontTx/>
              <a:buNone/>
              <a:defRPr/>
            </a:pPr>
            <a:r>
              <a:rPr lang="en-GB" sz="1800"/>
              <a:t>Green space is important for a number of reasons:</a:t>
            </a:r>
          </a:p>
          <a:p>
            <a:pPr eaLnBrk="1" hangingPunct="1">
              <a:lnSpc>
                <a:spcPct val="80000"/>
              </a:lnSpc>
              <a:buFontTx/>
              <a:buNone/>
              <a:defRPr/>
            </a:pPr>
            <a:endParaRPr lang="en-GB" sz="1800"/>
          </a:p>
          <a:p>
            <a:pPr eaLnBrk="1" hangingPunct="1">
              <a:lnSpc>
                <a:spcPct val="80000"/>
              </a:lnSpc>
              <a:defRPr/>
            </a:pPr>
            <a:r>
              <a:rPr lang="en-GB" sz="1800"/>
              <a:t>Cooling</a:t>
            </a:r>
          </a:p>
          <a:p>
            <a:pPr eaLnBrk="1" hangingPunct="1">
              <a:lnSpc>
                <a:spcPct val="80000"/>
              </a:lnSpc>
              <a:defRPr/>
            </a:pPr>
            <a:r>
              <a:rPr lang="en-GB" sz="1800"/>
              <a:t>Sense of space</a:t>
            </a:r>
          </a:p>
          <a:p>
            <a:pPr eaLnBrk="1" hangingPunct="1">
              <a:lnSpc>
                <a:spcPct val="80000"/>
              </a:lnSpc>
              <a:defRPr/>
            </a:pPr>
            <a:r>
              <a:rPr lang="en-GB" sz="1800"/>
              <a:t>Social space</a:t>
            </a:r>
          </a:p>
          <a:p>
            <a:pPr eaLnBrk="1" hangingPunct="1">
              <a:lnSpc>
                <a:spcPct val="80000"/>
              </a:lnSpc>
              <a:defRPr/>
            </a:pPr>
            <a:r>
              <a:rPr lang="en-GB" sz="1800"/>
              <a:t>Security / Safety</a:t>
            </a:r>
          </a:p>
          <a:p>
            <a:pPr eaLnBrk="1" hangingPunct="1">
              <a:lnSpc>
                <a:spcPct val="80000"/>
              </a:lnSpc>
              <a:defRPr/>
            </a:pPr>
            <a:r>
              <a:rPr lang="en-GB" sz="1800"/>
              <a:t>Slowing water run-off</a:t>
            </a:r>
          </a:p>
          <a:p>
            <a:pPr eaLnBrk="1" hangingPunct="1">
              <a:lnSpc>
                <a:spcPct val="80000"/>
              </a:lnSpc>
              <a:defRPr/>
            </a:pPr>
            <a:r>
              <a:rPr lang="en-GB" sz="1800"/>
              <a:t>Ecology</a:t>
            </a:r>
          </a:p>
          <a:p>
            <a:pPr eaLnBrk="1" hangingPunct="1">
              <a:lnSpc>
                <a:spcPct val="80000"/>
              </a:lnSpc>
              <a:defRPr/>
            </a:pPr>
            <a:r>
              <a:rPr lang="en-GB" sz="1800"/>
              <a:t>Food production</a:t>
            </a:r>
          </a:p>
          <a:p>
            <a:pPr eaLnBrk="1" hangingPunct="1">
              <a:lnSpc>
                <a:spcPct val="80000"/>
              </a:lnSpc>
              <a:defRPr/>
            </a:pPr>
            <a:r>
              <a:rPr lang="en-GB" sz="1800"/>
              <a:t>Aesthetics</a:t>
            </a:r>
          </a:p>
          <a:p>
            <a:pPr eaLnBrk="1" hangingPunct="1">
              <a:lnSpc>
                <a:spcPct val="80000"/>
              </a:lnSpc>
              <a:defRPr/>
            </a:pPr>
            <a:endParaRPr lang="en-GB" sz="1800"/>
          </a:p>
          <a:p>
            <a:pPr eaLnBrk="1" hangingPunct="1">
              <a:lnSpc>
                <a:spcPct val="80000"/>
              </a:lnSpc>
              <a:buFontTx/>
              <a:buNone/>
              <a:defRPr/>
            </a:pPr>
            <a:r>
              <a:rPr lang="en-GB" sz="1800"/>
              <a:t>Imaginative models might be required:</a:t>
            </a:r>
          </a:p>
          <a:p>
            <a:pPr eaLnBrk="1" hangingPunct="1">
              <a:lnSpc>
                <a:spcPct val="80000"/>
              </a:lnSpc>
              <a:buFontTx/>
              <a:buNone/>
              <a:defRPr/>
            </a:pPr>
            <a:endParaRPr lang="en-GB" sz="1800"/>
          </a:p>
          <a:p>
            <a:pPr eaLnBrk="1" hangingPunct="1">
              <a:lnSpc>
                <a:spcPct val="80000"/>
              </a:lnSpc>
              <a:defRPr/>
            </a:pPr>
            <a:r>
              <a:rPr lang="en-GB" sz="1800"/>
              <a:t>Green roofs, turf roofed car parks, roof terraces, controlled access parks, etc.</a:t>
            </a:r>
          </a:p>
        </p:txBody>
      </p:sp>
      <p:pic>
        <p:nvPicPr>
          <p:cNvPr id="550922" name="Picture 10">
            <a:extLst>
              <a:ext uri="{FF2B5EF4-FFF2-40B4-BE49-F238E27FC236}">
                <a16:creationId xmlns:a16="http://schemas.microsoft.com/office/drawing/2014/main" id="{2AEFC63A-8187-372F-BFFD-9B4E7AD71542}"/>
              </a:ext>
            </a:extLst>
          </p:cNvPr>
          <p:cNvPicPr>
            <a:picLocks noGrp="1" noChangeAspect="1" noChangeArrowheads="1"/>
          </p:cNvPicPr>
          <p:nvPr>
            <p:ph sz="quarter" idx="4294967295"/>
          </p:nvPr>
        </p:nvPicPr>
        <p:blipFill>
          <a:blip r:embed="rId2"/>
          <a:srcRect/>
          <a:stretch>
            <a:fillRect/>
          </a:stretch>
        </p:blipFill>
        <p:spPr>
          <a:xfrm>
            <a:off x="6600825" y="1268413"/>
            <a:ext cx="3360738" cy="2392362"/>
          </a:xfrm>
        </p:spPr>
      </p:pic>
      <p:pic>
        <p:nvPicPr>
          <p:cNvPr id="550924" name="Picture 12">
            <a:extLst>
              <a:ext uri="{FF2B5EF4-FFF2-40B4-BE49-F238E27FC236}">
                <a16:creationId xmlns:a16="http://schemas.microsoft.com/office/drawing/2014/main" id="{1CD4DE73-C90C-4C0E-BB45-81737F04E5C0}"/>
              </a:ext>
            </a:extLst>
          </p:cNvPr>
          <p:cNvPicPr>
            <a:picLocks noGrp="1" noChangeAspect="1" noChangeArrowheads="1"/>
          </p:cNvPicPr>
          <p:nvPr>
            <p:ph sz="quarter" idx="2"/>
          </p:nvPr>
        </p:nvPicPr>
        <p:blipFill>
          <a:blip r:embed="rId3"/>
          <a:srcRect/>
          <a:stretch>
            <a:fillRect/>
          </a:stretch>
        </p:blipFill>
        <p:spPr>
          <a:xfrm>
            <a:off x="6600826" y="3860800"/>
            <a:ext cx="3382963" cy="2185988"/>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50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09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509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5091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5091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50915">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50915">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550915">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550915">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550915">
                                            <p:txEl>
                                              <p:pRg st="11" end="11"/>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50915">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0915" grpId="0" build="p"/>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3410" name="Rectangle 2">
            <a:extLst>
              <a:ext uri="{FF2B5EF4-FFF2-40B4-BE49-F238E27FC236}">
                <a16:creationId xmlns:a16="http://schemas.microsoft.com/office/drawing/2014/main" id="{AB8EE06E-1481-EDE2-8607-AC9FAAE6EB93}"/>
              </a:ext>
            </a:extLst>
          </p:cNvPr>
          <p:cNvSpPr>
            <a:spLocks noGrp="1" noChangeArrowheads="1"/>
          </p:cNvSpPr>
          <p:nvPr>
            <p:ph type="title"/>
          </p:nvPr>
        </p:nvSpPr>
        <p:spPr/>
        <p:txBody>
          <a:bodyPr/>
          <a:lstStyle/>
          <a:p>
            <a:pPr eaLnBrk="1" hangingPunct="1">
              <a:defRPr/>
            </a:pPr>
            <a:r>
              <a:rPr lang="en-GB">
                <a:ea typeface="+mj-ea"/>
                <a:cs typeface="+mj-cs"/>
              </a:rPr>
              <a:t>Green space: Internal</a:t>
            </a:r>
            <a:endParaRPr lang="en-US">
              <a:ea typeface="+mj-ea"/>
              <a:cs typeface="+mj-cs"/>
            </a:endParaRPr>
          </a:p>
        </p:txBody>
      </p:sp>
      <p:pic>
        <p:nvPicPr>
          <p:cNvPr id="913414" name="Picture 6">
            <a:extLst>
              <a:ext uri="{FF2B5EF4-FFF2-40B4-BE49-F238E27FC236}">
                <a16:creationId xmlns:a16="http://schemas.microsoft.com/office/drawing/2014/main" id="{9EB57A22-F0CD-F3C3-9064-EFF634994661}"/>
              </a:ext>
            </a:extLst>
          </p:cNvPr>
          <p:cNvPicPr>
            <a:picLocks noGrp="1" noChangeAspect="1" noChangeArrowheads="1"/>
          </p:cNvPicPr>
          <p:nvPr>
            <p:ph sz="quarter" idx="2"/>
          </p:nvPr>
        </p:nvPicPr>
        <p:blipFill>
          <a:blip r:embed="rId2"/>
          <a:srcRect r="3482"/>
          <a:stretch>
            <a:fillRect/>
          </a:stretch>
        </p:blipFill>
        <p:spPr>
          <a:xfrm>
            <a:off x="1703388" y="1773238"/>
            <a:ext cx="4248150" cy="4248150"/>
          </a:xfrm>
        </p:spPr>
      </p:pic>
      <p:pic>
        <p:nvPicPr>
          <p:cNvPr id="913416" name="Picture 8">
            <a:extLst>
              <a:ext uri="{FF2B5EF4-FFF2-40B4-BE49-F238E27FC236}">
                <a16:creationId xmlns:a16="http://schemas.microsoft.com/office/drawing/2014/main" id="{117DBCFC-81C5-B0B4-B40A-9ADC70CD670E}"/>
              </a:ext>
            </a:extLst>
          </p:cNvPr>
          <p:cNvPicPr>
            <a:picLocks noGrp="1" noChangeAspect="1" noChangeArrowheads="1"/>
          </p:cNvPicPr>
          <p:nvPr>
            <p:ph sz="quarter" idx="3"/>
          </p:nvPr>
        </p:nvPicPr>
        <p:blipFill>
          <a:blip r:embed="rId3"/>
          <a:srcRect l="14650" t="3961" b="6190"/>
          <a:stretch>
            <a:fillRect/>
          </a:stretch>
        </p:blipFill>
        <p:spPr>
          <a:xfrm>
            <a:off x="6311901" y="1765301"/>
            <a:ext cx="4189413" cy="3895725"/>
          </a:xfrm>
        </p:spPr>
      </p:pic>
    </p:spTree>
  </p:cSld>
  <p:clrMapOvr>
    <a:masterClrMapping/>
  </p:clrMapOvr>
  <p:transition spd="slow"/>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74" name="Rectangle 2">
            <a:extLst>
              <a:ext uri="{FF2B5EF4-FFF2-40B4-BE49-F238E27FC236}">
                <a16:creationId xmlns:a16="http://schemas.microsoft.com/office/drawing/2014/main" id="{D139C560-35F9-BF0E-20E4-5CC1A18CFD0E}"/>
              </a:ext>
            </a:extLst>
          </p:cNvPr>
          <p:cNvSpPr>
            <a:spLocks noGrp="1" noChangeArrowheads="1"/>
          </p:cNvSpPr>
          <p:nvPr>
            <p:ph type="title"/>
          </p:nvPr>
        </p:nvSpPr>
        <p:spPr>
          <a:xfrm>
            <a:off x="1992313" y="2852738"/>
            <a:ext cx="8229600" cy="1143000"/>
          </a:xfrm>
        </p:spPr>
        <p:txBody>
          <a:bodyPr/>
          <a:lstStyle/>
          <a:p>
            <a:pPr eaLnBrk="1" hangingPunct="1">
              <a:defRPr/>
            </a:pPr>
            <a:r>
              <a:rPr lang="en-GB">
                <a:ea typeface="+mj-ea"/>
                <a:cs typeface="+mj-cs"/>
              </a:rPr>
              <a:t>Materials</a:t>
            </a:r>
            <a:endParaRPr lang="en-US">
              <a:ea typeface="+mj-ea"/>
              <a:cs typeface="+mj-cs"/>
            </a:endParaRPr>
          </a:p>
        </p:txBody>
      </p:sp>
      <p:sp>
        <p:nvSpPr>
          <p:cNvPr id="975875" name="Rectangle 3">
            <a:extLst>
              <a:ext uri="{FF2B5EF4-FFF2-40B4-BE49-F238E27FC236}">
                <a16:creationId xmlns:a16="http://schemas.microsoft.com/office/drawing/2014/main" id="{D1A49EBE-2A75-09CA-27AB-2B91933F23E3}"/>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91A1CCDC-2836-BBCB-B55C-910FFA3A7B41}"/>
              </a:ext>
            </a:extLst>
          </p:cNvPr>
          <p:cNvSpPr>
            <a:spLocks noGrp="1" noChangeArrowheads="1"/>
          </p:cNvSpPr>
          <p:nvPr>
            <p:ph type="title"/>
          </p:nvPr>
        </p:nvSpPr>
        <p:spPr/>
        <p:txBody>
          <a:bodyPr/>
          <a:lstStyle/>
          <a:p>
            <a:pPr eaLnBrk="1" hangingPunct="1">
              <a:defRPr/>
            </a:pPr>
            <a:r>
              <a:rPr lang="en-GB">
                <a:ea typeface="+mj-ea"/>
                <a:cs typeface="+mj-cs"/>
              </a:rPr>
              <a:t>Materials</a:t>
            </a:r>
            <a:endParaRPr lang="en-US">
              <a:ea typeface="+mj-ea"/>
              <a:cs typeface="+mj-cs"/>
            </a:endParaRPr>
          </a:p>
        </p:txBody>
      </p:sp>
      <p:sp>
        <p:nvSpPr>
          <p:cNvPr id="150531" name="Rectangle 3">
            <a:extLst>
              <a:ext uri="{FF2B5EF4-FFF2-40B4-BE49-F238E27FC236}">
                <a16:creationId xmlns:a16="http://schemas.microsoft.com/office/drawing/2014/main" id="{FB975428-C00D-5E0D-49AD-CCAA6B06411E}"/>
              </a:ext>
            </a:extLst>
          </p:cNvPr>
          <p:cNvSpPr>
            <a:spLocks noGrp="1" noChangeArrowheads="1"/>
          </p:cNvSpPr>
          <p:nvPr>
            <p:ph type="body" sz="half" idx="1"/>
          </p:nvPr>
        </p:nvSpPr>
        <p:spPr>
          <a:xfrm>
            <a:off x="1294606" y="1417638"/>
            <a:ext cx="7573963" cy="4525963"/>
          </a:xfrm>
        </p:spPr>
        <p:txBody>
          <a:bodyPr/>
          <a:lstStyle/>
          <a:p>
            <a:pPr eaLnBrk="1" hangingPunct="1">
              <a:buFontTx/>
              <a:buNone/>
              <a:defRPr/>
            </a:pPr>
            <a:r>
              <a:rPr lang="en-GB" sz="2800" dirty="0"/>
              <a:t>Issues to consider when choosing appropriate and compatible materials:</a:t>
            </a:r>
          </a:p>
          <a:p>
            <a:pPr eaLnBrk="1" hangingPunct="1">
              <a:buFontTx/>
              <a:buNone/>
              <a:defRPr/>
            </a:pPr>
            <a:endParaRPr lang="en-GB" sz="2800" dirty="0"/>
          </a:p>
          <a:p>
            <a:pPr eaLnBrk="1" hangingPunct="1">
              <a:defRPr/>
            </a:pPr>
            <a:r>
              <a:rPr lang="en-GB" sz="2800" dirty="0"/>
              <a:t>Breathable structures</a:t>
            </a:r>
          </a:p>
          <a:p>
            <a:pPr eaLnBrk="1" hangingPunct="1">
              <a:defRPr/>
            </a:pPr>
            <a:r>
              <a:rPr lang="en-GB" sz="2800" dirty="0"/>
              <a:t>Local vernacular</a:t>
            </a:r>
          </a:p>
          <a:p>
            <a:pPr eaLnBrk="1" hangingPunct="1">
              <a:defRPr/>
            </a:pPr>
            <a:r>
              <a:rPr lang="en-GB" sz="2800" dirty="0"/>
              <a:t>Low environmental impact</a:t>
            </a:r>
          </a:p>
          <a:p>
            <a:pPr eaLnBrk="1" hangingPunct="1">
              <a:defRPr/>
            </a:pPr>
            <a:r>
              <a:rPr lang="en-GB" sz="2800" dirty="0"/>
              <a:t>Use of building / occupancy levels</a:t>
            </a:r>
          </a:p>
          <a:p>
            <a:pPr eaLnBrk="1" hangingPunct="1">
              <a:defRPr/>
            </a:pPr>
            <a:r>
              <a:rPr lang="en-GB" sz="2800" dirty="0"/>
              <a:t>Sound and heat insulation level required</a:t>
            </a:r>
            <a:endParaRPr lang="en-US" sz="2800" dirty="0"/>
          </a:p>
        </p:txBody>
      </p:sp>
      <p:pic>
        <p:nvPicPr>
          <p:cNvPr id="150539" name="Picture 11">
            <a:extLst>
              <a:ext uri="{FF2B5EF4-FFF2-40B4-BE49-F238E27FC236}">
                <a16:creationId xmlns:a16="http://schemas.microsoft.com/office/drawing/2014/main" id="{683C2DFC-69C2-8D48-CD7E-1A33F9883AF6}"/>
              </a:ext>
            </a:extLst>
          </p:cNvPr>
          <p:cNvPicPr>
            <a:picLocks noGrp="1" noChangeAspect="1" noChangeArrowheads="1"/>
          </p:cNvPicPr>
          <p:nvPr>
            <p:ph sz="quarter" idx="2"/>
          </p:nvPr>
        </p:nvPicPr>
        <p:blipFill>
          <a:blip r:embed="rId2"/>
          <a:srcRect l="7744" t="7927" r="2544"/>
          <a:stretch>
            <a:fillRect/>
          </a:stretch>
        </p:blipFill>
        <p:spPr>
          <a:xfrm>
            <a:off x="7608888" y="2276476"/>
            <a:ext cx="2519362" cy="1825625"/>
          </a:xfrm>
          <a:extLst>
            <a:ext uri="{909E8E84-426E-40DD-AFC4-6F175D3DCCD1}">
              <a14:hiddenFill xmlns:a14="http://schemas.microsoft.com/office/drawing/2010/main">
                <a:solidFill>
                  <a:srgbClr val="00B8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0531">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053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053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0531">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0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09599C9C-C40F-9A7D-9002-D7347FB80C77}"/>
              </a:ext>
            </a:extLst>
          </p:cNvPr>
          <p:cNvSpPr>
            <a:spLocks noGrp="1" noChangeArrowheads="1"/>
          </p:cNvSpPr>
          <p:nvPr>
            <p:ph type="title"/>
          </p:nvPr>
        </p:nvSpPr>
        <p:spPr/>
        <p:txBody>
          <a:bodyPr/>
          <a:lstStyle/>
          <a:p>
            <a:pPr eaLnBrk="1" hangingPunct="1">
              <a:defRPr/>
            </a:pPr>
            <a:r>
              <a:rPr lang="en-GB" sz="4000"/>
              <a:t>Sustainable building Materials</a:t>
            </a:r>
            <a:endParaRPr lang="en-US" sz="4000"/>
          </a:p>
        </p:txBody>
      </p:sp>
      <p:sp>
        <p:nvSpPr>
          <p:cNvPr id="151555" name="Rectangle 3">
            <a:extLst>
              <a:ext uri="{FF2B5EF4-FFF2-40B4-BE49-F238E27FC236}">
                <a16:creationId xmlns:a16="http://schemas.microsoft.com/office/drawing/2014/main" id="{F3570B62-24F3-B2F1-BFFE-E4DF213C52C3}"/>
              </a:ext>
            </a:extLst>
          </p:cNvPr>
          <p:cNvSpPr>
            <a:spLocks noGrp="1" noChangeArrowheads="1"/>
          </p:cNvSpPr>
          <p:nvPr>
            <p:ph type="body" idx="1"/>
          </p:nvPr>
        </p:nvSpPr>
        <p:spPr/>
        <p:txBody>
          <a:bodyPr>
            <a:normAutofit fontScale="92500" lnSpcReduction="10000"/>
          </a:bodyPr>
          <a:lstStyle/>
          <a:p>
            <a:pPr eaLnBrk="1" hangingPunct="1">
              <a:lnSpc>
                <a:spcPct val="90000"/>
              </a:lnSpc>
              <a:buFontTx/>
              <a:buNone/>
              <a:defRPr/>
            </a:pPr>
            <a:r>
              <a:rPr lang="en-GB" sz="2300"/>
              <a:t>What are the advantages of using sustainable building materials? </a:t>
            </a:r>
          </a:p>
          <a:p>
            <a:pPr eaLnBrk="1" hangingPunct="1">
              <a:lnSpc>
                <a:spcPct val="90000"/>
              </a:lnSpc>
              <a:buFontTx/>
              <a:buNone/>
              <a:defRPr/>
            </a:pPr>
            <a:endParaRPr lang="en-GB" sz="2300"/>
          </a:p>
          <a:p>
            <a:pPr eaLnBrk="1" hangingPunct="1">
              <a:lnSpc>
                <a:spcPct val="90000"/>
              </a:lnSpc>
              <a:defRPr/>
            </a:pPr>
            <a:r>
              <a:rPr lang="en-GB" sz="2400"/>
              <a:t>  Low Embodied energy</a:t>
            </a:r>
          </a:p>
          <a:p>
            <a:pPr eaLnBrk="1" hangingPunct="1">
              <a:lnSpc>
                <a:spcPct val="90000"/>
              </a:lnSpc>
              <a:defRPr/>
            </a:pPr>
            <a:r>
              <a:rPr lang="en-GB" sz="2400"/>
              <a:t>  Minimise waste</a:t>
            </a:r>
          </a:p>
          <a:p>
            <a:pPr eaLnBrk="1" hangingPunct="1">
              <a:lnSpc>
                <a:spcPct val="90000"/>
              </a:lnSpc>
              <a:defRPr/>
            </a:pPr>
            <a:r>
              <a:rPr lang="en-GB" sz="2400"/>
              <a:t>  Reclaimed materials </a:t>
            </a:r>
          </a:p>
          <a:p>
            <a:pPr eaLnBrk="1" hangingPunct="1">
              <a:lnSpc>
                <a:spcPct val="90000"/>
              </a:lnSpc>
              <a:defRPr/>
            </a:pPr>
            <a:r>
              <a:rPr lang="en-GB" sz="2400"/>
              <a:t>  Locally sourced</a:t>
            </a:r>
          </a:p>
          <a:p>
            <a:pPr eaLnBrk="1" hangingPunct="1">
              <a:lnSpc>
                <a:spcPct val="90000"/>
              </a:lnSpc>
              <a:defRPr/>
            </a:pPr>
            <a:r>
              <a:rPr lang="en-GB" sz="2400"/>
              <a:t>  Natural sources</a:t>
            </a:r>
          </a:p>
          <a:p>
            <a:pPr eaLnBrk="1" hangingPunct="1">
              <a:lnSpc>
                <a:spcPct val="90000"/>
              </a:lnSpc>
              <a:defRPr/>
            </a:pPr>
            <a:r>
              <a:rPr lang="en-GB" sz="2400"/>
              <a:t>  Materials from renewable sources</a:t>
            </a:r>
          </a:p>
          <a:p>
            <a:pPr eaLnBrk="1" hangingPunct="1">
              <a:lnSpc>
                <a:spcPct val="90000"/>
              </a:lnSpc>
              <a:defRPr/>
            </a:pPr>
            <a:r>
              <a:rPr lang="en-GB" sz="2400"/>
              <a:t>  Ethically sourced</a:t>
            </a:r>
          </a:p>
          <a:p>
            <a:pPr eaLnBrk="1" hangingPunct="1">
              <a:lnSpc>
                <a:spcPct val="90000"/>
              </a:lnSpc>
              <a:defRPr/>
            </a:pPr>
            <a:r>
              <a:rPr lang="en-GB" sz="2400"/>
              <a:t>  Durable</a:t>
            </a:r>
          </a:p>
          <a:p>
            <a:pPr eaLnBrk="1" hangingPunct="1">
              <a:lnSpc>
                <a:spcPct val="90000"/>
              </a:lnSpc>
              <a:defRPr/>
            </a:pPr>
            <a:r>
              <a:rPr lang="en-GB" sz="2400"/>
              <a:t>  Healthy to use and live with</a:t>
            </a:r>
          </a:p>
          <a:p>
            <a:pPr eaLnBrk="1" hangingPunct="1">
              <a:lnSpc>
                <a:spcPct val="90000"/>
              </a:lnSpc>
              <a:spcBef>
                <a:spcPct val="50000"/>
              </a:spcBef>
              <a:buFontTx/>
              <a:buNone/>
              <a:defRPr/>
            </a:pPr>
            <a:endParaRPr lang="en-US" sz="2300"/>
          </a:p>
        </p:txBody>
      </p:sp>
    </p:spTree>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6786" name="Rectangle 2">
            <a:extLst>
              <a:ext uri="{FF2B5EF4-FFF2-40B4-BE49-F238E27FC236}">
                <a16:creationId xmlns:a16="http://schemas.microsoft.com/office/drawing/2014/main" id="{67CDA6BC-1EDF-38F3-4E77-49E5491FBF19}"/>
              </a:ext>
            </a:extLst>
          </p:cNvPr>
          <p:cNvSpPr>
            <a:spLocks noGrp="1" noChangeArrowheads="1"/>
          </p:cNvSpPr>
          <p:nvPr>
            <p:ph type="title"/>
          </p:nvPr>
        </p:nvSpPr>
        <p:spPr/>
        <p:txBody>
          <a:bodyPr/>
          <a:lstStyle/>
          <a:p>
            <a:pPr eaLnBrk="1" hangingPunct="1">
              <a:defRPr/>
            </a:pPr>
            <a:r>
              <a:rPr lang="en-GB">
                <a:ea typeface="+mj-ea"/>
                <a:cs typeface="+mj-cs"/>
              </a:rPr>
              <a:t>Breathability</a:t>
            </a:r>
            <a:endParaRPr lang="en-US">
              <a:ea typeface="+mj-ea"/>
              <a:cs typeface="+mj-cs"/>
            </a:endParaRPr>
          </a:p>
        </p:txBody>
      </p:sp>
      <p:sp>
        <p:nvSpPr>
          <p:cNvPr id="886787" name="Rectangle 3">
            <a:extLst>
              <a:ext uri="{FF2B5EF4-FFF2-40B4-BE49-F238E27FC236}">
                <a16:creationId xmlns:a16="http://schemas.microsoft.com/office/drawing/2014/main" id="{3E373924-9FA6-33E6-5703-841BBC973F97}"/>
              </a:ext>
            </a:extLst>
          </p:cNvPr>
          <p:cNvSpPr>
            <a:spLocks noGrp="1" noChangeArrowheads="1"/>
          </p:cNvSpPr>
          <p:nvPr>
            <p:ph type="body" idx="1"/>
          </p:nvPr>
        </p:nvSpPr>
        <p:spPr/>
        <p:txBody>
          <a:bodyPr/>
          <a:lstStyle/>
          <a:p>
            <a:pPr eaLnBrk="1" hangingPunct="1">
              <a:lnSpc>
                <a:spcPct val="90000"/>
              </a:lnSpc>
              <a:spcBef>
                <a:spcPct val="50000"/>
              </a:spcBef>
              <a:buFontTx/>
              <a:buNone/>
              <a:defRPr/>
            </a:pPr>
            <a:r>
              <a:rPr lang="en-GB" sz="3100"/>
              <a:t>Breathability is about the way water and water vapour moves in a building (nothing to do with pipes and plumbing!)</a:t>
            </a:r>
          </a:p>
          <a:p>
            <a:pPr eaLnBrk="1" hangingPunct="1">
              <a:lnSpc>
                <a:spcPct val="90000"/>
              </a:lnSpc>
              <a:spcBef>
                <a:spcPct val="50000"/>
              </a:spcBef>
              <a:buFontTx/>
              <a:buNone/>
              <a:defRPr/>
            </a:pPr>
            <a:r>
              <a:rPr lang="en-GB" sz="3100"/>
              <a:t>Materials and structures that allow water vapour to pass through them are called breathable or permeable.</a:t>
            </a:r>
          </a:p>
          <a:p>
            <a:pPr eaLnBrk="1" hangingPunct="1">
              <a:lnSpc>
                <a:spcPct val="90000"/>
              </a:lnSpc>
              <a:spcBef>
                <a:spcPct val="50000"/>
              </a:spcBef>
              <a:buFontTx/>
              <a:buNone/>
              <a:defRPr/>
            </a:pPr>
            <a:r>
              <a:rPr lang="en-GB" sz="3100"/>
              <a:t>Some materials are able to absorb and release water vapour easily, they are hygroscopic materials.</a:t>
            </a:r>
          </a:p>
          <a:p>
            <a:pPr eaLnBrk="1" hangingPunct="1">
              <a:lnSpc>
                <a:spcPct val="90000"/>
              </a:lnSpc>
              <a:spcBef>
                <a:spcPct val="50000"/>
              </a:spcBef>
              <a:buFontTx/>
              <a:buNone/>
              <a:defRPr/>
            </a:pPr>
            <a:endParaRPr lang="en-US" sz="3100"/>
          </a:p>
        </p:txBody>
      </p:sp>
    </p:spTree>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7810" name="Rectangle 2">
            <a:extLst>
              <a:ext uri="{FF2B5EF4-FFF2-40B4-BE49-F238E27FC236}">
                <a16:creationId xmlns:a16="http://schemas.microsoft.com/office/drawing/2014/main" id="{A40C18A7-ADB7-B9E5-7BF3-D99E27171E21}"/>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87811" name="Picture 3">
            <a:extLst>
              <a:ext uri="{FF2B5EF4-FFF2-40B4-BE49-F238E27FC236}">
                <a16:creationId xmlns:a16="http://schemas.microsoft.com/office/drawing/2014/main" id="{F8C641B6-32AD-1D14-0488-D6645254FDD7}"/>
              </a:ext>
            </a:extLst>
          </p:cNvPr>
          <p:cNvPicPr>
            <a:picLocks noGrp="1" noChangeAspect="1" noChangeArrowheads="1"/>
          </p:cNvPicPr>
          <p:nvPr>
            <p:ph idx="1"/>
          </p:nvPr>
        </p:nvPicPr>
        <p:blipFill>
          <a:blip r:embed="rId2"/>
          <a:srcRect b="21396"/>
          <a:stretch>
            <a:fillRect/>
          </a:stretch>
        </p:blipFill>
        <p:spPr>
          <a:xfrm>
            <a:off x="2825750" y="836614"/>
            <a:ext cx="6294438" cy="4948237"/>
          </a:xfrm>
          <a:extLst>
            <a:ext uri="{909E8E84-426E-40DD-AFC4-6F175D3DCCD1}">
              <a14:hiddenFill xmlns:a14="http://schemas.microsoft.com/office/drawing/2010/main">
                <a:blipFill dpi="0" rotWithShape="0">
                  <a:blip/>
                  <a:srcRect b="21396"/>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D75AAE06-A5AB-FECC-5E14-E1B0249A56AB}"/>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88835" name="Picture 3">
            <a:extLst>
              <a:ext uri="{FF2B5EF4-FFF2-40B4-BE49-F238E27FC236}">
                <a16:creationId xmlns:a16="http://schemas.microsoft.com/office/drawing/2014/main" id="{0B8C50FB-4B4C-D7E1-3FC2-FA961692031F}"/>
              </a:ext>
            </a:extLst>
          </p:cNvPr>
          <p:cNvPicPr>
            <a:picLocks noGrp="1" noChangeAspect="1" noChangeArrowheads="1"/>
          </p:cNvPicPr>
          <p:nvPr>
            <p:ph idx="1"/>
          </p:nvPr>
        </p:nvPicPr>
        <p:blipFill>
          <a:blip r:embed="rId2"/>
          <a:srcRect/>
          <a:stretch>
            <a:fillRect/>
          </a:stretch>
        </p:blipFill>
        <p:spPr>
          <a:xfrm>
            <a:off x="3071814" y="1341438"/>
            <a:ext cx="5837237" cy="4506912"/>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9858" name="Rectangle 2">
            <a:extLst>
              <a:ext uri="{FF2B5EF4-FFF2-40B4-BE49-F238E27FC236}">
                <a16:creationId xmlns:a16="http://schemas.microsoft.com/office/drawing/2014/main" id="{52520E01-F68C-3AF8-A3E4-2C5E9FB53596}"/>
              </a:ext>
            </a:extLst>
          </p:cNvPr>
          <p:cNvSpPr>
            <a:spLocks noGrp="1" noChangeArrowheads="1"/>
          </p:cNvSpPr>
          <p:nvPr>
            <p:ph type="title"/>
          </p:nvPr>
        </p:nvSpPr>
        <p:spPr/>
        <p:txBody>
          <a:bodyPr/>
          <a:lstStyle/>
          <a:p>
            <a:pPr eaLnBrk="1" hangingPunct="1">
              <a:defRPr/>
            </a:pPr>
            <a:r>
              <a:rPr lang="en-GB">
                <a:ea typeface="+mj-ea"/>
                <a:cs typeface="+mj-cs"/>
              </a:rPr>
              <a:t>Breathability</a:t>
            </a:r>
            <a:endParaRPr lang="en-US">
              <a:ea typeface="+mj-ea"/>
              <a:cs typeface="+mj-cs"/>
            </a:endParaRPr>
          </a:p>
        </p:txBody>
      </p:sp>
      <p:sp>
        <p:nvSpPr>
          <p:cNvPr id="889859" name="Rectangle 3">
            <a:extLst>
              <a:ext uri="{FF2B5EF4-FFF2-40B4-BE49-F238E27FC236}">
                <a16:creationId xmlns:a16="http://schemas.microsoft.com/office/drawing/2014/main" id="{107D996E-415A-07F6-C478-EDB58BFE8704}"/>
              </a:ext>
            </a:extLst>
          </p:cNvPr>
          <p:cNvSpPr>
            <a:spLocks noGrp="1" noChangeArrowheads="1"/>
          </p:cNvSpPr>
          <p:nvPr>
            <p:ph type="body" sz="half" idx="1"/>
          </p:nvPr>
        </p:nvSpPr>
        <p:spPr>
          <a:xfrm>
            <a:off x="1981200" y="1600201"/>
            <a:ext cx="4692650" cy="4525963"/>
          </a:xfrm>
        </p:spPr>
        <p:txBody>
          <a:bodyPr/>
          <a:lstStyle/>
          <a:p>
            <a:pPr eaLnBrk="1" hangingPunct="1">
              <a:spcBef>
                <a:spcPct val="50000"/>
              </a:spcBef>
              <a:buFontTx/>
              <a:buNone/>
              <a:defRPr/>
            </a:pPr>
            <a:r>
              <a:rPr lang="en-GB" sz="2400">
                <a:ea typeface="ＭＳ Ｐゴシック" pitchFamily="34" charset="-128"/>
                <a:cs typeface="ＭＳ Ｐゴシック" pitchFamily="34" charset="-128"/>
              </a:rPr>
              <a:t>Water affects thermal performance of buildings and the health of the occupants.</a:t>
            </a:r>
          </a:p>
          <a:p>
            <a:pPr eaLnBrk="1" hangingPunct="1">
              <a:spcBef>
                <a:spcPct val="50000"/>
              </a:spcBef>
              <a:buFontTx/>
              <a:buNone/>
              <a:defRPr/>
            </a:pPr>
            <a:endParaRPr lang="en-GB" sz="2400">
              <a:ea typeface="ＭＳ Ｐゴシック" pitchFamily="34" charset="-128"/>
              <a:cs typeface="ＭＳ Ｐゴシック" pitchFamily="34" charset="-128"/>
            </a:endParaRPr>
          </a:p>
          <a:p>
            <a:pPr eaLnBrk="1" hangingPunct="1">
              <a:spcBef>
                <a:spcPct val="50000"/>
              </a:spcBef>
              <a:buFontTx/>
              <a:buNone/>
              <a:defRPr/>
            </a:pPr>
            <a:r>
              <a:rPr lang="en-GB" sz="2400">
                <a:ea typeface="ＭＳ Ｐゴシック" pitchFamily="34" charset="-128"/>
                <a:cs typeface="ＭＳ Ｐゴシック" pitchFamily="34" charset="-128"/>
              </a:rPr>
              <a:t>Buildings made from </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breathable</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 materials regulate moisture and humidity levels. Keeping the building and it</a:t>
            </a:r>
            <a:r>
              <a:rPr lang="en-GB" altLang="en-US" sz="2400">
                <a:ea typeface="ＭＳ Ｐゴシック" pitchFamily="34" charset="-128"/>
                <a:cs typeface="ＭＳ Ｐゴシック" pitchFamily="34" charset="-128"/>
              </a:rPr>
              <a:t>’</a:t>
            </a:r>
            <a:r>
              <a:rPr lang="en-GB" sz="2400">
                <a:ea typeface="ＭＳ Ｐゴシック" pitchFamily="34" charset="-128"/>
                <a:cs typeface="ＭＳ Ｐゴシック" pitchFamily="34" charset="-128"/>
              </a:rPr>
              <a:t>s occupants healthy.</a:t>
            </a:r>
          </a:p>
        </p:txBody>
      </p:sp>
      <p:pic>
        <p:nvPicPr>
          <p:cNvPr id="22532" name="Picture 3">
            <a:extLst>
              <a:ext uri="{FF2B5EF4-FFF2-40B4-BE49-F238E27FC236}">
                <a16:creationId xmlns:a16="http://schemas.microsoft.com/office/drawing/2014/main" id="{3CE5D890-D484-E61D-DB38-CD62AE79BA79}"/>
              </a:ext>
            </a:extLst>
          </p:cNvPr>
          <p:cNvPicPr>
            <a:picLocks noGrp="1" noChangeAspect="1" noChangeArrowheads="1"/>
          </p:cNvPicPr>
          <p:nvPr>
            <p:ph sz="half" idx="2"/>
          </p:nvPr>
        </p:nvPicPr>
        <p:blipFill>
          <a:blip r:embed="rId2">
            <a:lum bright="-36000" contrast="42000"/>
          </a:blip>
          <a:srcRect/>
          <a:stretch>
            <a:fillRect/>
          </a:stretch>
        </p:blipFill>
        <p:spPr>
          <a:xfrm>
            <a:off x="7135813" y="1625601"/>
            <a:ext cx="2551112" cy="38147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898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9859" grpId="0" build="p"/>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82" name="Text Box 2">
            <a:extLst>
              <a:ext uri="{FF2B5EF4-FFF2-40B4-BE49-F238E27FC236}">
                <a16:creationId xmlns:a16="http://schemas.microsoft.com/office/drawing/2014/main" id="{4C2EA990-1D92-B298-564D-9C2BA77BA7D6}"/>
              </a:ext>
            </a:extLst>
          </p:cNvPr>
          <p:cNvSpPr txBox="1">
            <a:spLocks noChangeArrowheads="1"/>
          </p:cNvSpPr>
          <p:nvPr/>
        </p:nvSpPr>
        <p:spPr bwMode="auto">
          <a:xfrm>
            <a:off x="1981201" y="319088"/>
            <a:ext cx="8221663" cy="5753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0" tIns="0" rIns="0" bIns="0" anchor="ct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Different materials also have different types of permeability.</a:t>
            </a:r>
          </a:p>
          <a:p>
            <a:pPr algn="ctr" eaLnBrk="1" hangingPunct="1">
              <a:lnSpc>
                <a:spcPct val="93000"/>
              </a:lnSpc>
              <a:spcBef>
                <a:spcPts val="800"/>
              </a:spcBef>
              <a:buNone/>
            </a:pPr>
            <a:endPar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endParaRPr>
          </a:p>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Capillary</a:t>
            </a:r>
          </a:p>
          <a:p>
            <a:pPr algn="ctr" eaLnBrk="1" hangingPunct="1">
              <a:lnSpc>
                <a:spcPct val="93000"/>
              </a:lnSpc>
              <a:spcBef>
                <a:spcPts val="800"/>
              </a:spcBef>
              <a:buNone/>
            </a:pPr>
            <a:r>
              <a:rPr lang="en-GB" altLang="en-US">
                <a:solidFill>
                  <a:srgbClr val="000000"/>
                </a:solidFill>
                <a:latin typeface="Times New Roman" panose="02020603050405020304" pitchFamily="18" charset="0"/>
                <a:ea typeface="MS Gothic" panose="020B0609070205080204" pitchFamily="49" charset="-128"/>
                <a:cs typeface="Times New Roman" panose="02020603050405020304" pitchFamily="18" charset="0"/>
              </a:rPr>
              <a:t>Osmotic</a:t>
            </a:r>
          </a:p>
        </p:txBody>
      </p:sp>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2930" name="Picture 2">
            <a:extLst>
              <a:ext uri="{FF2B5EF4-FFF2-40B4-BE49-F238E27FC236}">
                <a16:creationId xmlns:a16="http://schemas.microsoft.com/office/drawing/2014/main" id="{73BB7BC3-71EB-7F32-A1A2-8B65196F4608}"/>
              </a:ext>
            </a:extLst>
          </p:cNvPr>
          <p:cNvPicPr>
            <a:picLocks noChangeAspect="1" noChangeArrowheads="1"/>
          </p:cNvPicPr>
          <p:nvPr/>
        </p:nvPicPr>
        <p:blipFill>
          <a:blip r:embed="rId3"/>
          <a:srcRect/>
          <a:stretch>
            <a:fillRect/>
          </a:stretch>
        </p:blipFill>
        <p:spPr bwMode="auto">
          <a:xfrm>
            <a:off x="2135188" y="765176"/>
            <a:ext cx="3173412" cy="507841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92931" name="Picture 3">
            <a:extLst>
              <a:ext uri="{FF2B5EF4-FFF2-40B4-BE49-F238E27FC236}">
                <a16:creationId xmlns:a16="http://schemas.microsoft.com/office/drawing/2014/main" id="{33B248E9-FF43-B227-EEB0-899C7A314E61}"/>
              </a:ext>
            </a:extLst>
          </p:cNvPr>
          <p:cNvPicPr>
            <a:picLocks noChangeAspect="1" noChangeArrowheads="1"/>
          </p:cNvPicPr>
          <p:nvPr/>
        </p:nvPicPr>
        <p:blipFill>
          <a:blip r:embed="rId4"/>
          <a:srcRect/>
          <a:stretch>
            <a:fillRect/>
          </a:stretch>
        </p:blipFill>
        <p:spPr bwMode="auto">
          <a:xfrm>
            <a:off x="5286375" y="1979614"/>
            <a:ext cx="5238750" cy="27527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5" name="Rectangle 25">
            <a:extLst>
              <a:ext uri="{FF2B5EF4-FFF2-40B4-BE49-F238E27FC236}">
                <a16:creationId xmlns:a16="http://schemas.microsoft.com/office/drawing/2014/main" id="{89797640-A14D-644C-5B4A-B6DAC8EB325C}"/>
              </a:ext>
            </a:extLst>
          </p:cNvPr>
          <p:cNvSpPr>
            <a:spLocks noGrp="1" noChangeArrowheads="1"/>
          </p:cNvSpPr>
          <p:nvPr>
            <p:ph type="title"/>
          </p:nvPr>
        </p:nvSpPr>
        <p:spPr/>
        <p:txBody>
          <a:bodyPr/>
          <a:lstStyle/>
          <a:p>
            <a:pPr eaLnBrk="1" hangingPunct="1">
              <a:defRPr/>
            </a:pPr>
            <a:r>
              <a:rPr lang="en-GB">
                <a:solidFill>
                  <a:schemeClr val="tx1"/>
                </a:solidFill>
                <a:ea typeface="+mj-ea"/>
                <a:cs typeface="+mj-cs"/>
              </a:rPr>
              <a:t>Natural versus conventional</a:t>
            </a:r>
            <a:endParaRPr lang="en-US">
              <a:solidFill>
                <a:schemeClr val="tx1"/>
              </a:solidFill>
              <a:ea typeface="+mj-ea"/>
              <a:cs typeface="+mj-cs"/>
            </a:endParaRPr>
          </a:p>
        </p:txBody>
      </p:sp>
      <p:graphicFrame>
        <p:nvGraphicFramePr>
          <p:cNvPr id="163891" name="Group 51">
            <a:extLst>
              <a:ext uri="{FF2B5EF4-FFF2-40B4-BE49-F238E27FC236}">
                <a16:creationId xmlns:a16="http://schemas.microsoft.com/office/drawing/2014/main" id="{50C06305-C232-0569-FFA9-5CC107C66ADC}"/>
              </a:ext>
            </a:extLst>
          </p:cNvPr>
          <p:cNvGraphicFramePr>
            <a:graphicFrameLocks noGrp="1"/>
          </p:cNvGraphicFramePr>
          <p:nvPr>
            <p:ph idx="1"/>
          </p:nvPr>
        </p:nvGraphicFramePr>
        <p:xfrm>
          <a:off x="2359026" y="3629026"/>
          <a:ext cx="7485063" cy="2428876"/>
        </p:xfrm>
        <a:graphic>
          <a:graphicData uri="http://schemas.openxmlformats.org/drawingml/2006/table">
            <a:tbl>
              <a:tblPr/>
              <a:tblGrid>
                <a:gridCol w="3743325">
                  <a:extLst>
                    <a:ext uri="{9D8B030D-6E8A-4147-A177-3AD203B41FA5}">
                      <a16:colId xmlns:a16="http://schemas.microsoft.com/office/drawing/2014/main" val="20000"/>
                    </a:ext>
                  </a:extLst>
                </a:gridCol>
                <a:gridCol w="3741738">
                  <a:extLst>
                    <a:ext uri="{9D8B030D-6E8A-4147-A177-3AD203B41FA5}">
                      <a16:colId xmlns:a16="http://schemas.microsoft.com/office/drawing/2014/main" val="20001"/>
                    </a:ext>
                  </a:extLst>
                </a:gridCol>
              </a:tblGrid>
              <a:tr h="584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Un-fired clay brick / Human waste brick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5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Cement brick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46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Wooden windows and doors (double to triple)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uPVC windows and doors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90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Timber frame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Steel frame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889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Limecrete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Concrete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90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Natural insulations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Times New Roman" charset="0"/>
                          <a:ea typeface="ＭＳ Ｐゴシック" charset="0"/>
                          <a:cs typeface="Times New Roman" charset="0"/>
                        </a:rPr>
                        <a:t>Compound foam insulation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63877" name="Rectangle 37">
            <a:extLst>
              <a:ext uri="{FF2B5EF4-FFF2-40B4-BE49-F238E27FC236}">
                <a16:creationId xmlns:a16="http://schemas.microsoft.com/office/drawing/2014/main" id="{437D4DAF-8EFE-8675-FB08-9F6F932969AE}"/>
              </a:ext>
            </a:extLst>
          </p:cNvPr>
          <p:cNvSpPr>
            <a:spLocks noChangeArrowheads="1"/>
          </p:cNvSpPr>
          <p:nvPr/>
        </p:nvSpPr>
        <p:spPr bwMode="auto">
          <a:xfrm>
            <a:off x="2135188" y="1481139"/>
            <a:ext cx="3960812" cy="201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a:effectLst>
                  <a:outerShdw blurRad="38100" dist="38100" dir="2700000" algn="tl">
                    <a:srgbClr val="C0C0C0"/>
                  </a:outerShdw>
                </a:effectLst>
                <a:latin typeface="Times New Roman" pitchFamily="18" charset="0"/>
                <a:cs typeface="Times New Roman" pitchFamily="18" charset="0"/>
              </a:rPr>
              <a:t>Produced as a result of natural </a:t>
            </a:r>
          </a:p>
          <a:p>
            <a:pPr>
              <a:defRPr/>
            </a:pPr>
            <a:r>
              <a:rPr lang="en-GB">
                <a:effectLst>
                  <a:outerShdw blurRad="38100" dist="38100" dir="2700000" algn="tl">
                    <a:srgbClr val="C0C0C0"/>
                  </a:outerShdw>
                </a:effectLst>
                <a:latin typeface="Times New Roman" pitchFamily="18" charset="0"/>
                <a:cs typeface="Times New Roman" pitchFamily="18" charset="0"/>
              </a:rPr>
              <a:t>processes:</a:t>
            </a:r>
          </a:p>
          <a:p>
            <a:pPr>
              <a:defRPr/>
            </a:pPr>
            <a:endParaRPr lang="en-GB">
              <a:effectLst>
                <a:outerShdw blurRad="38100" dist="38100" dir="2700000" algn="tl">
                  <a:srgbClr val="C0C0C0"/>
                </a:outerShdw>
              </a:effectLst>
              <a:latin typeface="Times New Roman" pitchFamily="18" charset="0"/>
              <a:cs typeface="Times New Roman" pitchFamily="18" charset="0"/>
            </a:endParaRP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Biodegradable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Renewable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Non-toxic</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Lock up CO2</a:t>
            </a:r>
          </a:p>
        </p:txBody>
      </p:sp>
      <p:sp>
        <p:nvSpPr>
          <p:cNvPr id="163878" name="Rectangle 38">
            <a:extLst>
              <a:ext uri="{FF2B5EF4-FFF2-40B4-BE49-F238E27FC236}">
                <a16:creationId xmlns:a16="http://schemas.microsoft.com/office/drawing/2014/main" id="{EB8E32B4-0849-B06E-834E-D7D2EA57F876}"/>
              </a:ext>
            </a:extLst>
          </p:cNvPr>
          <p:cNvSpPr>
            <a:spLocks noChangeArrowheads="1"/>
          </p:cNvSpPr>
          <p:nvPr/>
        </p:nvSpPr>
        <p:spPr bwMode="auto">
          <a:xfrm>
            <a:off x="6167438" y="1484314"/>
            <a:ext cx="4032250" cy="201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lang="en-GB">
                <a:effectLst>
                  <a:outerShdw blurRad="38100" dist="38100" dir="2700000" algn="tl">
                    <a:srgbClr val="C0C0C0"/>
                  </a:outerShdw>
                </a:effectLst>
                <a:latin typeface="Times New Roman" pitchFamily="18" charset="0"/>
                <a:cs typeface="Times New Roman" pitchFamily="18" charset="0"/>
              </a:rPr>
              <a:t>Synthetic and Man-Made </a:t>
            </a:r>
          </a:p>
          <a:p>
            <a:pPr>
              <a:defRPr/>
            </a:pPr>
            <a:r>
              <a:rPr lang="en-GB">
                <a:effectLst>
                  <a:outerShdw blurRad="38100" dist="38100" dir="2700000" algn="tl">
                    <a:srgbClr val="C0C0C0"/>
                  </a:outerShdw>
                </a:effectLst>
                <a:latin typeface="Times New Roman" pitchFamily="18" charset="0"/>
                <a:cs typeface="Times New Roman" pitchFamily="18" charset="0"/>
              </a:rPr>
              <a:t>substances:</a:t>
            </a:r>
          </a:p>
          <a:p>
            <a:pPr>
              <a:defRPr/>
            </a:pPr>
            <a:endParaRPr lang="en-GB">
              <a:effectLst>
                <a:outerShdw blurRad="38100" dist="38100" dir="2700000" algn="tl">
                  <a:srgbClr val="C0C0C0"/>
                </a:outerShdw>
              </a:effectLst>
              <a:latin typeface="Times New Roman" pitchFamily="18" charset="0"/>
              <a:cs typeface="Times New Roman" pitchFamily="18" charset="0"/>
            </a:endParaRP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Petrochemical derived</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Toxic and polluting</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Non-renewable</a:t>
            </a:r>
          </a:p>
          <a:p>
            <a:pPr>
              <a:buFontTx/>
              <a:buChar char="•"/>
              <a:defRPr/>
            </a:pPr>
            <a:r>
              <a:rPr lang="en-GB">
                <a:effectLst>
                  <a:outerShdw blurRad="38100" dist="38100" dir="2700000" algn="tl">
                    <a:srgbClr val="C0C0C0"/>
                  </a:outerShdw>
                </a:effectLst>
                <a:latin typeface="Times New Roman" pitchFamily="18" charset="0"/>
                <a:cs typeface="Times New Roman" pitchFamily="18" charset="0"/>
              </a:rPr>
              <a:t>Contribute to climate change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63877"/>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163878"/>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499"/>
                                          </p:stCondLst>
                                        </p:cTn>
                                        <p:tgtEl>
                                          <p:spTgt spid="1638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7" grpId="0" autoUpdateAnimBg="0"/>
      <p:bldP spid="163878" grpId="0" autoUpdateAnimBg="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2" name="Rectangle 2">
            <a:extLst>
              <a:ext uri="{FF2B5EF4-FFF2-40B4-BE49-F238E27FC236}">
                <a16:creationId xmlns:a16="http://schemas.microsoft.com/office/drawing/2014/main" id="{909D12AA-8C43-0448-D5EC-6F3951EC9C91}"/>
              </a:ext>
            </a:extLst>
          </p:cNvPr>
          <p:cNvSpPr>
            <a:spLocks noGrp="1" noChangeArrowheads="1"/>
          </p:cNvSpPr>
          <p:nvPr>
            <p:ph type="title"/>
          </p:nvPr>
        </p:nvSpPr>
        <p:spPr/>
        <p:txBody>
          <a:bodyPr/>
          <a:lstStyle/>
          <a:p>
            <a:pPr eaLnBrk="1" hangingPunct="1">
              <a:defRPr/>
            </a:pPr>
            <a:r>
              <a:rPr lang="en-GB">
                <a:ea typeface="+mj-ea"/>
                <a:cs typeface="+mj-cs"/>
              </a:rPr>
              <a:t>Natural Building</a:t>
            </a:r>
            <a:endParaRPr lang="en-US">
              <a:ea typeface="+mj-ea"/>
              <a:cs typeface="+mj-cs"/>
            </a:endParaRPr>
          </a:p>
        </p:txBody>
      </p:sp>
      <p:pic>
        <p:nvPicPr>
          <p:cNvPr id="158729" name="Picture 9" descr="cob wall cross section">
            <a:extLst>
              <a:ext uri="{FF2B5EF4-FFF2-40B4-BE49-F238E27FC236}">
                <a16:creationId xmlns:a16="http://schemas.microsoft.com/office/drawing/2014/main" id="{A58AA863-D9FC-EE67-AC95-A9E6EFA7D96A}"/>
              </a:ext>
            </a:extLst>
          </p:cNvPr>
          <p:cNvPicPr>
            <a:picLocks noGrp="1" noChangeAspect="1" noChangeArrowheads="1"/>
          </p:cNvPicPr>
          <p:nvPr>
            <p:ph sz="half" idx="1"/>
          </p:nvPr>
        </p:nvPicPr>
        <p:blipFill>
          <a:blip r:embed="rId2"/>
          <a:srcRect/>
          <a:stretch>
            <a:fillRect/>
          </a:stretch>
        </p:blipFill>
        <p:spPr>
          <a:xfrm>
            <a:off x="2135189" y="1557338"/>
            <a:ext cx="1762125" cy="4495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158728" name="Rectangle 8">
            <a:extLst>
              <a:ext uri="{FF2B5EF4-FFF2-40B4-BE49-F238E27FC236}">
                <a16:creationId xmlns:a16="http://schemas.microsoft.com/office/drawing/2014/main" id="{EB52DF02-DB97-43CF-8BA8-B458E94F87FB}"/>
              </a:ext>
            </a:extLst>
          </p:cNvPr>
          <p:cNvSpPr>
            <a:spLocks noChangeArrowheads="1"/>
          </p:cNvSpPr>
          <p:nvPr/>
        </p:nvSpPr>
        <p:spPr bwMode="auto">
          <a:xfrm>
            <a:off x="4224339" y="1773239"/>
            <a:ext cx="2376487"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tLang="en-US" sz="2000">
                <a:latin typeface="Times New Roman" pitchFamily="18" charset="0"/>
                <a:cs typeface="Times New Roman" pitchFamily="18" charset="0"/>
              </a:rPr>
              <a:t>“</a:t>
            </a:r>
            <a:r>
              <a:rPr lang="en-GB" sz="2000">
                <a:latin typeface="Times New Roman" pitchFamily="18" charset="0"/>
                <a:cs typeface="Times New Roman" pitchFamily="18" charset="0"/>
              </a:rPr>
              <a:t>A good hat and stout pair of wellies</a:t>
            </a:r>
            <a:r>
              <a:rPr lang="en-GB" altLang="en-US" sz="2000">
                <a:latin typeface="Times New Roman" pitchFamily="18" charset="0"/>
                <a:cs typeface="Times New Roman" pitchFamily="18" charset="0"/>
              </a:rPr>
              <a:t>”</a:t>
            </a:r>
            <a:r>
              <a:rPr lang="en-GB" sz="2000">
                <a:latin typeface="Times New Roman" pitchFamily="18" charset="0"/>
                <a:cs typeface="Times New Roman" pitchFamily="18" charset="0"/>
              </a:rPr>
              <a:t> is required for natural building structures</a:t>
            </a:r>
          </a:p>
        </p:txBody>
      </p:sp>
      <p:sp>
        <p:nvSpPr>
          <p:cNvPr id="158731" name="Rectangle 11">
            <a:extLst>
              <a:ext uri="{FF2B5EF4-FFF2-40B4-BE49-F238E27FC236}">
                <a16:creationId xmlns:a16="http://schemas.microsoft.com/office/drawing/2014/main" id="{5B067371-75B4-0CF6-D43B-A101094483A6}"/>
              </a:ext>
            </a:extLst>
          </p:cNvPr>
          <p:cNvSpPr>
            <a:spLocks noChangeArrowheads="1"/>
          </p:cNvSpPr>
          <p:nvPr/>
        </p:nvSpPr>
        <p:spPr bwMode="auto">
          <a:xfrm>
            <a:off x="5375275" y="5445126"/>
            <a:ext cx="4876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sz="2000">
                <a:latin typeface="Times New Roman" charset="0"/>
                <a:ea typeface="ＭＳ Ｐゴシック" charset="0"/>
                <a:cs typeface="Times New Roman" charset="0"/>
              </a:rPr>
              <a:t>Durability of sustainable and natural materials</a:t>
            </a:r>
            <a:endParaRPr lang="en-US" sz="2000">
              <a:latin typeface="Times New Roman" charset="0"/>
              <a:ea typeface="ＭＳ Ｐゴシック" charset="0"/>
              <a:cs typeface="Times New Roman" charset="0"/>
            </a:endParaRPr>
          </a:p>
        </p:txBody>
      </p:sp>
      <p:pic>
        <p:nvPicPr>
          <p:cNvPr id="158732" name="Picture 12" descr="Hemp and timber frame old house">
            <a:extLst>
              <a:ext uri="{FF2B5EF4-FFF2-40B4-BE49-F238E27FC236}">
                <a16:creationId xmlns:a16="http://schemas.microsoft.com/office/drawing/2014/main" id="{2FF91F58-058E-3EC3-7CC2-61CBDB625EA3}"/>
              </a:ext>
            </a:extLst>
          </p:cNvPr>
          <p:cNvPicPr>
            <a:picLocks noGrp="1" noChangeAspect="1" noChangeArrowheads="1"/>
          </p:cNvPicPr>
          <p:nvPr>
            <p:ph sz="half" idx="2"/>
          </p:nvPr>
        </p:nvPicPr>
        <p:blipFill>
          <a:blip r:embed="rId3"/>
          <a:srcRect/>
          <a:stretch>
            <a:fillRect/>
          </a:stretch>
        </p:blipFill>
        <p:spPr>
          <a:xfrm>
            <a:off x="7308851" y="1600200"/>
            <a:ext cx="2828925" cy="377348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87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872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5873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87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8" grpId="0"/>
      <p:bldP spid="158731" grpId="0"/>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633" name="Rectangle 9">
            <a:extLst>
              <a:ext uri="{FF2B5EF4-FFF2-40B4-BE49-F238E27FC236}">
                <a16:creationId xmlns:a16="http://schemas.microsoft.com/office/drawing/2014/main" id="{70FEECBD-8BA2-018F-D76D-4A50398A7228}"/>
              </a:ext>
            </a:extLst>
          </p:cNvPr>
          <p:cNvSpPr>
            <a:spLocks noGrp="1" noChangeArrowheads="1"/>
          </p:cNvSpPr>
          <p:nvPr>
            <p:ph type="title"/>
          </p:nvPr>
        </p:nvSpPr>
        <p:spPr/>
        <p:txBody>
          <a:bodyPr/>
          <a:lstStyle/>
          <a:p>
            <a:pPr eaLnBrk="1" hangingPunct="1">
              <a:defRPr/>
            </a:pPr>
            <a:r>
              <a:rPr lang="en-GB">
                <a:ea typeface="+mj-ea"/>
                <a:cs typeface="+mj-cs"/>
              </a:rPr>
              <a:t>Cob Building</a:t>
            </a:r>
            <a:endParaRPr lang="en-US">
              <a:ea typeface="+mj-ea"/>
              <a:cs typeface="+mj-cs"/>
            </a:endParaRPr>
          </a:p>
        </p:txBody>
      </p:sp>
      <p:pic>
        <p:nvPicPr>
          <p:cNvPr id="154641" name="Picture 17" descr="modern_cob">
            <a:extLst>
              <a:ext uri="{FF2B5EF4-FFF2-40B4-BE49-F238E27FC236}">
                <a16:creationId xmlns:a16="http://schemas.microsoft.com/office/drawing/2014/main" id="{F9902950-717C-532F-0292-97E77452167D}"/>
              </a:ext>
            </a:extLst>
          </p:cNvPr>
          <p:cNvPicPr>
            <a:picLocks noGrp="1" noChangeAspect="1" noChangeArrowheads="1"/>
          </p:cNvPicPr>
          <p:nvPr>
            <p:ph sz="half" idx="1"/>
          </p:nvPr>
        </p:nvPicPr>
        <p:blipFill>
          <a:blip r:embed="rId2"/>
          <a:srcRect/>
          <a:stretch>
            <a:fillRect/>
          </a:stretch>
        </p:blipFill>
        <p:spPr>
          <a:xfrm>
            <a:off x="6376988" y="2179638"/>
            <a:ext cx="4183062" cy="28178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54649" name="Picture 25">
            <a:extLst>
              <a:ext uri="{FF2B5EF4-FFF2-40B4-BE49-F238E27FC236}">
                <a16:creationId xmlns:a16="http://schemas.microsoft.com/office/drawing/2014/main" id="{64BC9986-A476-A4FB-AE0E-C0053B447560}"/>
              </a:ext>
            </a:extLst>
          </p:cNvPr>
          <p:cNvPicPr>
            <a:picLocks noGrp="1" noChangeAspect="1" noChangeArrowheads="1"/>
          </p:cNvPicPr>
          <p:nvPr>
            <p:ph sz="quarter" idx="3"/>
          </p:nvPr>
        </p:nvPicPr>
        <p:blipFill>
          <a:blip r:embed="rId3"/>
          <a:srcRect l="4613" t="6932" r="3053" b="5199"/>
          <a:stretch>
            <a:fillRect/>
          </a:stretch>
        </p:blipFill>
        <p:spPr>
          <a:xfrm>
            <a:off x="1703388" y="2205039"/>
            <a:ext cx="4464050" cy="2827337"/>
          </a:xfrm>
        </p:spPr>
      </p:pic>
    </p:spTree>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1602" name="Rectangle 2">
            <a:extLst>
              <a:ext uri="{FF2B5EF4-FFF2-40B4-BE49-F238E27FC236}">
                <a16:creationId xmlns:a16="http://schemas.microsoft.com/office/drawing/2014/main" id="{0121E036-0EFD-F500-004E-644BB51091CD}"/>
              </a:ext>
            </a:extLst>
          </p:cNvPr>
          <p:cNvSpPr>
            <a:spLocks noGrp="1" noChangeArrowheads="1"/>
          </p:cNvSpPr>
          <p:nvPr>
            <p:ph type="title"/>
          </p:nvPr>
        </p:nvSpPr>
        <p:spPr/>
        <p:txBody>
          <a:bodyPr/>
          <a:lstStyle/>
          <a:p>
            <a:pPr eaLnBrk="1" hangingPunct="1">
              <a:defRPr/>
            </a:pPr>
            <a:r>
              <a:rPr lang="en-GB">
                <a:ea typeface="+mj-ea"/>
                <a:cs typeface="+mj-cs"/>
              </a:rPr>
              <a:t>Hemp Building</a:t>
            </a:r>
            <a:endParaRPr lang="en-US">
              <a:ea typeface="+mj-ea"/>
              <a:cs typeface="+mj-cs"/>
            </a:endParaRPr>
          </a:p>
        </p:txBody>
      </p:sp>
      <p:pic>
        <p:nvPicPr>
          <p:cNvPr id="281603" name="Picture 3" descr="Roundhouse">
            <a:extLst>
              <a:ext uri="{FF2B5EF4-FFF2-40B4-BE49-F238E27FC236}">
                <a16:creationId xmlns:a16="http://schemas.microsoft.com/office/drawing/2014/main" id="{7F3474B3-A4F1-7FAA-16FA-9C9ED671FBAF}"/>
              </a:ext>
            </a:extLst>
          </p:cNvPr>
          <p:cNvPicPr>
            <a:picLocks noGrp="1" noChangeAspect="1" noChangeArrowheads="1"/>
          </p:cNvPicPr>
          <p:nvPr>
            <p:ph sz="half" idx="1"/>
          </p:nvPr>
        </p:nvPicPr>
        <p:blipFill>
          <a:blip r:embed="rId2"/>
          <a:srcRect/>
          <a:stretch>
            <a:fillRect/>
          </a:stretch>
        </p:blipFill>
        <p:spPr>
          <a:xfrm>
            <a:off x="1622426" y="1803400"/>
            <a:ext cx="4041775" cy="31623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81605" name="Picture 5" descr="Lime crete house modern">
            <a:extLst>
              <a:ext uri="{FF2B5EF4-FFF2-40B4-BE49-F238E27FC236}">
                <a16:creationId xmlns:a16="http://schemas.microsoft.com/office/drawing/2014/main" id="{9BA64FAB-A3AE-ABD3-2EE3-2AE59C76CA20}"/>
              </a:ext>
            </a:extLst>
          </p:cNvPr>
          <p:cNvPicPr>
            <a:picLocks noGrp="1" noChangeAspect="1" noChangeArrowheads="1"/>
          </p:cNvPicPr>
          <p:nvPr>
            <p:ph sz="half" idx="2"/>
          </p:nvPr>
        </p:nvPicPr>
        <p:blipFill>
          <a:blip r:embed="rId3"/>
          <a:srcRect/>
          <a:stretch>
            <a:fillRect/>
          </a:stretch>
        </p:blipFill>
        <p:spPr>
          <a:xfrm>
            <a:off x="5880100" y="1844675"/>
            <a:ext cx="4679950" cy="31305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722" name="Rectangle 2">
            <a:extLst>
              <a:ext uri="{FF2B5EF4-FFF2-40B4-BE49-F238E27FC236}">
                <a16:creationId xmlns:a16="http://schemas.microsoft.com/office/drawing/2014/main" id="{1242975A-EF92-6387-9401-443B3A20BF51}"/>
              </a:ext>
            </a:extLst>
          </p:cNvPr>
          <p:cNvSpPr>
            <a:spLocks noGrp="1" noChangeArrowheads="1"/>
          </p:cNvSpPr>
          <p:nvPr>
            <p:ph type="title"/>
          </p:nvPr>
        </p:nvSpPr>
        <p:spPr/>
        <p:txBody>
          <a:bodyPr/>
          <a:lstStyle/>
          <a:p>
            <a:pPr eaLnBrk="1" hangingPunct="1">
              <a:defRPr/>
            </a:pPr>
            <a:r>
              <a:rPr lang="en-GB">
                <a:ea typeface="+mj-ea"/>
                <a:cs typeface="+mj-cs"/>
              </a:rPr>
              <a:t>Strawbale building</a:t>
            </a:r>
            <a:endParaRPr lang="en-US">
              <a:ea typeface="+mj-ea"/>
              <a:cs typeface="+mj-cs"/>
            </a:endParaRPr>
          </a:p>
        </p:txBody>
      </p:sp>
      <p:pic>
        <p:nvPicPr>
          <p:cNvPr id="926724" name="Picture 4" descr="DSC06211">
            <a:extLst>
              <a:ext uri="{FF2B5EF4-FFF2-40B4-BE49-F238E27FC236}">
                <a16:creationId xmlns:a16="http://schemas.microsoft.com/office/drawing/2014/main" id="{04888F39-3E2A-4FC5-C9B8-4EAEE92E4D3D}"/>
              </a:ext>
            </a:extLst>
          </p:cNvPr>
          <p:cNvPicPr>
            <a:picLocks noGrp="1" noChangeAspect="1" noChangeArrowheads="1"/>
          </p:cNvPicPr>
          <p:nvPr>
            <p:ph sz="half" idx="1"/>
          </p:nvPr>
        </p:nvPicPr>
        <p:blipFill>
          <a:blip r:embed="rId2"/>
          <a:srcRect l="9445" t="21326" r="14180"/>
          <a:stretch>
            <a:fillRect/>
          </a:stretch>
        </p:blipFill>
        <p:spPr>
          <a:xfrm>
            <a:off x="6527800" y="1916113"/>
            <a:ext cx="4038600" cy="30289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926726" name="Picture 6">
            <a:extLst>
              <a:ext uri="{FF2B5EF4-FFF2-40B4-BE49-F238E27FC236}">
                <a16:creationId xmlns:a16="http://schemas.microsoft.com/office/drawing/2014/main" id="{C10E156D-2EF3-E1FF-0778-5D946F614EEC}"/>
              </a:ext>
            </a:extLst>
          </p:cNvPr>
          <p:cNvPicPr>
            <a:picLocks noGrp="1" noChangeAspect="1" noChangeArrowheads="1"/>
          </p:cNvPicPr>
          <p:nvPr>
            <p:ph sz="half" idx="2"/>
          </p:nvPr>
        </p:nvPicPr>
        <p:blipFill>
          <a:blip r:embed="rId3"/>
          <a:srcRect l="6842" r="2924"/>
          <a:stretch>
            <a:fillRect/>
          </a:stretch>
        </p:blipFill>
        <p:spPr>
          <a:xfrm>
            <a:off x="1631951" y="1916114"/>
            <a:ext cx="4752975" cy="3025775"/>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7746" name="Rectangle 2">
            <a:extLst>
              <a:ext uri="{FF2B5EF4-FFF2-40B4-BE49-F238E27FC236}">
                <a16:creationId xmlns:a16="http://schemas.microsoft.com/office/drawing/2014/main" id="{81B7E25C-A7A5-25C1-C855-93E43A539CCF}"/>
              </a:ext>
            </a:extLst>
          </p:cNvPr>
          <p:cNvSpPr>
            <a:spLocks noGrp="1" noChangeArrowheads="1"/>
          </p:cNvSpPr>
          <p:nvPr>
            <p:ph type="title"/>
          </p:nvPr>
        </p:nvSpPr>
        <p:spPr/>
        <p:txBody>
          <a:bodyPr/>
          <a:lstStyle/>
          <a:p>
            <a:pPr eaLnBrk="1" hangingPunct="1">
              <a:defRPr/>
            </a:pPr>
            <a:r>
              <a:rPr lang="en-GB">
                <a:ea typeface="+mj-ea"/>
                <a:cs typeface="+mj-cs"/>
              </a:rPr>
              <a:t>Earthship buildings</a:t>
            </a:r>
            <a:endParaRPr lang="en-US">
              <a:ea typeface="+mj-ea"/>
              <a:cs typeface="+mj-cs"/>
            </a:endParaRPr>
          </a:p>
        </p:txBody>
      </p:sp>
      <p:pic>
        <p:nvPicPr>
          <p:cNvPr id="927748" name="Picture 4">
            <a:extLst>
              <a:ext uri="{FF2B5EF4-FFF2-40B4-BE49-F238E27FC236}">
                <a16:creationId xmlns:a16="http://schemas.microsoft.com/office/drawing/2014/main" id="{05A1D8B5-BBA7-1BF4-900C-B9C89A8FF5F7}"/>
              </a:ext>
            </a:extLst>
          </p:cNvPr>
          <p:cNvPicPr>
            <a:picLocks noGrp="1" noChangeAspect="1" noChangeArrowheads="1"/>
          </p:cNvPicPr>
          <p:nvPr>
            <p:ph sz="half" idx="1"/>
          </p:nvPr>
        </p:nvPicPr>
        <p:blipFill>
          <a:blip r:embed="rId2"/>
          <a:srcRect/>
          <a:stretch>
            <a:fillRect/>
          </a:stretch>
        </p:blipFill>
        <p:spPr>
          <a:xfrm>
            <a:off x="1774825" y="1916113"/>
            <a:ext cx="4243388" cy="3357562"/>
          </a:xfrm>
        </p:spPr>
      </p:pic>
      <p:pic>
        <p:nvPicPr>
          <p:cNvPr id="927750" name="Picture 6">
            <a:extLst>
              <a:ext uri="{FF2B5EF4-FFF2-40B4-BE49-F238E27FC236}">
                <a16:creationId xmlns:a16="http://schemas.microsoft.com/office/drawing/2014/main" id="{0EF7CA85-E72A-227D-3758-F80582E9030D}"/>
              </a:ext>
            </a:extLst>
          </p:cNvPr>
          <p:cNvPicPr>
            <a:picLocks noGrp="1" noChangeAspect="1" noChangeArrowheads="1"/>
          </p:cNvPicPr>
          <p:nvPr>
            <p:ph sz="half" idx="2"/>
          </p:nvPr>
        </p:nvPicPr>
        <p:blipFill>
          <a:blip r:embed="rId3"/>
          <a:srcRect/>
          <a:stretch>
            <a:fillRect/>
          </a:stretch>
        </p:blipFill>
        <p:spPr>
          <a:xfrm>
            <a:off x="6311901" y="1916113"/>
            <a:ext cx="4176713" cy="33845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9986" name="Rectangle 2">
            <a:extLst>
              <a:ext uri="{FF2B5EF4-FFF2-40B4-BE49-F238E27FC236}">
                <a16:creationId xmlns:a16="http://schemas.microsoft.com/office/drawing/2014/main" id="{AAC627F1-7FA5-49E2-9E85-60124617C776}"/>
              </a:ext>
            </a:extLst>
          </p:cNvPr>
          <p:cNvSpPr>
            <a:spLocks noGrp="1" noChangeArrowheads="1"/>
          </p:cNvSpPr>
          <p:nvPr>
            <p:ph type="title"/>
          </p:nvPr>
        </p:nvSpPr>
        <p:spPr/>
        <p:txBody>
          <a:bodyPr/>
          <a:lstStyle/>
          <a:p>
            <a:pPr eaLnBrk="1" hangingPunct="1">
              <a:defRPr/>
            </a:pPr>
            <a:r>
              <a:rPr lang="en-GB">
                <a:ea typeface="+mj-ea"/>
                <a:cs typeface="+mj-cs"/>
              </a:rPr>
              <a:t>Building with lime</a:t>
            </a:r>
            <a:endParaRPr lang="en-US">
              <a:ea typeface="+mj-ea"/>
              <a:cs typeface="+mj-cs"/>
            </a:endParaRPr>
          </a:p>
        </p:txBody>
      </p:sp>
      <p:sp>
        <p:nvSpPr>
          <p:cNvPr id="169987" name="Rectangle 3">
            <a:extLst>
              <a:ext uri="{FF2B5EF4-FFF2-40B4-BE49-F238E27FC236}">
                <a16:creationId xmlns:a16="http://schemas.microsoft.com/office/drawing/2014/main" id="{64814F52-ECB7-BC9E-B212-A7CB63B39EE3}"/>
              </a:ext>
            </a:extLst>
          </p:cNvPr>
          <p:cNvSpPr>
            <a:spLocks noGrp="1" noChangeArrowheads="1"/>
          </p:cNvSpPr>
          <p:nvPr>
            <p:ph type="body" sz="half" idx="1"/>
          </p:nvPr>
        </p:nvSpPr>
        <p:spPr>
          <a:xfrm>
            <a:off x="1981200" y="1600201"/>
            <a:ext cx="7505700" cy="4525963"/>
          </a:xfrm>
        </p:spPr>
        <p:txBody>
          <a:bodyPr>
            <a:normAutofit fontScale="92500" lnSpcReduction="20000"/>
          </a:bodyPr>
          <a:lstStyle/>
          <a:p>
            <a:pPr eaLnBrk="1" hangingPunct="1">
              <a:lnSpc>
                <a:spcPct val="90000"/>
              </a:lnSpc>
              <a:buFontTx/>
              <a:buNone/>
              <a:defRPr/>
            </a:pPr>
            <a:r>
              <a:rPr lang="en-GB" sz="2000">
                <a:cs typeface="Arial Unicode MS" charset="0"/>
              </a:rPr>
              <a:t>Beneficial properties</a:t>
            </a:r>
          </a:p>
          <a:p>
            <a:pPr eaLnBrk="1" hangingPunct="1">
              <a:lnSpc>
                <a:spcPct val="90000"/>
              </a:lnSpc>
              <a:buFontTx/>
              <a:buNone/>
              <a:defRPr/>
            </a:pPr>
            <a:endParaRPr lang="en-GB" sz="900">
              <a:cs typeface="Arial Unicode MS" charset="0"/>
            </a:endParaRPr>
          </a:p>
          <a:p>
            <a:pPr eaLnBrk="1" hangingPunct="1">
              <a:lnSpc>
                <a:spcPct val="90000"/>
              </a:lnSpc>
              <a:defRPr/>
            </a:pPr>
            <a:r>
              <a:rPr lang="en-GB" sz="2000">
                <a:cs typeface="Arial Unicode MS" charset="0"/>
              </a:rPr>
              <a:t>Breathable</a:t>
            </a:r>
          </a:p>
          <a:p>
            <a:pPr eaLnBrk="1" hangingPunct="1">
              <a:lnSpc>
                <a:spcPct val="90000"/>
              </a:lnSpc>
              <a:defRPr/>
            </a:pPr>
            <a:r>
              <a:rPr lang="en-GB" sz="2000">
                <a:cs typeface="Arial Unicode MS" charset="0"/>
              </a:rPr>
              <a:t>Recyclable</a:t>
            </a:r>
          </a:p>
          <a:p>
            <a:pPr eaLnBrk="1" hangingPunct="1">
              <a:lnSpc>
                <a:spcPct val="90000"/>
              </a:lnSpc>
              <a:defRPr/>
            </a:pPr>
            <a:r>
              <a:rPr lang="en-GB" sz="2000">
                <a:cs typeface="Arial Unicode MS" charset="0"/>
              </a:rPr>
              <a:t>Allows recycling of bricks</a:t>
            </a:r>
          </a:p>
          <a:p>
            <a:pPr eaLnBrk="1" hangingPunct="1">
              <a:lnSpc>
                <a:spcPct val="90000"/>
              </a:lnSpc>
              <a:defRPr/>
            </a:pPr>
            <a:r>
              <a:rPr lang="en-GB" sz="2000">
                <a:cs typeface="Arial Unicode MS" charset="0"/>
              </a:rPr>
              <a:t>Lower carbon dioxide emissions</a:t>
            </a:r>
          </a:p>
          <a:p>
            <a:pPr eaLnBrk="1" hangingPunct="1">
              <a:lnSpc>
                <a:spcPct val="90000"/>
              </a:lnSpc>
              <a:defRPr/>
            </a:pPr>
            <a:r>
              <a:rPr lang="en-GB" sz="2000">
                <a:cs typeface="Arial Unicode MS" charset="0"/>
              </a:rPr>
              <a:t>Absorption of carbon dioxide in curing process</a:t>
            </a:r>
          </a:p>
          <a:p>
            <a:pPr eaLnBrk="1" hangingPunct="1">
              <a:lnSpc>
                <a:spcPct val="90000"/>
              </a:lnSpc>
              <a:defRPr/>
            </a:pPr>
            <a:endParaRPr lang="en-GB" sz="2000">
              <a:cs typeface="Arial Unicode MS" charset="0"/>
            </a:endParaRPr>
          </a:p>
          <a:p>
            <a:pPr eaLnBrk="1" hangingPunct="1">
              <a:lnSpc>
                <a:spcPct val="90000"/>
              </a:lnSpc>
              <a:buFontTx/>
              <a:buNone/>
              <a:defRPr/>
            </a:pPr>
            <a:r>
              <a:rPr lang="en-GB" sz="2000">
                <a:cs typeface="Arial Unicode MS" charset="0"/>
              </a:rPr>
              <a:t>Issues</a:t>
            </a:r>
          </a:p>
          <a:p>
            <a:pPr eaLnBrk="1" hangingPunct="1">
              <a:lnSpc>
                <a:spcPct val="90000"/>
              </a:lnSpc>
              <a:buFontTx/>
              <a:buNone/>
              <a:defRPr/>
            </a:pPr>
            <a:endParaRPr lang="en-GB" sz="900">
              <a:cs typeface="Arial Unicode MS" charset="0"/>
            </a:endParaRPr>
          </a:p>
          <a:p>
            <a:pPr eaLnBrk="1" hangingPunct="1">
              <a:lnSpc>
                <a:spcPct val="90000"/>
              </a:lnSpc>
              <a:defRPr/>
            </a:pPr>
            <a:r>
              <a:rPr lang="en-GB" sz="2000">
                <a:cs typeface="Arial Unicode MS" charset="0"/>
              </a:rPr>
              <a:t>Getting the right strength</a:t>
            </a:r>
          </a:p>
          <a:p>
            <a:pPr eaLnBrk="1" hangingPunct="1">
              <a:lnSpc>
                <a:spcPct val="90000"/>
              </a:lnSpc>
              <a:defRPr/>
            </a:pPr>
            <a:r>
              <a:rPr lang="en-GB" sz="2000">
                <a:cs typeface="Arial Unicode MS" charset="0"/>
              </a:rPr>
              <a:t>Getting the right mix</a:t>
            </a:r>
          </a:p>
          <a:p>
            <a:pPr eaLnBrk="1" hangingPunct="1">
              <a:lnSpc>
                <a:spcPct val="90000"/>
              </a:lnSpc>
              <a:defRPr/>
            </a:pPr>
            <a:r>
              <a:rPr lang="en-GB" sz="2000">
                <a:cs typeface="Arial Unicode MS" charset="0"/>
              </a:rPr>
              <a:t>Time required for curing</a:t>
            </a:r>
          </a:p>
          <a:p>
            <a:pPr eaLnBrk="1" hangingPunct="1">
              <a:lnSpc>
                <a:spcPct val="90000"/>
              </a:lnSpc>
              <a:defRPr/>
            </a:pPr>
            <a:r>
              <a:rPr lang="en-GB" sz="2000">
                <a:cs typeface="Arial Unicode MS" charset="0"/>
              </a:rPr>
              <a:t>Time of the year for use</a:t>
            </a:r>
          </a:p>
          <a:p>
            <a:pPr eaLnBrk="1" hangingPunct="1">
              <a:lnSpc>
                <a:spcPct val="90000"/>
              </a:lnSpc>
              <a:spcBef>
                <a:spcPct val="50000"/>
              </a:spcBef>
              <a:buFontTx/>
              <a:buNone/>
              <a:defRPr/>
            </a:pPr>
            <a:endParaRPr lang="en-US" sz="2000">
              <a:cs typeface="Arial Unicode MS" charset="0"/>
            </a:endParaRPr>
          </a:p>
        </p:txBody>
      </p:sp>
      <p:pic>
        <p:nvPicPr>
          <p:cNvPr id="169989" name="Picture 5" descr="lime">
            <a:extLst>
              <a:ext uri="{FF2B5EF4-FFF2-40B4-BE49-F238E27FC236}">
                <a16:creationId xmlns:a16="http://schemas.microsoft.com/office/drawing/2014/main" id="{F5B0CE3F-17E0-1B75-5DD4-14703D7A48C2}"/>
              </a:ext>
            </a:extLst>
          </p:cNvPr>
          <p:cNvPicPr>
            <a:picLocks noGrp="1" noChangeAspect="1" noChangeArrowheads="1"/>
          </p:cNvPicPr>
          <p:nvPr>
            <p:ph sz="quarter" idx="2"/>
          </p:nvPr>
        </p:nvPicPr>
        <p:blipFill>
          <a:blip r:embed="rId2"/>
          <a:srcRect/>
          <a:stretch>
            <a:fillRect/>
          </a:stretch>
        </p:blipFill>
        <p:spPr>
          <a:xfrm>
            <a:off x="7175500" y="4090988"/>
            <a:ext cx="2425700" cy="19605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69991" name="Picture 7" descr="straw-bale-lime">
            <a:extLst>
              <a:ext uri="{FF2B5EF4-FFF2-40B4-BE49-F238E27FC236}">
                <a16:creationId xmlns:a16="http://schemas.microsoft.com/office/drawing/2014/main" id="{600FDE2C-F7CB-A85C-D9A4-A8A919E9B5CB}"/>
              </a:ext>
            </a:extLst>
          </p:cNvPr>
          <p:cNvPicPr>
            <a:picLocks noGrp="1" noChangeAspect="1" noChangeArrowheads="1"/>
          </p:cNvPicPr>
          <p:nvPr>
            <p:ph sz="quarter" idx="4294967295"/>
          </p:nvPr>
        </p:nvPicPr>
        <p:blipFill>
          <a:blip r:embed="rId3"/>
          <a:srcRect/>
          <a:stretch>
            <a:fillRect/>
          </a:stretch>
        </p:blipFill>
        <p:spPr>
          <a:xfrm>
            <a:off x="7308850" y="1597025"/>
            <a:ext cx="2736850" cy="17970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998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998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998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998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998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999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998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9987">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9987">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69987">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69987">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699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0770" name="Rectangle 2">
            <a:extLst>
              <a:ext uri="{FF2B5EF4-FFF2-40B4-BE49-F238E27FC236}">
                <a16:creationId xmlns:a16="http://schemas.microsoft.com/office/drawing/2014/main" id="{AFB3B849-D248-F715-359C-0C29A0F38464}"/>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Natural Insulation</a:t>
            </a:r>
            <a:endParaRPr lang="en-US">
              <a:ea typeface="+mj-ea"/>
              <a:cs typeface="+mj-cs"/>
            </a:endParaRPr>
          </a:p>
        </p:txBody>
      </p:sp>
      <p:sp>
        <p:nvSpPr>
          <p:cNvPr id="160771" name="Rectangle 3">
            <a:extLst>
              <a:ext uri="{FF2B5EF4-FFF2-40B4-BE49-F238E27FC236}">
                <a16:creationId xmlns:a16="http://schemas.microsoft.com/office/drawing/2014/main" id="{6D7EF1E3-3206-C2BD-9BDD-405605DB0D1B}"/>
              </a:ext>
            </a:extLst>
          </p:cNvPr>
          <p:cNvSpPr>
            <a:spLocks noGrp="1" noChangeArrowheads="1"/>
          </p:cNvSpPr>
          <p:nvPr>
            <p:ph type="body" sz="half" idx="1"/>
          </p:nvPr>
        </p:nvSpPr>
        <p:spPr>
          <a:xfrm>
            <a:off x="1981200" y="1600201"/>
            <a:ext cx="8072438" cy="4525963"/>
          </a:xfrm>
        </p:spPr>
        <p:txBody>
          <a:bodyPr>
            <a:normAutofit fontScale="92500" lnSpcReduction="20000"/>
          </a:bodyPr>
          <a:lstStyle/>
          <a:p>
            <a:pPr eaLnBrk="1" hangingPunct="1">
              <a:lnSpc>
                <a:spcPct val="80000"/>
              </a:lnSpc>
              <a:defRPr/>
            </a:pPr>
            <a:r>
              <a:rPr lang="en-GB" sz="2000">
                <a:ea typeface="ＭＳ Ｐゴシック" pitchFamily="34" charset="-128"/>
                <a:cs typeface="ＭＳ Ｐゴシック" pitchFamily="34" charset="-128"/>
              </a:rPr>
              <a:t>Cork</a:t>
            </a:r>
          </a:p>
          <a:p>
            <a:pPr eaLnBrk="1" hangingPunct="1">
              <a:lnSpc>
                <a:spcPct val="80000"/>
              </a:lnSpc>
              <a:defRPr/>
            </a:pPr>
            <a:r>
              <a:rPr lang="en-GB" sz="2000">
                <a:ea typeface="ＭＳ Ｐゴシック" pitchFamily="34" charset="-128"/>
                <a:cs typeface="ＭＳ Ｐゴシック" pitchFamily="34" charset="-128"/>
              </a:rPr>
              <a:t>Recycled cotton (jeans)</a:t>
            </a:r>
          </a:p>
          <a:p>
            <a:pPr eaLnBrk="1" hangingPunct="1">
              <a:lnSpc>
                <a:spcPct val="80000"/>
              </a:lnSpc>
              <a:defRPr/>
            </a:pPr>
            <a:r>
              <a:rPr lang="en-GB" sz="2000">
                <a:ea typeface="ＭＳ Ｐゴシック" pitchFamily="34" charset="-128"/>
                <a:cs typeface="ＭＳ Ｐゴシック" pitchFamily="34" charset="-128"/>
              </a:rPr>
              <a:t>Recycled paper</a:t>
            </a:r>
          </a:p>
          <a:p>
            <a:pPr eaLnBrk="1" hangingPunct="1">
              <a:lnSpc>
                <a:spcPct val="80000"/>
              </a:lnSpc>
              <a:defRPr/>
            </a:pPr>
            <a:r>
              <a:rPr lang="en-GB" sz="2000">
                <a:ea typeface="ＭＳ Ｐゴシック" pitchFamily="34" charset="-128"/>
                <a:cs typeface="ＭＳ Ｐゴシック" pitchFamily="34" charset="-128"/>
              </a:rPr>
              <a:t>Sheep</a:t>
            </a:r>
            <a:r>
              <a:rPr lang="en-GB" altLang="en-US" sz="2000">
                <a:ea typeface="ＭＳ Ｐゴシック" pitchFamily="34" charset="-128"/>
                <a:cs typeface="ＭＳ Ｐゴシック" pitchFamily="34" charset="-128"/>
              </a:rPr>
              <a:t>’</a:t>
            </a:r>
            <a:r>
              <a:rPr lang="en-GB" sz="2000">
                <a:ea typeface="ＭＳ Ｐゴシック" pitchFamily="34" charset="-128"/>
                <a:cs typeface="ＭＳ Ｐゴシック" pitchFamily="34" charset="-128"/>
              </a:rPr>
              <a:t>s wool</a:t>
            </a:r>
          </a:p>
          <a:p>
            <a:pPr eaLnBrk="1" hangingPunct="1">
              <a:lnSpc>
                <a:spcPct val="80000"/>
              </a:lnSpc>
              <a:defRPr/>
            </a:pPr>
            <a:r>
              <a:rPr lang="en-GB" sz="2000">
                <a:ea typeface="ＭＳ Ｐゴシック" pitchFamily="34" charset="-128"/>
                <a:cs typeface="ＭＳ Ｐゴシック" pitchFamily="34" charset="-128"/>
              </a:rPr>
              <a:t>Hemp</a:t>
            </a:r>
          </a:p>
          <a:p>
            <a:pPr eaLnBrk="1" hangingPunct="1">
              <a:lnSpc>
                <a:spcPct val="80000"/>
              </a:lnSpc>
              <a:defRPr/>
            </a:pPr>
            <a:r>
              <a:rPr lang="en-GB" sz="2000">
                <a:ea typeface="ＭＳ Ｐゴシック" pitchFamily="34" charset="-128"/>
                <a:cs typeface="ＭＳ Ｐゴシック" pitchFamily="34" charset="-128"/>
              </a:rPr>
              <a:t>Flax</a:t>
            </a:r>
          </a:p>
          <a:p>
            <a:pPr eaLnBrk="1" hangingPunct="1">
              <a:lnSpc>
                <a:spcPct val="80000"/>
              </a:lnSpc>
              <a:defRPr/>
            </a:pPr>
            <a:endParaRPr lang="en-GB" sz="2000">
              <a:ea typeface="ＭＳ Ｐゴシック" pitchFamily="34" charset="-128"/>
              <a:cs typeface="ＭＳ Ｐゴシック" pitchFamily="34" charset="-128"/>
            </a:endParaRPr>
          </a:p>
          <a:p>
            <a:pPr eaLnBrk="1" hangingPunct="1">
              <a:lnSpc>
                <a:spcPct val="80000"/>
              </a:lnSpc>
              <a:buFontTx/>
              <a:buNone/>
              <a:defRPr/>
            </a:pPr>
            <a:r>
              <a:rPr lang="en-GB" sz="2000">
                <a:ea typeface="ＭＳ Ｐゴシック" pitchFamily="34" charset="-128"/>
                <a:cs typeface="ＭＳ Ｐゴシック" pitchFamily="34" charset="-128"/>
              </a:rPr>
              <a:t>The advantages of natural fibres over conventional materials like PIR foam boards (Kingspan, Celotex etc.) is that they are:</a:t>
            </a:r>
          </a:p>
          <a:p>
            <a:pPr eaLnBrk="1" hangingPunct="1">
              <a:lnSpc>
                <a:spcPct val="80000"/>
              </a:lnSpc>
              <a:buFontTx/>
              <a:buNone/>
              <a:defRPr/>
            </a:pPr>
            <a:endParaRPr lang="en-GB" sz="2000">
              <a:ea typeface="ＭＳ Ｐゴシック" pitchFamily="34" charset="-128"/>
              <a:cs typeface="ＭＳ Ｐゴシック" pitchFamily="34" charset="-128"/>
            </a:endParaRPr>
          </a:p>
          <a:p>
            <a:pPr eaLnBrk="1" hangingPunct="1">
              <a:lnSpc>
                <a:spcPct val="80000"/>
              </a:lnSpc>
              <a:defRPr/>
            </a:pPr>
            <a:r>
              <a:rPr lang="en-GB" sz="2000">
                <a:ea typeface="ＭＳ Ｐゴシック" pitchFamily="34" charset="-128"/>
                <a:cs typeface="ＭＳ Ｐゴシック" pitchFamily="34" charset="-128"/>
              </a:rPr>
              <a:t>Breathable</a:t>
            </a:r>
          </a:p>
          <a:p>
            <a:pPr eaLnBrk="1" hangingPunct="1">
              <a:lnSpc>
                <a:spcPct val="80000"/>
              </a:lnSpc>
              <a:defRPr/>
            </a:pPr>
            <a:r>
              <a:rPr lang="en-GB" sz="2000">
                <a:ea typeface="ＭＳ Ｐゴシック" pitchFamily="34" charset="-128"/>
                <a:cs typeface="ＭＳ Ｐゴシック" pitchFamily="34" charset="-128"/>
              </a:rPr>
              <a:t>Non toxic</a:t>
            </a:r>
          </a:p>
          <a:p>
            <a:pPr eaLnBrk="1" hangingPunct="1">
              <a:lnSpc>
                <a:spcPct val="80000"/>
              </a:lnSpc>
              <a:defRPr/>
            </a:pPr>
            <a:r>
              <a:rPr lang="en-GB" sz="2000">
                <a:ea typeface="ＭＳ Ｐゴシック" pitchFamily="34" charset="-128"/>
                <a:cs typeface="ＭＳ Ｐゴシック" pitchFamily="34" charset="-128"/>
              </a:rPr>
              <a:t>Low embodied energy</a:t>
            </a:r>
          </a:p>
          <a:p>
            <a:pPr eaLnBrk="1" hangingPunct="1">
              <a:lnSpc>
                <a:spcPct val="80000"/>
              </a:lnSpc>
              <a:defRPr/>
            </a:pPr>
            <a:r>
              <a:rPr lang="en-GB" sz="2000">
                <a:ea typeface="ＭＳ Ｐゴシック" pitchFamily="34" charset="-128"/>
                <a:cs typeface="ＭＳ Ｐゴシック" pitchFamily="34" charset="-128"/>
              </a:rPr>
              <a:t>Healthy to use and live with</a:t>
            </a:r>
          </a:p>
          <a:p>
            <a:pPr eaLnBrk="1" hangingPunct="1">
              <a:lnSpc>
                <a:spcPct val="80000"/>
              </a:lnSpc>
              <a:spcBef>
                <a:spcPct val="50000"/>
              </a:spcBef>
              <a:buFontTx/>
              <a:buNone/>
              <a:defRPr/>
            </a:pPr>
            <a:endParaRPr lang="en-GB" sz="2000">
              <a:ea typeface="ＭＳ Ｐゴシック" pitchFamily="34" charset="-128"/>
              <a:cs typeface="ＭＳ Ｐゴシック" pitchFamily="34" charset="-128"/>
            </a:endParaRPr>
          </a:p>
          <a:p>
            <a:pPr eaLnBrk="1" hangingPunct="1">
              <a:lnSpc>
                <a:spcPct val="80000"/>
              </a:lnSpc>
              <a:spcBef>
                <a:spcPct val="50000"/>
              </a:spcBef>
              <a:buFontTx/>
              <a:buNone/>
              <a:defRPr/>
            </a:pPr>
            <a:endParaRPr lang="en-US" sz="2000">
              <a:ea typeface="ＭＳ Ｐゴシック" pitchFamily="34" charset="-128"/>
              <a:cs typeface="ＭＳ Ｐゴシック" pitchFamily="34" charset="-128"/>
            </a:endParaRPr>
          </a:p>
        </p:txBody>
      </p:sp>
      <p:pic>
        <p:nvPicPr>
          <p:cNvPr id="17414" name="Picture 5" descr="warmcel-in-loft.jpg">
            <a:extLst>
              <a:ext uri="{FF2B5EF4-FFF2-40B4-BE49-F238E27FC236}">
                <a16:creationId xmlns:a16="http://schemas.microsoft.com/office/drawing/2014/main" id="{7910A9DF-3540-A88D-79B3-B96B860FD9F0}"/>
              </a:ext>
            </a:extLst>
          </p:cNvPr>
          <p:cNvPicPr>
            <a:picLocks noGrp="1" noChangeAspect="1"/>
          </p:cNvPicPr>
          <p:nvPr>
            <p:ph sz="quarter" idx="2"/>
          </p:nvPr>
        </p:nvPicPr>
        <p:blipFill>
          <a:blip r:embed="rId2"/>
          <a:srcRect/>
          <a:stretch>
            <a:fillRect/>
          </a:stretch>
        </p:blipFill>
        <p:spPr>
          <a:xfrm>
            <a:off x="8112126" y="1412875"/>
            <a:ext cx="1871663" cy="21717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17412" name="Picture 3" descr="hemp2.jpg">
            <a:extLst>
              <a:ext uri="{FF2B5EF4-FFF2-40B4-BE49-F238E27FC236}">
                <a16:creationId xmlns:a16="http://schemas.microsoft.com/office/drawing/2014/main" id="{63390474-DCE9-0251-A61D-344721FE5E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83563" y="4521201"/>
            <a:ext cx="1947862"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sheep.jpg">
            <a:extLst>
              <a:ext uri="{FF2B5EF4-FFF2-40B4-BE49-F238E27FC236}">
                <a16:creationId xmlns:a16="http://schemas.microsoft.com/office/drawing/2014/main" id="{87592985-D5A8-7839-E0AC-8C1A1E60AD6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40464" y="4508501"/>
            <a:ext cx="1571625"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0777" name="Picture 9" descr="cork">
            <a:extLst>
              <a:ext uri="{FF2B5EF4-FFF2-40B4-BE49-F238E27FC236}">
                <a16:creationId xmlns:a16="http://schemas.microsoft.com/office/drawing/2014/main" id="{07BC2632-7566-E6CC-F219-F9DF8FE45760}"/>
              </a:ext>
            </a:extLst>
          </p:cNvPr>
          <p:cNvPicPr>
            <a:picLocks noGrp="1" noChangeAspect="1" noChangeArrowheads="1"/>
          </p:cNvPicPr>
          <p:nvPr>
            <p:ph sz="quarter" idx="4294967295"/>
          </p:nvPr>
        </p:nvPicPr>
        <p:blipFill>
          <a:blip r:embed="rId5"/>
          <a:srcRect/>
          <a:stretch>
            <a:fillRect/>
          </a:stretch>
        </p:blipFill>
        <p:spPr>
          <a:xfrm>
            <a:off x="6373813" y="1600200"/>
            <a:ext cx="1725612" cy="1295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0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077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60771">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60771">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077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413"/>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60771">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41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60771">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60771">
                                            <p:txEl>
                                              <p:pRg st="7" end="7"/>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60771">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160771">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60771">
                                            <p:txEl>
                                              <p:pRg st="11" end="1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16077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2626" name="Rectangle 2">
            <a:extLst>
              <a:ext uri="{FF2B5EF4-FFF2-40B4-BE49-F238E27FC236}">
                <a16:creationId xmlns:a16="http://schemas.microsoft.com/office/drawing/2014/main" id="{804CA378-A81D-6168-6841-552498BDC3AA}"/>
              </a:ext>
            </a:extLst>
          </p:cNvPr>
          <p:cNvSpPr>
            <a:spLocks noGrp="1" noChangeArrowheads="1"/>
          </p:cNvSpPr>
          <p:nvPr>
            <p:ph type="title"/>
          </p:nvPr>
        </p:nvSpPr>
        <p:spPr>
          <a:xfrm>
            <a:off x="1992313" y="0"/>
            <a:ext cx="8229600" cy="1143000"/>
          </a:xfrm>
        </p:spPr>
        <p:txBody>
          <a:bodyPr/>
          <a:lstStyle/>
          <a:p>
            <a:pPr eaLnBrk="1" hangingPunct="1">
              <a:defRPr/>
            </a:pPr>
            <a:r>
              <a:rPr lang="en-GB">
                <a:ea typeface="+mj-ea"/>
                <a:cs typeface="+mj-cs"/>
              </a:rPr>
              <a:t>Natural paints and finishes</a:t>
            </a:r>
            <a:endParaRPr lang="en-US">
              <a:ea typeface="+mj-ea"/>
              <a:cs typeface="+mj-cs"/>
            </a:endParaRPr>
          </a:p>
        </p:txBody>
      </p:sp>
      <p:pic>
        <p:nvPicPr>
          <p:cNvPr id="20484" name="Picture 3" descr="oil voc.JPG">
            <a:extLst>
              <a:ext uri="{FF2B5EF4-FFF2-40B4-BE49-F238E27FC236}">
                <a16:creationId xmlns:a16="http://schemas.microsoft.com/office/drawing/2014/main" id="{1E7E7A18-0D02-982C-60F1-8AF7232BFECB}"/>
              </a:ext>
            </a:extLst>
          </p:cNvPr>
          <p:cNvPicPr>
            <a:picLocks noGrp="1" noChangeAspect="1"/>
          </p:cNvPicPr>
          <p:nvPr>
            <p:ph sz="quarter" idx="2"/>
          </p:nvPr>
        </p:nvPicPr>
        <p:blipFill>
          <a:blip r:embed="rId2"/>
          <a:srcRect/>
          <a:stretch>
            <a:fillRect/>
          </a:stretch>
        </p:blipFill>
        <p:spPr>
          <a:xfrm>
            <a:off x="3432175" y="1412876"/>
            <a:ext cx="4038600" cy="19732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0485" name="Picture 4" descr="smc5_tree_green_copy_6wg6_4fve.jpg">
            <a:extLst>
              <a:ext uri="{FF2B5EF4-FFF2-40B4-BE49-F238E27FC236}">
                <a16:creationId xmlns:a16="http://schemas.microsoft.com/office/drawing/2014/main" id="{F6525C16-D6F2-5263-4B60-97A679756D88}"/>
              </a:ext>
            </a:extLst>
          </p:cNvPr>
          <p:cNvPicPr>
            <a:picLocks noGrp="1" noChangeAspect="1"/>
          </p:cNvPicPr>
          <p:nvPr>
            <p:ph sz="quarter" idx="4294967295"/>
          </p:nvPr>
        </p:nvPicPr>
        <p:blipFill>
          <a:blip r:embed="rId3"/>
          <a:srcRect/>
          <a:stretch>
            <a:fillRect/>
          </a:stretch>
        </p:blipFill>
        <p:spPr>
          <a:xfrm>
            <a:off x="3432175" y="3357563"/>
            <a:ext cx="4535488" cy="2667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8946" name="Rectangle 2">
            <a:extLst>
              <a:ext uri="{FF2B5EF4-FFF2-40B4-BE49-F238E27FC236}">
                <a16:creationId xmlns:a16="http://schemas.microsoft.com/office/drawing/2014/main" id="{DF496F7B-B8AA-7D2E-0E68-BDCDAC474386}"/>
              </a:ext>
            </a:extLst>
          </p:cNvPr>
          <p:cNvSpPr>
            <a:spLocks noGrp="1" noChangeArrowheads="1"/>
          </p:cNvSpPr>
          <p:nvPr>
            <p:ph type="title"/>
          </p:nvPr>
        </p:nvSpPr>
        <p:spPr>
          <a:xfrm>
            <a:off x="1992313" y="2636838"/>
            <a:ext cx="8229600" cy="1143000"/>
          </a:xfrm>
        </p:spPr>
        <p:txBody>
          <a:bodyPr/>
          <a:lstStyle/>
          <a:p>
            <a:pPr eaLnBrk="1" hangingPunct="1">
              <a:defRPr/>
            </a:pPr>
            <a:r>
              <a:rPr lang="en-GB">
                <a:ea typeface="+mj-ea"/>
                <a:cs typeface="+mj-cs"/>
              </a:rPr>
              <a:t>Refurbishment</a:t>
            </a:r>
            <a:endParaRPr lang="en-US">
              <a:ea typeface="+mj-ea"/>
              <a:cs typeface="+mj-cs"/>
            </a:endParaRPr>
          </a:p>
        </p:txBody>
      </p:sp>
      <p:sp>
        <p:nvSpPr>
          <p:cNvPr id="978947" name="Rectangle 3">
            <a:extLst>
              <a:ext uri="{FF2B5EF4-FFF2-40B4-BE49-F238E27FC236}">
                <a16:creationId xmlns:a16="http://schemas.microsoft.com/office/drawing/2014/main" id="{BBB1244E-27D5-A2A3-02E2-87F6E0FE2128}"/>
              </a:ext>
            </a:extLst>
          </p:cNvPr>
          <p:cNvSpPr>
            <a:spLocks noGrp="1" noChangeArrowheads="1"/>
          </p:cNvSpPr>
          <p:nvPr>
            <p:ph type="body" idx="1"/>
          </p:nvPr>
        </p:nvSpPr>
        <p:spPr/>
        <p:txBody>
          <a:bodyPr/>
          <a:lstStyle/>
          <a:p>
            <a:pPr eaLnBrk="1" hangingPunct="1">
              <a:defRPr/>
            </a:pPr>
            <a:endParaRPr lang="en-US">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02" name="Rectangle 2">
            <a:extLst>
              <a:ext uri="{FF2B5EF4-FFF2-40B4-BE49-F238E27FC236}">
                <a16:creationId xmlns:a16="http://schemas.microsoft.com/office/drawing/2014/main" id="{4FCFBDA8-0D49-433C-E2C1-244B1E07FA1D}"/>
              </a:ext>
            </a:extLst>
          </p:cNvPr>
          <p:cNvSpPr>
            <a:spLocks noGrp="1" noChangeArrowheads="1"/>
          </p:cNvSpPr>
          <p:nvPr>
            <p:ph type="title"/>
          </p:nvPr>
        </p:nvSpPr>
        <p:spPr/>
        <p:txBody>
          <a:bodyPr/>
          <a:lstStyle/>
          <a:p>
            <a:pPr eaLnBrk="1" hangingPunct="1">
              <a:defRPr/>
            </a:pPr>
            <a:r>
              <a:rPr lang="en-GB">
                <a:ea typeface="+mj-ea"/>
                <a:cs typeface="+mj-cs"/>
              </a:rPr>
              <a:t>Refurbishment </a:t>
            </a:r>
            <a:endParaRPr lang="en-US">
              <a:ea typeface="+mj-ea"/>
              <a:cs typeface="+mj-cs"/>
            </a:endParaRPr>
          </a:p>
        </p:txBody>
      </p:sp>
      <p:sp>
        <p:nvSpPr>
          <p:cNvPr id="921603" name="Rectangle 3">
            <a:extLst>
              <a:ext uri="{FF2B5EF4-FFF2-40B4-BE49-F238E27FC236}">
                <a16:creationId xmlns:a16="http://schemas.microsoft.com/office/drawing/2014/main" id="{700537CF-3EE3-B502-B9D2-410DC7029BA1}"/>
              </a:ext>
            </a:extLst>
          </p:cNvPr>
          <p:cNvSpPr>
            <a:spLocks noGrp="1" noChangeArrowheads="1"/>
          </p:cNvSpPr>
          <p:nvPr>
            <p:ph type="body" sz="half" idx="1"/>
          </p:nvPr>
        </p:nvSpPr>
        <p:spPr>
          <a:xfrm>
            <a:off x="1774826" y="1454150"/>
            <a:ext cx="8208963" cy="4495800"/>
          </a:xfrm>
        </p:spPr>
        <p:txBody>
          <a:bodyPr/>
          <a:lstStyle/>
          <a:p>
            <a:pPr eaLnBrk="1" hangingPunct="1">
              <a:lnSpc>
                <a:spcPct val="90000"/>
              </a:lnSpc>
              <a:spcBef>
                <a:spcPct val="50000"/>
              </a:spcBef>
              <a:buFontTx/>
              <a:buNone/>
              <a:defRPr/>
            </a:pPr>
            <a:r>
              <a:rPr lang="en-US" sz="2800"/>
              <a:t>Economically, environmentally and politically it is important to refurbish or renovate  a property where possible, rather then demolition and build a new.</a:t>
            </a:r>
          </a:p>
          <a:p>
            <a:pPr eaLnBrk="1" hangingPunct="1">
              <a:lnSpc>
                <a:spcPct val="90000"/>
              </a:lnSpc>
              <a:spcBef>
                <a:spcPct val="50000"/>
              </a:spcBef>
              <a:buFontTx/>
              <a:buNone/>
              <a:defRPr/>
            </a:pPr>
            <a:endParaRPr lang="en-US" sz="2800"/>
          </a:p>
          <a:p>
            <a:pPr eaLnBrk="1" hangingPunct="1">
              <a:lnSpc>
                <a:spcPct val="90000"/>
              </a:lnSpc>
              <a:spcBef>
                <a:spcPct val="50000"/>
              </a:spcBef>
              <a:buFontTx/>
              <a:buNone/>
              <a:defRPr/>
            </a:pPr>
            <a:r>
              <a:rPr lang="en-GB" sz="2800"/>
              <a:t>2/3 of houses standing in the 2050 will have been built before 1996.</a:t>
            </a:r>
            <a:endParaRPr lang="en-US" sz="2800"/>
          </a:p>
        </p:txBody>
      </p:sp>
    </p:spTree>
  </p:cSld>
  <p:clrMapOvr>
    <a:masterClrMapping/>
  </p:clrMapOvr>
  <p:transition/>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2018" name="Rectangle 2">
            <a:extLst>
              <a:ext uri="{FF2B5EF4-FFF2-40B4-BE49-F238E27FC236}">
                <a16:creationId xmlns:a16="http://schemas.microsoft.com/office/drawing/2014/main" id="{83F76477-019C-E5AA-755A-8F21D8530034}"/>
              </a:ext>
            </a:extLst>
          </p:cNvPr>
          <p:cNvSpPr>
            <a:spLocks noGrp="1" noChangeArrowheads="1"/>
          </p:cNvSpPr>
          <p:nvPr>
            <p:ph type="title"/>
          </p:nvPr>
        </p:nvSpPr>
        <p:spPr/>
        <p:txBody>
          <a:bodyPr>
            <a:normAutofit fontScale="90000"/>
          </a:bodyPr>
          <a:lstStyle/>
          <a:p>
            <a:pPr eaLnBrk="1" hangingPunct="1">
              <a:defRPr/>
            </a:pPr>
            <a:r>
              <a:rPr lang="en-GB" sz="4000">
                <a:solidFill>
                  <a:schemeClr val="tx1"/>
                </a:solidFill>
              </a:rPr>
              <a:t>Recommended refurbishment elemental standards and measures</a:t>
            </a:r>
            <a:endParaRPr lang="en-US" sz="4000">
              <a:solidFill>
                <a:schemeClr val="tx1"/>
              </a:solidFill>
            </a:endParaRPr>
          </a:p>
        </p:txBody>
      </p:sp>
      <p:sp>
        <p:nvSpPr>
          <p:cNvPr id="982019" name="Rectangle 3">
            <a:extLst>
              <a:ext uri="{FF2B5EF4-FFF2-40B4-BE49-F238E27FC236}">
                <a16:creationId xmlns:a16="http://schemas.microsoft.com/office/drawing/2014/main" id="{0D53754A-D64F-0A28-23DC-6450C3C744BA}"/>
              </a:ext>
            </a:extLst>
          </p:cNvPr>
          <p:cNvSpPr>
            <a:spLocks noGrp="1" noChangeArrowheads="1"/>
          </p:cNvSpPr>
          <p:nvPr>
            <p:ph type="body" idx="1"/>
          </p:nvPr>
        </p:nvSpPr>
        <p:spPr/>
        <p:txBody>
          <a:bodyPr>
            <a:normAutofit fontScale="92500" lnSpcReduction="10000"/>
          </a:bodyPr>
          <a:lstStyle/>
          <a:p>
            <a:pPr eaLnBrk="1" hangingPunct="1">
              <a:lnSpc>
                <a:spcPct val="80000"/>
              </a:lnSpc>
              <a:defRPr/>
            </a:pPr>
            <a:r>
              <a:rPr lang="en-GB" sz="1600" b="1"/>
              <a:t>Walls </a:t>
            </a:r>
          </a:p>
          <a:p>
            <a:pPr eaLnBrk="1" hangingPunct="1">
              <a:lnSpc>
                <a:spcPct val="80000"/>
              </a:lnSpc>
              <a:buFontTx/>
              <a:buNone/>
              <a:defRPr/>
            </a:pPr>
            <a:r>
              <a:rPr lang="en-GB" sz="1600"/>
              <a:t>Where possible, walls should be insulated to achieve a maximum U‑value of 0.30W/m2K.</a:t>
            </a:r>
          </a:p>
          <a:p>
            <a:pPr eaLnBrk="1" hangingPunct="1">
              <a:lnSpc>
                <a:spcPct val="80000"/>
              </a:lnSpc>
              <a:defRPr/>
            </a:pPr>
            <a:endParaRPr lang="en-GB" sz="1600"/>
          </a:p>
          <a:p>
            <a:pPr eaLnBrk="1" hangingPunct="1">
              <a:lnSpc>
                <a:spcPct val="80000"/>
              </a:lnSpc>
              <a:defRPr/>
            </a:pPr>
            <a:r>
              <a:rPr lang="en-GB" sz="1600" b="1"/>
              <a:t>Roofs </a:t>
            </a:r>
          </a:p>
          <a:p>
            <a:pPr eaLnBrk="1" hangingPunct="1">
              <a:lnSpc>
                <a:spcPct val="80000"/>
              </a:lnSpc>
              <a:buFontTx/>
              <a:buNone/>
              <a:defRPr/>
            </a:pPr>
            <a:r>
              <a:rPr lang="en-GB" sz="1600"/>
              <a:t>Pitched roofs should be insulated at ceiling level to a maximum U‑value of 0.16W/m2K and draught sealing applied. Roofs insulated at rafters level and flat roofs should achieve a maximum U‑value of 0.20W/m2K (20-40cm insulation).</a:t>
            </a:r>
          </a:p>
          <a:p>
            <a:pPr eaLnBrk="1" hangingPunct="1">
              <a:lnSpc>
                <a:spcPct val="80000"/>
              </a:lnSpc>
              <a:defRPr/>
            </a:pPr>
            <a:endParaRPr lang="en-GB" sz="1600"/>
          </a:p>
          <a:p>
            <a:pPr eaLnBrk="1" hangingPunct="1">
              <a:lnSpc>
                <a:spcPct val="80000"/>
              </a:lnSpc>
              <a:defRPr/>
            </a:pPr>
            <a:r>
              <a:rPr lang="en-GB" sz="1600" b="1"/>
              <a:t>Ground floors </a:t>
            </a:r>
          </a:p>
          <a:p>
            <a:pPr eaLnBrk="1" hangingPunct="1">
              <a:lnSpc>
                <a:spcPct val="80000"/>
              </a:lnSpc>
              <a:buFontTx/>
              <a:buNone/>
              <a:defRPr/>
            </a:pPr>
            <a:r>
              <a:rPr lang="en-GB" sz="1600"/>
              <a:t>Floors should be insulated to achieve a maximum U‑value of 0.20-0.25W/m2K (depending on floor geometry).</a:t>
            </a:r>
          </a:p>
          <a:p>
            <a:pPr eaLnBrk="1" hangingPunct="1">
              <a:lnSpc>
                <a:spcPct val="80000"/>
              </a:lnSpc>
              <a:defRPr/>
            </a:pPr>
            <a:endParaRPr lang="en-GB" sz="1600"/>
          </a:p>
          <a:p>
            <a:pPr eaLnBrk="1" hangingPunct="1">
              <a:lnSpc>
                <a:spcPct val="80000"/>
              </a:lnSpc>
              <a:defRPr/>
            </a:pPr>
            <a:r>
              <a:rPr lang="en-GB" sz="1600" b="1"/>
              <a:t>Windows Replacement windows </a:t>
            </a:r>
          </a:p>
          <a:p>
            <a:pPr eaLnBrk="1" hangingPunct="1">
              <a:lnSpc>
                <a:spcPct val="80000"/>
              </a:lnSpc>
              <a:buFontTx/>
              <a:buNone/>
              <a:defRPr/>
            </a:pPr>
            <a:r>
              <a:rPr lang="en-GB" sz="1600"/>
              <a:t>Should have a BFRC Rating in band C or above.</a:t>
            </a:r>
          </a:p>
          <a:p>
            <a:pPr eaLnBrk="1" hangingPunct="1">
              <a:lnSpc>
                <a:spcPct val="80000"/>
              </a:lnSpc>
              <a:defRPr/>
            </a:pPr>
            <a:endParaRPr lang="en-GB" sz="1600"/>
          </a:p>
          <a:p>
            <a:pPr eaLnBrk="1" hangingPunct="1">
              <a:lnSpc>
                <a:spcPct val="80000"/>
              </a:lnSpc>
              <a:defRPr/>
            </a:pPr>
            <a:r>
              <a:rPr lang="en-GB" sz="1600" b="1"/>
              <a:t>Existing windows </a:t>
            </a:r>
          </a:p>
          <a:p>
            <a:pPr eaLnBrk="1" hangingPunct="1">
              <a:lnSpc>
                <a:spcPct val="80000"/>
              </a:lnSpc>
              <a:buFontTx/>
              <a:buNone/>
              <a:defRPr/>
            </a:pPr>
            <a:r>
              <a:rPr lang="en-GB" sz="1600"/>
              <a:t>All existing windows should be draught-stripped.</a:t>
            </a:r>
          </a:p>
          <a:p>
            <a:pPr eaLnBrk="1" hangingPunct="1">
              <a:lnSpc>
                <a:spcPct val="80000"/>
              </a:lnSpc>
              <a:spcBef>
                <a:spcPct val="50000"/>
              </a:spcBef>
              <a:buFontTx/>
              <a:buNone/>
              <a:defRPr/>
            </a:pPr>
            <a:endParaRPr lang="en-US" sz="1600"/>
          </a:p>
        </p:txBody>
      </p:sp>
    </p:spTree>
  </p:cSld>
  <p:clrMapOvr>
    <a:masterClrMapping/>
  </p:clrMapOvr>
  <p:transition/>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42" name="Rectangle 2">
            <a:extLst>
              <a:ext uri="{FF2B5EF4-FFF2-40B4-BE49-F238E27FC236}">
                <a16:creationId xmlns:a16="http://schemas.microsoft.com/office/drawing/2014/main" id="{FA2B815F-3ED0-C1C0-04E2-C21B64248C37}"/>
              </a:ext>
            </a:extLst>
          </p:cNvPr>
          <p:cNvSpPr>
            <a:spLocks noGrp="1" noChangeArrowheads="1"/>
          </p:cNvSpPr>
          <p:nvPr>
            <p:ph type="body" idx="1"/>
          </p:nvPr>
        </p:nvSpPr>
        <p:spPr>
          <a:xfrm>
            <a:off x="1981200" y="692150"/>
            <a:ext cx="8229600" cy="5403850"/>
          </a:xfrm>
        </p:spPr>
        <p:txBody>
          <a:bodyPr>
            <a:normAutofit lnSpcReduction="10000"/>
          </a:bodyPr>
          <a:lstStyle/>
          <a:p>
            <a:pPr eaLnBrk="1" hangingPunct="1">
              <a:lnSpc>
                <a:spcPct val="80000"/>
              </a:lnSpc>
              <a:defRPr/>
            </a:pPr>
            <a:r>
              <a:rPr lang="en-GB" sz="1800" b="1">
                <a:ea typeface="ＭＳ Ｐゴシック" pitchFamily="34" charset="-128"/>
                <a:cs typeface="ＭＳ Ｐゴシック" pitchFamily="34" charset="-128"/>
              </a:rPr>
              <a:t>Replacement doors </a:t>
            </a:r>
          </a:p>
          <a:p>
            <a:pPr eaLnBrk="1" hangingPunct="1">
              <a:lnSpc>
                <a:spcPct val="80000"/>
              </a:lnSpc>
              <a:buFontTx/>
              <a:buNone/>
              <a:defRPr/>
            </a:pPr>
            <a:r>
              <a:rPr lang="en-GB" sz="1800">
                <a:ea typeface="ＭＳ Ｐゴシック" pitchFamily="34" charset="-128"/>
                <a:cs typeface="ＭＳ Ｐゴシック" pitchFamily="34" charset="-128"/>
              </a:rPr>
              <a:t>Solid insulated doors should have a maximum U‑value of 1.0W/m2K. Half glazed insulated doors should have a maximum U‑value of 1.5W/m2K.</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Existing doors </a:t>
            </a:r>
          </a:p>
          <a:p>
            <a:pPr eaLnBrk="1" hangingPunct="1">
              <a:lnSpc>
                <a:spcPct val="80000"/>
              </a:lnSpc>
              <a:buFontTx/>
              <a:buNone/>
              <a:defRPr/>
            </a:pPr>
            <a:r>
              <a:rPr lang="en-GB" sz="1800">
                <a:ea typeface="ＭＳ Ｐゴシック" pitchFamily="34" charset="-128"/>
                <a:cs typeface="ＭＳ Ｐゴシック" pitchFamily="34" charset="-128"/>
              </a:rPr>
              <a:t>All existing doors should be draught-stripped.</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Air tightness </a:t>
            </a:r>
          </a:p>
          <a:p>
            <a:pPr eaLnBrk="1" hangingPunct="1">
              <a:lnSpc>
                <a:spcPct val="80000"/>
              </a:lnSpc>
              <a:buFontTx/>
              <a:buNone/>
              <a:defRPr/>
            </a:pPr>
            <a:r>
              <a:rPr lang="en-GB" sz="1800">
                <a:ea typeface="ＭＳ Ｐゴシック" pitchFamily="34" charset="-128"/>
                <a:cs typeface="ＭＳ Ｐゴシック" pitchFamily="34" charset="-128"/>
              </a:rPr>
              <a:t>Air leakage paths should be identified and improved using a pressure test. The best practice recommendation is to aim for an air permeability of 5m3/h/m2 at 50Pa.</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Ventilation </a:t>
            </a:r>
          </a:p>
          <a:p>
            <a:pPr eaLnBrk="1" hangingPunct="1">
              <a:lnSpc>
                <a:spcPct val="80000"/>
              </a:lnSpc>
              <a:buFontTx/>
              <a:buNone/>
              <a:defRPr/>
            </a:pPr>
            <a:r>
              <a:rPr lang="en-GB" sz="1800">
                <a:ea typeface="ＭＳ Ｐゴシック" pitchFamily="34" charset="-128"/>
                <a:cs typeface="ＭＳ Ｐゴシック" pitchFamily="34" charset="-128"/>
              </a:rPr>
              <a:t>Purpose-provided ventilation systems should be installed.</a:t>
            </a:r>
          </a:p>
          <a:p>
            <a:pPr eaLnBrk="1" hangingPunct="1">
              <a:lnSpc>
                <a:spcPct val="80000"/>
              </a:lnSpc>
              <a:defRPr/>
            </a:pPr>
            <a:endParaRPr lang="en-GB" sz="1800">
              <a:ea typeface="ＭＳ Ｐゴシック" pitchFamily="34" charset="-128"/>
              <a:cs typeface="ＭＳ Ｐゴシック" pitchFamily="34" charset="-128"/>
            </a:endParaRPr>
          </a:p>
          <a:p>
            <a:pPr eaLnBrk="1" hangingPunct="1">
              <a:lnSpc>
                <a:spcPct val="80000"/>
              </a:lnSpc>
              <a:defRPr/>
            </a:pPr>
            <a:r>
              <a:rPr lang="en-GB" sz="1800" b="1">
                <a:ea typeface="ＭＳ Ｐゴシック" pitchFamily="34" charset="-128"/>
                <a:cs typeface="ＭＳ Ｐゴシック" pitchFamily="34" charset="-128"/>
              </a:rPr>
              <a:t>Heating and hot water</a:t>
            </a:r>
          </a:p>
          <a:p>
            <a:pPr eaLnBrk="1" hangingPunct="1">
              <a:lnSpc>
                <a:spcPct val="80000"/>
              </a:lnSpc>
              <a:buFontTx/>
              <a:buNone/>
              <a:defRPr/>
            </a:pPr>
            <a:r>
              <a:rPr lang="en-GB" sz="1800">
                <a:ea typeface="ＭＳ Ｐゴシック" pitchFamily="34" charset="-128"/>
                <a:cs typeface="ＭＳ Ｐゴシック" pitchFamily="34" charset="-128"/>
              </a:rPr>
              <a:t>Heating and hot water systems should meet </a:t>
            </a:r>
            <a:r>
              <a:rPr lang="en-GB" altLang="en-US" sz="1800">
                <a:ea typeface="ＭＳ Ｐゴシック" pitchFamily="34" charset="-128"/>
                <a:cs typeface="ＭＳ Ｐゴシック" pitchFamily="34" charset="-128"/>
              </a:rPr>
              <a:t>‘</a:t>
            </a:r>
            <a:r>
              <a:rPr lang="en-GB" sz="1800">
                <a:ea typeface="ＭＳ Ｐゴシック" pitchFamily="34" charset="-128"/>
                <a:cs typeface="ＭＳ Ｐゴシック" pitchFamily="34" charset="-128"/>
              </a:rPr>
              <a:t>Central Heating System Specifications (CHeSS) – Year 2005</a:t>
            </a:r>
            <a:r>
              <a:rPr lang="en-GB" altLang="en-US" sz="1800">
                <a:ea typeface="ＭＳ Ｐゴシック" pitchFamily="34" charset="-128"/>
                <a:cs typeface="ＭＳ Ｐゴシック" pitchFamily="34" charset="-128"/>
              </a:rPr>
              <a:t>’</a:t>
            </a:r>
            <a:r>
              <a:rPr lang="en-GB" sz="1800">
                <a:ea typeface="ＭＳ Ｐゴシック" pitchFamily="34" charset="-128"/>
                <a:cs typeface="ＭＳ Ｐゴシック" pitchFamily="34" charset="-128"/>
              </a:rPr>
              <a:t> (CE51/GIL59)1 best practice standard HR6 or HC6.</a:t>
            </a:r>
            <a:endParaRPr lang="en-US" sz="1800">
              <a:ea typeface="ＭＳ Ｐゴシック" pitchFamily="34" charset="-128"/>
              <a:cs typeface="ＭＳ Ｐゴシック" pitchFamily="34" charset="-128"/>
            </a:endParaRPr>
          </a:p>
        </p:txBody>
      </p:sp>
    </p:spTree>
  </p:cSld>
  <p:clrMapOvr>
    <a:masterClrMapping/>
  </p:clrMapOvr>
  <p:transition/>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2626" name="Rectangle 2">
            <a:extLst>
              <a:ext uri="{FF2B5EF4-FFF2-40B4-BE49-F238E27FC236}">
                <a16:creationId xmlns:a16="http://schemas.microsoft.com/office/drawing/2014/main" id="{0616AD0E-C7BE-0E9A-85B5-4123047C900F}"/>
              </a:ext>
            </a:extLst>
          </p:cNvPr>
          <p:cNvSpPr>
            <a:spLocks noGrp="1" noChangeArrowheads="1"/>
          </p:cNvSpPr>
          <p:nvPr>
            <p:ph type="body" sz="half" idx="1"/>
          </p:nvPr>
        </p:nvSpPr>
        <p:spPr>
          <a:xfrm>
            <a:off x="1981201" y="1600201"/>
            <a:ext cx="4041775" cy="4525963"/>
          </a:xfrm>
        </p:spPr>
        <p:txBody>
          <a:bodyPr/>
          <a:lstStyle/>
          <a:p>
            <a:pPr eaLnBrk="1" hangingPunct="1">
              <a:buFontTx/>
              <a:buNone/>
              <a:defRPr/>
            </a:pPr>
            <a:endParaRPr lang="en-GB" sz="2800"/>
          </a:p>
          <a:p>
            <a:pPr eaLnBrk="1" hangingPunct="1">
              <a:defRPr/>
            </a:pPr>
            <a:endParaRPr lang="en-US" sz="2800"/>
          </a:p>
        </p:txBody>
      </p:sp>
      <p:sp>
        <p:nvSpPr>
          <p:cNvPr id="922627" name="Rectangle 3">
            <a:extLst>
              <a:ext uri="{FF2B5EF4-FFF2-40B4-BE49-F238E27FC236}">
                <a16:creationId xmlns:a16="http://schemas.microsoft.com/office/drawing/2014/main" id="{AD260C50-C757-3931-2CC0-E5BEF6362193}"/>
              </a:ext>
            </a:extLst>
          </p:cNvPr>
          <p:cNvSpPr>
            <a:spLocks noChangeArrowheads="1"/>
          </p:cNvSpPr>
          <p:nvPr/>
        </p:nvSpPr>
        <p:spPr bwMode="auto">
          <a:xfrm>
            <a:off x="2279651" y="2205038"/>
            <a:ext cx="2016125" cy="2563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a:latin typeface="Times New Roman" charset="0"/>
                <a:ea typeface="ＭＳ Ｐゴシック" charset="0"/>
                <a:cs typeface="Times New Roman" charset="0"/>
              </a:rPr>
              <a:t>A Passiv Haus refurbishment that has achieved a 90% reduction in energy use but has preserved the external character of the original building.</a:t>
            </a:r>
          </a:p>
        </p:txBody>
      </p:sp>
      <p:pic>
        <p:nvPicPr>
          <p:cNvPr id="922628" name="Picture 4" descr="ARIALNB">
            <a:extLst>
              <a:ext uri="{FF2B5EF4-FFF2-40B4-BE49-F238E27FC236}">
                <a16:creationId xmlns:a16="http://schemas.microsoft.com/office/drawing/2014/main" id="{C839EF09-506E-E97F-0123-01DA0C861F9C}"/>
              </a:ext>
            </a:extLst>
          </p:cNvPr>
          <p:cNvPicPr>
            <a:picLocks noGrp="1" noChangeAspect="1" noChangeArrowheads="1"/>
          </p:cNvPicPr>
          <p:nvPr>
            <p:ph sz="half" idx="2"/>
          </p:nvPr>
        </p:nvPicPr>
        <p:blipFill>
          <a:blip r:embed="rId2"/>
          <a:srcRect b="2003"/>
          <a:stretch>
            <a:fillRect/>
          </a:stretch>
        </p:blipFill>
        <p:spPr>
          <a:xfrm>
            <a:off x="4367214" y="260351"/>
            <a:ext cx="6022975" cy="57197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Case study 1 </a:t>
            </a:r>
          </a:p>
        </p:txBody>
      </p:sp>
      <p:sp>
        <p:nvSpPr>
          <p:cNvPr id="5" name="Text Placeholder 4"/>
          <p:cNvSpPr>
            <a:spLocks noGrp="1"/>
          </p:cNvSpPr>
          <p:nvPr>
            <p:ph type="body" idx="1"/>
          </p:nvPr>
        </p:nvSpPr>
        <p:spPr/>
        <p:txBody>
          <a:bodyPr rtlCol="0"/>
          <a:lstStyle/>
          <a:p>
            <a:pPr rtl="0"/>
            <a:r>
              <a:rPr lang="en-GB" dirty="0"/>
              <a:t>Heat sources</a:t>
            </a:r>
          </a:p>
        </p:txBody>
      </p:sp>
    </p:spTree>
    <p:extLst>
      <p:ext uri="{BB962C8B-B14F-4D97-AF65-F5344CB8AC3E}">
        <p14:creationId xmlns:p14="http://schemas.microsoft.com/office/powerpoint/2010/main" val="37526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CF815-B318-331B-5387-C0E044871338}"/>
              </a:ext>
            </a:extLst>
          </p:cNvPr>
          <p:cNvSpPr>
            <a:spLocks noGrp="1"/>
          </p:cNvSpPr>
          <p:nvPr>
            <p:ph type="title"/>
          </p:nvPr>
        </p:nvSpPr>
        <p:spPr/>
        <p:txBody>
          <a:bodyPr/>
          <a:lstStyle/>
          <a:p>
            <a:r>
              <a:rPr lang="en-GB" dirty="0"/>
              <a:t>Case study: boilers to Heat Pumps </a:t>
            </a:r>
          </a:p>
        </p:txBody>
      </p:sp>
      <p:sp>
        <p:nvSpPr>
          <p:cNvPr id="3" name="Content Placeholder 2">
            <a:extLst>
              <a:ext uri="{FF2B5EF4-FFF2-40B4-BE49-F238E27FC236}">
                <a16:creationId xmlns:a16="http://schemas.microsoft.com/office/drawing/2014/main" id="{2DBD6346-C5C4-34ED-F5A5-ED2AD44658E8}"/>
              </a:ext>
            </a:extLst>
          </p:cNvPr>
          <p:cNvSpPr>
            <a:spLocks noGrp="1"/>
          </p:cNvSpPr>
          <p:nvPr>
            <p:ph idx="1"/>
          </p:nvPr>
        </p:nvSpPr>
        <p:spPr/>
        <p:txBody>
          <a:bodyPr/>
          <a:lstStyle/>
          <a:p>
            <a:r>
              <a:rPr lang="en-GB" sz="2400" b="0" i="0" dirty="0">
                <a:solidFill>
                  <a:srgbClr val="0B0C0C"/>
                </a:solidFill>
                <a:effectLst/>
                <a:latin typeface="GDS Transport"/>
              </a:rPr>
              <a:t>The ban on new fossil fuel boilers for certain households will be delayed while cash grants for boiler upgrade schemes will increase by 50% to £7,500 for those who want to transition now.</a:t>
            </a:r>
          </a:p>
          <a:p>
            <a:endParaRPr lang="en-GB" dirty="0"/>
          </a:p>
        </p:txBody>
      </p:sp>
      <p:sp>
        <p:nvSpPr>
          <p:cNvPr id="4" name="Slide Number Placeholder 3">
            <a:extLst>
              <a:ext uri="{FF2B5EF4-FFF2-40B4-BE49-F238E27FC236}">
                <a16:creationId xmlns:a16="http://schemas.microsoft.com/office/drawing/2014/main" id="{31D49E05-AFD3-FC5D-6F5E-4AC4CB99D4AD}"/>
              </a:ext>
            </a:extLst>
          </p:cNvPr>
          <p:cNvSpPr>
            <a:spLocks noGrp="1"/>
          </p:cNvSpPr>
          <p:nvPr>
            <p:ph type="sldNum" sz="quarter" idx="12"/>
          </p:nvPr>
        </p:nvSpPr>
        <p:spPr/>
        <p:txBody>
          <a:bodyPr/>
          <a:lstStyle/>
          <a:p>
            <a:pPr rtl="0"/>
            <a:fld id="{9CD8D479-8942-46E8-A226-A4E01F7A105C}" type="slidenum">
              <a:rPr lang="en-GB" noProof="0" smtClean="0"/>
              <a:t>118</a:t>
            </a:fld>
            <a:endParaRPr lang="en-GB" noProof="0" dirty="0"/>
          </a:p>
        </p:txBody>
      </p:sp>
      <p:sp>
        <p:nvSpPr>
          <p:cNvPr id="5" name="Date Placeholder 4">
            <a:extLst>
              <a:ext uri="{FF2B5EF4-FFF2-40B4-BE49-F238E27FC236}">
                <a16:creationId xmlns:a16="http://schemas.microsoft.com/office/drawing/2014/main" id="{D80C260C-72EF-23E8-0171-94C5FD2D79E8}"/>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ED95EDA7-327E-31DC-5B87-CB40624FADB8}"/>
              </a:ext>
            </a:extLst>
          </p:cNvPr>
          <p:cNvSpPr>
            <a:spLocks noGrp="1"/>
          </p:cNvSpPr>
          <p:nvPr>
            <p:ph type="ftr" sz="quarter" idx="11"/>
          </p:nvPr>
        </p:nvSpPr>
        <p:spPr/>
        <p:txBody>
          <a:bodyPr/>
          <a:lstStyle/>
          <a:p>
            <a:pPr rtl="0"/>
            <a:r>
              <a:rPr lang="en-GB" noProof="0"/>
              <a:t>Add a footer</a:t>
            </a:r>
            <a:endParaRPr lang="en-GB" noProof="0" dirty="0"/>
          </a:p>
        </p:txBody>
      </p:sp>
      <p:pic>
        <p:nvPicPr>
          <p:cNvPr id="8" name="Picture 7">
            <a:extLst>
              <a:ext uri="{FF2B5EF4-FFF2-40B4-BE49-F238E27FC236}">
                <a16:creationId xmlns:a16="http://schemas.microsoft.com/office/drawing/2014/main" id="{E3DB967A-D33B-C40B-E532-971391D78AA9}"/>
              </a:ext>
            </a:extLst>
          </p:cNvPr>
          <p:cNvPicPr>
            <a:picLocks noChangeAspect="1"/>
          </p:cNvPicPr>
          <p:nvPr/>
        </p:nvPicPr>
        <p:blipFill>
          <a:blip r:embed="rId2"/>
          <a:stretch>
            <a:fillRect/>
          </a:stretch>
        </p:blipFill>
        <p:spPr>
          <a:xfrm>
            <a:off x="7162798" y="3153213"/>
            <a:ext cx="4762501" cy="2680608"/>
          </a:xfrm>
          <a:prstGeom prst="rect">
            <a:avLst/>
          </a:prstGeom>
        </p:spPr>
      </p:pic>
      <p:pic>
        <p:nvPicPr>
          <p:cNvPr id="9" name="Picture 8">
            <a:extLst>
              <a:ext uri="{FF2B5EF4-FFF2-40B4-BE49-F238E27FC236}">
                <a16:creationId xmlns:a16="http://schemas.microsoft.com/office/drawing/2014/main" id="{8C8B994C-4683-FFD3-D81D-EDCED7E0D1EC}"/>
              </a:ext>
            </a:extLst>
          </p:cNvPr>
          <p:cNvPicPr>
            <a:picLocks noChangeAspect="1"/>
          </p:cNvPicPr>
          <p:nvPr/>
        </p:nvPicPr>
        <p:blipFill>
          <a:blip r:embed="rId3"/>
          <a:stretch>
            <a:fillRect/>
          </a:stretch>
        </p:blipFill>
        <p:spPr>
          <a:xfrm>
            <a:off x="1758993" y="2898412"/>
            <a:ext cx="3190209" cy="3190209"/>
          </a:xfrm>
          <a:prstGeom prst="rect">
            <a:avLst/>
          </a:prstGeom>
        </p:spPr>
      </p:pic>
      <p:sp>
        <p:nvSpPr>
          <p:cNvPr id="10" name="Arrow: Right 9">
            <a:extLst>
              <a:ext uri="{FF2B5EF4-FFF2-40B4-BE49-F238E27FC236}">
                <a16:creationId xmlns:a16="http://schemas.microsoft.com/office/drawing/2014/main" id="{DDAB45A1-7C07-EF27-C3BA-E32339F16B7D}"/>
              </a:ext>
            </a:extLst>
          </p:cNvPr>
          <p:cNvSpPr/>
          <p:nvPr/>
        </p:nvSpPr>
        <p:spPr>
          <a:xfrm>
            <a:off x="4325952" y="3429000"/>
            <a:ext cx="4417998" cy="1471808"/>
          </a:xfrm>
          <a:prstGeom prst="right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E1D996D-6231-316F-0BA4-4BD920F59D26}"/>
              </a:ext>
            </a:extLst>
          </p:cNvPr>
          <p:cNvSpPr txBox="1"/>
          <p:nvPr/>
        </p:nvSpPr>
        <p:spPr>
          <a:xfrm>
            <a:off x="5450135" y="3822688"/>
            <a:ext cx="1712663" cy="646331"/>
          </a:xfrm>
          <a:prstGeom prst="rect">
            <a:avLst/>
          </a:prstGeom>
          <a:noFill/>
        </p:spPr>
        <p:txBody>
          <a:bodyPr wrap="square" rtlCol="0">
            <a:spAutoFit/>
          </a:bodyPr>
          <a:lstStyle/>
          <a:p>
            <a:r>
              <a:rPr lang="en-GB" sz="3600" dirty="0">
                <a:solidFill>
                  <a:schemeClr val="bg1"/>
                </a:solidFill>
              </a:rPr>
              <a:t>+£7,500</a:t>
            </a:r>
          </a:p>
        </p:txBody>
      </p:sp>
    </p:spTree>
    <p:extLst>
      <p:ext uri="{BB962C8B-B14F-4D97-AF65-F5344CB8AC3E}">
        <p14:creationId xmlns:p14="http://schemas.microsoft.com/office/powerpoint/2010/main" val="37402059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05431E7-38EF-FB5D-B4F5-740C5C05D369}"/>
              </a:ext>
            </a:extLst>
          </p:cNvPr>
          <p:cNvSpPr>
            <a:spLocks noGrp="1"/>
          </p:cNvSpPr>
          <p:nvPr>
            <p:ph type="title"/>
          </p:nvPr>
        </p:nvSpPr>
        <p:spPr>
          <a:xfrm>
            <a:off x="1410026" y="276087"/>
            <a:ext cx="9371949" cy="1183566"/>
          </a:xfrm>
        </p:spPr>
        <p:txBody>
          <a:bodyPr/>
          <a:lstStyle/>
          <a:p>
            <a:endParaRPr lang="en-US"/>
          </a:p>
        </p:txBody>
      </p:sp>
      <p:pic>
        <p:nvPicPr>
          <p:cNvPr id="7" name="Picture 6" descr="A couple of houses with a lawn and a garden&#10;&#10;Description automatically generated">
            <a:extLst>
              <a:ext uri="{FF2B5EF4-FFF2-40B4-BE49-F238E27FC236}">
                <a16:creationId xmlns:a16="http://schemas.microsoft.com/office/drawing/2014/main" id="{6E586C44-60C7-CA02-4AE0-CA14D7B17CAD}"/>
              </a:ext>
            </a:extLst>
          </p:cNvPr>
          <p:cNvPicPr>
            <a:picLocks noChangeAspect="1"/>
          </p:cNvPicPr>
          <p:nvPr/>
        </p:nvPicPr>
        <p:blipFill>
          <a:blip r:embed="rId2"/>
          <a:stretch>
            <a:fillRect/>
          </a:stretch>
        </p:blipFill>
        <p:spPr>
          <a:xfrm>
            <a:off x="1410027" y="1755938"/>
            <a:ext cx="9371948" cy="4240807"/>
          </a:xfrm>
          <a:prstGeom prst="rect">
            <a:avLst/>
          </a:prstGeom>
          <a:noFill/>
        </p:spPr>
      </p:pic>
      <p:sp>
        <p:nvSpPr>
          <p:cNvPr id="4" name="Slide Number Placeholder 3">
            <a:extLst>
              <a:ext uri="{FF2B5EF4-FFF2-40B4-BE49-F238E27FC236}">
                <a16:creationId xmlns:a16="http://schemas.microsoft.com/office/drawing/2014/main" id="{63F466EE-A2FF-A20D-21CF-C2F733062D05}"/>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119</a:t>
            </a:fld>
            <a:endParaRPr lang="en-GB" sz="1000" noProof="0"/>
          </a:p>
        </p:txBody>
      </p:sp>
      <p:sp>
        <p:nvSpPr>
          <p:cNvPr id="5" name="Date Placeholder 4">
            <a:extLst>
              <a:ext uri="{FF2B5EF4-FFF2-40B4-BE49-F238E27FC236}">
                <a16:creationId xmlns:a16="http://schemas.microsoft.com/office/drawing/2014/main" id="{CF27E837-9E2E-E96A-8533-061F70EBBBCB}"/>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57550D1D-65A2-E71A-0C7D-C443BF0A40B0}"/>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
        <p:nvSpPr>
          <p:cNvPr id="8" name="Rectangle 7">
            <a:extLst>
              <a:ext uri="{FF2B5EF4-FFF2-40B4-BE49-F238E27FC236}">
                <a16:creationId xmlns:a16="http://schemas.microsoft.com/office/drawing/2014/main" id="{5149874D-18EC-1071-739E-378F7D7144A5}"/>
              </a:ext>
            </a:extLst>
          </p:cNvPr>
          <p:cNvSpPr/>
          <p:nvPr/>
        </p:nvSpPr>
        <p:spPr>
          <a:xfrm>
            <a:off x="4981575" y="5191125"/>
            <a:ext cx="2266950" cy="80562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0E20D61-89F9-80A0-1955-95DCB105F0BE}"/>
              </a:ext>
            </a:extLst>
          </p:cNvPr>
          <p:cNvSpPr txBox="1"/>
          <p:nvPr/>
        </p:nvSpPr>
        <p:spPr>
          <a:xfrm>
            <a:off x="3419474" y="2800350"/>
            <a:ext cx="2266950" cy="584775"/>
          </a:xfrm>
          <a:prstGeom prst="rect">
            <a:avLst/>
          </a:prstGeom>
          <a:noFill/>
        </p:spPr>
        <p:txBody>
          <a:bodyPr wrap="square" rtlCol="0">
            <a:spAutoFit/>
          </a:bodyPr>
          <a:lstStyle/>
          <a:p>
            <a:r>
              <a:rPr lang="en-GB" sz="3200" dirty="0">
                <a:solidFill>
                  <a:schemeClr val="bg1"/>
                </a:solidFill>
              </a:rPr>
              <a:t>10-17K</a:t>
            </a:r>
          </a:p>
        </p:txBody>
      </p:sp>
      <p:sp>
        <p:nvSpPr>
          <p:cNvPr id="10" name="TextBox 9">
            <a:extLst>
              <a:ext uri="{FF2B5EF4-FFF2-40B4-BE49-F238E27FC236}">
                <a16:creationId xmlns:a16="http://schemas.microsoft.com/office/drawing/2014/main" id="{106EF3F2-5C9B-15A1-C18B-04DB616F344F}"/>
              </a:ext>
            </a:extLst>
          </p:cNvPr>
          <p:cNvSpPr txBox="1"/>
          <p:nvPr/>
        </p:nvSpPr>
        <p:spPr>
          <a:xfrm>
            <a:off x="8181974" y="2844225"/>
            <a:ext cx="2266950" cy="584775"/>
          </a:xfrm>
          <a:prstGeom prst="rect">
            <a:avLst/>
          </a:prstGeom>
          <a:noFill/>
        </p:spPr>
        <p:txBody>
          <a:bodyPr wrap="square" rtlCol="0">
            <a:spAutoFit/>
          </a:bodyPr>
          <a:lstStyle/>
          <a:p>
            <a:r>
              <a:rPr lang="en-GB" sz="3200" dirty="0">
                <a:solidFill>
                  <a:schemeClr val="bg1"/>
                </a:solidFill>
              </a:rPr>
              <a:t>15-30K</a:t>
            </a:r>
          </a:p>
        </p:txBody>
      </p:sp>
    </p:spTree>
    <p:extLst>
      <p:ext uri="{BB962C8B-B14F-4D97-AF65-F5344CB8AC3E}">
        <p14:creationId xmlns:p14="http://schemas.microsoft.com/office/powerpoint/2010/main" val="10196356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0ED2-D6B0-9FD6-1071-7F0A2DD0C822}"/>
              </a:ext>
            </a:extLst>
          </p:cNvPr>
          <p:cNvSpPr>
            <a:spLocks noGrp="1"/>
          </p:cNvSpPr>
          <p:nvPr>
            <p:ph type="title"/>
          </p:nvPr>
        </p:nvSpPr>
        <p:spPr/>
        <p:txBody>
          <a:bodyPr/>
          <a:lstStyle/>
          <a:p>
            <a:r>
              <a:rPr lang="en-GB" dirty="0"/>
              <a:t>Ground source heat pumps </a:t>
            </a:r>
          </a:p>
        </p:txBody>
      </p:sp>
      <p:pic>
        <p:nvPicPr>
          <p:cNvPr id="10" name="Content Placeholder 9" descr="A screenshot of a video game">
            <a:extLst>
              <a:ext uri="{FF2B5EF4-FFF2-40B4-BE49-F238E27FC236}">
                <a16:creationId xmlns:a16="http://schemas.microsoft.com/office/drawing/2014/main" id="{36B0E4E5-590B-17F2-0480-1516B42F2F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7033" y="1565275"/>
            <a:ext cx="8497934" cy="4621213"/>
          </a:xfrm>
        </p:spPr>
      </p:pic>
      <p:sp>
        <p:nvSpPr>
          <p:cNvPr id="4" name="Slide Number Placeholder 3">
            <a:extLst>
              <a:ext uri="{FF2B5EF4-FFF2-40B4-BE49-F238E27FC236}">
                <a16:creationId xmlns:a16="http://schemas.microsoft.com/office/drawing/2014/main" id="{F5843A0C-57C8-546E-0B42-713E4467EBC6}"/>
              </a:ext>
            </a:extLst>
          </p:cNvPr>
          <p:cNvSpPr>
            <a:spLocks noGrp="1"/>
          </p:cNvSpPr>
          <p:nvPr>
            <p:ph type="sldNum" sz="quarter" idx="12"/>
          </p:nvPr>
        </p:nvSpPr>
        <p:spPr/>
        <p:txBody>
          <a:bodyPr/>
          <a:lstStyle/>
          <a:p>
            <a:pPr rtl="0"/>
            <a:fld id="{9CD8D479-8942-46E8-A226-A4E01F7A105C}" type="slidenum">
              <a:rPr lang="en-GB" noProof="0" smtClean="0"/>
              <a:t>120</a:t>
            </a:fld>
            <a:endParaRPr lang="en-GB" noProof="0" dirty="0"/>
          </a:p>
        </p:txBody>
      </p:sp>
      <p:sp>
        <p:nvSpPr>
          <p:cNvPr id="5" name="Date Placeholder 4">
            <a:extLst>
              <a:ext uri="{FF2B5EF4-FFF2-40B4-BE49-F238E27FC236}">
                <a16:creationId xmlns:a16="http://schemas.microsoft.com/office/drawing/2014/main" id="{E9046A45-9C5A-94AD-B87B-CA6D0BAF45A1}"/>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4C3A95AA-E892-E4D1-973A-5B4EE941129B}"/>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41942354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28409-BA6A-6FD4-B89D-4B8E4B414534}"/>
              </a:ext>
            </a:extLst>
          </p:cNvPr>
          <p:cNvSpPr>
            <a:spLocks noGrp="1"/>
          </p:cNvSpPr>
          <p:nvPr>
            <p:ph type="title"/>
          </p:nvPr>
        </p:nvSpPr>
        <p:spPr/>
        <p:txBody>
          <a:bodyPr/>
          <a:lstStyle/>
          <a:p>
            <a:r>
              <a:rPr lang="en-GB" dirty="0"/>
              <a:t>Air source heat pumps </a:t>
            </a:r>
          </a:p>
        </p:txBody>
      </p:sp>
      <p:sp>
        <p:nvSpPr>
          <p:cNvPr id="3" name="Content Placeholder 2">
            <a:extLst>
              <a:ext uri="{FF2B5EF4-FFF2-40B4-BE49-F238E27FC236}">
                <a16:creationId xmlns:a16="http://schemas.microsoft.com/office/drawing/2014/main" id="{300D3B90-B08E-AED7-D2B2-3931B370DE73}"/>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2696A33-17C6-1E2A-F201-00E342F5C878}"/>
              </a:ext>
            </a:extLst>
          </p:cNvPr>
          <p:cNvSpPr>
            <a:spLocks noGrp="1"/>
          </p:cNvSpPr>
          <p:nvPr>
            <p:ph type="sldNum" sz="quarter" idx="12"/>
          </p:nvPr>
        </p:nvSpPr>
        <p:spPr/>
        <p:txBody>
          <a:bodyPr/>
          <a:lstStyle/>
          <a:p>
            <a:pPr rtl="0"/>
            <a:fld id="{9CD8D479-8942-46E8-A226-A4E01F7A105C}" type="slidenum">
              <a:rPr lang="en-GB" noProof="0" smtClean="0"/>
              <a:t>121</a:t>
            </a:fld>
            <a:endParaRPr lang="en-GB" noProof="0" dirty="0"/>
          </a:p>
        </p:txBody>
      </p:sp>
      <p:sp>
        <p:nvSpPr>
          <p:cNvPr id="5" name="Date Placeholder 4">
            <a:extLst>
              <a:ext uri="{FF2B5EF4-FFF2-40B4-BE49-F238E27FC236}">
                <a16:creationId xmlns:a16="http://schemas.microsoft.com/office/drawing/2014/main" id="{75497A5E-1C94-FFD3-1818-991BCFF759FD}"/>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68181E79-F930-9031-9D0E-1738DC445753}"/>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CAD05F99-C2CE-0236-9270-B73036BC07A5}"/>
              </a:ext>
            </a:extLst>
          </p:cNvPr>
          <p:cNvPicPr>
            <a:picLocks noChangeAspect="1"/>
          </p:cNvPicPr>
          <p:nvPr/>
        </p:nvPicPr>
        <p:blipFill>
          <a:blip r:embed="rId2"/>
          <a:stretch>
            <a:fillRect/>
          </a:stretch>
        </p:blipFill>
        <p:spPr>
          <a:xfrm>
            <a:off x="2294834" y="2053636"/>
            <a:ext cx="7145131" cy="3810330"/>
          </a:xfrm>
          <a:prstGeom prst="rect">
            <a:avLst/>
          </a:prstGeom>
        </p:spPr>
      </p:pic>
    </p:spTree>
    <p:extLst>
      <p:ext uri="{BB962C8B-B14F-4D97-AF65-F5344CB8AC3E}">
        <p14:creationId xmlns:p14="http://schemas.microsoft.com/office/powerpoint/2010/main" val="19871464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F843-A3D3-B6D1-7D25-BBD8FEA5BA3C}"/>
              </a:ext>
            </a:extLst>
          </p:cNvPr>
          <p:cNvSpPr>
            <a:spLocks noGrp="1"/>
          </p:cNvSpPr>
          <p:nvPr>
            <p:ph type="title"/>
          </p:nvPr>
        </p:nvSpPr>
        <p:spPr/>
        <p:txBody>
          <a:bodyPr/>
          <a:lstStyle/>
          <a:p>
            <a:r>
              <a:rPr lang="en-GB" dirty="0"/>
              <a:t>Issues </a:t>
            </a:r>
          </a:p>
        </p:txBody>
      </p:sp>
      <p:sp>
        <p:nvSpPr>
          <p:cNvPr id="3" name="Content Placeholder 2">
            <a:extLst>
              <a:ext uri="{FF2B5EF4-FFF2-40B4-BE49-F238E27FC236}">
                <a16:creationId xmlns:a16="http://schemas.microsoft.com/office/drawing/2014/main" id="{C35D6945-BE22-B15C-79C9-4FBBEA022F77}"/>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46C1BFE0-ACD0-02E0-066E-1B5323F2F1B3}"/>
              </a:ext>
            </a:extLst>
          </p:cNvPr>
          <p:cNvSpPr>
            <a:spLocks noGrp="1"/>
          </p:cNvSpPr>
          <p:nvPr>
            <p:ph type="sldNum" sz="quarter" idx="12"/>
          </p:nvPr>
        </p:nvSpPr>
        <p:spPr/>
        <p:txBody>
          <a:bodyPr/>
          <a:lstStyle/>
          <a:p>
            <a:pPr rtl="0"/>
            <a:fld id="{9CD8D479-8942-46E8-A226-A4E01F7A105C}" type="slidenum">
              <a:rPr lang="en-GB" noProof="0" smtClean="0"/>
              <a:t>122</a:t>
            </a:fld>
            <a:endParaRPr lang="en-GB" noProof="0" dirty="0"/>
          </a:p>
        </p:txBody>
      </p:sp>
      <p:sp>
        <p:nvSpPr>
          <p:cNvPr id="5" name="Date Placeholder 4">
            <a:extLst>
              <a:ext uri="{FF2B5EF4-FFF2-40B4-BE49-F238E27FC236}">
                <a16:creationId xmlns:a16="http://schemas.microsoft.com/office/drawing/2014/main" id="{E549BAE6-B56D-36F0-BBE0-F1CAA374C99D}"/>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BFCE9A60-74C8-E22D-D8A4-CBFE43F1128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D00AD530-52BC-23AB-4256-2E1117F0DAE8}"/>
              </a:ext>
            </a:extLst>
          </p:cNvPr>
          <p:cNvPicPr>
            <a:picLocks noChangeAspect="1"/>
          </p:cNvPicPr>
          <p:nvPr/>
        </p:nvPicPr>
        <p:blipFill rotWithShape="1">
          <a:blip r:embed="rId2"/>
          <a:srcRect l="50000" r="5400"/>
          <a:stretch/>
        </p:blipFill>
        <p:spPr>
          <a:xfrm>
            <a:off x="7912015" y="1807962"/>
            <a:ext cx="2686050" cy="4011007"/>
          </a:xfrm>
          <a:prstGeom prst="rect">
            <a:avLst/>
          </a:prstGeom>
        </p:spPr>
      </p:pic>
      <p:pic>
        <p:nvPicPr>
          <p:cNvPr id="8" name="Picture 7">
            <a:extLst>
              <a:ext uri="{FF2B5EF4-FFF2-40B4-BE49-F238E27FC236}">
                <a16:creationId xmlns:a16="http://schemas.microsoft.com/office/drawing/2014/main" id="{7DFBF289-DFF0-10A3-B18E-4F6891CD7F67}"/>
              </a:ext>
            </a:extLst>
          </p:cNvPr>
          <p:cNvPicPr>
            <a:picLocks noChangeAspect="1"/>
          </p:cNvPicPr>
          <p:nvPr/>
        </p:nvPicPr>
        <p:blipFill>
          <a:blip r:embed="rId3"/>
          <a:stretch>
            <a:fillRect/>
          </a:stretch>
        </p:blipFill>
        <p:spPr>
          <a:xfrm>
            <a:off x="814263" y="1807962"/>
            <a:ext cx="3207189" cy="4011006"/>
          </a:xfrm>
          <a:prstGeom prst="rect">
            <a:avLst/>
          </a:prstGeom>
        </p:spPr>
      </p:pic>
      <p:pic>
        <p:nvPicPr>
          <p:cNvPr id="9" name="Picture 8">
            <a:extLst>
              <a:ext uri="{FF2B5EF4-FFF2-40B4-BE49-F238E27FC236}">
                <a16:creationId xmlns:a16="http://schemas.microsoft.com/office/drawing/2014/main" id="{BE523749-0751-6FBF-84FF-99C8D611F66D}"/>
              </a:ext>
            </a:extLst>
          </p:cNvPr>
          <p:cNvPicPr>
            <a:picLocks noChangeAspect="1"/>
          </p:cNvPicPr>
          <p:nvPr/>
        </p:nvPicPr>
        <p:blipFill rotWithShape="1">
          <a:blip r:embed="rId4"/>
          <a:srcRect l="12744" r="7844"/>
          <a:stretch/>
        </p:blipFill>
        <p:spPr>
          <a:xfrm>
            <a:off x="4279986" y="1807962"/>
            <a:ext cx="3438525" cy="2435606"/>
          </a:xfrm>
          <a:prstGeom prst="rect">
            <a:avLst/>
          </a:prstGeom>
        </p:spPr>
      </p:pic>
    </p:spTree>
    <p:extLst>
      <p:ext uri="{BB962C8B-B14F-4D97-AF65-F5344CB8AC3E}">
        <p14:creationId xmlns:p14="http://schemas.microsoft.com/office/powerpoint/2010/main" val="13085465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F843-A3D3-B6D1-7D25-BBD8FEA5BA3C}"/>
              </a:ext>
            </a:extLst>
          </p:cNvPr>
          <p:cNvSpPr>
            <a:spLocks noGrp="1"/>
          </p:cNvSpPr>
          <p:nvPr>
            <p:ph type="title"/>
          </p:nvPr>
        </p:nvSpPr>
        <p:spPr/>
        <p:txBody>
          <a:bodyPr/>
          <a:lstStyle/>
          <a:p>
            <a:r>
              <a:rPr lang="en-GB" dirty="0"/>
              <a:t>Issues </a:t>
            </a:r>
          </a:p>
        </p:txBody>
      </p:sp>
      <p:sp>
        <p:nvSpPr>
          <p:cNvPr id="3" name="Content Placeholder 2">
            <a:extLst>
              <a:ext uri="{FF2B5EF4-FFF2-40B4-BE49-F238E27FC236}">
                <a16:creationId xmlns:a16="http://schemas.microsoft.com/office/drawing/2014/main" id="{C35D6945-BE22-B15C-79C9-4FBBEA022F77}"/>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46C1BFE0-ACD0-02E0-066E-1B5323F2F1B3}"/>
              </a:ext>
            </a:extLst>
          </p:cNvPr>
          <p:cNvSpPr>
            <a:spLocks noGrp="1"/>
          </p:cNvSpPr>
          <p:nvPr>
            <p:ph type="sldNum" sz="quarter" idx="12"/>
          </p:nvPr>
        </p:nvSpPr>
        <p:spPr/>
        <p:txBody>
          <a:bodyPr/>
          <a:lstStyle/>
          <a:p>
            <a:pPr rtl="0"/>
            <a:fld id="{9CD8D479-8942-46E8-A226-A4E01F7A105C}" type="slidenum">
              <a:rPr lang="en-GB" noProof="0" smtClean="0"/>
              <a:t>123</a:t>
            </a:fld>
            <a:endParaRPr lang="en-GB" noProof="0" dirty="0"/>
          </a:p>
        </p:txBody>
      </p:sp>
      <p:sp>
        <p:nvSpPr>
          <p:cNvPr id="5" name="Date Placeholder 4">
            <a:extLst>
              <a:ext uri="{FF2B5EF4-FFF2-40B4-BE49-F238E27FC236}">
                <a16:creationId xmlns:a16="http://schemas.microsoft.com/office/drawing/2014/main" id="{E549BAE6-B56D-36F0-BBE0-F1CAA374C99D}"/>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BFCE9A60-74C8-E22D-D8A4-CBFE43F11286}"/>
              </a:ext>
            </a:extLst>
          </p:cNvPr>
          <p:cNvSpPr>
            <a:spLocks noGrp="1"/>
          </p:cNvSpPr>
          <p:nvPr>
            <p:ph type="ftr" sz="quarter" idx="11"/>
          </p:nvPr>
        </p:nvSpPr>
        <p:spPr/>
        <p:txBody>
          <a:bodyPr/>
          <a:lstStyle/>
          <a:p>
            <a:pPr rtl="0"/>
            <a:r>
              <a:rPr lang="en-GB" noProof="0"/>
              <a:t>Add a footer</a:t>
            </a:r>
            <a:endParaRPr lang="en-GB" noProof="0" dirty="0"/>
          </a:p>
        </p:txBody>
      </p:sp>
      <p:pic>
        <p:nvPicPr>
          <p:cNvPr id="7" name="Picture 6">
            <a:extLst>
              <a:ext uri="{FF2B5EF4-FFF2-40B4-BE49-F238E27FC236}">
                <a16:creationId xmlns:a16="http://schemas.microsoft.com/office/drawing/2014/main" id="{D00AD530-52BC-23AB-4256-2E1117F0DAE8}"/>
              </a:ext>
            </a:extLst>
          </p:cNvPr>
          <p:cNvPicPr>
            <a:picLocks noChangeAspect="1"/>
          </p:cNvPicPr>
          <p:nvPr/>
        </p:nvPicPr>
        <p:blipFill rotWithShape="1">
          <a:blip r:embed="rId2"/>
          <a:srcRect l="50000" r="5400"/>
          <a:stretch/>
        </p:blipFill>
        <p:spPr>
          <a:xfrm>
            <a:off x="7912015" y="1807962"/>
            <a:ext cx="2686050" cy="4011007"/>
          </a:xfrm>
          <a:prstGeom prst="rect">
            <a:avLst/>
          </a:prstGeom>
        </p:spPr>
      </p:pic>
      <p:pic>
        <p:nvPicPr>
          <p:cNvPr id="8" name="Picture 7">
            <a:extLst>
              <a:ext uri="{FF2B5EF4-FFF2-40B4-BE49-F238E27FC236}">
                <a16:creationId xmlns:a16="http://schemas.microsoft.com/office/drawing/2014/main" id="{7DFBF289-DFF0-10A3-B18E-4F6891CD7F67}"/>
              </a:ext>
            </a:extLst>
          </p:cNvPr>
          <p:cNvPicPr>
            <a:picLocks noChangeAspect="1"/>
          </p:cNvPicPr>
          <p:nvPr/>
        </p:nvPicPr>
        <p:blipFill>
          <a:blip r:embed="rId3"/>
          <a:stretch>
            <a:fillRect/>
          </a:stretch>
        </p:blipFill>
        <p:spPr>
          <a:xfrm>
            <a:off x="814263" y="1807962"/>
            <a:ext cx="3207189" cy="4011006"/>
          </a:xfrm>
          <a:prstGeom prst="rect">
            <a:avLst/>
          </a:prstGeom>
        </p:spPr>
      </p:pic>
      <p:pic>
        <p:nvPicPr>
          <p:cNvPr id="9" name="Picture 8">
            <a:extLst>
              <a:ext uri="{FF2B5EF4-FFF2-40B4-BE49-F238E27FC236}">
                <a16:creationId xmlns:a16="http://schemas.microsoft.com/office/drawing/2014/main" id="{BE523749-0751-6FBF-84FF-99C8D611F66D}"/>
              </a:ext>
            </a:extLst>
          </p:cNvPr>
          <p:cNvPicPr>
            <a:picLocks noChangeAspect="1"/>
          </p:cNvPicPr>
          <p:nvPr/>
        </p:nvPicPr>
        <p:blipFill rotWithShape="1">
          <a:blip r:embed="rId4"/>
          <a:srcRect l="12744" r="7844"/>
          <a:stretch/>
        </p:blipFill>
        <p:spPr>
          <a:xfrm>
            <a:off x="4279986" y="1807962"/>
            <a:ext cx="3438525" cy="2435606"/>
          </a:xfrm>
          <a:prstGeom prst="rect">
            <a:avLst/>
          </a:prstGeom>
        </p:spPr>
      </p:pic>
      <p:sp>
        <p:nvSpPr>
          <p:cNvPr id="10" name="TextBox 9">
            <a:extLst>
              <a:ext uri="{FF2B5EF4-FFF2-40B4-BE49-F238E27FC236}">
                <a16:creationId xmlns:a16="http://schemas.microsoft.com/office/drawing/2014/main" id="{D1EBA0FD-86DC-E7AE-8C3D-19CB3B790008}"/>
              </a:ext>
            </a:extLst>
          </p:cNvPr>
          <p:cNvSpPr txBox="1"/>
          <p:nvPr/>
        </p:nvSpPr>
        <p:spPr>
          <a:xfrm>
            <a:off x="953734" y="4645668"/>
            <a:ext cx="1907895" cy="923330"/>
          </a:xfrm>
          <a:prstGeom prst="rect">
            <a:avLst/>
          </a:prstGeom>
          <a:noFill/>
        </p:spPr>
        <p:txBody>
          <a:bodyPr wrap="none" rtlCol="0">
            <a:spAutoFit/>
          </a:bodyPr>
          <a:lstStyle/>
          <a:p>
            <a:r>
              <a:rPr lang="en-GB" dirty="0"/>
              <a:t>Air tightness </a:t>
            </a:r>
          </a:p>
          <a:p>
            <a:r>
              <a:rPr lang="en-GB" dirty="0"/>
              <a:t>Upgrade required </a:t>
            </a:r>
          </a:p>
          <a:p>
            <a:r>
              <a:rPr lang="en-GB" dirty="0"/>
              <a:t>10k</a:t>
            </a:r>
          </a:p>
        </p:txBody>
      </p:sp>
      <p:sp>
        <p:nvSpPr>
          <p:cNvPr id="11" name="TextBox 10">
            <a:extLst>
              <a:ext uri="{FF2B5EF4-FFF2-40B4-BE49-F238E27FC236}">
                <a16:creationId xmlns:a16="http://schemas.microsoft.com/office/drawing/2014/main" id="{95015A42-6E9D-9CB4-3158-3BBF561894E7}"/>
              </a:ext>
            </a:extLst>
          </p:cNvPr>
          <p:cNvSpPr txBox="1"/>
          <p:nvPr/>
        </p:nvSpPr>
        <p:spPr>
          <a:xfrm>
            <a:off x="4279986" y="1902370"/>
            <a:ext cx="1946367" cy="923330"/>
          </a:xfrm>
          <a:prstGeom prst="rect">
            <a:avLst/>
          </a:prstGeom>
          <a:noFill/>
        </p:spPr>
        <p:txBody>
          <a:bodyPr wrap="none" rtlCol="0">
            <a:spAutoFit/>
          </a:bodyPr>
          <a:lstStyle/>
          <a:p>
            <a:r>
              <a:rPr lang="en-GB" dirty="0"/>
              <a:t>3 phase supply </a:t>
            </a:r>
          </a:p>
          <a:p>
            <a:r>
              <a:rPr lang="en-GB" dirty="0"/>
              <a:t>Upgrade required </a:t>
            </a:r>
          </a:p>
          <a:p>
            <a:r>
              <a:rPr lang="en-GB" dirty="0"/>
              <a:t>5-100k</a:t>
            </a:r>
          </a:p>
        </p:txBody>
      </p:sp>
      <p:sp>
        <p:nvSpPr>
          <p:cNvPr id="13" name="TextBox 12">
            <a:extLst>
              <a:ext uri="{FF2B5EF4-FFF2-40B4-BE49-F238E27FC236}">
                <a16:creationId xmlns:a16="http://schemas.microsoft.com/office/drawing/2014/main" id="{4A6874BA-A399-C68F-8766-36639DA690A6}"/>
              </a:ext>
            </a:extLst>
          </p:cNvPr>
          <p:cNvSpPr txBox="1"/>
          <p:nvPr/>
        </p:nvSpPr>
        <p:spPr>
          <a:xfrm>
            <a:off x="7912015" y="1807962"/>
            <a:ext cx="2686050" cy="830997"/>
          </a:xfrm>
          <a:prstGeom prst="rect">
            <a:avLst/>
          </a:prstGeom>
          <a:noFill/>
        </p:spPr>
        <p:txBody>
          <a:bodyPr wrap="square" rtlCol="0">
            <a:spAutoFit/>
          </a:bodyPr>
          <a:lstStyle/>
          <a:p>
            <a:r>
              <a:rPr lang="en-GB" sz="1600" dirty="0"/>
              <a:t>Internal or external insulation </a:t>
            </a:r>
          </a:p>
          <a:p>
            <a:r>
              <a:rPr lang="en-GB" sz="1600" dirty="0"/>
              <a:t>Upgrade required </a:t>
            </a:r>
          </a:p>
          <a:p>
            <a:r>
              <a:rPr lang="en-GB" sz="1600" dirty="0"/>
              <a:t>50k</a:t>
            </a:r>
          </a:p>
        </p:txBody>
      </p:sp>
    </p:spTree>
    <p:extLst>
      <p:ext uri="{BB962C8B-B14F-4D97-AF65-F5344CB8AC3E}">
        <p14:creationId xmlns:p14="http://schemas.microsoft.com/office/powerpoint/2010/main" val="2262639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Case study 2 </a:t>
            </a:r>
          </a:p>
        </p:txBody>
      </p:sp>
      <p:sp>
        <p:nvSpPr>
          <p:cNvPr id="5" name="Text Placeholder 4"/>
          <p:cNvSpPr>
            <a:spLocks noGrp="1"/>
          </p:cNvSpPr>
          <p:nvPr>
            <p:ph type="body" idx="1"/>
          </p:nvPr>
        </p:nvSpPr>
        <p:spPr/>
        <p:txBody>
          <a:bodyPr rtlCol="0"/>
          <a:lstStyle/>
          <a:p>
            <a:pPr rtl="0"/>
            <a:r>
              <a:rPr lang="en-GB" dirty="0"/>
              <a:t>Bio solar house </a:t>
            </a:r>
          </a:p>
        </p:txBody>
      </p:sp>
    </p:spTree>
    <p:extLst>
      <p:ext uri="{BB962C8B-B14F-4D97-AF65-F5344CB8AC3E}">
        <p14:creationId xmlns:p14="http://schemas.microsoft.com/office/powerpoint/2010/main" val="2525825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9138" name="Rectangle 2">
            <a:extLst>
              <a:ext uri="{FF2B5EF4-FFF2-40B4-BE49-F238E27FC236}">
                <a16:creationId xmlns:a16="http://schemas.microsoft.com/office/drawing/2014/main" id="{721980A9-8F41-B610-ABA5-A33B49B23CB9}"/>
              </a:ext>
            </a:extLst>
          </p:cNvPr>
          <p:cNvSpPr>
            <a:spLocks noGrp="1" noChangeArrowheads="1"/>
          </p:cNvSpPr>
          <p:nvPr>
            <p:ph type="title"/>
          </p:nvPr>
        </p:nvSpPr>
        <p:spPr>
          <a:xfrm>
            <a:off x="1992313" y="2781300"/>
            <a:ext cx="8229600" cy="1143000"/>
          </a:xfrm>
        </p:spPr>
        <p:txBody>
          <a:bodyPr/>
          <a:lstStyle/>
          <a:p>
            <a:pPr eaLnBrk="1" hangingPunct="1">
              <a:defRPr/>
            </a:pPr>
            <a:r>
              <a:rPr lang="en-GB" dirty="0">
                <a:ea typeface="+mj-ea"/>
                <a:cs typeface="+mj-cs"/>
              </a:rPr>
              <a:t>Bio-Solar House</a:t>
            </a:r>
            <a:endParaRPr lang="en-US" dirty="0">
              <a:ea typeface="+mj-ea"/>
              <a:cs typeface="+mj-cs"/>
            </a:endParaRPr>
          </a:p>
        </p:txBody>
      </p:sp>
      <p:pic>
        <p:nvPicPr>
          <p:cNvPr id="859140" name="Picture 4">
            <a:extLst>
              <a:ext uri="{FF2B5EF4-FFF2-40B4-BE49-F238E27FC236}">
                <a16:creationId xmlns:a16="http://schemas.microsoft.com/office/drawing/2014/main" id="{4DDF6E08-E85C-16AC-268D-87DAE40919F3}"/>
              </a:ext>
            </a:extLst>
          </p:cNvPr>
          <p:cNvPicPr>
            <a:picLocks noGrp="1" noChangeAspect="1" noChangeArrowheads="1"/>
          </p:cNvPicPr>
          <p:nvPr>
            <p:ph sz="half" idx="1"/>
          </p:nvPr>
        </p:nvPicPr>
        <p:blipFill>
          <a:blip r:embed="rId2"/>
          <a:srcRect/>
          <a:stretch>
            <a:fillRect/>
          </a:stretch>
        </p:blipFill>
        <p:spPr>
          <a:xfrm>
            <a:off x="2063750" y="4005264"/>
            <a:ext cx="4038600" cy="2439987"/>
          </a:xfrm>
        </p:spPr>
      </p:pic>
      <p:pic>
        <p:nvPicPr>
          <p:cNvPr id="859142" name="Picture 6">
            <a:extLst>
              <a:ext uri="{FF2B5EF4-FFF2-40B4-BE49-F238E27FC236}">
                <a16:creationId xmlns:a16="http://schemas.microsoft.com/office/drawing/2014/main" id="{B944A95A-0249-4D33-64E7-FD1576F4B78B}"/>
              </a:ext>
            </a:extLst>
          </p:cNvPr>
          <p:cNvPicPr>
            <a:picLocks noGrp="1" noChangeAspect="1" noChangeArrowheads="1"/>
          </p:cNvPicPr>
          <p:nvPr>
            <p:ph sz="half" idx="2"/>
          </p:nvPr>
        </p:nvPicPr>
        <p:blipFill>
          <a:blip r:embed="rId3"/>
          <a:srcRect/>
          <a:stretch>
            <a:fillRect/>
          </a:stretch>
        </p:blipFill>
        <p:spPr>
          <a:xfrm>
            <a:off x="5880100" y="549275"/>
            <a:ext cx="4038600" cy="1817688"/>
          </a:xfrm>
        </p:spPr>
      </p:pic>
      <p:pic>
        <p:nvPicPr>
          <p:cNvPr id="2" name="Picture 1">
            <a:extLst>
              <a:ext uri="{FF2B5EF4-FFF2-40B4-BE49-F238E27FC236}">
                <a16:creationId xmlns:a16="http://schemas.microsoft.com/office/drawing/2014/main" id="{1D6935C4-297F-4928-80DC-F6D8B2D67D1A}"/>
              </a:ext>
            </a:extLst>
          </p:cNvPr>
          <p:cNvPicPr>
            <a:picLocks noChangeAspect="1"/>
          </p:cNvPicPr>
          <p:nvPr/>
        </p:nvPicPr>
        <p:blipFill>
          <a:blip r:embed="rId4"/>
          <a:stretch>
            <a:fillRect/>
          </a:stretch>
        </p:blipFill>
        <p:spPr>
          <a:xfrm>
            <a:off x="782909" y="412749"/>
            <a:ext cx="5097191" cy="2527648"/>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3234" name="Rectangle 2">
            <a:extLst>
              <a:ext uri="{FF2B5EF4-FFF2-40B4-BE49-F238E27FC236}">
                <a16:creationId xmlns:a16="http://schemas.microsoft.com/office/drawing/2014/main" id="{8F8D4CF8-EA75-3DBB-A05F-D8628DA35D6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3235" name="Picture 3" descr="biosolar1">
            <a:extLst>
              <a:ext uri="{FF2B5EF4-FFF2-40B4-BE49-F238E27FC236}">
                <a16:creationId xmlns:a16="http://schemas.microsoft.com/office/drawing/2014/main" id="{A2C30757-DC60-D5BC-0985-DFDF1B4DFAEF}"/>
              </a:ext>
            </a:extLst>
          </p:cNvPr>
          <p:cNvPicPr>
            <a:picLocks noGrp="1" noChangeAspect="1" noChangeArrowheads="1"/>
          </p:cNvPicPr>
          <p:nvPr>
            <p:ph sz="half" idx="1"/>
          </p:nvPr>
        </p:nvPicPr>
        <p:blipFill>
          <a:blip r:embed="rId2"/>
          <a:srcRect/>
          <a:stretch>
            <a:fillRect/>
          </a:stretch>
        </p:blipFill>
        <p:spPr>
          <a:xfrm>
            <a:off x="1524000" y="0"/>
            <a:ext cx="9144000" cy="684688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25" name="Rectangle 5">
            <a:extLst>
              <a:ext uri="{FF2B5EF4-FFF2-40B4-BE49-F238E27FC236}">
                <a16:creationId xmlns:a16="http://schemas.microsoft.com/office/drawing/2014/main" id="{8B2DC0AA-1EEF-6626-8C38-717B715E3929}"/>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2324" name="Picture 4">
            <a:extLst>
              <a:ext uri="{FF2B5EF4-FFF2-40B4-BE49-F238E27FC236}">
                <a16:creationId xmlns:a16="http://schemas.microsoft.com/office/drawing/2014/main" id="{DC6B4B41-3F5B-1583-B734-4F8BD587F6EA}"/>
              </a:ext>
            </a:extLst>
          </p:cNvPr>
          <p:cNvPicPr>
            <a:picLocks noGrp="1" noChangeAspect="1" noChangeArrowheads="1"/>
          </p:cNvPicPr>
          <p:nvPr>
            <p:ph idx="1"/>
          </p:nvPr>
        </p:nvPicPr>
        <p:blipFill>
          <a:blip r:embed="rId2"/>
          <a:srcRect/>
          <a:stretch>
            <a:fillRect/>
          </a:stretch>
        </p:blipFill>
        <p:spPr>
          <a:xfrm>
            <a:off x="1981200" y="1928813"/>
            <a:ext cx="8229600" cy="38671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1186" name="Picture 2">
            <a:extLst>
              <a:ext uri="{FF2B5EF4-FFF2-40B4-BE49-F238E27FC236}">
                <a16:creationId xmlns:a16="http://schemas.microsoft.com/office/drawing/2014/main" id="{A69FFBF7-0A60-EF5D-1FFF-79F93D663BDE}"/>
              </a:ext>
            </a:extLst>
          </p:cNvPr>
          <p:cNvPicPr>
            <a:picLocks noChangeAspect="1" noChangeArrowheads="1"/>
          </p:cNvPicPr>
          <p:nvPr/>
        </p:nvPicPr>
        <p:blipFill>
          <a:blip r:embed="rId3"/>
          <a:srcRect/>
          <a:stretch>
            <a:fillRect/>
          </a:stretch>
        </p:blipFill>
        <p:spPr bwMode="auto">
          <a:xfrm>
            <a:off x="1524000" y="188913"/>
            <a:ext cx="9144000" cy="6858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62" name="Rectangle 2">
            <a:extLst>
              <a:ext uri="{FF2B5EF4-FFF2-40B4-BE49-F238E27FC236}">
                <a16:creationId xmlns:a16="http://schemas.microsoft.com/office/drawing/2014/main" id="{85B80461-4055-2771-3C57-9E07A3DAAB78}"/>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0163" name="Picture 3">
            <a:extLst>
              <a:ext uri="{FF2B5EF4-FFF2-40B4-BE49-F238E27FC236}">
                <a16:creationId xmlns:a16="http://schemas.microsoft.com/office/drawing/2014/main" id="{B7F89E1F-A557-8B39-9C5B-295037DC5846}"/>
              </a:ext>
            </a:extLst>
          </p:cNvPr>
          <p:cNvPicPr>
            <a:picLocks noGrp="1" noChangeAspect="1" noChangeArrowheads="1"/>
          </p:cNvPicPr>
          <p:nvPr>
            <p:ph idx="1"/>
          </p:nvPr>
        </p:nvPicPr>
        <p:blipFill>
          <a:blip r:embed="rId2"/>
          <a:srcRect/>
          <a:stretch>
            <a:fillRect/>
          </a:stretch>
        </p:blipFill>
        <p:spPr>
          <a:xfrm>
            <a:off x="1524000" y="0"/>
            <a:ext cx="9144000" cy="6859588"/>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4258" name="Rectangle 2">
            <a:extLst>
              <a:ext uri="{FF2B5EF4-FFF2-40B4-BE49-F238E27FC236}">
                <a16:creationId xmlns:a16="http://schemas.microsoft.com/office/drawing/2014/main" id="{FC909AE5-380D-CE7A-40A4-897116745AF5}"/>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4259" name="Picture 3">
            <a:extLst>
              <a:ext uri="{FF2B5EF4-FFF2-40B4-BE49-F238E27FC236}">
                <a16:creationId xmlns:a16="http://schemas.microsoft.com/office/drawing/2014/main" id="{BDEC5227-AA79-81E7-AD3C-04EBFE4E5408}"/>
              </a:ext>
            </a:extLst>
          </p:cNvPr>
          <p:cNvPicPr>
            <a:picLocks noChangeAspect="1" noChangeArrowheads="1"/>
          </p:cNvPicPr>
          <p:nvPr/>
        </p:nvPicPr>
        <p:blipFill>
          <a:blip r:embed="rId3"/>
          <a:srcRect/>
          <a:stretch>
            <a:fillRect/>
          </a:stretch>
        </p:blipFill>
        <p:spPr bwMode="auto">
          <a:xfrm>
            <a:off x="1524000" y="0"/>
            <a:ext cx="9144000" cy="6858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64260" name="Text Box 4">
            <a:extLst>
              <a:ext uri="{FF2B5EF4-FFF2-40B4-BE49-F238E27FC236}">
                <a16:creationId xmlns:a16="http://schemas.microsoft.com/office/drawing/2014/main" id="{3979937F-5F4D-84F3-AEBE-B70D80E30B16}"/>
              </a:ext>
            </a:extLst>
          </p:cNvPr>
          <p:cNvSpPr txBox="1">
            <a:spLocks noChangeArrowheads="1"/>
          </p:cNvSpPr>
          <p:nvPr/>
        </p:nvSpPr>
        <p:spPr bwMode="auto">
          <a:xfrm>
            <a:off x="5375276" y="2781300"/>
            <a:ext cx="1152525" cy="8331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400">
                <a:solidFill>
                  <a:srgbClr val="000000"/>
                </a:solidFill>
                <a:latin typeface="Times New Roman" charset="0"/>
                <a:cs typeface="Arial Unicode MS" charset="0"/>
              </a:rPr>
              <a:t>Living room</a:t>
            </a:r>
          </a:p>
        </p:txBody>
      </p:sp>
      <p:sp>
        <p:nvSpPr>
          <p:cNvPr id="864261" name="Text Box 5">
            <a:extLst>
              <a:ext uri="{FF2B5EF4-FFF2-40B4-BE49-F238E27FC236}">
                <a16:creationId xmlns:a16="http://schemas.microsoft.com/office/drawing/2014/main" id="{F5A869BF-48DD-0132-9673-9FD5CED47891}"/>
              </a:ext>
            </a:extLst>
          </p:cNvPr>
          <p:cNvSpPr txBox="1">
            <a:spLocks noChangeArrowheads="1"/>
          </p:cNvSpPr>
          <p:nvPr/>
        </p:nvSpPr>
        <p:spPr bwMode="auto">
          <a:xfrm>
            <a:off x="7464426" y="2852738"/>
            <a:ext cx="1008063"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Kitchen</a:t>
            </a:r>
          </a:p>
        </p:txBody>
      </p:sp>
      <p:sp>
        <p:nvSpPr>
          <p:cNvPr id="864262" name="Text Box 6">
            <a:extLst>
              <a:ext uri="{FF2B5EF4-FFF2-40B4-BE49-F238E27FC236}">
                <a16:creationId xmlns:a16="http://schemas.microsoft.com/office/drawing/2014/main" id="{EACC5AB8-7B9F-15F0-0DF5-29C361A8CAD0}"/>
              </a:ext>
            </a:extLst>
          </p:cNvPr>
          <p:cNvSpPr txBox="1">
            <a:spLocks noChangeArrowheads="1"/>
          </p:cNvSpPr>
          <p:nvPr/>
        </p:nvSpPr>
        <p:spPr bwMode="auto">
          <a:xfrm>
            <a:off x="6673850" y="1317625"/>
            <a:ext cx="1411262"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buClr>
                <a:srgbClr val="000000"/>
              </a:buClr>
              <a:buSzPct val="100000"/>
              <a:buFont typeface="Times New Roman" charset="0"/>
              <a:buNone/>
              <a:defRPr/>
            </a:pPr>
            <a:r>
              <a:rPr lang="en-GB" sz="2400">
                <a:solidFill>
                  <a:srgbClr val="000000"/>
                </a:solidFill>
                <a:latin typeface="Times New Roman" charset="0"/>
                <a:cs typeface="Arial Unicode MS" charset="0"/>
              </a:rPr>
              <a:t>Bathroom</a:t>
            </a:r>
          </a:p>
        </p:txBody>
      </p:sp>
      <p:sp>
        <p:nvSpPr>
          <p:cNvPr id="864263" name="Text Box 7">
            <a:extLst>
              <a:ext uri="{FF2B5EF4-FFF2-40B4-BE49-F238E27FC236}">
                <a16:creationId xmlns:a16="http://schemas.microsoft.com/office/drawing/2014/main" id="{F359CD9A-AD1C-86C4-24D9-464324536CBA}"/>
              </a:ext>
            </a:extLst>
          </p:cNvPr>
          <p:cNvSpPr txBox="1">
            <a:spLocks noChangeArrowheads="1"/>
          </p:cNvSpPr>
          <p:nvPr/>
        </p:nvSpPr>
        <p:spPr bwMode="auto">
          <a:xfrm>
            <a:off x="4943475" y="4846638"/>
            <a:ext cx="1668768"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buClr>
                <a:srgbClr val="000000"/>
              </a:buClr>
              <a:buSzPct val="100000"/>
              <a:buFont typeface="Times New Roman" charset="0"/>
              <a:buNone/>
              <a:defRPr/>
            </a:pPr>
            <a:r>
              <a:rPr lang="en-GB" sz="2400">
                <a:solidFill>
                  <a:srgbClr val="000000"/>
                </a:solidFill>
                <a:latin typeface="Times New Roman" charset="0"/>
                <a:cs typeface="Arial Unicode MS" charset="0"/>
              </a:rPr>
              <a:t>Work Space</a:t>
            </a:r>
          </a:p>
        </p:txBody>
      </p:sp>
      <p:sp>
        <p:nvSpPr>
          <p:cNvPr id="864264" name="Text Box 8">
            <a:extLst>
              <a:ext uri="{FF2B5EF4-FFF2-40B4-BE49-F238E27FC236}">
                <a16:creationId xmlns:a16="http://schemas.microsoft.com/office/drawing/2014/main" id="{13E5BCC8-1483-6297-FE2A-C9C7E26C7951}"/>
              </a:ext>
            </a:extLst>
          </p:cNvPr>
          <p:cNvSpPr txBox="1">
            <a:spLocks noChangeArrowheads="1"/>
          </p:cNvSpPr>
          <p:nvPr/>
        </p:nvSpPr>
        <p:spPr bwMode="auto">
          <a:xfrm>
            <a:off x="3792538" y="2205039"/>
            <a:ext cx="1439862"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Bedroom</a:t>
            </a:r>
          </a:p>
        </p:txBody>
      </p:sp>
      <p:sp>
        <p:nvSpPr>
          <p:cNvPr id="864265" name="Text Box 9">
            <a:extLst>
              <a:ext uri="{FF2B5EF4-FFF2-40B4-BE49-F238E27FC236}">
                <a16:creationId xmlns:a16="http://schemas.microsoft.com/office/drawing/2014/main" id="{CB9F62C6-75A9-E01D-3165-09789825C312}"/>
              </a:ext>
            </a:extLst>
          </p:cNvPr>
          <p:cNvSpPr txBox="1">
            <a:spLocks noChangeArrowheads="1"/>
          </p:cNvSpPr>
          <p:nvPr/>
        </p:nvSpPr>
        <p:spPr bwMode="auto">
          <a:xfrm>
            <a:off x="8975726" y="2276476"/>
            <a:ext cx="1008063" cy="4022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000">
                <a:solidFill>
                  <a:srgbClr val="000000"/>
                </a:solidFill>
                <a:latin typeface="Times New Roman" charset="0"/>
                <a:cs typeface="Arial Unicode MS" charset="0"/>
              </a:rPr>
              <a:t>Storage</a:t>
            </a:r>
          </a:p>
        </p:txBody>
      </p:sp>
      <p:sp>
        <p:nvSpPr>
          <p:cNvPr id="864266" name="Oval 10">
            <a:extLst>
              <a:ext uri="{FF2B5EF4-FFF2-40B4-BE49-F238E27FC236}">
                <a16:creationId xmlns:a16="http://schemas.microsoft.com/office/drawing/2014/main" id="{4E70933E-E573-05BF-CF71-765B6D037044}"/>
              </a:ext>
            </a:extLst>
          </p:cNvPr>
          <p:cNvSpPr>
            <a:spLocks noChangeArrowheads="1"/>
          </p:cNvSpPr>
          <p:nvPr/>
        </p:nvSpPr>
        <p:spPr bwMode="auto">
          <a:xfrm>
            <a:off x="7104064" y="5157788"/>
            <a:ext cx="649287" cy="576262"/>
          </a:xfrm>
          <a:prstGeom prst="ellipse">
            <a:avLst/>
          </a:prstGeom>
          <a:solidFill>
            <a:srgbClr val="3366FF"/>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4267" name="Text Box 11">
            <a:extLst>
              <a:ext uri="{FF2B5EF4-FFF2-40B4-BE49-F238E27FC236}">
                <a16:creationId xmlns:a16="http://schemas.microsoft.com/office/drawing/2014/main" id="{6B181449-9F68-82E1-4064-B82862840690}"/>
              </a:ext>
            </a:extLst>
          </p:cNvPr>
          <p:cNvSpPr txBox="1">
            <a:spLocks noChangeArrowheads="1"/>
          </p:cNvSpPr>
          <p:nvPr/>
        </p:nvSpPr>
        <p:spPr bwMode="auto">
          <a:xfrm>
            <a:off x="7248525" y="5229226"/>
            <a:ext cx="431800" cy="586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2000"/>
              </a:spcBef>
              <a:buClr>
                <a:srgbClr val="FFFFFF"/>
              </a:buClr>
              <a:buSzPct val="100000"/>
              <a:defRPr/>
            </a:pPr>
            <a:r>
              <a:rPr lang="en-GB" sz="3200">
                <a:solidFill>
                  <a:srgbClr val="FFFFFF"/>
                </a:solidFill>
                <a:latin typeface="Arial Black" charset="0"/>
                <a:cs typeface="Arial Unicode MS" charset="0"/>
              </a:rPr>
              <a:t>8</a:t>
            </a:r>
          </a:p>
        </p:txBody>
      </p:sp>
      <p:sp>
        <p:nvSpPr>
          <p:cNvPr id="864268" name="Text Box 12">
            <a:extLst>
              <a:ext uri="{FF2B5EF4-FFF2-40B4-BE49-F238E27FC236}">
                <a16:creationId xmlns:a16="http://schemas.microsoft.com/office/drawing/2014/main" id="{FA8AFE27-A10C-48DE-3C33-9CB059B58EB6}"/>
              </a:ext>
            </a:extLst>
          </p:cNvPr>
          <p:cNvSpPr txBox="1">
            <a:spLocks noChangeArrowheads="1"/>
          </p:cNvSpPr>
          <p:nvPr/>
        </p:nvSpPr>
        <p:spPr bwMode="auto">
          <a:xfrm>
            <a:off x="4267200" y="5410200"/>
            <a:ext cx="2044700" cy="4638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ＭＳ Ｐゴシック" charset="0"/>
                <a:cs typeface="Arial" charset="0"/>
              </a:defRPr>
            </a:lvl1pPr>
            <a:lvl2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2pPr>
            <a:lvl3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3pPr>
            <a:lvl4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4pPr>
            <a:lvl5pPr defTabSz="449263">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5pPr>
            <a:lvl6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6pPr>
            <a:lvl7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7pPr>
            <a:lvl8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8pPr>
            <a:lvl9pPr defTabSz="449263" fontAlgn="base">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tx1"/>
                </a:solidFill>
                <a:latin typeface="Arial" charset="0"/>
                <a:ea typeface="Arial" charset="0"/>
                <a:cs typeface="Arial" charset="0"/>
              </a:defRPr>
            </a:lvl9pPr>
          </a:lstStyle>
          <a:p>
            <a:pPr eaLnBrk="0" hangingPunct="0">
              <a:spcBef>
                <a:spcPts val="1250"/>
              </a:spcBef>
              <a:buClr>
                <a:srgbClr val="000000"/>
              </a:buClr>
              <a:buSzPct val="100000"/>
              <a:defRPr/>
            </a:pPr>
            <a:r>
              <a:rPr lang="en-GB" sz="2400">
                <a:solidFill>
                  <a:srgbClr val="000000"/>
                </a:solidFill>
                <a:latin typeface="Times New Roman" charset="0"/>
                <a:cs typeface="Arial Unicode MS" charset="0"/>
              </a:rPr>
              <a:t>Conservatory</a:t>
            </a:r>
          </a:p>
        </p:txBody>
      </p:sp>
      <p:sp>
        <p:nvSpPr>
          <p:cNvPr id="864269" name="Rectangle 13">
            <a:extLst>
              <a:ext uri="{FF2B5EF4-FFF2-40B4-BE49-F238E27FC236}">
                <a16:creationId xmlns:a16="http://schemas.microsoft.com/office/drawing/2014/main" id="{55FF8651-0100-16FB-E7FB-4F0C9BA08297}"/>
              </a:ext>
            </a:extLst>
          </p:cNvPr>
          <p:cNvSpPr>
            <a:spLocks noChangeArrowheads="1"/>
          </p:cNvSpPr>
          <p:nvPr/>
        </p:nvSpPr>
        <p:spPr bwMode="auto">
          <a:xfrm>
            <a:off x="3863976" y="2997201"/>
            <a:ext cx="360363" cy="144463"/>
          </a:xfrm>
          <a:prstGeom prst="rect">
            <a:avLst/>
          </a:prstGeom>
          <a:solidFill>
            <a:srgbClr val="FF0000"/>
          </a:solidFill>
          <a:ln w="9360">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a:defRPr/>
            </a:pPr>
            <a:endParaRPr lang="en-US">
              <a:latin typeface="Arial" charset="0"/>
              <a:ea typeface="ＭＳ Ｐゴシック" charset="0"/>
              <a:cs typeface="Arial" charset="0"/>
            </a:endParaRPr>
          </a:p>
        </p:txBody>
      </p:sp>
      <p:sp>
        <p:nvSpPr>
          <p:cNvPr id="864270" name="Line 14">
            <a:extLst>
              <a:ext uri="{FF2B5EF4-FFF2-40B4-BE49-F238E27FC236}">
                <a16:creationId xmlns:a16="http://schemas.microsoft.com/office/drawing/2014/main" id="{25AB176D-4778-B395-8155-6658552D7FBC}"/>
              </a:ext>
            </a:extLst>
          </p:cNvPr>
          <p:cNvSpPr>
            <a:spLocks noChangeShapeType="1"/>
          </p:cNvSpPr>
          <p:nvPr/>
        </p:nvSpPr>
        <p:spPr bwMode="auto">
          <a:xfrm>
            <a:off x="4151313" y="2565400"/>
            <a:ext cx="2952750" cy="1588"/>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1" name="Line 15">
            <a:extLst>
              <a:ext uri="{FF2B5EF4-FFF2-40B4-BE49-F238E27FC236}">
                <a16:creationId xmlns:a16="http://schemas.microsoft.com/office/drawing/2014/main" id="{8DA534BF-FDEF-DE96-54DB-B5A3AD058B6E}"/>
              </a:ext>
            </a:extLst>
          </p:cNvPr>
          <p:cNvSpPr>
            <a:spLocks noChangeShapeType="1"/>
          </p:cNvSpPr>
          <p:nvPr/>
        </p:nvSpPr>
        <p:spPr bwMode="auto">
          <a:xfrm>
            <a:off x="4151314" y="2565400"/>
            <a:ext cx="1587" cy="503238"/>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2" name="Line 16">
            <a:extLst>
              <a:ext uri="{FF2B5EF4-FFF2-40B4-BE49-F238E27FC236}">
                <a16:creationId xmlns:a16="http://schemas.microsoft.com/office/drawing/2014/main" id="{84AD23EA-2BB5-14B8-DA64-F3964D7807A7}"/>
              </a:ext>
            </a:extLst>
          </p:cNvPr>
          <p:cNvSpPr>
            <a:spLocks noChangeShapeType="1"/>
          </p:cNvSpPr>
          <p:nvPr/>
        </p:nvSpPr>
        <p:spPr bwMode="auto">
          <a:xfrm flipV="1">
            <a:off x="7104064" y="2417763"/>
            <a:ext cx="1587" cy="150812"/>
          </a:xfrm>
          <a:prstGeom prst="line">
            <a:avLst/>
          </a:prstGeom>
          <a:noFill/>
          <a:ln w="25560">
            <a:solidFill>
              <a:srgbClr val="FF0000"/>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a:lstStyle/>
          <a:p>
            <a:pPr>
              <a:defRPr/>
            </a:pPr>
            <a:endParaRPr lang="en-US">
              <a:latin typeface="Arial" charset="0"/>
              <a:ea typeface="ＭＳ Ｐゴシック" charset="0"/>
              <a:cs typeface="Arial" charset="0"/>
            </a:endParaRPr>
          </a:p>
        </p:txBody>
      </p:sp>
      <p:sp>
        <p:nvSpPr>
          <p:cNvPr id="864273" name="Text Box 17">
            <a:extLst>
              <a:ext uri="{FF2B5EF4-FFF2-40B4-BE49-F238E27FC236}">
                <a16:creationId xmlns:a16="http://schemas.microsoft.com/office/drawing/2014/main" id="{76648DD1-6C5B-193A-30A1-286098EB5ED0}"/>
              </a:ext>
            </a:extLst>
          </p:cNvPr>
          <p:cNvSpPr txBox="1">
            <a:spLocks noChangeArrowheads="1"/>
          </p:cNvSpPr>
          <p:nvPr/>
        </p:nvSpPr>
        <p:spPr bwMode="auto">
          <a:xfrm>
            <a:off x="1919289" y="6237288"/>
            <a:ext cx="5184775" cy="3984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lIns="90000" tIns="46800" rIns="90000" bIns="46800">
            <a:spAutoFit/>
          </a:bodyPr>
          <a:lstStyle>
            <a:lvl1pPr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3200">
                <a:solidFill>
                  <a:schemeClr val="tx1"/>
                </a:solidFill>
                <a:latin typeface="Arial" panose="020B0604020202020204" pitchFamily="34" charset="0"/>
                <a:ea typeface="ＭＳ Ｐゴシック" panose="020B0600070205080204" pitchFamily="34" charset="-128"/>
                <a:cs typeface="ＭＳ Ｐゴシック" panose="020B0600070205080204" pitchFamily="34" charset="-128"/>
              </a:defRPr>
            </a:lvl1pPr>
            <a:lvl2pPr marL="742950" indent="-28575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defRPr>
            </a:lvl2pPr>
            <a:lvl3pPr marL="11430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3pPr>
            <a:lvl4pPr marL="16002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4pPr>
            <a:lvl5pPr marL="2057400" indent="-228600" defTabSz="449263" eaLnBrk="0" hangingPunct="0">
              <a:spcBef>
                <a:spcPct val="20000"/>
              </a:spcBef>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5pPr>
            <a:lvl6pPr marL="25146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6pPr>
            <a:lvl7pPr marL="29718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7pPr>
            <a:lvl8pPr marL="34290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8pPr>
            <a:lvl9pPr marL="3886200" indent="-228600" defTabSz="449263" eaLnBrk="0" fontAlgn="base" hangingPunct="0">
              <a:spcBef>
                <a:spcPct val="20000"/>
              </a:spcBef>
              <a:spcAft>
                <a:spcPct val="0"/>
              </a:spcAft>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chemeClr val="tx1"/>
                </a:solidFill>
                <a:latin typeface="Arial" panose="020B0604020202020204" pitchFamily="34" charset="0"/>
                <a:ea typeface="Times New Roman" panose="02020603050405020304" pitchFamily="18" charset="0"/>
                <a:cs typeface="Times New Roman" panose="02020603050405020304" pitchFamily="18" charset="0"/>
              </a:defRPr>
            </a:lvl9pPr>
          </a:lstStyle>
          <a:p>
            <a:pPr eaLnBrk="1" hangingPunct="1">
              <a:spcBef>
                <a:spcPts val="1250"/>
              </a:spcBef>
              <a:buClr>
                <a:srgbClr val="FFFFFF"/>
              </a:buClr>
              <a:buNone/>
            </a:pPr>
            <a:r>
              <a:rPr lang="en-GB" altLang="en-US" sz="2000">
                <a:solidFill>
                  <a:srgbClr val="FFFFFF"/>
                </a:solidFill>
                <a:latin typeface="Arial Black" panose="020B0A04020102020204" pitchFamily="34" charset="0"/>
              </a:rPr>
              <a:t>Zonierung Kälte/Wärme</a:t>
            </a:r>
          </a:p>
        </p:txBody>
      </p:sp>
    </p:spTree>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4373" name="Rectangle 5">
            <a:extLst>
              <a:ext uri="{FF2B5EF4-FFF2-40B4-BE49-F238E27FC236}">
                <a16:creationId xmlns:a16="http://schemas.microsoft.com/office/drawing/2014/main" id="{8BE17F77-6924-AA9A-B8EA-C25BE4A3CB30}"/>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4372" name="Picture 4">
            <a:extLst>
              <a:ext uri="{FF2B5EF4-FFF2-40B4-BE49-F238E27FC236}">
                <a16:creationId xmlns:a16="http://schemas.microsoft.com/office/drawing/2014/main" id="{CBDC9D86-3847-44A6-9262-2BC252EE6936}"/>
              </a:ext>
            </a:extLst>
          </p:cNvPr>
          <p:cNvPicPr>
            <a:picLocks noGrp="1" noChangeAspect="1" noChangeArrowheads="1"/>
          </p:cNvPicPr>
          <p:nvPr>
            <p:ph idx="1"/>
          </p:nvPr>
        </p:nvPicPr>
        <p:blipFill>
          <a:blip r:embed="rId2"/>
          <a:srcRect/>
          <a:stretch>
            <a:fillRect/>
          </a:stretch>
        </p:blipFill>
        <p:spPr>
          <a:xfrm>
            <a:off x="3287714" y="404813"/>
            <a:ext cx="5500687" cy="57213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6306" name="Rectangle 2">
            <a:extLst>
              <a:ext uri="{FF2B5EF4-FFF2-40B4-BE49-F238E27FC236}">
                <a16:creationId xmlns:a16="http://schemas.microsoft.com/office/drawing/2014/main" id="{EB3B7481-A662-F905-4252-68B7DFDE18C3}"/>
              </a:ext>
            </a:extLst>
          </p:cNvPr>
          <p:cNvSpPr>
            <a:spLocks noGrp="1" noChangeArrowheads="1"/>
          </p:cNvSpPr>
          <p:nvPr>
            <p:ph type="title"/>
          </p:nvPr>
        </p:nvSpPr>
        <p:spPr/>
        <p:txBody>
          <a:bodyPr/>
          <a:lstStyle/>
          <a:p>
            <a:pPr eaLnBrk="1" hangingPunct="1">
              <a:defRPr/>
            </a:pPr>
            <a:r>
              <a:rPr lang="en-GB">
                <a:ea typeface="+mj-ea"/>
                <a:cs typeface="+mj-cs"/>
              </a:rPr>
              <a:t>Bio-solar House</a:t>
            </a:r>
            <a:endParaRPr lang="en-US">
              <a:ea typeface="+mj-ea"/>
              <a:cs typeface="+mj-cs"/>
            </a:endParaRPr>
          </a:p>
        </p:txBody>
      </p:sp>
      <p:pic>
        <p:nvPicPr>
          <p:cNvPr id="866307" name="Picture 3">
            <a:extLst>
              <a:ext uri="{FF2B5EF4-FFF2-40B4-BE49-F238E27FC236}">
                <a16:creationId xmlns:a16="http://schemas.microsoft.com/office/drawing/2014/main" id="{77CB1306-5B5E-E0D4-B1F2-D13FAB48C2BA}"/>
              </a:ext>
            </a:extLst>
          </p:cNvPr>
          <p:cNvPicPr>
            <a:picLocks noGrp="1" noChangeAspect="1" noChangeArrowheads="1"/>
          </p:cNvPicPr>
          <p:nvPr>
            <p:ph idx="1"/>
          </p:nvPr>
        </p:nvPicPr>
        <p:blipFill>
          <a:blip r:embed="rId2"/>
          <a:srcRect/>
          <a:stretch>
            <a:fillRect/>
          </a:stretch>
        </p:blipFill>
        <p:spPr>
          <a:xfrm>
            <a:off x="2640014" y="1557339"/>
            <a:ext cx="6480175" cy="4625975"/>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7330" name="Rectangle 2">
            <a:extLst>
              <a:ext uri="{FF2B5EF4-FFF2-40B4-BE49-F238E27FC236}">
                <a16:creationId xmlns:a16="http://schemas.microsoft.com/office/drawing/2014/main" id="{79DA0D68-78A9-9512-7A07-6F4B01E58273}"/>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867331" name="Picture 3">
            <a:extLst>
              <a:ext uri="{FF2B5EF4-FFF2-40B4-BE49-F238E27FC236}">
                <a16:creationId xmlns:a16="http://schemas.microsoft.com/office/drawing/2014/main" id="{6176D719-C4E3-4B5F-5EF1-DF47AA12EE1E}"/>
              </a:ext>
            </a:extLst>
          </p:cNvPr>
          <p:cNvPicPr>
            <a:picLocks noGrp="1" noChangeAspect="1" noChangeArrowheads="1"/>
          </p:cNvPicPr>
          <p:nvPr>
            <p:ph idx="1"/>
          </p:nvPr>
        </p:nvPicPr>
        <p:blipFill>
          <a:blip r:embed="rId2"/>
          <a:srcRect/>
          <a:stretch>
            <a:fillRect/>
          </a:stretch>
        </p:blipFill>
        <p:spPr>
          <a:xfrm>
            <a:off x="1524000" y="-215900"/>
            <a:ext cx="9144000" cy="707390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8354" name="Rectangle 2">
            <a:extLst>
              <a:ext uri="{FF2B5EF4-FFF2-40B4-BE49-F238E27FC236}">
                <a16:creationId xmlns:a16="http://schemas.microsoft.com/office/drawing/2014/main" id="{788FC7CD-39F4-86FE-9BA4-1AAA37AAF374}"/>
              </a:ext>
            </a:extLst>
          </p:cNvPr>
          <p:cNvSpPr>
            <a:spLocks noGrp="1" noChangeArrowheads="1"/>
          </p:cNvSpPr>
          <p:nvPr>
            <p:ph type="title" sz="quarter"/>
          </p:nvPr>
        </p:nvSpPr>
        <p:spPr/>
        <p:txBody>
          <a:bodyPr/>
          <a:lstStyle/>
          <a:p>
            <a:pPr eaLnBrk="1" hangingPunct="1">
              <a:defRPr/>
            </a:pPr>
            <a:endParaRPr lang="en-US">
              <a:ea typeface="+mj-ea"/>
              <a:cs typeface="+mj-cs"/>
            </a:endParaRPr>
          </a:p>
        </p:txBody>
      </p:sp>
      <p:pic>
        <p:nvPicPr>
          <p:cNvPr id="868355" name="Picture 3">
            <a:extLst>
              <a:ext uri="{FF2B5EF4-FFF2-40B4-BE49-F238E27FC236}">
                <a16:creationId xmlns:a16="http://schemas.microsoft.com/office/drawing/2014/main" id="{8E81AE75-D0D9-F446-A57F-AFE037ED5C3C}"/>
              </a:ext>
            </a:extLst>
          </p:cNvPr>
          <p:cNvPicPr>
            <a:picLocks noGrp="1" noChangeAspect="1" noChangeArrowheads="1"/>
          </p:cNvPicPr>
          <p:nvPr>
            <p:ph sz="quarter" idx="1"/>
          </p:nvPr>
        </p:nvPicPr>
        <p:blipFill>
          <a:blip r:embed="rId2"/>
          <a:srcRect/>
          <a:stretch>
            <a:fillRect/>
          </a:stretch>
        </p:blipFill>
        <p:spPr>
          <a:xfrm>
            <a:off x="1992314" y="260351"/>
            <a:ext cx="4175125" cy="35290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6" name="Picture 4">
            <a:extLst>
              <a:ext uri="{FF2B5EF4-FFF2-40B4-BE49-F238E27FC236}">
                <a16:creationId xmlns:a16="http://schemas.microsoft.com/office/drawing/2014/main" id="{6B1BBEA0-D7B2-845D-5D51-994FBB899615}"/>
              </a:ext>
            </a:extLst>
          </p:cNvPr>
          <p:cNvPicPr>
            <a:picLocks noGrp="1" noChangeAspect="1" noChangeArrowheads="1"/>
          </p:cNvPicPr>
          <p:nvPr>
            <p:ph sz="quarter" idx="2"/>
          </p:nvPr>
        </p:nvPicPr>
        <p:blipFill>
          <a:blip r:embed="rId3"/>
          <a:srcRect/>
          <a:stretch>
            <a:fillRect/>
          </a:stretch>
        </p:blipFill>
        <p:spPr>
          <a:xfrm>
            <a:off x="6383338" y="260351"/>
            <a:ext cx="3816350" cy="3529013"/>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7" name="Picture 5">
            <a:extLst>
              <a:ext uri="{FF2B5EF4-FFF2-40B4-BE49-F238E27FC236}">
                <a16:creationId xmlns:a16="http://schemas.microsoft.com/office/drawing/2014/main" id="{3F1256CF-3090-8613-5ADF-17F5AB22F0F0}"/>
              </a:ext>
            </a:extLst>
          </p:cNvPr>
          <p:cNvPicPr>
            <a:picLocks noGrp="1" noChangeAspect="1" noChangeArrowheads="1"/>
          </p:cNvPicPr>
          <p:nvPr>
            <p:ph sz="quarter" idx="3"/>
          </p:nvPr>
        </p:nvPicPr>
        <p:blipFill>
          <a:blip r:embed="rId4"/>
          <a:srcRect/>
          <a:stretch>
            <a:fillRect/>
          </a:stretch>
        </p:blipFill>
        <p:spPr>
          <a:xfrm>
            <a:off x="1992313" y="4005263"/>
            <a:ext cx="4824412" cy="2457450"/>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868358" name="Picture 6">
            <a:extLst>
              <a:ext uri="{FF2B5EF4-FFF2-40B4-BE49-F238E27FC236}">
                <a16:creationId xmlns:a16="http://schemas.microsoft.com/office/drawing/2014/main" id="{84312EE1-D0AC-A452-9989-CA211C4BC100}"/>
              </a:ext>
            </a:extLst>
          </p:cNvPr>
          <p:cNvPicPr>
            <a:picLocks noGrp="1" noChangeAspect="1" noChangeArrowheads="1"/>
          </p:cNvPicPr>
          <p:nvPr>
            <p:ph sz="quarter" idx="4"/>
          </p:nvPr>
        </p:nvPicPr>
        <p:blipFill>
          <a:blip r:embed="rId5"/>
          <a:srcRect/>
          <a:stretch>
            <a:fillRect/>
          </a:stretch>
        </p:blipFill>
        <p:spPr>
          <a:xfrm>
            <a:off x="7032625" y="3997325"/>
            <a:ext cx="3168650" cy="2014538"/>
          </a:xfr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8683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fill="hold" nodeType="clickEffect">
                                  <p:stCondLst>
                                    <p:cond delay="0"/>
                                  </p:stCondLst>
                                  <p:childTnLst>
                                    <p:set>
                                      <p:cBhvr additive="repl">
                                        <p:cTn id="10" dur="1" fill="hold">
                                          <p:stCondLst>
                                            <p:cond delay="0"/>
                                          </p:stCondLst>
                                        </p:cTn>
                                        <p:tgtEl>
                                          <p:spTgt spid="86835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8683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69378" name="Picture 2">
            <a:extLst>
              <a:ext uri="{FF2B5EF4-FFF2-40B4-BE49-F238E27FC236}">
                <a16:creationId xmlns:a16="http://schemas.microsoft.com/office/drawing/2014/main" id="{D716F70B-B37E-5BF9-56C6-9833ADF69213}"/>
              </a:ext>
            </a:extLst>
          </p:cNvPr>
          <p:cNvPicPr>
            <a:picLocks noChangeAspect="1" noChangeArrowheads="1"/>
          </p:cNvPicPr>
          <p:nvPr/>
        </p:nvPicPr>
        <p:blipFill>
          <a:blip r:embed="rId3"/>
          <a:srcRect/>
          <a:stretch>
            <a:fillRect/>
          </a:stretch>
        </p:blipFill>
        <p:spPr bwMode="auto">
          <a:xfrm>
            <a:off x="2135189" y="1268413"/>
            <a:ext cx="7602537" cy="520541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69379" name="Rectangle 3">
            <a:extLst>
              <a:ext uri="{FF2B5EF4-FFF2-40B4-BE49-F238E27FC236}">
                <a16:creationId xmlns:a16="http://schemas.microsoft.com/office/drawing/2014/main" id="{F6D1B855-BD13-A62B-0B00-927F041FF3F0}"/>
              </a:ext>
            </a:extLst>
          </p:cNvPr>
          <p:cNvSpPr>
            <a:spLocks noGrp="1" noChangeArrowheads="1"/>
          </p:cNvSpPr>
          <p:nvPr>
            <p:ph type="title"/>
          </p:nvPr>
        </p:nvSpPr>
        <p:spPr>
          <a:xfrm>
            <a:off x="1992313" y="333376"/>
            <a:ext cx="8280400" cy="1046163"/>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defTabSz="449263">
              <a:lnSpc>
                <a:spcPct val="71000"/>
              </a:lnSpc>
              <a:buClr>
                <a:srgbClr val="000000"/>
              </a:buCl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3600">
                <a:solidFill>
                  <a:srgbClr val="000000"/>
                </a:solidFill>
                <a:cs typeface="Arial Unicode MS" charset="0"/>
              </a:rPr>
              <a:t>Rain water and water use in the bio-solar house</a:t>
            </a:r>
          </a:p>
        </p:txBody>
      </p:sp>
      <p:sp>
        <p:nvSpPr>
          <p:cNvPr id="869380" name="Rectangle 4">
            <a:extLst>
              <a:ext uri="{FF2B5EF4-FFF2-40B4-BE49-F238E27FC236}">
                <a16:creationId xmlns:a16="http://schemas.microsoft.com/office/drawing/2014/main" id="{151D93E8-F444-DCA5-8A34-D42687F74BA2}"/>
              </a:ext>
            </a:extLst>
          </p:cNvPr>
          <p:cNvSpPr>
            <a:spLocks noGrp="1" noChangeArrowheads="1"/>
          </p:cNvSpPr>
          <p:nvPr>
            <p:ph type="subTitle" idx="4294967295"/>
          </p:nvPr>
        </p:nvSpPr>
        <p:spPr>
          <a:xfrm>
            <a:off x="1884363" y="5580063"/>
            <a:ext cx="5219700" cy="1079500"/>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ctr">
            <a:normAutofit/>
          </a:bodyPr>
          <a:lstStyle/>
          <a:p>
            <a:pPr marL="0" indent="0" defTabSz="449263">
              <a:lnSpc>
                <a:spcPct val="71000"/>
              </a:lnSpc>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a:ea typeface="ＭＳ Ｐゴシック" pitchFamily="34" charset="-128"/>
                <a:cs typeface="ＭＳ Ｐゴシック" pitchFamily="34" charset="-128"/>
              </a:rPr>
              <a:t>FTK: solid – liquid separation, water extraction, decomposition, compost for gardening and agriculture.</a:t>
            </a:r>
          </a:p>
        </p:txBody>
      </p:sp>
    </p:spTree>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71426" name="Picture 2">
            <a:extLst>
              <a:ext uri="{FF2B5EF4-FFF2-40B4-BE49-F238E27FC236}">
                <a16:creationId xmlns:a16="http://schemas.microsoft.com/office/drawing/2014/main" id="{C8F7F254-987B-F849-1444-D3B3B4355301}"/>
              </a:ext>
            </a:extLst>
          </p:cNvPr>
          <p:cNvPicPr>
            <a:picLocks noChangeAspect="1" noChangeArrowheads="1"/>
          </p:cNvPicPr>
          <p:nvPr/>
        </p:nvPicPr>
        <p:blipFill>
          <a:blip r:embed="rId3"/>
          <a:srcRect/>
          <a:stretch>
            <a:fillRect/>
          </a:stretch>
        </p:blipFill>
        <p:spPr bwMode="auto">
          <a:xfrm>
            <a:off x="1847850" y="3573463"/>
            <a:ext cx="8567738" cy="25146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
        <p:nvSpPr>
          <p:cNvPr id="871427" name="Rectangle 3">
            <a:extLst>
              <a:ext uri="{FF2B5EF4-FFF2-40B4-BE49-F238E27FC236}">
                <a16:creationId xmlns:a16="http://schemas.microsoft.com/office/drawing/2014/main" id="{2D044181-2B20-7CA1-45AE-ED7DD73EE93D}"/>
              </a:ext>
            </a:extLst>
          </p:cNvPr>
          <p:cNvSpPr>
            <a:spLocks noGrp="1" noChangeArrowheads="1"/>
          </p:cNvSpPr>
          <p:nvPr>
            <p:ph type="body" sz="half" idx="1"/>
          </p:nvPr>
        </p:nvSpPr>
        <p:spPr>
          <a:xfrm>
            <a:off x="1981200" y="690564"/>
            <a:ext cx="8362950" cy="3602037"/>
          </a:xfrm>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ormAutofit/>
          </a:bodyPr>
          <a:lstStyle/>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1. FTK. Sort at source: solid – liquid separation. </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Composting water extraction, decomposition, compost for gardening and agriculture.</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2. Biological filtration: Vertical filter, planted (reed bed).</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3. Control chamber, for testing samples.</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000">
                <a:ea typeface="ＭＳ Ｐゴシック" pitchFamily="34" charset="-128"/>
                <a:cs typeface="ＭＳ Ｐゴシック" pitchFamily="34" charset="-128"/>
              </a:rPr>
              <a:t>4. Natural pond; can be used as buffer, condensation, fire control, fish, water plants, swimming.</a:t>
            </a:r>
          </a:p>
          <a:p>
            <a:pPr marL="330200" indent="-330200" defTabSz="449263">
              <a:lnSpc>
                <a:spcPct val="71000"/>
              </a:lnSpc>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a:ea typeface="ＭＳ Ｐゴシック" pitchFamily="34" charset="-128"/>
              <a:cs typeface="ＭＳ Ｐゴシック" pitchFamily="34" charset="-128"/>
            </a:endParaRPr>
          </a:p>
        </p:txBody>
      </p:sp>
    </p:spTree>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3474" name="Picture 2">
            <a:extLst>
              <a:ext uri="{FF2B5EF4-FFF2-40B4-BE49-F238E27FC236}">
                <a16:creationId xmlns:a16="http://schemas.microsoft.com/office/drawing/2014/main" id="{97A92897-543F-E75D-DBA0-9799F58EE732}"/>
              </a:ext>
            </a:extLst>
          </p:cNvPr>
          <p:cNvPicPr>
            <a:picLocks noChangeAspect="1" noChangeArrowheads="1"/>
          </p:cNvPicPr>
          <p:nvPr/>
        </p:nvPicPr>
        <p:blipFill>
          <a:blip r:embed="rId3"/>
          <a:srcRect/>
          <a:stretch>
            <a:fillRect/>
          </a:stretch>
        </p:blipFill>
        <p:spPr bwMode="auto">
          <a:xfrm>
            <a:off x="2063750" y="260351"/>
            <a:ext cx="3900488" cy="58515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3475" name="Picture 3">
            <a:extLst>
              <a:ext uri="{FF2B5EF4-FFF2-40B4-BE49-F238E27FC236}">
                <a16:creationId xmlns:a16="http://schemas.microsoft.com/office/drawing/2014/main" id="{9D4E2DBF-8326-1B23-30CE-25A308CB8775}"/>
              </a:ext>
            </a:extLst>
          </p:cNvPr>
          <p:cNvPicPr>
            <a:picLocks noChangeAspect="1" noChangeArrowheads="1"/>
          </p:cNvPicPr>
          <p:nvPr/>
        </p:nvPicPr>
        <p:blipFill>
          <a:blip r:embed="rId4"/>
          <a:srcRect/>
          <a:stretch>
            <a:fillRect/>
          </a:stretch>
        </p:blipFill>
        <p:spPr bwMode="auto">
          <a:xfrm>
            <a:off x="6167438" y="260350"/>
            <a:ext cx="4032250" cy="27432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3476" name="Picture 4">
            <a:extLst>
              <a:ext uri="{FF2B5EF4-FFF2-40B4-BE49-F238E27FC236}">
                <a16:creationId xmlns:a16="http://schemas.microsoft.com/office/drawing/2014/main" id="{727846BC-8950-C38E-B7F6-11D86C2B7F86}"/>
              </a:ext>
            </a:extLst>
          </p:cNvPr>
          <p:cNvPicPr>
            <a:picLocks noChangeAspect="1" noChangeArrowheads="1"/>
          </p:cNvPicPr>
          <p:nvPr/>
        </p:nvPicPr>
        <p:blipFill>
          <a:blip r:embed="rId5"/>
          <a:srcRect/>
          <a:stretch>
            <a:fillRect/>
          </a:stretch>
        </p:blipFill>
        <p:spPr bwMode="auto">
          <a:xfrm>
            <a:off x="6167438" y="3213100"/>
            <a:ext cx="3657600" cy="26670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5522" name="Picture 2">
            <a:extLst>
              <a:ext uri="{FF2B5EF4-FFF2-40B4-BE49-F238E27FC236}">
                <a16:creationId xmlns:a16="http://schemas.microsoft.com/office/drawing/2014/main" id="{44C0A622-5B3A-8AE6-F30E-BB5C9B904AA8}"/>
              </a:ext>
            </a:extLst>
          </p:cNvPr>
          <p:cNvPicPr>
            <a:picLocks noChangeAspect="1" noChangeArrowheads="1"/>
          </p:cNvPicPr>
          <p:nvPr/>
        </p:nvPicPr>
        <p:blipFill>
          <a:blip r:embed="rId3"/>
          <a:srcRect/>
          <a:stretch>
            <a:fillRect/>
          </a:stretch>
        </p:blipFill>
        <p:spPr bwMode="auto">
          <a:xfrm>
            <a:off x="1992313" y="188914"/>
            <a:ext cx="4076700" cy="62642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pic>
        <p:nvPicPr>
          <p:cNvPr id="875523" name="Picture 3">
            <a:extLst>
              <a:ext uri="{FF2B5EF4-FFF2-40B4-BE49-F238E27FC236}">
                <a16:creationId xmlns:a16="http://schemas.microsoft.com/office/drawing/2014/main" id="{EB302133-9578-52B4-240A-562CEDDBB8B3}"/>
              </a:ext>
            </a:extLst>
          </p:cNvPr>
          <p:cNvPicPr>
            <a:picLocks noChangeAspect="1" noChangeArrowheads="1"/>
          </p:cNvPicPr>
          <p:nvPr/>
        </p:nvPicPr>
        <p:blipFill>
          <a:blip r:embed="rId4"/>
          <a:srcRect/>
          <a:stretch>
            <a:fillRect/>
          </a:stretch>
        </p:blipFill>
        <p:spPr bwMode="auto">
          <a:xfrm>
            <a:off x="6383338" y="188914"/>
            <a:ext cx="3886200" cy="57610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0274" name="Rectangle 2">
            <a:extLst>
              <a:ext uri="{FF2B5EF4-FFF2-40B4-BE49-F238E27FC236}">
                <a16:creationId xmlns:a16="http://schemas.microsoft.com/office/drawing/2014/main" id="{2DCE0495-6C95-E726-B077-7964999105F8}"/>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0275" name="Picture 3">
            <a:extLst>
              <a:ext uri="{FF2B5EF4-FFF2-40B4-BE49-F238E27FC236}">
                <a16:creationId xmlns:a16="http://schemas.microsoft.com/office/drawing/2014/main" id="{11CC18E3-D048-378A-F25C-768746E2DD96}"/>
              </a:ext>
            </a:extLst>
          </p:cNvPr>
          <p:cNvPicPr>
            <a:picLocks noGrp="1" noChangeAspect="1" noChangeArrowheads="1"/>
          </p:cNvPicPr>
          <p:nvPr>
            <p:ph type="body" idx="4294967295"/>
          </p:nvPr>
        </p:nvPicPr>
        <p:blipFill>
          <a:blip r:embed="rId2"/>
          <a:srcRect r="14870"/>
          <a:stretch>
            <a:fillRect/>
          </a:stretch>
        </p:blipFill>
        <p:spPr>
          <a:xfrm>
            <a:off x="1703388" y="2060575"/>
            <a:ext cx="3852862" cy="3659188"/>
          </a:xfrm>
        </p:spPr>
      </p:pic>
      <p:pic>
        <p:nvPicPr>
          <p:cNvPr id="950276" name="Picture 4">
            <a:extLst>
              <a:ext uri="{FF2B5EF4-FFF2-40B4-BE49-F238E27FC236}">
                <a16:creationId xmlns:a16="http://schemas.microsoft.com/office/drawing/2014/main" id="{5C093222-FF5C-74E9-6975-A8B50117B252}"/>
              </a:ext>
            </a:extLst>
          </p:cNvPr>
          <p:cNvPicPr>
            <a:picLocks noGrp="1" noChangeAspect="1" noChangeArrowheads="1"/>
          </p:cNvPicPr>
          <p:nvPr>
            <p:ph idx="1"/>
          </p:nvPr>
        </p:nvPicPr>
        <p:blipFill>
          <a:blip r:embed="rId3"/>
          <a:srcRect r="6665"/>
          <a:stretch>
            <a:fillRect/>
          </a:stretch>
        </p:blipFill>
        <p:spPr>
          <a:xfrm>
            <a:off x="5808664" y="2060575"/>
            <a:ext cx="4535487" cy="3638550"/>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5027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50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1298" name="Rectangle 2">
            <a:extLst>
              <a:ext uri="{FF2B5EF4-FFF2-40B4-BE49-F238E27FC236}">
                <a16:creationId xmlns:a16="http://schemas.microsoft.com/office/drawing/2014/main" id="{B0945515-24AE-3EC1-A321-7DDE4CAEEB9A}"/>
              </a:ext>
            </a:extLst>
          </p:cNvPr>
          <p:cNvSpPr>
            <a:spLocks noGrp="1" noChangeArrowheads="1"/>
          </p:cNvSpPr>
          <p:nvPr>
            <p:ph type="title"/>
          </p:nvPr>
        </p:nvSpPr>
        <p:spPr/>
        <p:txBody>
          <a:bodyPr/>
          <a:lstStyle/>
          <a:p>
            <a:pPr eaLnBrk="1" hangingPunct="1">
              <a:defRPr/>
            </a:pPr>
            <a:endParaRPr lang="en-US">
              <a:ea typeface="+mj-ea"/>
              <a:cs typeface="+mj-cs"/>
            </a:endParaRPr>
          </a:p>
        </p:txBody>
      </p:sp>
      <p:pic>
        <p:nvPicPr>
          <p:cNvPr id="951299" name="Picture 3">
            <a:extLst>
              <a:ext uri="{FF2B5EF4-FFF2-40B4-BE49-F238E27FC236}">
                <a16:creationId xmlns:a16="http://schemas.microsoft.com/office/drawing/2014/main" id="{801FCFBB-3E1F-0181-EAD7-8484EED74FD5}"/>
              </a:ext>
            </a:extLst>
          </p:cNvPr>
          <p:cNvPicPr>
            <a:picLocks noGrp="1" noChangeAspect="1" noChangeArrowheads="1"/>
          </p:cNvPicPr>
          <p:nvPr>
            <p:ph sz="half" idx="1"/>
          </p:nvPr>
        </p:nvPicPr>
        <p:blipFill>
          <a:blip r:embed="rId2"/>
          <a:srcRect/>
          <a:stretch>
            <a:fillRect/>
          </a:stretch>
        </p:blipFill>
        <p:spPr>
          <a:xfrm>
            <a:off x="1981200" y="2351089"/>
            <a:ext cx="4038600" cy="3024187"/>
          </a:xfrm>
        </p:spPr>
      </p:pic>
      <p:pic>
        <p:nvPicPr>
          <p:cNvPr id="951300" name="Picture 4">
            <a:extLst>
              <a:ext uri="{FF2B5EF4-FFF2-40B4-BE49-F238E27FC236}">
                <a16:creationId xmlns:a16="http://schemas.microsoft.com/office/drawing/2014/main" id="{8723FE50-62DB-BB1B-0594-7B5B08E85E4F}"/>
              </a:ext>
            </a:extLst>
          </p:cNvPr>
          <p:cNvPicPr>
            <a:picLocks noGrp="1" noChangeAspect="1" noChangeArrowheads="1"/>
          </p:cNvPicPr>
          <p:nvPr>
            <p:ph sz="half" idx="2"/>
          </p:nvPr>
        </p:nvPicPr>
        <p:blipFill>
          <a:blip r:embed="rId3"/>
          <a:srcRect/>
          <a:stretch>
            <a:fillRect/>
          </a:stretch>
        </p:blipFill>
        <p:spPr>
          <a:xfrm>
            <a:off x="6172200" y="2351089"/>
            <a:ext cx="4038600" cy="3024187"/>
          </a:xfr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724B-7E18-5BFD-1E92-B04D82E5CC2A}"/>
              </a:ext>
            </a:extLst>
          </p:cNvPr>
          <p:cNvSpPr>
            <a:spLocks noGrp="1"/>
          </p:cNvSpPr>
          <p:nvPr>
            <p:ph type="title"/>
          </p:nvPr>
        </p:nvSpPr>
        <p:spPr/>
        <p:txBody>
          <a:bodyPr/>
          <a:lstStyle/>
          <a:p>
            <a:r>
              <a:rPr lang="en-GB" dirty="0"/>
              <a:t>The End or is it?</a:t>
            </a:r>
          </a:p>
        </p:txBody>
      </p:sp>
      <p:sp>
        <p:nvSpPr>
          <p:cNvPr id="3" name="Text Placeholder 2">
            <a:extLst>
              <a:ext uri="{FF2B5EF4-FFF2-40B4-BE49-F238E27FC236}">
                <a16:creationId xmlns:a16="http://schemas.microsoft.com/office/drawing/2014/main" id="{FFC3155D-6C0B-B219-BD45-4ECE57DFA109}"/>
              </a:ext>
            </a:extLst>
          </p:cNvPr>
          <p:cNvSpPr>
            <a:spLocks noGrp="1"/>
          </p:cNvSpPr>
          <p:nvPr>
            <p:ph type="body" idx="1"/>
          </p:nvPr>
        </p:nvSpPr>
        <p:spPr/>
        <p:txBody>
          <a:bodyPr/>
          <a:lstStyle/>
          <a:p>
            <a:r>
              <a:rPr lang="en-GB" dirty="0"/>
              <a:t>Any questions </a:t>
            </a:r>
          </a:p>
        </p:txBody>
      </p:sp>
    </p:spTree>
    <p:extLst>
      <p:ext uri="{BB962C8B-B14F-4D97-AF65-F5344CB8AC3E}">
        <p14:creationId xmlns:p14="http://schemas.microsoft.com/office/powerpoint/2010/main" val="1647850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FFBC4-6237-97A9-7E91-3D5BEF7B77E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597EB6A-3823-C020-A1B2-65316BFAAA0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CF3F0105-B56F-E544-BCE5-1A8D2F8991D5}"/>
              </a:ext>
            </a:extLst>
          </p:cNvPr>
          <p:cNvSpPr>
            <a:spLocks noGrp="1"/>
          </p:cNvSpPr>
          <p:nvPr>
            <p:ph sz="half" idx="2"/>
          </p:nvPr>
        </p:nvSpPr>
        <p:spPr/>
        <p:txBody>
          <a:bodyPr/>
          <a:lstStyle/>
          <a:p>
            <a:endParaRPr lang="en-GB"/>
          </a:p>
        </p:txBody>
      </p:sp>
      <p:sp>
        <p:nvSpPr>
          <p:cNvPr id="5" name="Slide Number Placeholder 4">
            <a:extLst>
              <a:ext uri="{FF2B5EF4-FFF2-40B4-BE49-F238E27FC236}">
                <a16:creationId xmlns:a16="http://schemas.microsoft.com/office/drawing/2014/main" id="{B8B7DC93-6F31-C750-9693-77ECD7D726FD}"/>
              </a:ext>
            </a:extLst>
          </p:cNvPr>
          <p:cNvSpPr>
            <a:spLocks noGrp="1"/>
          </p:cNvSpPr>
          <p:nvPr>
            <p:ph type="sldNum" sz="quarter" idx="12"/>
          </p:nvPr>
        </p:nvSpPr>
        <p:spPr/>
        <p:txBody>
          <a:bodyPr/>
          <a:lstStyle/>
          <a:p>
            <a:pPr rtl="0"/>
            <a:fld id="{9CD8D479-8942-46E8-A226-A4E01F7A105C}" type="slidenum">
              <a:rPr lang="en-GB" noProof="0" smtClean="0"/>
              <a:t>142</a:t>
            </a:fld>
            <a:endParaRPr lang="en-GB" noProof="0" dirty="0"/>
          </a:p>
        </p:txBody>
      </p:sp>
      <p:sp>
        <p:nvSpPr>
          <p:cNvPr id="6" name="Date Placeholder 5">
            <a:extLst>
              <a:ext uri="{FF2B5EF4-FFF2-40B4-BE49-F238E27FC236}">
                <a16:creationId xmlns:a16="http://schemas.microsoft.com/office/drawing/2014/main" id="{54E7DD71-E8B5-B606-1672-8F39115AA784}"/>
              </a:ext>
            </a:extLst>
          </p:cNvPr>
          <p:cNvSpPr>
            <a:spLocks noGrp="1"/>
          </p:cNvSpPr>
          <p:nvPr>
            <p:ph type="dt" sz="half" idx="10"/>
          </p:nvPr>
        </p:nvSpPr>
        <p:spPr/>
        <p:txBody>
          <a:bodyPr/>
          <a:lstStyle/>
          <a:p>
            <a:pPr rtl="0"/>
            <a:fld id="{A75AABAA-4BDF-4446-BCC1-2C0FCB567D0E}" type="datetime1">
              <a:rPr lang="en-GB" noProof="0" smtClean="0"/>
              <a:t>12/11/2024</a:t>
            </a:fld>
            <a:endParaRPr lang="en-GB" noProof="0" dirty="0"/>
          </a:p>
        </p:txBody>
      </p:sp>
      <p:sp>
        <p:nvSpPr>
          <p:cNvPr id="7" name="Footer Placeholder 6">
            <a:extLst>
              <a:ext uri="{FF2B5EF4-FFF2-40B4-BE49-F238E27FC236}">
                <a16:creationId xmlns:a16="http://schemas.microsoft.com/office/drawing/2014/main" id="{602DBE5E-4FF8-AE33-1DAA-F835C1B340DE}"/>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362673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15D06-A185-0053-D151-9135958F93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A818E3-C25C-54F0-B6F3-90F27BA637B9}"/>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C01F433-A69C-F0E3-8017-6C6836704A73}"/>
              </a:ext>
            </a:extLst>
          </p:cNvPr>
          <p:cNvSpPr>
            <a:spLocks noGrp="1"/>
          </p:cNvSpPr>
          <p:nvPr>
            <p:ph type="sldNum" sz="quarter" idx="12"/>
          </p:nvPr>
        </p:nvSpPr>
        <p:spPr/>
        <p:txBody>
          <a:bodyPr/>
          <a:lstStyle/>
          <a:p>
            <a:pPr rtl="0"/>
            <a:fld id="{9CD8D479-8942-46E8-A226-A4E01F7A105C}" type="slidenum">
              <a:rPr lang="en-GB" noProof="0" smtClean="0"/>
              <a:t>143</a:t>
            </a:fld>
            <a:endParaRPr lang="en-GB" noProof="0" dirty="0"/>
          </a:p>
        </p:txBody>
      </p:sp>
      <p:sp>
        <p:nvSpPr>
          <p:cNvPr id="5" name="Date Placeholder 4">
            <a:extLst>
              <a:ext uri="{FF2B5EF4-FFF2-40B4-BE49-F238E27FC236}">
                <a16:creationId xmlns:a16="http://schemas.microsoft.com/office/drawing/2014/main" id="{6AD053DE-D8C8-F94E-EEC3-B9AD68B37D8A}"/>
              </a:ext>
            </a:extLst>
          </p:cNvPr>
          <p:cNvSpPr>
            <a:spLocks noGrp="1"/>
          </p:cNvSpPr>
          <p:nvPr>
            <p:ph type="dt" sz="half" idx="10"/>
          </p:nvPr>
        </p:nvSpPr>
        <p:spPr/>
        <p:txBody>
          <a:bodyPr/>
          <a:lstStyle/>
          <a:p>
            <a:pPr rtl="0"/>
            <a:fld id="{13105E48-07E2-4CE6-B8D5-8627CDB90026}" type="datetime1">
              <a:rPr lang="en-GB" noProof="0" smtClean="0"/>
              <a:t>12/11/2024</a:t>
            </a:fld>
            <a:endParaRPr lang="en-GB" noProof="0" dirty="0"/>
          </a:p>
        </p:txBody>
      </p:sp>
      <p:sp>
        <p:nvSpPr>
          <p:cNvPr id="6" name="Footer Placeholder 5">
            <a:extLst>
              <a:ext uri="{FF2B5EF4-FFF2-40B4-BE49-F238E27FC236}">
                <a16:creationId xmlns:a16="http://schemas.microsoft.com/office/drawing/2014/main" id="{487EE3B6-943E-867B-1170-DA25F03DA757}"/>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404688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8DC26CE-E2D7-7A72-BF7A-59F2BE055105}"/>
              </a:ext>
            </a:extLst>
          </p:cNvPr>
          <p:cNvSpPr>
            <a:spLocks noGrp="1"/>
          </p:cNvSpPr>
          <p:nvPr>
            <p:ph type="title"/>
          </p:nvPr>
        </p:nvSpPr>
        <p:spPr>
          <a:xfrm>
            <a:off x="1410026" y="276087"/>
            <a:ext cx="9371949" cy="1183566"/>
          </a:xfrm>
        </p:spPr>
        <p:txBody>
          <a:bodyPr/>
          <a:lstStyle/>
          <a:p>
            <a:endParaRPr lang="en-US"/>
          </a:p>
        </p:txBody>
      </p:sp>
      <p:pic>
        <p:nvPicPr>
          <p:cNvPr id="8" name="Picture 7">
            <a:extLst>
              <a:ext uri="{FF2B5EF4-FFF2-40B4-BE49-F238E27FC236}">
                <a16:creationId xmlns:a16="http://schemas.microsoft.com/office/drawing/2014/main" id="{EC013D6A-5899-E9B2-DB8F-0D71F6926E96}"/>
              </a:ext>
            </a:extLst>
          </p:cNvPr>
          <p:cNvPicPr>
            <a:picLocks noChangeAspect="1"/>
          </p:cNvPicPr>
          <p:nvPr/>
        </p:nvPicPr>
        <p:blipFill>
          <a:blip r:embed="rId2"/>
          <a:stretch>
            <a:fillRect/>
          </a:stretch>
        </p:blipFill>
        <p:spPr>
          <a:xfrm>
            <a:off x="2685903" y="1566001"/>
            <a:ext cx="6820195" cy="4620682"/>
          </a:xfrm>
          <a:prstGeom prst="rect">
            <a:avLst/>
          </a:prstGeom>
          <a:noFill/>
        </p:spPr>
      </p:pic>
      <p:sp>
        <p:nvSpPr>
          <p:cNvPr id="4" name="Slide Number Placeholder 3">
            <a:extLst>
              <a:ext uri="{FF2B5EF4-FFF2-40B4-BE49-F238E27FC236}">
                <a16:creationId xmlns:a16="http://schemas.microsoft.com/office/drawing/2014/main" id="{0667EB96-8977-AF78-237F-06080AD15DBF}"/>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144</a:t>
            </a:fld>
            <a:endParaRPr lang="en-GB" sz="1000" noProof="0"/>
          </a:p>
        </p:txBody>
      </p:sp>
      <p:sp>
        <p:nvSpPr>
          <p:cNvPr id="5" name="Date Placeholder 4">
            <a:extLst>
              <a:ext uri="{FF2B5EF4-FFF2-40B4-BE49-F238E27FC236}">
                <a16:creationId xmlns:a16="http://schemas.microsoft.com/office/drawing/2014/main" id="{2D7F1D99-CE8D-BF4C-1D9C-9708C549796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12/11/2024</a:t>
            </a:fld>
            <a:endParaRPr lang="en-GB" sz="1000" noProof="0"/>
          </a:p>
        </p:txBody>
      </p:sp>
      <p:sp>
        <p:nvSpPr>
          <p:cNvPr id="6" name="Footer Placeholder 5">
            <a:extLst>
              <a:ext uri="{FF2B5EF4-FFF2-40B4-BE49-F238E27FC236}">
                <a16:creationId xmlns:a16="http://schemas.microsoft.com/office/drawing/2014/main" id="{4B2062DC-78FC-D37C-0DD6-8B36D17B07E9}"/>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748766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Title and content layout with chart</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145</a:t>
            </a:fld>
            <a:endParaRPr lang="en-GB" dirty="0"/>
          </a:p>
        </p:txBody>
      </p:sp>
      <p:sp>
        <p:nvSpPr>
          <p:cNvPr id="6" name="Footer Placeholder 5"/>
          <p:cNvSpPr>
            <a:spLocks noGrp="1"/>
          </p:cNvSpPr>
          <p:nvPr>
            <p:ph type="ftr" sz="quarter" idx="11"/>
          </p:nvPr>
        </p:nvSpPr>
        <p:spPr/>
        <p:txBody>
          <a:bodyPr rtlCol="0"/>
          <a:lstStyle/>
          <a:p>
            <a:pPr rtl="0"/>
            <a:r>
              <a:rPr lang="en-GB" dirty="0"/>
              <a:t>Add a footer</a:t>
            </a:r>
          </a:p>
        </p:txBody>
      </p:sp>
      <p:graphicFrame>
        <p:nvGraphicFramePr>
          <p:cNvPr id="7" name="Content Placeholder 8" descr="Clustered column chart representing&#10;three series for four categories"/>
          <p:cNvGraphicFramePr>
            <a:graphicFrameLocks noGrp="1"/>
          </p:cNvGraphicFramePr>
          <p:nvPr>
            <p:ph idx="1"/>
            <p:extLst>
              <p:ext uri="{D42A27DB-BD31-4B8C-83A1-F6EECF244321}">
                <p14:modId xmlns:p14="http://schemas.microsoft.com/office/powerpoint/2010/main" val="1194250283"/>
              </p:ext>
            </p:extLst>
          </p:nvPr>
        </p:nvGraphicFramePr>
        <p:xfrm>
          <a:off x="1409700" y="1565275"/>
          <a:ext cx="9372600" cy="4621213"/>
        </p:xfrm>
        <a:graphic>
          <a:graphicData uri="http://schemas.openxmlformats.org/drawingml/2006/chart">
            <c:chart xmlns:c="http://schemas.openxmlformats.org/drawingml/2006/chart" xmlns:r="http://schemas.openxmlformats.org/officeDocument/2006/relationships" r:id="rId3"/>
          </a:graphicData>
        </a:graphic>
      </p:graphicFrame>
      <p:sp>
        <p:nvSpPr>
          <p:cNvPr id="3" name="Date Placeholder 2"/>
          <p:cNvSpPr>
            <a:spLocks noGrp="1"/>
          </p:cNvSpPr>
          <p:nvPr>
            <p:ph type="dt" sz="half" idx="10"/>
          </p:nvPr>
        </p:nvSpPr>
        <p:spPr/>
        <p:txBody>
          <a:bodyPr/>
          <a:lstStyle/>
          <a:p>
            <a:pPr rtl="0"/>
            <a:fld id="{0CBF787D-F355-4F6A-865E-39EF203430F3}" type="datetime1">
              <a:rPr lang="en-GB" smtClean="0"/>
              <a:t>12/11/2024</a:t>
            </a:fld>
            <a:endParaRPr lang="en-US" dirty="0"/>
          </a:p>
        </p:txBody>
      </p:sp>
    </p:spTree>
    <p:extLst>
      <p:ext uri="{BB962C8B-B14F-4D97-AF65-F5344CB8AC3E}">
        <p14:creationId xmlns:p14="http://schemas.microsoft.com/office/powerpoint/2010/main" val="2632695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Two-content layout with table</a:t>
            </a:r>
          </a:p>
        </p:txBody>
      </p:sp>
      <p:sp>
        <p:nvSpPr>
          <p:cNvPr id="3" name="Content Placeholder 2"/>
          <p:cNvSpPr>
            <a:spLocks noGrp="1"/>
          </p:cNvSpPr>
          <p:nvPr>
            <p:ph sz="half" idx="1"/>
          </p:nvPr>
        </p:nvSpPr>
        <p:spPr/>
        <p:txBody>
          <a:bodyPr rtlCol="0"/>
          <a:lstStyle/>
          <a:p>
            <a:pPr rtl="0"/>
            <a:r>
              <a:rPr lang="en-GB" dirty="0"/>
              <a:t>First bullet point here</a:t>
            </a:r>
          </a:p>
          <a:p>
            <a:pPr rtl="0"/>
            <a:r>
              <a:rPr lang="en-GB" dirty="0"/>
              <a:t>Second bullet point here</a:t>
            </a:r>
          </a:p>
          <a:p>
            <a:pPr rtl="0"/>
            <a:r>
              <a:rPr lang="en-GB" dirty="0"/>
              <a:t>Third bullet point here</a:t>
            </a:r>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146</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graphicFrame>
        <p:nvGraphicFramePr>
          <p:cNvPr id="8" name="Content Placeholder 7"/>
          <p:cNvGraphicFramePr>
            <a:graphicFrameLocks noGrp="1"/>
          </p:cNvGraphicFramePr>
          <p:nvPr>
            <p:ph sz="half" idx="2"/>
            <p:extLst>
              <p:ext uri="{D42A27DB-BD31-4B8C-83A1-F6EECF244321}">
                <p14:modId xmlns:p14="http://schemas.microsoft.com/office/powerpoint/2010/main" val="3964032641"/>
              </p:ext>
            </p:extLst>
          </p:nvPr>
        </p:nvGraphicFramePr>
        <p:xfrm>
          <a:off x="6172200" y="1555750"/>
          <a:ext cx="4610100" cy="2072820"/>
        </p:xfrm>
        <a:graphic>
          <a:graphicData uri="http://schemas.openxmlformats.org/drawingml/2006/table">
            <a:tbl>
              <a:tblPr firstRow="1" bandRow="1">
                <a:tableStyleId>{3B4B98B0-60AC-42C2-AFA5-B58CD77FA1E5}</a:tableStyleId>
              </a:tblPr>
              <a:tblGrid>
                <a:gridCol w="1536700">
                  <a:extLst>
                    <a:ext uri="{9D8B030D-6E8A-4147-A177-3AD203B41FA5}">
                      <a16:colId xmlns:a16="http://schemas.microsoft.com/office/drawing/2014/main" val="20000"/>
                    </a:ext>
                  </a:extLst>
                </a:gridCol>
                <a:gridCol w="1536700">
                  <a:extLst>
                    <a:ext uri="{9D8B030D-6E8A-4147-A177-3AD203B41FA5}">
                      <a16:colId xmlns:a16="http://schemas.microsoft.com/office/drawing/2014/main" val="20001"/>
                    </a:ext>
                  </a:extLst>
                </a:gridCol>
                <a:gridCol w="1536700">
                  <a:extLst>
                    <a:ext uri="{9D8B030D-6E8A-4147-A177-3AD203B41FA5}">
                      <a16:colId xmlns:a16="http://schemas.microsoft.com/office/drawing/2014/main" val="20002"/>
                    </a:ext>
                  </a:extLst>
                </a:gridCol>
              </a:tblGrid>
              <a:tr h="518205">
                <a:tc>
                  <a:txBody>
                    <a:bodyPr/>
                    <a:lstStyle/>
                    <a:p>
                      <a:pPr rtl="0"/>
                      <a:r>
                        <a:rPr lang="en-GB" noProof="0" dirty="0"/>
                        <a:t>Class</a:t>
                      </a:r>
                    </a:p>
                  </a:txBody>
                  <a:tcPr anchor="ctr"/>
                </a:tc>
                <a:tc>
                  <a:txBody>
                    <a:bodyPr/>
                    <a:lstStyle/>
                    <a:p>
                      <a:pPr algn="ctr" rtl="0"/>
                      <a:r>
                        <a:rPr lang="en-GB" noProof="0" dirty="0"/>
                        <a:t>Group A</a:t>
                      </a:r>
                    </a:p>
                  </a:txBody>
                  <a:tcPr anchor="ctr"/>
                </a:tc>
                <a:tc>
                  <a:txBody>
                    <a:bodyPr/>
                    <a:lstStyle/>
                    <a:p>
                      <a:pPr algn="ctr" rtl="0"/>
                      <a:r>
                        <a:rPr lang="en-GB" noProof="0" dirty="0"/>
                        <a:t>Group B</a:t>
                      </a:r>
                    </a:p>
                  </a:txBody>
                  <a:tcPr anchor="ctr"/>
                </a:tc>
                <a:extLst>
                  <a:ext uri="{0D108BD9-81ED-4DB2-BD59-A6C34878D82A}">
                    <a16:rowId xmlns:a16="http://schemas.microsoft.com/office/drawing/2014/main" val="10000"/>
                  </a:ext>
                </a:extLst>
              </a:tr>
              <a:tr h="518205">
                <a:tc>
                  <a:txBody>
                    <a:bodyPr/>
                    <a:lstStyle/>
                    <a:p>
                      <a:pPr rtl="0"/>
                      <a:r>
                        <a:rPr lang="en-GB" noProof="0" dirty="0"/>
                        <a:t>Class 1</a:t>
                      </a:r>
                    </a:p>
                  </a:txBody>
                  <a:tcPr anchor="ctr"/>
                </a:tc>
                <a:tc>
                  <a:txBody>
                    <a:bodyPr/>
                    <a:lstStyle/>
                    <a:p>
                      <a:pPr algn="ctr" rtl="0"/>
                      <a:r>
                        <a:rPr lang="en-GB" noProof="0" dirty="0"/>
                        <a:t>82</a:t>
                      </a:r>
                    </a:p>
                  </a:txBody>
                  <a:tcPr anchor="ctr"/>
                </a:tc>
                <a:tc>
                  <a:txBody>
                    <a:bodyPr/>
                    <a:lstStyle/>
                    <a:p>
                      <a:pPr algn="ctr" rtl="0"/>
                      <a:r>
                        <a:rPr lang="en-GB" noProof="0" dirty="0"/>
                        <a:t>95</a:t>
                      </a:r>
                    </a:p>
                  </a:txBody>
                  <a:tcPr anchor="ctr"/>
                </a:tc>
                <a:extLst>
                  <a:ext uri="{0D108BD9-81ED-4DB2-BD59-A6C34878D82A}">
                    <a16:rowId xmlns:a16="http://schemas.microsoft.com/office/drawing/2014/main" val="10001"/>
                  </a:ext>
                </a:extLst>
              </a:tr>
              <a:tr h="518205">
                <a:tc>
                  <a:txBody>
                    <a:bodyPr/>
                    <a:lstStyle/>
                    <a:p>
                      <a:pPr rtl="0"/>
                      <a:r>
                        <a:rPr lang="en-GB" noProof="0" dirty="0"/>
                        <a:t>Class 2</a:t>
                      </a:r>
                    </a:p>
                  </a:txBody>
                  <a:tcPr anchor="ctr"/>
                </a:tc>
                <a:tc>
                  <a:txBody>
                    <a:bodyPr/>
                    <a:lstStyle/>
                    <a:p>
                      <a:pPr algn="ctr" rtl="0"/>
                      <a:r>
                        <a:rPr lang="en-GB" noProof="0" dirty="0"/>
                        <a:t>76</a:t>
                      </a:r>
                    </a:p>
                  </a:txBody>
                  <a:tcPr anchor="ctr"/>
                </a:tc>
                <a:tc>
                  <a:txBody>
                    <a:bodyPr/>
                    <a:lstStyle/>
                    <a:p>
                      <a:pPr algn="ctr" rtl="0"/>
                      <a:r>
                        <a:rPr lang="en-GB" noProof="0" dirty="0"/>
                        <a:t>88</a:t>
                      </a:r>
                    </a:p>
                  </a:txBody>
                  <a:tcPr anchor="ctr"/>
                </a:tc>
                <a:extLst>
                  <a:ext uri="{0D108BD9-81ED-4DB2-BD59-A6C34878D82A}">
                    <a16:rowId xmlns:a16="http://schemas.microsoft.com/office/drawing/2014/main" val="10002"/>
                  </a:ext>
                </a:extLst>
              </a:tr>
              <a:tr h="518205">
                <a:tc>
                  <a:txBody>
                    <a:bodyPr/>
                    <a:lstStyle/>
                    <a:p>
                      <a:pPr rtl="0"/>
                      <a:r>
                        <a:rPr lang="en-GB" noProof="0" dirty="0"/>
                        <a:t>Class 3</a:t>
                      </a:r>
                    </a:p>
                  </a:txBody>
                  <a:tcPr anchor="ctr"/>
                </a:tc>
                <a:tc>
                  <a:txBody>
                    <a:bodyPr/>
                    <a:lstStyle/>
                    <a:p>
                      <a:pPr algn="ctr" rtl="0"/>
                      <a:r>
                        <a:rPr lang="en-GB" noProof="0" dirty="0"/>
                        <a:t>84</a:t>
                      </a:r>
                    </a:p>
                  </a:txBody>
                  <a:tcPr anchor="ctr"/>
                </a:tc>
                <a:tc>
                  <a:txBody>
                    <a:bodyPr/>
                    <a:lstStyle/>
                    <a:p>
                      <a:pPr algn="ctr" rtl="0"/>
                      <a:r>
                        <a:rPr lang="en-GB" noProof="0" dirty="0"/>
                        <a:t>90</a:t>
                      </a:r>
                    </a:p>
                  </a:txBody>
                  <a:tcPr anchor="ctr"/>
                </a:tc>
                <a:extLst>
                  <a:ext uri="{0D108BD9-81ED-4DB2-BD59-A6C34878D82A}">
                    <a16:rowId xmlns:a16="http://schemas.microsoft.com/office/drawing/2014/main" val="10003"/>
                  </a:ext>
                </a:extLst>
              </a:tr>
            </a:tbl>
          </a:graphicData>
        </a:graphic>
      </p:graphicFrame>
      <p:sp>
        <p:nvSpPr>
          <p:cNvPr id="4" name="Date Placeholder 3"/>
          <p:cNvSpPr>
            <a:spLocks noGrp="1"/>
          </p:cNvSpPr>
          <p:nvPr>
            <p:ph type="dt" sz="half" idx="10"/>
          </p:nvPr>
        </p:nvSpPr>
        <p:spPr/>
        <p:txBody>
          <a:bodyPr/>
          <a:lstStyle/>
          <a:p>
            <a:pPr rtl="0"/>
            <a:fld id="{BD4FDFAF-6DB7-4E13-85C1-F593D34384DA}" type="datetime1">
              <a:rPr lang="en-GB" smtClean="0"/>
              <a:t>12/11/2024</a:t>
            </a:fld>
            <a:endParaRPr lang="en-US" dirty="0"/>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Two-content layout with SmartArt</a:t>
            </a:r>
          </a:p>
        </p:txBody>
      </p:sp>
      <p:sp>
        <p:nvSpPr>
          <p:cNvPr id="3" name="Content Placeholder 2"/>
          <p:cNvSpPr>
            <a:spLocks noGrp="1"/>
          </p:cNvSpPr>
          <p:nvPr>
            <p:ph sz="half" idx="1"/>
          </p:nvPr>
        </p:nvSpPr>
        <p:spPr/>
        <p:txBody>
          <a:bodyPr rtlCol="0"/>
          <a:lstStyle/>
          <a:p>
            <a:pPr rtl="0"/>
            <a:r>
              <a:rPr lang="en-GB" dirty="0"/>
              <a:t>First bullet point here</a:t>
            </a:r>
          </a:p>
          <a:p>
            <a:pPr rtl="0"/>
            <a:r>
              <a:rPr lang="en-GB" dirty="0"/>
              <a:t>Second bullet point here</a:t>
            </a:r>
          </a:p>
          <a:p>
            <a:pPr rtl="0"/>
            <a:r>
              <a:rPr lang="en-GB" dirty="0"/>
              <a:t>Third bullet point here</a:t>
            </a:r>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147</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graphicFrame>
        <p:nvGraphicFramePr>
          <p:cNvPr id="8" name="Content Placeholder 9" descr="Basic cycle diagram with a continuing sequence of stages, tasks or events in a circular flow. Emphasises the stages or steps rather than the connecting arrows or flow"/>
          <p:cNvGraphicFramePr>
            <a:graphicFrameLocks noGrp="1"/>
          </p:cNvGraphicFramePr>
          <p:nvPr>
            <p:ph sz="half" idx="2"/>
            <p:extLst>
              <p:ext uri="{D42A27DB-BD31-4B8C-83A1-F6EECF244321}">
                <p14:modId xmlns:p14="http://schemas.microsoft.com/office/powerpoint/2010/main" val="1812184329"/>
              </p:ext>
            </p:extLst>
          </p:nvPr>
        </p:nvGraphicFramePr>
        <p:xfrm>
          <a:off x="6172200" y="1555750"/>
          <a:ext cx="4610100" cy="4621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p:cNvSpPr>
            <a:spLocks noGrp="1"/>
          </p:cNvSpPr>
          <p:nvPr>
            <p:ph type="dt" sz="half" idx="10"/>
          </p:nvPr>
        </p:nvSpPr>
        <p:spPr/>
        <p:txBody>
          <a:bodyPr/>
          <a:lstStyle/>
          <a:p>
            <a:pPr rtl="0"/>
            <a:fld id="{CA981512-A002-44D8-B6AA-C1C5D89B132C}" type="datetime1">
              <a:rPr lang="en-GB" smtClean="0"/>
              <a:t>12/11/2024</a:t>
            </a:fld>
            <a:endParaRPr lang="en-US" dirty="0"/>
          </a:p>
        </p:txBody>
      </p:sp>
    </p:spTree>
    <p:extLst>
      <p:ext uri="{BB962C8B-B14F-4D97-AF65-F5344CB8AC3E}">
        <p14:creationId xmlns:p14="http://schemas.microsoft.com/office/powerpoint/2010/main" val="129071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2</a:t>
            </a:r>
          </a:p>
        </p:txBody>
      </p:sp>
      <p:sp>
        <p:nvSpPr>
          <p:cNvPr id="3" name="Text Placeholder 2"/>
          <p:cNvSpPr>
            <a:spLocks noGrp="1"/>
          </p:cNvSpPr>
          <p:nvPr>
            <p:ph type="body" idx="1"/>
          </p:nvPr>
        </p:nvSpPr>
        <p:spPr/>
        <p:txBody>
          <a:bodyPr rtlCol="0"/>
          <a:lstStyle/>
          <a:p>
            <a:pPr rtl="0"/>
            <a:endParaRPr lang="en-GB" dirty="0"/>
          </a:p>
        </p:txBody>
      </p:sp>
      <p:sp>
        <p:nvSpPr>
          <p:cNvPr id="4" name="Content Placeholder 3"/>
          <p:cNvSpPr>
            <a:spLocks noGrp="1"/>
          </p:cNvSpPr>
          <p:nvPr>
            <p:ph sz="half" idx="2"/>
          </p:nvPr>
        </p:nvSpPr>
        <p:spPr/>
        <p:txBody>
          <a:bodyPr rtlCol="0"/>
          <a:lstStyle/>
          <a:p>
            <a:pPr rtl="0"/>
            <a:endParaRPr lang="en-GB" dirty="0"/>
          </a:p>
        </p:txBody>
      </p:sp>
      <p:sp>
        <p:nvSpPr>
          <p:cNvPr id="5" name="Text Placeholder 4"/>
          <p:cNvSpPr>
            <a:spLocks noGrp="1"/>
          </p:cNvSpPr>
          <p:nvPr>
            <p:ph type="body" sz="quarter" idx="3"/>
          </p:nvPr>
        </p:nvSpPr>
        <p:spPr/>
        <p:txBody>
          <a:bodyPr rtlCol="0"/>
          <a:lstStyle/>
          <a:p>
            <a:pPr rtl="0"/>
            <a:endParaRPr lang="en-GB" dirty="0"/>
          </a:p>
        </p:txBody>
      </p:sp>
      <p:sp>
        <p:nvSpPr>
          <p:cNvPr id="6" name="Content Placeholder 5"/>
          <p:cNvSpPr>
            <a:spLocks noGrp="1"/>
          </p:cNvSpPr>
          <p:nvPr>
            <p:ph sz="quarter" idx="4"/>
          </p:nvPr>
        </p:nvSpPr>
        <p:spPr/>
        <p:txBody>
          <a:bodyPr rtlCol="0"/>
          <a:lstStyle/>
          <a:p>
            <a:pPr rtl="0"/>
            <a:endParaRPr lang="en-GB"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smtClean="0"/>
              <a:t>148</a:t>
            </a:fld>
            <a:endParaRPr lang="en-GB" dirty="0"/>
          </a:p>
        </p:txBody>
      </p:sp>
      <p:sp>
        <p:nvSpPr>
          <p:cNvPr id="9" name="Footer Placeholder 8"/>
          <p:cNvSpPr>
            <a:spLocks noGrp="1"/>
          </p:cNvSpPr>
          <p:nvPr>
            <p:ph type="ftr" sz="quarter" idx="11"/>
          </p:nvPr>
        </p:nvSpPr>
        <p:spPr/>
        <p:txBody>
          <a:bodyPr rtlCol="0"/>
          <a:lstStyle/>
          <a:p>
            <a:pPr rtl="0"/>
            <a:r>
              <a:rPr lang="en-GB" dirty="0"/>
              <a:t>Add a footer</a:t>
            </a:r>
          </a:p>
        </p:txBody>
      </p:sp>
      <p:sp>
        <p:nvSpPr>
          <p:cNvPr id="10" name="Date Placeholder 9"/>
          <p:cNvSpPr>
            <a:spLocks noGrp="1"/>
          </p:cNvSpPr>
          <p:nvPr>
            <p:ph type="dt" sz="half" idx="10"/>
          </p:nvPr>
        </p:nvSpPr>
        <p:spPr/>
        <p:txBody>
          <a:bodyPr/>
          <a:lstStyle/>
          <a:p>
            <a:pPr rtl="0"/>
            <a:fld id="{CF5AB74D-EB6E-4236-BA39-1485FA91848B}" type="datetime1">
              <a:rPr lang="en-GB" smtClean="0"/>
              <a:t>12/11/2024</a:t>
            </a:fld>
            <a:endParaRPr lang="en-GB" dirty="0"/>
          </a:p>
        </p:txBody>
      </p:sp>
    </p:spTree>
    <p:extLst>
      <p:ext uri="{BB962C8B-B14F-4D97-AF65-F5344CB8AC3E}">
        <p14:creationId xmlns:p14="http://schemas.microsoft.com/office/powerpoint/2010/main" val="2788333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3</a:t>
            </a:r>
          </a:p>
        </p:txBody>
      </p:sp>
      <p:sp>
        <p:nvSpPr>
          <p:cNvPr id="3" name="Slide Number Placeholder 2"/>
          <p:cNvSpPr>
            <a:spLocks noGrp="1"/>
          </p:cNvSpPr>
          <p:nvPr>
            <p:ph type="sldNum" sz="quarter" idx="12"/>
          </p:nvPr>
        </p:nvSpPr>
        <p:spPr/>
        <p:txBody>
          <a:bodyPr rtlCol="0"/>
          <a:lstStyle/>
          <a:p>
            <a:pPr rtl="0"/>
            <a:fld id="{9CD8D479-8942-46E8-A226-A4E01F7A105C}" type="slidenum">
              <a:rPr lang="en-GB" smtClean="0"/>
              <a:t>149</a:t>
            </a:fld>
            <a:endParaRPr lang="en-GB" dirty="0"/>
          </a:p>
        </p:txBody>
      </p:sp>
      <p:sp>
        <p:nvSpPr>
          <p:cNvPr id="5" name="Footer Placeholder 4"/>
          <p:cNvSpPr>
            <a:spLocks noGrp="1"/>
          </p:cNvSpPr>
          <p:nvPr>
            <p:ph type="ftr" sz="quarter" idx="11"/>
          </p:nvPr>
        </p:nvSpPr>
        <p:spPr/>
        <p:txBody>
          <a:bodyPr rtlCol="0"/>
          <a:lstStyle/>
          <a:p>
            <a:pPr rtl="0"/>
            <a:r>
              <a:rPr lang="en-GB" dirty="0"/>
              <a:t>Add a footer</a:t>
            </a:r>
          </a:p>
        </p:txBody>
      </p:sp>
      <p:sp>
        <p:nvSpPr>
          <p:cNvPr id="6" name="Date Placeholder 5"/>
          <p:cNvSpPr>
            <a:spLocks noGrp="1"/>
          </p:cNvSpPr>
          <p:nvPr>
            <p:ph type="dt" sz="half" idx="10"/>
          </p:nvPr>
        </p:nvSpPr>
        <p:spPr/>
        <p:txBody>
          <a:bodyPr/>
          <a:lstStyle/>
          <a:p>
            <a:pPr rtl="0"/>
            <a:fld id="{AD8A153F-5F49-4176-A368-35876228B6C0}" type="datetime1">
              <a:rPr lang="en-GB" smtClean="0"/>
              <a:t>12/11/2024</a:t>
            </a:fld>
            <a:endParaRPr lang="en-US" dirty="0"/>
          </a:p>
        </p:txBody>
      </p:sp>
    </p:spTree>
    <p:extLst>
      <p:ext uri="{BB962C8B-B14F-4D97-AF65-F5344CB8AC3E}">
        <p14:creationId xmlns:p14="http://schemas.microsoft.com/office/powerpoint/2010/main" val="1332294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rtlCol="0"/>
          <a:lstStyle/>
          <a:p>
            <a:pPr rtl="0"/>
            <a:fld id="{9CD8D479-8942-46E8-A226-A4E01F7A105C}" type="slidenum">
              <a:rPr lang="en-GB" smtClean="0"/>
              <a:t>150</a:t>
            </a:fld>
            <a:endParaRPr lang="en-GB" dirty="0"/>
          </a:p>
        </p:txBody>
      </p:sp>
      <p:sp>
        <p:nvSpPr>
          <p:cNvPr id="4" name="Footer Placeholder 3"/>
          <p:cNvSpPr>
            <a:spLocks noGrp="1"/>
          </p:cNvSpPr>
          <p:nvPr>
            <p:ph type="ftr" sz="quarter" idx="11"/>
          </p:nvPr>
        </p:nvSpPr>
        <p:spPr/>
        <p:txBody>
          <a:bodyPr rtlCol="0"/>
          <a:lstStyle/>
          <a:p>
            <a:pPr rtl="0"/>
            <a:r>
              <a:rPr lang="en-GB" dirty="0"/>
              <a:t>Add a footer</a:t>
            </a:r>
          </a:p>
        </p:txBody>
      </p:sp>
      <p:sp>
        <p:nvSpPr>
          <p:cNvPr id="5" name="Date Placeholder 4"/>
          <p:cNvSpPr>
            <a:spLocks noGrp="1"/>
          </p:cNvSpPr>
          <p:nvPr>
            <p:ph type="dt" sz="half" idx="10"/>
          </p:nvPr>
        </p:nvSpPr>
        <p:spPr/>
        <p:txBody>
          <a:bodyPr/>
          <a:lstStyle/>
          <a:p>
            <a:pPr rtl="0"/>
            <a:fld id="{BA578B1F-B503-4E46-83EF-62050CC841F5}" type="datetime1">
              <a:rPr lang="en-GB" smtClean="0"/>
              <a:t>12/11/2024</a:t>
            </a:fld>
            <a:endParaRPr lang="en-US" dirty="0"/>
          </a:p>
        </p:txBody>
      </p:sp>
    </p:spTree>
    <p:extLst>
      <p:ext uri="{BB962C8B-B14F-4D97-AF65-F5344CB8AC3E}">
        <p14:creationId xmlns:p14="http://schemas.microsoft.com/office/powerpoint/2010/main" val="10906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4</a:t>
            </a:r>
          </a:p>
        </p:txBody>
      </p:sp>
      <p:sp>
        <p:nvSpPr>
          <p:cNvPr id="3" name="Content Placeholder 2"/>
          <p:cNvSpPr>
            <a:spLocks noGrp="1"/>
          </p:cNvSpPr>
          <p:nvPr>
            <p:ph idx="1"/>
          </p:nvPr>
        </p:nvSpPr>
        <p:spPr/>
        <p:txBody>
          <a:bodyPr rtlCol="0"/>
          <a:lstStyle/>
          <a:p>
            <a:pPr rtl="0"/>
            <a:endParaRPr lang="en-GB" dirty="0"/>
          </a:p>
        </p:txBody>
      </p:sp>
      <p:sp>
        <p:nvSpPr>
          <p:cNvPr id="4" name="Text Placeholder 3"/>
          <p:cNvSpPr>
            <a:spLocks noGrp="1"/>
          </p:cNvSpPr>
          <p:nvPr>
            <p:ph type="body" sz="half" idx="2"/>
          </p:nvPr>
        </p:nvSpPr>
        <p:spPr/>
        <p:txBody>
          <a:bodyPr rtlCol="0"/>
          <a:lstStyle/>
          <a:p>
            <a:pPr rtl="0"/>
            <a:endParaRPr lang="en-GB"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151</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sp>
        <p:nvSpPr>
          <p:cNvPr id="8" name="Date Placeholder 7"/>
          <p:cNvSpPr>
            <a:spLocks noGrp="1"/>
          </p:cNvSpPr>
          <p:nvPr>
            <p:ph type="dt" sz="half" idx="10"/>
          </p:nvPr>
        </p:nvSpPr>
        <p:spPr/>
        <p:txBody>
          <a:bodyPr/>
          <a:lstStyle/>
          <a:p>
            <a:pPr rtl="0"/>
            <a:fld id="{0A61A5B5-BC6B-4E19-9F18-BF5BE9954934}" type="datetime1">
              <a:rPr lang="en-GB" smtClean="0"/>
              <a:t>12/11/2024</a:t>
            </a:fld>
            <a:endParaRPr lang="en-US" dirty="0"/>
          </a:p>
        </p:txBody>
      </p:sp>
    </p:spTree>
    <p:extLst>
      <p:ext uri="{BB962C8B-B14F-4D97-AF65-F5344CB8AC3E}">
        <p14:creationId xmlns:p14="http://schemas.microsoft.com/office/powerpoint/2010/main" val="3971194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Add a slide title – 5</a:t>
            </a:r>
          </a:p>
        </p:txBody>
      </p:sp>
      <p:sp>
        <p:nvSpPr>
          <p:cNvPr id="3" name="Picture Placeholder 2" descr="An empty placeholder to add an image. Click on the placeholder and select the image that you wish to add"/>
          <p:cNvSpPr>
            <a:spLocks noGrp="1"/>
          </p:cNvSpPr>
          <p:nvPr>
            <p:ph type="pic" idx="1"/>
          </p:nvPr>
        </p:nvSpPr>
        <p:spPr/>
        <p:txBody>
          <a:bodyPr/>
          <a:lstStyle/>
          <a:p>
            <a:endParaRPr lang="en-GB"/>
          </a:p>
        </p:txBody>
      </p:sp>
      <p:sp>
        <p:nvSpPr>
          <p:cNvPr id="4" name="Text Placeholder 3"/>
          <p:cNvSpPr>
            <a:spLocks noGrp="1"/>
          </p:cNvSpPr>
          <p:nvPr>
            <p:ph type="body" sz="half" idx="2"/>
          </p:nvPr>
        </p:nvSpPr>
        <p:spPr/>
        <p:txBody>
          <a:bodyPr rtlCol="0"/>
          <a:lstStyle/>
          <a:p>
            <a:pPr rtl="0"/>
            <a:endParaRPr lang="en-GB"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smtClean="0"/>
              <a:t>152</a:t>
            </a:fld>
            <a:endParaRPr lang="en-GB" dirty="0"/>
          </a:p>
        </p:txBody>
      </p:sp>
      <p:sp>
        <p:nvSpPr>
          <p:cNvPr id="7" name="Footer Placeholder 6"/>
          <p:cNvSpPr>
            <a:spLocks noGrp="1"/>
          </p:cNvSpPr>
          <p:nvPr>
            <p:ph type="ftr" sz="quarter" idx="11"/>
          </p:nvPr>
        </p:nvSpPr>
        <p:spPr/>
        <p:txBody>
          <a:bodyPr rtlCol="0"/>
          <a:lstStyle/>
          <a:p>
            <a:pPr rtl="0"/>
            <a:r>
              <a:rPr lang="en-GB" dirty="0"/>
              <a:t>Add a footer</a:t>
            </a:r>
          </a:p>
        </p:txBody>
      </p:sp>
      <p:sp>
        <p:nvSpPr>
          <p:cNvPr id="8" name="Date Placeholder 7"/>
          <p:cNvSpPr>
            <a:spLocks noGrp="1"/>
          </p:cNvSpPr>
          <p:nvPr>
            <p:ph type="dt" sz="half" idx="10"/>
          </p:nvPr>
        </p:nvSpPr>
        <p:spPr/>
        <p:txBody>
          <a:bodyPr/>
          <a:lstStyle/>
          <a:p>
            <a:pPr rtl="0"/>
            <a:fld id="{9FA6200A-D7EB-4BA2-B559-025445C55C4D}" type="datetime1">
              <a:rPr lang="en-GB" smtClean="0"/>
              <a:t>12/11/2024</a:t>
            </a:fld>
            <a:endParaRPr lang="en-GB" dirty="0"/>
          </a:p>
        </p:txBody>
      </p:sp>
    </p:spTree>
    <p:extLst>
      <p:ext uri="{BB962C8B-B14F-4D97-AF65-F5344CB8AC3E}">
        <p14:creationId xmlns:p14="http://schemas.microsoft.com/office/powerpoint/2010/main" val="1445667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8" ma:contentTypeDescription="Create a new document." ma:contentTypeScope="" ma:versionID="61cceff977f78bc9f4bc1c14439f2caa">
  <xsd:schema xmlns:xsd="http://www.w3.org/2001/XMLSchema" xmlns:xs="http://www.w3.org/2001/XMLSchema" xmlns:p="http://schemas.microsoft.com/office/2006/metadata/properties" xmlns:ns2="a07acfd4-2c96-4ef5-a0a4-65bc3feddee9" targetNamespace="http://schemas.microsoft.com/office/2006/metadata/properties" ma:root="true" ma:fieldsID="e5dd082ca6664f3fc9ee84a58da8d3a1" ns2:_="">
    <xsd:import namespace="a07acfd4-2c96-4ef5-a0a4-65bc3fedde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1BC3FB-6DDE-4CAA-90C6-41FEAE2D04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7acfd4-2c96-4ef5-a0a4-65bc3feddee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D0308F-8B41-4684-8B6B-909F26E37D0A}">
  <ds:schemaRefs>
    <ds:schemaRef ds:uri="http://schemas.microsoft.com/sharepoint/v3/contenttype/forms"/>
  </ds:schemaRefs>
</ds:datastoreItem>
</file>

<file path=customXml/itemProps3.xml><?xml version="1.0" encoding="utf-8"?>
<ds:datastoreItem xmlns:ds="http://schemas.openxmlformats.org/officeDocument/2006/customXml" ds:itemID="{EA453765-D33C-423B-A3C7-774AF17FCF1C}">
  <ds:schemaRefs>
    <ds:schemaRef ds:uri="a07acfd4-2c96-4ef5-a0a4-65bc3feddee9"/>
    <ds:schemaRef ds:uri="http://purl.org/dc/dcmitype/"/>
    <ds:schemaRef ds:uri="http://purl.org/dc/terms/"/>
    <ds:schemaRef ds:uri="http://schemas.microsoft.com/office/2006/documentManagement/types"/>
    <ds:schemaRef ds:uri="http://purl.org/dc/elements/1.1/"/>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Nature ecology education photo presentation</Template>
  <TotalTime>0</TotalTime>
  <Words>4088</Words>
  <Application>Microsoft Office PowerPoint</Application>
  <PresentationFormat>Widescreen</PresentationFormat>
  <Paragraphs>789</Paragraphs>
  <Slides>152</Slides>
  <Notes>40</Notes>
  <HiddenSlides>7</HiddenSlides>
  <MMClips>3</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152</vt:i4>
      </vt:variant>
    </vt:vector>
  </HeadingPairs>
  <TitlesOfParts>
    <vt:vector size="169" baseType="lpstr">
      <vt:lpstr>Arial Unicode MS</vt:lpstr>
      <vt:lpstr>Calibre</vt:lpstr>
      <vt:lpstr>GDS Transport</vt:lpstr>
      <vt:lpstr>HaasGrot</vt:lpstr>
      <vt:lpstr>MS Gothic</vt:lpstr>
      <vt:lpstr>ＭＳ Ｐゴシック</vt:lpstr>
      <vt:lpstr>system-ui</vt:lpstr>
      <vt:lpstr>arial</vt:lpstr>
      <vt:lpstr>arial</vt:lpstr>
      <vt:lpstr>Arial Black</vt:lpstr>
      <vt:lpstr>Calibri</vt:lpstr>
      <vt:lpstr>Corbel</vt:lpstr>
      <vt:lpstr>Lato</vt:lpstr>
      <vt:lpstr>Tahoma</vt:lpstr>
      <vt:lpstr>Times New Roman</vt:lpstr>
      <vt:lpstr>Wingdings</vt:lpstr>
      <vt:lpstr>Ecology 16x9</vt:lpstr>
      <vt:lpstr>Sustainable construction</vt:lpstr>
      <vt:lpstr>Session contents</vt:lpstr>
      <vt:lpstr>Driving Forces?</vt:lpstr>
      <vt:lpstr>Identify environmental planning and policy</vt:lpstr>
      <vt:lpstr>Planning and policy </vt:lpstr>
      <vt:lpstr>Climate change act 2008</vt:lpstr>
      <vt:lpstr>PowerPoint Presentation</vt:lpstr>
      <vt:lpstr>Environment Act 2021</vt:lpstr>
      <vt:lpstr>What’s the problem?</vt:lpstr>
      <vt:lpstr>Up front</vt:lpstr>
      <vt:lpstr>Up front: building materials </vt:lpstr>
      <vt:lpstr>£10 challenge : an addiction like no other </vt:lpstr>
      <vt:lpstr>Up front: construction phase</vt:lpstr>
      <vt:lpstr>Up front: construction phase</vt:lpstr>
      <vt:lpstr>Ongoing </vt:lpstr>
      <vt:lpstr>Ongoing: Existing building stock</vt:lpstr>
      <vt:lpstr>Guidance to achieve policies  </vt:lpstr>
      <vt:lpstr>Guidance: Help is on the way!</vt:lpstr>
      <vt:lpstr>Building Regulations: June 2022 updates</vt:lpstr>
      <vt:lpstr>Future Home standard</vt:lpstr>
      <vt:lpstr>PowerPoint Presentation</vt:lpstr>
      <vt:lpstr>PowerPoint Presentation</vt:lpstr>
      <vt:lpstr>Reduce through design: BREEAM</vt:lpstr>
      <vt:lpstr>Home Quality Mark  </vt:lpstr>
      <vt:lpstr>UKGBC guidance document</vt:lpstr>
      <vt:lpstr>Steps to Achieving Net Zero Carbon Buildings </vt:lpstr>
      <vt:lpstr>Whole life carbon assessment </vt:lpstr>
      <vt:lpstr>Embodied Carbon</vt:lpstr>
      <vt:lpstr>Embodied Energy </vt:lpstr>
      <vt:lpstr>Embodied Energy </vt:lpstr>
      <vt:lpstr>Embodied Energy </vt:lpstr>
      <vt:lpstr>Passiv Haus / Passive House</vt:lpstr>
      <vt:lpstr>PowerPoint Presentation</vt:lpstr>
      <vt:lpstr>PowerPoint Presentation</vt:lpstr>
      <vt:lpstr>PowerPoint Presentation</vt:lpstr>
      <vt:lpstr>Passive House (Passiv Haus)</vt:lpstr>
      <vt:lpstr>PowerPoint Presentation</vt:lpstr>
      <vt:lpstr>Passive House</vt:lpstr>
      <vt:lpstr>How to achieve the Passivhaus Standard in the UK?</vt:lpstr>
      <vt:lpstr>PowerPoint Presentation</vt:lpstr>
      <vt:lpstr>AECB CarbonLite™</vt:lpstr>
      <vt:lpstr>AECB CarbonLite™</vt:lpstr>
      <vt:lpstr>Key concepts  </vt:lpstr>
      <vt:lpstr>What is sustainability?</vt:lpstr>
      <vt:lpstr>Design - What makes a good house?</vt:lpstr>
      <vt:lpstr>Making a Good House</vt:lpstr>
      <vt:lpstr>Sustainable Design</vt:lpstr>
      <vt:lpstr>Sustainable building</vt:lpstr>
      <vt:lpstr>Energy Efficiency</vt:lpstr>
      <vt:lpstr>Energy efficiency </vt:lpstr>
      <vt:lpstr>Energy Efficiency</vt:lpstr>
      <vt:lpstr>Increasing Energy Efficiency</vt:lpstr>
      <vt:lpstr>Insulation</vt:lpstr>
      <vt:lpstr>U-values</vt:lpstr>
      <vt:lpstr>PowerPoint Presentation</vt:lpstr>
      <vt:lpstr>Simply</vt:lpstr>
      <vt:lpstr>PowerPoint Presentation</vt:lpstr>
      <vt:lpstr>Thermal Mass and passive Solar Gain</vt:lpstr>
      <vt:lpstr>Passive Solar Gain </vt:lpstr>
      <vt:lpstr>PowerPoint Presentation</vt:lpstr>
      <vt:lpstr>Design – Considering your location</vt:lpstr>
      <vt:lpstr>Location and orientation</vt:lpstr>
      <vt:lpstr>Thermal bridging</vt:lpstr>
      <vt:lpstr>Thermal bridging</vt:lpstr>
      <vt:lpstr>Air Tightness</vt:lpstr>
      <vt:lpstr>Common points of air leakage</vt:lpstr>
      <vt:lpstr>Air Tightness</vt:lpstr>
      <vt:lpstr>PowerPoint Presentation</vt:lpstr>
      <vt:lpstr>PowerPoint Presentation</vt:lpstr>
      <vt:lpstr>PowerPoint Presentation</vt:lpstr>
      <vt:lpstr>PowerPoint Presentation</vt:lpstr>
      <vt:lpstr>Micro Generation</vt:lpstr>
      <vt:lpstr>Micro Generation</vt:lpstr>
      <vt:lpstr>Choosing a suitable renewable system</vt:lpstr>
      <vt:lpstr>Micro-Renewables</vt:lpstr>
      <vt:lpstr>Water efficiency</vt:lpstr>
      <vt:lpstr>Water Use</vt:lpstr>
      <vt:lpstr>Water Efficiency</vt:lpstr>
      <vt:lpstr>Reuse and recycle</vt:lpstr>
      <vt:lpstr>Rain Water Harvesting</vt:lpstr>
      <vt:lpstr>Rain Water Harvesting</vt:lpstr>
      <vt:lpstr>Water: Run-off</vt:lpstr>
      <vt:lpstr>Permeable surfaces</vt:lpstr>
      <vt:lpstr>Storm water detention/Retention</vt:lpstr>
      <vt:lpstr>PowerPoint Presentation</vt:lpstr>
      <vt:lpstr>Green Roofs</vt:lpstr>
      <vt:lpstr>Green Roof</vt:lpstr>
      <vt:lpstr>PowerPoint Presentation</vt:lpstr>
      <vt:lpstr>PowerPoint Presentation</vt:lpstr>
      <vt:lpstr>PowerPoint Presentation</vt:lpstr>
      <vt:lpstr>Green Spaces</vt:lpstr>
      <vt:lpstr>Green Space</vt:lpstr>
      <vt:lpstr>Green space: Internal</vt:lpstr>
      <vt:lpstr>Materials</vt:lpstr>
      <vt:lpstr>Materials</vt:lpstr>
      <vt:lpstr>Sustainable building Materials</vt:lpstr>
      <vt:lpstr>Breathability</vt:lpstr>
      <vt:lpstr>PowerPoint Presentation</vt:lpstr>
      <vt:lpstr>PowerPoint Presentation</vt:lpstr>
      <vt:lpstr>Breathability</vt:lpstr>
      <vt:lpstr>PowerPoint Presentation</vt:lpstr>
      <vt:lpstr>PowerPoint Presentation</vt:lpstr>
      <vt:lpstr>Natural versus conventional</vt:lpstr>
      <vt:lpstr>Natural Building</vt:lpstr>
      <vt:lpstr>Cob Building</vt:lpstr>
      <vt:lpstr>Hemp Building</vt:lpstr>
      <vt:lpstr>Strawbale building</vt:lpstr>
      <vt:lpstr>Earthship buildings</vt:lpstr>
      <vt:lpstr>Building with lime</vt:lpstr>
      <vt:lpstr>Natural Insulation</vt:lpstr>
      <vt:lpstr>Natural paints and finishes</vt:lpstr>
      <vt:lpstr>Refurbishment</vt:lpstr>
      <vt:lpstr>Refurbishment </vt:lpstr>
      <vt:lpstr>Recommended refurbishment elemental standards and measures</vt:lpstr>
      <vt:lpstr>PowerPoint Presentation</vt:lpstr>
      <vt:lpstr>PowerPoint Presentation</vt:lpstr>
      <vt:lpstr>Case study 1 </vt:lpstr>
      <vt:lpstr>Case study: boilers to Heat Pumps </vt:lpstr>
      <vt:lpstr>PowerPoint Presentation</vt:lpstr>
      <vt:lpstr>Ground source heat pumps </vt:lpstr>
      <vt:lpstr>Air source heat pumps </vt:lpstr>
      <vt:lpstr>Issues </vt:lpstr>
      <vt:lpstr>Issues </vt:lpstr>
      <vt:lpstr>Case study 2 </vt:lpstr>
      <vt:lpstr>Bio-Solar House</vt:lpstr>
      <vt:lpstr>PowerPoint Presentation</vt:lpstr>
      <vt:lpstr>PowerPoint Presentation</vt:lpstr>
      <vt:lpstr>PowerPoint Presentation</vt:lpstr>
      <vt:lpstr>PowerPoint Presentation</vt:lpstr>
      <vt:lpstr>PowerPoint Presentation</vt:lpstr>
      <vt:lpstr>PowerPoint Presentation</vt:lpstr>
      <vt:lpstr>Bio-solar House</vt:lpstr>
      <vt:lpstr>PowerPoint Presentation</vt:lpstr>
      <vt:lpstr>PowerPoint Presentation</vt:lpstr>
      <vt:lpstr>Rain water and water use in the bio-solar house</vt:lpstr>
      <vt:lpstr>PowerPoint Presentation</vt:lpstr>
      <vt:lpstr>PowerPoint Presentation</vt:lpstr>
      <vt:lpstr>PowerPoint Presentation</vt:lpstr>
      <vt:lpstr>PowerPoint Presentation</vt:lpstr>
      <vt:lpstr>PowerPoint Presentation</vt:lpstr>
      <vt:lpstr>The End or is it?</vt:lpstr>
      <vt:lpstr>PowerPoint Presentation</vt:lpstr>
      <vt:lpstr>PowerPoint Presentation</vt:lpstr>
      <vt:lpstr>PowerPoint Presentation</vt:lpstr>
      <vt:lpstr>Title and content layout with chart</vt:lpstr>
      <vt:lpstr>Two-content layout with table</vt:lpstr>
      <vt:lpstr>Two-content layout with SmartArt</vt:lpstr>
      <vt:lpstr>Add a slide title – 2</vt:lpstr>
      <vt:lpstr>Add a slide title – 3</vt:lpstr>
      <vt:lpstr>PowerPoint Presentation</vt:lpstr>
      <vt:lpstr>Add a slide title – 4</vt:lpstr>
      <vt:lpstr>Add a slide title – 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planning and policy in practice</dc:title>
  <dc:creator>Ian Brown</dc:creator>
  <cp:lastModifiedBy>Alisdair Cunningham</cp:lastModifiedBy>
  <cp:revision>2</cp:revision>
  <dcterms:created xsi:type="dcterms:W3CDTF">2023-11-06T14:15:44Z</dcterms:created>
  <dcterms:modified xsi:type="dcterms:W3CDTF">2024-11-12T12:31:56Z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ies>
</file>