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399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76" d="100"/>
          <a:sy n="76" d="100"/>
        </p:scale>
        <p:origin x="132" y="6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CEE8D1-DAAF-4A35-8932-3E86EC0D185D}" type="datetimeFigureOut">
              <a:rPr lang="en-GB" smtClean="0"/>
              <a:t>15/11/2023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8FB88F-AD23-4A52-9EA4-8F2C6946DEF1}" type="slidenum">
              <a:rPr lang="en-GB" smtClean="0"/>
              <a:t>‹#›</a:t>
            </a:fld>
            <a:endParaRPr lang="en-GB"/>
          </a:p>
        </p:txBody>
      </p:sp>
    </p:spTree>
    <p:extLst>
      <p:ext uri="{BB962C8B-B14F-4D97-AF65-F5344CB8AC3E}">
        <p14:creationId xmlns:p14="http://schemas.microsoft.com/office/powerpoint/2010/main" val="1211189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8FB88F-AD23-4A52-9EA4-8F2C6946DEF1}" type="slidenum">
              <a:rPr lang="en-GB" smtClean="0"/>
              <a:t>8</a:t>
            </a:fld>
            <a:endParaRPr lang="en-GB"/>
          </a:p>
        </p:txBody>
      </p:sp>
    </p:spTree>
    <p:extLst>
      <p:ext uri="{BB962C8B-B14F-4D97-AF65-F5344CB8AC3E}">
        <p14:creationId xmlns:p14="http://schemas.microsoft.com/office/powerpoint/2010/main" val="2559088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09D90-A893-AC1A-BACA-88B5003622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4C1DCA3-837F-9DD8-50E8-341E9B6A1C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F9CF4E-C7CE-E02D-B056-752444BD7638}"/>
              </a:ext>
            </a:extLst>
          </p:cNvPr>
          <p:cNvSpPr>
            <a:spLocks noGrp="1"/>
          </p:cNvSpPr>
          <p:nvPr>
            <p:ph type="dt" sz="half" idx="10"/>
          </p:nvPr>
        </p:nvSpPr>
        <p:spPr/>
        <p:txBody>
          <a:bodyPr/>
          <a:lstStyle/>
          <a:p>
            <a:fld id="{09DC2FDA-3956-43EE-BB35-EC42DB32B135}" type="datetimeFigureOut">
              <a:rPr lang="en-GB" smtClean="0"/>
              <a:t>14/11/2023</a:t>
            </a:fld>
            <a:endParaRPr lang="en-GB"/>
          </a:p>
        </p:txBody>
      </p:sp>
      <p:sp>
        <p:nvSpPr>
          <p:cNvPr id="5" name="Footer Placeholder 4">
            <a:extLst>
              <a:ext uri="{FF2B5EF4-FFF2-40B4-BE49-F238E27FC236}">
                <a16:creationId xmlns:a16="http://schemas.microsoft.com/office/drawing/2014/main" id="{2C965945-FA94-66DB-C042-2E2A1B14F5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C99D3C-B111-E326-F926-AD61A2F1A665}"/>
              </a:ext>
            </a:extLst>
          </p:cNvPr>
          <p:cNvSpPr>
            <a:spLocks noGrp="1"/>
          </p:cNvSpPr>
          <p:nvPr>
            <p:ph type="sldNum" sz="quarter" idx="12"/>
          </p:nvPr>
        </p:nvSpPr>
        <p:spPr/>
        <p:txBody>
          <a:bodyPr/>
          <a:lstStyle/>
          <a:p>
            <a:fld id="{84A93F1C-3385-43A8-8E67-C51E5E3A620A}" type="slidenum">
              <a:rPr lang="en-GB" smtClean="0"/>
              <a:t>‹#›</a:t>
            </a:fld>
            <a:endParaRPr lang="en-GB"/>
          </a:p>
        </p:txBody>
      </p:sp>
    </p:spTree>
    <p:extLst>
      <p:ext uri="{BB962C8B-B14F-4D97-AF65-F5344CB8AC3E}">
        <p14:creationId xmlns:p14="http://schemas.microsoft.com/office/powerpoint/2010/main" val="3231803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5C616-7D4A-D83E-89AA-DF5705486D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2EE297-4758-1C24-28DB-966D1CE79B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1CBA2D-56D9-E444-F727-589202174921}"/>
              </a:ext>
            </a:extLst>
          </p:cNvPr>
          <p:cNvSpPr>
            <a:spLocks noGrp="1"/>
          </p:cNvSpPr>
          <p:nvPr>
            <p:ph type="dt" sz="half" idx="10"/>
          </p:nvPr>
        </p:nvSpPr>
        <p:spPr/>
        <p:txBody>
          <a:bodyPr/>
          <a:lstStyle/>
          <a:p>
            <a:fld id="{09DC2FDA-3956-43EE-BB35-EC42DB32B135}" type="datetimeFigureOut">
              <a:rPr lang="en-GB" smtClean="0"/>
              <a:t>14/11/2023</a:t>
            </a:fld>
            <a:endParaRPr lang="en-GB"/>
          </a:p>
        </p:txBody>
      </p:sp>
      <p:sp>
        <p:nvSpPr>
          <p:cNvPr id="5" name="Footer Placeholder 4">
            <a:extLst>
              <a:ext uri="{FF2B5EF4-FFF2-40B4-BE49-F238E27FC236}">
                <a16:creationId xmlns:a16="http://schemas.microsoft.com/office/drawing/2014/main" id="{3BC6278B-113E-CBAF-DC5C-3F59D006B3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DBFC41-7743-15D6-D8A2-9C7489E63DDA}"/>
              </a:ext>
            </a:extLst>
          </p:cNvPr>
          <p:cNvSpPr>
            <a:spLocks noGrp="1"/>
          </p:cNvSpPr>
          <p:nvPr>
            <p:ph type="sldNum" sz="quarter" idx="12"/>
          </p:nvPr>
        </p:nvSpPr>
        <p:spPr/>
        <p:txBody>
          <a:bodyPr/>
          <a:lstStyle/>
          <a:p>
            <a:fld id="{84A93F1C-3385-43A8-8E67-C51E5E3A620A}" type="slidenum">
              <a:rPr lang="en-GB" smtClean="0"/>
              <a:t>‹#›</a:t>
            </a:fld>
            <a:endParaRPr lang="en-GB"/>
          </a:p>
        </p:txBody>
      </p:sp>
    </p:spTree>
    <p:extLst>
      <p:ext uri="{BB962C8B-B14F-4D97-AF65-F5344CB8AC3E}">
        <p14:creationId xmlns:p14="http://schemas.microsoft.com/office/powerpoint/2010/main" val="424033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4D8E0-74B5-BF6D-CB19-04642091CE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3A3F52-4943-D000-448C-0DD267234D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FE93C7-1E76-19AF-3F1B-F017DEAC61CD}"/>
              </a:ext>
            </a:extLst>
          </p:cNvPr>
          <p:cNvSpPr>
            <a:spLocks noGrp="1"/>
          </p:cNvSpPr>
          <p:nvPr>
            <p:ph type="dt" sz="half" idx="10"/>
          </p:nvPr>
        </p:nvSpPr>
        <p:spPr/>
        <p:txBody>
          <a:bodyPr/>
          <a:lstStyle/>
          <a:p>
            <a:fld id="{09DC2FDA-3956-43EE-BB35-EC42DB32B135}" type="datetimeFigureOut">
              <a:rPr lang="en-GB" smtClean="0"/>
              <a:t>14/11/2023</a:t>
            </a:fld>
            <a:endParaRPr lang="en-GB"/>
          </a:p>
        </p:txBody>
      </p:sp>
      <p:sp>
        <p:nvSpPr>
          <p:cNvPr id="5" name="Footer Placeholder 4">
            <a:extLst>
              <a:ext uri="{FF2B5EF4-FFF2-40B4-BE49-F238E27FC236}">
                <a16:creationId xmlns:a16="http://schemas.microsoft.com/office/drawing/2014/main" id="{039DB5D5-C021-D27E-ABFE-831B7BE8A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6A8B8A-E49F-E921-3345-3077EF5D41D4}"/>
              </a:ext>
            </a:extLst>
          </p:cNvPr>
          <p:cNvSpPr>
            <a:spLocks noGrp="1"/>
          </p:cNvSpPr>
          <p:nvPr>
            <p:ph type="sldNum" sz="quarter" idx="12"/>
          </p:nvPr>
        </p:nvSpPr>
        <p:spPr/>
        <p:txBody>
          <a:bodyPr/>
          <a:lstStyle/>
          <a:p>
            <a:fld id="{84A93F1C-3385-43A8-8E67-C51E5E3A620A}" type="slidenum">
              <a:rPr lang="en-GB" smtClean="0"/>
              <a:t>‹#›</a:t>
            </a:fld>
            <a:endParaRPr lang="en-GB"/>
          </a:p>
        </p:txBody>
      </p:sp>
    </p:spTree>
    <p:extLst>
      <p:ext uri="{BB962C8B-B14F-4D97-AF65-F5344CB8AC3E}">
        <p14:creationId xmlns:p14="http://schemas.microsoft.com/office/powerpoint/2010/main" val="1729355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CCDD-C873-4D0F-C160-8AFEEC1D47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73F691-C0CD-C8BC-7FC0-FD03CDB9D1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C76670B-ED23-5E4B-4210-786237CD7D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4F5F6C-EBCC-B622-200D-01E8283C4F4C}"/>
              </a:ext>
            </a:extLst>
          </p:cNvPr>
          <p:cNvSpPr>
            <a:spLocks noGrp="1"/>
          </p:cNvSpPr>
          <p:nvPr>
            <p:ph type="dt" sz="half" idx="10"/>
          </p:nvPr>
        </p:nvSpPr>
        <p:spPr/>
        <p:txBody>
          <a:bodyPr/>
          <a:lstStyle/>
          <a:p>
            <a:fld id="{09DC2FDA-3956-43EE-BB35-EC42DB32B135}" type="datetimeFigureOut">
              <a:rPr lang="en-GB" smtClean="0"/>
              <a:t>14/11/2023</a:t>
            </a:fld>
            <a:endParaRPr lang="en-GB"/>
          </a:p>
        </p:txBody>
      </p:sp>
      <p:sp>
        <p:nvSpPr>
          <p:cNvPr id="6" name="Footer Placeholder 5">
            <a:extLst>
              <a:ext uri="{FF2B5EF4-FFF2-40B4-BE49-F238E27FC236}">
                <a16:creationId xmlns:a16="http://schemas.microsoft.com/office/drawing/2014/main" id="{A2ED6C01-DDB1-A308-80F0-B887F6E387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CB715A-01C1-FCAD-A57A-1DB36F014113}"/>
              </a:ext>
            </a:extLst>
          </p:cNvPr>
          <p:cNvSpPr>
            <a:spLocks noGrp="1"/>
          </p:cNvSpPr>
          <p:nvPr>
            <p:ph type="sldNum" sz="quarter" idx="12"/>
          </p:nvPr>
        </p:nvSpPr>
        <p:spPr/>
        <p:txBody>
          <a:bodyPr/>
          <a:lstStyle/>
          <a:p>
            <a:fld id="{84A93F1C-3385-43A8-8E67-C51E5E3A620A}" type="slidenum">
              <a:rPr lang="en-GB" smtClean="0"/>
              <a:t>‹#›</a:t>
            </a:fld>
            <a:endParaRPr lang="en-GB"/>
          </a:p>
        </p:txBody>
      </p:sp>
    </p:spTree>
    <p:extLst>
      <p:ext uri="{BB962C8B-B14F-4D97-AF65-F5344CB8AC3E}">
        <p14:creationId xmlns:p14="http://schemas.microsoft.com/office/powerpoint/2010/main" val="1095485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F5E9C-57D4-7D54-27AB-8F229778FE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1C48D3-1397-C558-AAEE-A3EBA643A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5476D-76E8-75E6-4729-0493CFA915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50031A2-1690-F2BF-CA04-338D613BD0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276893-B622-634B-933D-FDAF08D215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6CA2F3-193E-6D4F-4733-E8BD4F716323}"/>
              </a:ext>
            </a:extLst>
          </p:cNvPr>
          <p:cNvSpPr>
            <a:spLocks noGrp="1"/>
          </p:cNvSpPr>
          <p:nvPr>
            <p:ph type="dt" sz="half" idx="10"/>
          </p:nvPr>
        </p:nvSpPr>
        <p:spPr/>
        <p:txBody>
          <a:bodyPr/>
          <a:lstStyle/>
          <a:p>
            <a:fld id="{09DC2FDA-3956-43EE-BB35-EC42DB32B135}" type="datetimeFigureOut">
              <a:rPr lang="en-GB" smtClean="0"/>
              <a:t>14/11/2023</a:t>
            </a:fld>
            <a:endParaRPr lang="en-GB"/>
          </a:p>
        </p:txBody>
      </p:sp>
      <p:sp>
        <p:nvSpPr>
          <p:cNvPr id="8" name="Footer Placeholder 7">
            <a:extLst>
              <a:ext uri="{FF2B5EF4-FFF2-40B4-BE49-F238E27FC236}">
                <a16:creationId xmlns:a16="http://schemas.microsoft.com/office/drawing/2014/main" id="{B8BE1EF9-A9F4-ABFF-EE15-4CB3CE7804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30221D5-94E9-8865-9FE2-3FCAF50EE6FF}"/>
              </a:ext>
            </a:extLst>
          </p:cNvPr>
          <p:cNvSpPr>
            <a:spLocks noGrp="1"/>
          </p:cNvSpPr>
          <p:nvPr>
            <p:ph type="sldNum" sz="quarter" idx="12"/>
          </p:nvPr>
        </p:nvSpPr>
        <p:spPr/>
        <p:txBody>
          <a:bodyPr/>
          <a:lstStyle/>
          <a:p>
            <a:fld id="{84A93F1C-3385-43A8-8E67-C51E5E3A620A}" type="slidenum">
              <a:rPr lang="en-GB" smtClean="0"/>
              <a:t>‹#›</a:t>
            </a:fld>
            <a:endParaRPr lang="en-GB"/>
          </a:p>
        </p:txBody>
      </p:sp>
    </p:spTree>
    <p:extLst>
      <p:ext uri="{BB962C8B-B14F-4D97-AF65-F5344CB8AC3E}">
        <p14:creationId xmlns:p14="http://schemas.microsoft.com/office/powerpoint/2010/main" val="812383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58846-6859-8F48-D1B0-C6A6E8C22F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C6FB2E-674D-3E69-DC31-CF30BA71A57E}"/>
              </a:ext>
            </a:extLst>
          </p:cNvPr>
          <p:cNvSpPr>
            <a:spLocks noGrp="1"/>
          </p:cNvSpPr>
          <p:nvPr>
            <p:ph type="dt" sz="half" idx="10"/>
          </p:nvPr>
        </p:nvSpPr>
        <p:spPr/>
        <p:txBody>
          <a:bodyPr/>
          <a:lstStyle/>
          <a:p>
            <a:fld id="{09DC2FDA-3956-43EE-BB35-EC42DB32B135}" type="datetimeFigureOut">
              <a:rPr lang="en-GB" smtClean="0"/>
              <a:t>14/11/2023</a:t>
            </a:fld>
            <a:endParaRPr lang="en-GB"/>
          </a:p>
        </p:txBody>
      </p:sp>
      <p:sp>
        <p:nvSpPr>
          <p:cNvPr id="4" name="Footer Placeholder 3">
            <a:extLst>
              <a:ext uri="{FF2B5EF4-FFF2-40B4-BE49-F238E27FC236}">
                <a16:creationId xmlns:a16="http://schemas.microsoft.com/office/drawing/2014/main" id="{F84551AA-8C5F-B927-3F01-7254579B0B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4D44C3-143E-697F-94AC-697FF4B765C3}"/>
              </a:ext>
            </a:extLst>
          </p:cNvPr>
          <p:cNvSpPr>
            <a:spLocks noGrp="1"/>
          </p:cNvSpPr>
          <p:nvPr>
            <p:ph type="sldNum" sz="quarter" idx="12"/>
          </p:nvPr>
        </p:nvSpPr>
        <p:spPr/>
        <p:txBody>
          <a:bodyPr/>
          <a:lstStyle/>
          <a:p>
            <a:fld id="{84A93F1C-3385-43A8-8E67-C51E5E3A620A}" type="slidenum">
              <a:rPr lang="en-GB" smtClean="0"/>
              <a:t>‹#›</a:t>
            </a:fld>
            <a:endParaRPr lang="en-GB"/>
          </a:p>
        </p:txBody>
      </p:sp>
    </p:spTree>
    <p:extLst>
      <p:ext uri="{BB962C8B-B14F-4D97-AF65-F5344CB8AC3E}">
        <p14:creationId xmlns:p14="http://schemas.microsoft.com/office/powerpoint/2010/main" val="3393549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71070D-CBDB-43B5-81BA-3F0C1FFD3FFD}"/>
              </a:ext>
            </a:extLst>
          </p:cNvPr>
          <p:cNvSpPr>
            <a:spLocks noGrp="1"/>
          </p:cNvSpPr>
          <p:nvPr>
            <p:ph type="dt" sz="half" idx="10"/>
          </p:nvPr>
        </p:nvSpPr>
        <p:spPr/>
        <p:txBody>
          <a:bodyPr/>
          <a:lstStyle/>
          <a:p>
            <a:fld id="{09DC2FDA-3956-43EE-BB35-EC42DB32B135}" type="datetimeFigureOut">
              <a:rPr lang="en-GB" smtClean="0"/>
              <a:t>14/11/2023</a:t>
            </a:fld>
            <a:endParaRPr lang="en-GB"/>
          </a:p>
        </p:txBody>
      </p:sp>
      <p:sp>
        <p:nvSpPr>
          <p:cNvPr id="3" name="Footer Placeholder 2">
            <a:extLst>
              <a:ext uri="{FF2B5EF4-FFF2-40B4-BE49-F238E27FC236}">
                <a16:creationId xmlns:a16="http://schemas.microsoft.com/office/drawing/2014/main" id="{532C686F-9F1F-1DA8-D0C7-95ADAA193B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A09DA7-299B-F63A-F83F-B262EAEBD46F}"/>
              </a:ext>
            </a:extLst>
          </p:cNvPr>
          <p:cNvSpPr>
            <a:spLocks noGrp="1"/>
          </p:cNvSpPr>
          <p:nvPr>
            <p:ph type="sldNum" sz="quarter" idx="12"/>
          </p:nvPr>
        </p:nvSpPr>
        <p:spPr/>
        <p:txBody>
          <a:bodyPr/>
          <a:lstStyle/>
          <a:p>
            <a:fld id="{84A93F1C-3385-43A8-8E67-C51E5E3A620A}" type="slidenum">
              <a:rPr lang="en-GB" smtClean="0"/>
              <a:t>‹#›</a:t>
            </a:fld>
            <a:endParaRPr lang="en-GB"/>
          </a:p>
        </p:txBody>
      </p:sp>
    </p:spTree>
    <p:extLst>
      <p:ext uri="{BB962C8B-B14F-4D97-AF65-F5344CB8AC3E}">
        <p14:creationId xmlns:p14="http://schemas.microsoft.com/office/powerpoint/2010/main" val="619715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394E9-F314-D3A5-2104-110D18EFE7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E67178-BF26-DF92-4CEA-C8E4C71F76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5FE25B-C20E-7651-4389-6794D4FBB4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61308D-FC36-9BA3-E1FC-1679F2395688}"/>
              </a:ext>
            </a:extLst>
          </p:cNvPr>
          <p:cNvSpPr>
            <a:spLocks noGrp="1"/>
          </p:cNvSpPr>
          <p:nvPr>
            <p:ph type="dt" sz="half" idx="10"/>
          </p:nvPr>
        </p:nvSpPr>
        <p:spPr/>
        <p:txBody>
          <a:bodyPr/>
          <a:lstStyle/>
          <a:p>
            <a:fld id="{09DC2FDA-3956-43EE-BB35-EC42DB32B135}" type="datetimeFigureOut">
              <a:rPr lang="en-GB" smtClean="0"/>
              <a:t>14/11/2023</a:t>
            </a:fld>
            <a:endParaRPr lang="en-GB"/>
          </a:p>
        </p:txBody>
      </p:sp>
      <p:sp>
        <p:nvSpPr>
          <p:cNvPr id="6" name="Footer Placeholder 5">
            <a:extLst>
              <a:ext uri="{FF2B5EF4-FFF2-40B4-BE49-F238E27FC236}">
                <a16:creationId xmlns:a16="http://schemas.microsoft.com/office/drawing/2014/main" id="{BD1B9DC6-B5A9-7EA4-3220-66B78CD45F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D7569E-DFA6-7A6B-66AF-52EB665CFDB9}"/>
              </a:ext>
            </a:extLst>
          </p:cNvPr>
          <p:cNvSpPr>
            <a:spLocks noGrp="1"/>
          </p:cNvSpPr>
          <p:nvPr>
            <p:ph type="sldNum" sz="quarter" idx="12"/>
          </p:nvPr>
        </p:nvSpPr>
        <p:spPr/>
        <p:txBody>
          <a:bodyPr/>
          <a:lstStyle/>
          <a:p>
            <a:fld id="{84A93F1C-3385-43A8-8E67-C51E5E3A620A}" type="slidenum">
              <a:rPr lang="en-GB" smtClean="0"/>
              <a:t>‹#›</a:t>
            </a:fld>
            <a:endParaRPr lang="en-GB"/>
          </a:p>
        </p:txBody>
      </p:sp>
    </p:spTree>
    <p:extLst>
      <p:ext uri="{BB962C8B-B14F-4D97-AF65-F5344CB8AC3E}">
        <p14:creationId xmlns:p14="http://schemas.microsoft.com/office/powerpoint/2010/main" val="3334752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B4C4F-0105-4837-4E22-AA95E6467A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0DF302-9681-CCFA-B7BB-0C4726166E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26F957-17FA-BABF-EE38-5531F4F2AA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DD2157-F91F-9A49-CFDB-9C7483176AEB}"/>
              </a:ext>
            </a:extLst>
          </p:cNvPr>
          <p:cNvSpPr>
            <a:spLocks noGrp="1"/>
          </p:cNvSpPr>
          <p:nvPr>
            <p:ph type="dt" sz="half" idx="10"/>
          </p:nvPr>
        </p:nvSpPr>
        <p:spPr/>
        <p:txBody>
          <a:bodyPr/>
          <a:lstStyle/>
          <a:p>
            <a:fld id="{09DC2FDA-3956-43EE-BB35-EC42DB32B135}" type="datetimeFigureOut">
              <a:rPr lang="en-GB" smtClean="0"/>
              <a:t>14/11/2023</a:t>
            </a:fld>
            <a:endParaRPr lang="en-GB"/>
          </a:p>
        </p:txBody>
      </p:sp>
      <p:sp>
        <p:nvSpPr>
          <p:cNvPr id="6" name="Footer Placeholder 5">
            <a:extLst>
              <a:ext uri="{FF2B5EF4-FFF2-40B4-BE49-F238E27FC236}">
                <a16:creationId xmlns:a16="http://schemas.microsoft.com/office/drawing/2014/main" id="{CB6B0F22-D2A3-7B0D-69EC-F87AA27A2B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ECCD31-035F-A29A-A0F6-75BAD3C52F1B}"/>
              </a:ext>
            </a:extLst>
          </p:cNvPr>
          <p:cNvSpPr>
            <a:spLocks noGrp="1"/>
          </p:cNvSpPr>
          <p:nvPr>
            <p:ph type="sldNum" sz="quarter" idx="12"/>
          </p:nvPr>
        </p:nvSpPr>
        <p:spPr/>
        <p:txBody>
          <a:bodyPr/>
          <a:lstStyle/>
          <a:p>
            <a:fld id="{84A93F1C-3385-43A8-8E67-C51E5E3A620A}" type="slidenum">
              <a:rPr lang="en-GB" smtClean="0"/>
              <a:t>‹#›</a:t>
            </a:fld>
            <a:endParaRPr lang="en-GB"/>
          </a:p>
        </p:txBody>
      </p:sp>
    </p:spTree>
    <p:extLst>
      <p:ext uri="{BB962C8B-B14F-4D97-AF65-F5344CB8AC3E}">
        <p14:creationId xmlns:p14="http://schemas.microsoft.com/office/powerpoint/2010/main" val="2807051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28868-7704-A4BA-FF86-C5799C23CD2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9C8026-B2F1-AA07-2034-732939362E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5469F2-1FA5-FAB3-90F8-AD2AB0B402B0}"/>
              </a:ext>
            </a:extLst>
          </p:cNvPr>
          <p:cNvSpPr>
            <a:spLocks noGrp="1"/>
          </p:cNvSpPr>
          <p:nvPr>
            <p:ph type="dt" sz="half" idx="10"/>
          </p:nvPr>
        </p:nvSpPr>
        <p:spPr/>
        <p:txBody>
          <a:bodyPr/>
          <a:lstStyle/>
          <a:p>
            <a:fld id="{09DC2FDA-3956-43EE-BB35-EC42DB32B135}" type="datetimeFigureOut">
              <a:rPr lang="en-GB" smtClean="0"/>
              <a:t>14/11/2023</a:t>
            </a:fld>
            <a:endParaRPr lang="en-GB"/>
          </a:p>
        </p:txBody>
      </p:sp>
      <p:sp>
        <p:nvSpPr>
          <p:cNvPr id="5" name="Footer Placeholder 4">
            <a:extLst>
              <a:ext uri="{FF2B5EF4-FFF2-40B4-BE49-F238E27FC236}">
                <a16:creationId xmlns:a16="http://schemas.microsoft.com/office/drawing/2014/main" id="{FC8284CD-5017-FF37-0854-6915C2837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BF4CEB-BEA2-AC57-98F7-D69D25EEB785}"/>
              </a:ext>
            </a:extLst>
          </p:cNvPr>
          <p:cNvSpPr>
            <a:spLocks noGrp="1"/>
          </p:cNvSpPr>
          <p:nvPr>
            <p:ph type="sldNum" sz="quarter" idx="12"/>
          </p:nvPr>
        </p:nvSpPr>
        <p:spPr/>
        <p:txBody>
          <a:bodyPr/>
          <a:lstStyle/>
          <a:p>
            <a:fld id="{84A93F1C-3385-43A8-8E67-C51E5E3A620A}" type="slidenum">
              <a:rPr lang="en-GB" smtClean="0"/>
              <a:t>‹#›</a:t>
            </a:fld>
            <a:endParaRPr lang="en-GB"/>
          </a:p>
        </p:txBody>
      </p:sp>
    </p:spTree>
    <p:extLst>
      <p:ext uri="{BB962C8B-B14F-4D97-AF65-F5344CB8AC3E}">
        <p14:creationId xmlns:p14="http://schemas.microsoft.com/office/powerpoint/2010/main" val="539370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1E2B73-747D-17BE-9E79-914EEED095B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58FF89-9F26-4693-326A-F3ED7326CF2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E0CAFB-99C8-BA11-1D38-519B56D15C87}"/>
              </a:ext>
            </a:extLst>
          </p:cNvPr>
          <p:cNvSpPr>
            <a:spLocks noGrp="1"/>
          </p:cNvSpPr>
          <p:nvPr>
            <p:ph type="dt" sz="half" idx="10"/>
          </p:nvPr>
        </p:nvSpPr>
        <p:spPr/>
        <p:txBody>
          <a:bodyPr/>
          <a:lstStyle/>
          <a:p>
            <a:fld id="{09DC2FDA-3956-43EE-BB35-EC42DB32B135}" type="datetimeFigureOut">
              <a:rPr lang="en-GB" smtClean="0"/>
              <a:t>14/11/2023</a:t>
            </a:fld>
            <a:endParaRPr lang="en-GB"/>
          </a:p>
        </p:txBody>
      </p:sp>
      <p:sp>
        <p:nvSpPr>
          <p:cNvPr id="5" name="Footer Placeholder 4">
            <a:extLst>
              <a:ext uri="{FF2B5EF4-FFF2-40B4-BE49-F238E27FC236}">
                <a16:creationId xmlns:a16="http://schemas.microsoft.com/office/drawing/2014/main" id="{244CB7CE-964D-38D9-6836-700D5697AB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47AE84-C19D-8774-CA7A-C06419461B31}"/>
              </a:ext>
            </a:extLst>
          </p:cNvPr>
          <p:cNvSpPr>
            <a:spLocks noGrp="1"/>
          </p:cNvSpPr>
          <p:nvPr>
            <p:ph type="sldNum" sz="quarter" idx="12"/>
          </p:nvPr>
        </p:nvSpPr>
        <p:spPr/>
        <p:txBody>
          <a:bodyPr/>
          <a:lstStyle/>
          <a:p>
            <a:fld id="{84A93F1C-3385-43A8-8E67-C51E5E3A620A}" type="slidenum">
              <a:rPr lang="en-GB" smtClean="0"/>
              <a:t>‹#›</a:t>
            </a:fld>
            <a:endParaRPr lang="en-GB"/>
          </a:p>
        </p:txBody>
      </p:sp>
    </p:spTree>
    <p:extLst>
      <p:ext uri="{BB962C8B-B14F-4D97-AF65-F5344CB8AC3E}">
        <p14:creationId xmlns:p14="http://schemas.microsoft.com/office/powerpoint/2010/main" val="1810768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398112-F727-DE79-3A6F-46E6687176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1052D7-02EF-15BA-BD96-ADDD9E8059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5B96D1-BCA5-E4DE-9A8F-A435F38382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DC2FDA-3956-43EE-BB35-EC42DB32B135}" type="datetimeFigureOut">
              <a:rPr lang="en-GB" smtClean="0"/>
              <a:t>14/11/2023</a:t>
            </a:fld>
            <a:endParaRPr lang="en-GB"/>
          </a:p>
        </p:txBody>
      </p:sp>
      <p:sp>
        <p:nvSpPr>
          <p:cNvPr id="5" name="Footer Placeholder 4">
            <a:extLst>
              <a:ext uri="{FF2B5EF4-FFF2-40B4-BE49-F238E27FC236}">
                <a16:creationId xmlns:a16="http://schemas.microsoft.com/office/drawing/2014/main" id="{4D64BA1D-1043-8DE5-8243-02C853ED9E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3BB494-1051-09DE-DA24-D19E38BC8D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A93F1C-3385-43A8-8E67-C51E5E3A620A}" type="slidenum">
              <a:rPr lang="en-GB" smtClean="0"/>
              <a:t>‹#›</a:t>
            </a:fld>
            <a:endParaRPr lang="en-GB"/>
          </a:p>
        </p:txBody>
      </p:sp>
    </p:spTree>
    <p:extLst>
      <p:ext uri="{BB962C8B-B14F-4D97-AF65-F5344CB8AC3E}">
        <p14:creationId xmlns:p14="http://schemas.microsoft.com/office/powerpoint/2010/main" val="38631852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lp-techniques.org/what-is-nlp/nlp-practitioner-training/" TargetMode="External"/><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committees.parliament.uk/publications/6158/documents/68766/default/"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kingsfund.org.uk/blog/2021/06/naming-issue-chronic-excessive-workload-nhs" TargetMode="External"/><Relationship Id="rId2" Type="http://schemas.openxmlformats.org/officeDocument/2006/relationships/hyperlink" Target="https://www.nhsemployers.org/articles/assistant-practitioners" TargetMode="External"/><Relationship Id="rId1" Type="http://schemas.openxmlformats.org/officeDocument/2006/relationships/slideLayout" Target="../slideLayouts/slideLayout7.xml"/><Relationship Id="rId5" Type="http://schemas.openxmlformats.org/officeDocument/2006/relationships/hyperlink" Target="https://heiw.nhs.wales/files/weds-practicing-appropriate-delegation/all-wales-guidelines-for-delegation-2020/" TargetMode="External"/><Relationship Id="rId4" Type="http://schemas.openxmlformats.org/officeDocument/2006/relationships/hyperlink" Target="https://nhsproviders.org/state-of-the-provider-sector-05-18/4-rising-demand"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08EB7-9B78-3118-BF0E-978DAC94FAF1}"/>
              </a:ext>
            </a:extLst>
          </p:cNvPr>
          <p:cNvSpPr>
            <a:spLocks noGrp="1"/>
          </p:cNvSpPr>
          <p:nvPr>
            <p:ph type="ctrTitle"/>
          </p:nvPr>
        </p:nvSpPr>
        <p:spPr>
          <a:xfrm flipV="1">
            <a:off x="1524000" y="1168082"/>
            <a:ext cx="121920" cy="233998"/>
          </a:xfrm>
        </p:spPr>
        <p:txBody>
          <a:bodyPr>
            <a:normAutofit fontScale="90000"/>
          </a:bodyPr>
          <a:lstStyle/>
          <a:p>
            <a:endParaRPr lang="en-GB" dirty="0"/>
          </a:p>
        </p:txBody>
      </p:sp>
      <p:sp>
        <p:nvSpPr>
          <p:cNvPr id="3" name="Subtitle 2">
            <a:extLst>
              <a:ext uri="{FF2B5EF4-FFF2-40B4-BE49-F238E27FC236}">
                <a16:creationId xmlns:a16="http://schemas.microsoft.com/office/drawing/2014/main" id="{274113EC-C6BD-573D-C819-A3C22038F54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743671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1E9171-7BD9-C0AB-69E8-962D5214C85F}"/>
              </a:ext>
            </a:extLst>
          </p:cNvPr>
          <p:cNvSpPr txBox="1"/>
          <p:nvPr/>
        </p:nvSpPr>
        <p:spPr>
          <a:xfrm>
            <a:off x="1727200" y="1487716"/>
            <a:ext cx="7772400" cy="1815882"/>
          </a:xfrm>
          <a:prstGeom prst="rect">
            <a:avLst/>
          </a:prstGeom>
          <a:noFill/>
        </p:spPr>
        <p:txBody>
          <a:bodyPr wrap="square">
            <a:spAutoFit/>
          </a:bodyPr>
          <a:lstStyle/>
          <a:p>
            <a:r>
              <a:rPr lang="en-GB" sz="2800" spc="400" dirty="0">
                <a:solidFill>
                  <a:schemeClr val="tx1">
                    <a:lumMod val="95000"/>
                    <a:lumOff val="5000"/>
                  </a:schemeClr>
                </a:solidFill>
              </a:rPr>
              <a:t>A demonstration of leadership skills required within my role as a therapy assistant practitioner, in response to an increased caseload.</a:t>
            </a:r>
            <a:endParaRPr lang="en-GB" sz="2800" dirty="0"/>
          </a:p>
        </p:txBody>
      </p:sp>
      <p:sp>
        <p:nvSpPr>
          <p:cNvPr id="4" name="TextBox 3">
            <a:extLst>
              <a:ext uri="{FF2B5EF4-FFF2-40B4-BE49-F238E27FC236}">
                <a16:creationId xmlns:a16="http://schemas.microsoft.com/office/drawing/2014/main" id="{6D9031DE-1ADA-B0D3-F920-B8D149F2BBB8}"/>
              </a:ext>
            </a:extLst>
          </p:cNvPr>
          <p:cNvSpPr txBox="1"/>
          <p:nvPr/>
        </p:nvSpPr>
        <p:spPr>
          <a:xfrm>
            <a:off x="9692640" y="5791200"/>
            <a:ext cx="1789529" cy="369332"/>
          </a:xfrm>
          <a:prstGeom prst="rect">
            <a:avLst/>
          </a:prstGeom>
          <a:noFill/>
        </p:spPr>
        <p:txBody>
          <a:bodyPr wrap="none" rtlCol="0">
            <a:spAutoFit/>
          </a:bodyPr>
          <a:lstStyle/>
          <a:p>
            <a:r>
              <a:rPr lang="en-GB" dirty="0"/>
              <a:t>By Yasmin Collins</a:t>
            </a:r>
          </a:p>
        </p:txBody>
      </p:sp>
      <p:pic>
        <p:nvPicPr>
          <p:cNvPr id="6" name="Picture 5" descr="A person and person with light bulbs on their head&#10;&#10;Description automatically generated">
            <a:extLst>
              <a:ext uri="{FF2B5EF4-FFF2-40B4-BE49-F238E27FC236}">
                <a16:creationId xmlns:a16="http://schemas.microsoft.com/office/drawing/2014/main" id="{E7A4A8C6-CA6B-062C-081A-A1BEB1C16A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4560" y="4384446"/>
            <a:ext cx="4378960" cy="1612176"/>
          </a:xfrm>
          <a:prstGeom prst="rect">
            <a:avLst/>
          </a:prstGeom>
        </p:spPr>
      </p:pic>
      <p:sp>
        <p:nvSpPr>
          <p:cNvPr id="7" name="TextBox 6">
            <a:extLst>
              <a:ext uri="{FF2B5EF4-FFF2-40B4-BE49-F238E27FC236}">
                <a16:creationId xmlns:a16="http://schemas.microsoft.com/office/drawing/2014/main" id="{50531C6B-6149-BDBF-61CC-89270F95BA41}"/>
              </a:ext>
            </a:extLst>
          </p:cNvPr>
          <p:cNvSpPr txBox="1"/>
          <p:nvPr/>
        </p:nvSpPr>
        <p:spPr>
          <a:xfrm>
            <a:off x="924560" y="6165918"/>
            <a:ext cx="4378960" cy="230832"/>
          </a:xfrm>
          <a:prstGeom prst="rect">
            <a:avLst/>
          </a:prstGeom>
          <a:noFill/>
        </p:spPr>
        <p:txBody>
          <a:bodyPr wrap="square" rtlCol="0">
            <a:spAutoFit/>
          </a:bodyPr>
          <a:lstStyle/>
          <a:p>
            <a:r>
              <a:rPr lang="en-GB" sz="900">
                <a:hlinkClick r:id="rId3" tooltip="https://www.nlp-techniques.org/what-is-nlp/nlp-practitioner-training/"/>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14575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7AF33EB-A061-69A2-25AA-E3F75C869774}"/>
              </a:ext>
            </a:extLst>
          </p:cNvPr>
          <p:cNvSpPr/>
          <p:nvPr/>
        </p:nvSpPr>
        <p:spPr>
          <a:xfrm>
            <a:off x="762000" y="660400"/>
            <a:ext cx="3998787"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3342B781-82B4-4BAB-51C9-092752E7C947}"/>
              </a:ext>
            </a:extLst>
          </p:cNvPr>
          <p:cNvSpPr txBox="1"/>
          <p:nvPr/>
        </p:nvSpPr>
        <p:spPr>
          <a:xfrm>
            <a:off x="762000" y="660400"/>
            <a:ext cx="3998787" cy="369332"/>
          </a:xfrm>
          <a:prstGeom prst="rect">
            <a:avLst/>
          </a:prstGeom>
          <a:noFill/>
        </p:spPr>
        <p:txBody>
          <a:bodyPr wrap="none" rtlCol="0">
            <a:spAutoFit/>
          </a:bodyPr>
          <a:lstStyle/>
          <a:p>
            <a:r>
              <a:rPr lang="en-GB" dirty="0"/>
              <a:t>What is a Therapy assistant practitioner?</a:t>
            </a:r>
          </a:p>
        </p:txBody>
      </p:sp>
      <p:sp>
        <p:nvSpPr>
          <p:cNvPr id="8" name="TextBox 7">
            <a:extLst>
              <a:ext uri="{FF2B5EF4-FFF2-40B4-BE49-F238E27FC236}">
                <a16:creationId xmlns:a16="http://schemas.microsoft.com/office/drawing/2014/main" id="{C5884298-D09D-EF0F-3839-D4EC1CF05D64}"/>
              </a:ext>
            </a:extLst>
          </p:cNvPr>
          <p:cNvSpPr txBox="1"/>
          <p:nvPr/>
        </p:nvSpPr>
        <p:spPr>
          <a:xfrm>
            <a:off x="762000" y="1290320"/>
            <a:ext cx="11452494" cy="1200329"/>
          </a:xfrm>
          <a:prstGeom prst="rect">
            <a:avLst/>
          </a:prstGeom>
          <a:noFill/>
        </p:spPr>
        <p:txBody>
          <a:bodyPr wrap="none" rtlCol="0">
            <a:spAutoFit/>
          </a:bodyPr>
          <a:lstStyle/>
          <a:p>
            <a:r>
              <a:rPr lang="en-GB" dirty="0"/>
              <a:t>A Therapy assistant practitioner is a non-registered healthcare professional who works closely with therapists to provide </a:t>
            </a:r>
          </a:p>
          <a:p>
            <a:r>
              <a:rPr lang="en-GB" dirty="0"/>
              <a:t>support, assistance and high-quality patient centred care to patients either in a hospital setting or out in the community.</a:t>
            </a:r>
          </a:p>
          <a:p>
            <a:r>
              <a:rPr lang="en-GB" dirty="0"/>
              <a:t>They carry out clinical assessments independently such as transfers, mobility, stairs, personal care, kitchen assessments,</a:t>
            </a:r>
          </a:p>
          <a:p>
            <a:r>
              <a:rPr lang="en-GB" dirty="0"/>
              <a:t>order appropriate equipment and support discharge planning. </a:t>
            </a:r>
          </a:p>
        </p:txBody>
      </p:sp>
      <p:sp>
        <p:nvSpPr>
          <p:cNvPr id="9" name="TextBox 8">
            <a:extLst>
              <a:ext uri="{FF2B5EF4-FFF2-40B4-BE49-F238E27FC236}">
                <a16:creationId xmlns:a16="http://schemas.microsoft.com/office/drawing/2014/main" id="{F75634A0-CC7D-65F0-6B7F-D2FD3B33631B}"/>
              </a:ext>
            </a:extLst>
          </p:cNvPr>
          <p:cNvSpPr txBox="1"/>
          <p:nvPr/>
        </p:nvSpPr>
        <p:spPr>
          <a:xfrm>
            <a:off x="863600" y="3048000"/>
            <a:ext cx="11229741" cy="1200329"/>
          </a:xfrm>
          <a:prstGeom prst="rect">
            <a:avLst/>
          </a:prstGeom>
          <a:solidFill>
            <a:schemeClr val="accent1">
              <a:lumMod val="20000"/>
              <a:lumOff val="80000"/>
            </a:schemeClr>
          </a:solidFill>
        </p:spPr>
        <p:txBody>
          <a:bodyPr wrap="none" rtlCol="0">
            <a:spAutoFit/>
          </a:bodyPr>
          <a:lstStyle/>
          <a:p>
            <a:r>
              <a:rPr lang="en-GB" dirty="0"/>
              <a:t>‘The skills for Health Care Standards for assistant practitioners' states that assistant practitioners: </a:t>
            </a:r>
          </a:p>
          <a:p>
            <a:r>
              <a:rPr lang="en-GB" dirty="0"/>
              <a:t>‘’have a required level of skill and knowledge beyond that of a healthcare assistant or support worker. The</a:t>
            </a:r>
          </a:p>
          <a:p>
            <a:r>
              <a:rPr lang="en-GB" dirty="0"/>
              <a:t>therapy assistant practitioner would be able to deliver elements of health and social care and undertake clinical work </a:t>
            </a:r>
          </a:p>
          <a:p>
            <a:r>
              <a:rPr lang="en-GB" dirty="0"/>
              <a:t>in domains that have previously only been within the remit of registered professionals.’ (NHS Employers, 2020)</a:t>
            </a:r>
          </a:p>
        </p:txBody>
      </p:sp>
    </p:spTree>
    <p:extLst>
      <p:ext uri="{BB962C8B-B14F-4D97-AF65-F5344CB8AC3E}">
        <p14:creationId xmlns:p14="http://schemas.microsoft.com/office/powerpoint/2010/main" val="2839055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11" name="Speech Bubble: Rectangle 10">
            <a:extLst>
              <a:ext uri="{FF2B5EF4-FFF2-40B4-BE49-F238E27FC236}">
                <a16:creationId xmlns:a16="http://schemas.microsoft.com/office/drawing/2014/main" id="{3DB04C58-6769-E403-3C3B-8E5AA7449C81}"/>
              </a:ext>
            </a:extLst>
          </p:cNvPr>
          <p:cNvSpPr/>
          <p:nvPr/>
        </p:nvSpPr>
        <p:spPr>
          <a:xfrm>
            <a:off x="487680" y="772160"/>
            <a:ext cx="3749040" cy="2656840"/>
          </a:xfrm>
          <a:prstGeom prst="wedgeRectCallout">
            <a:avLst>
              <a:gd name="adj1" fmla="val -19207"/>
              <a:gd name="adj2" fmla="val 4873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A4F93BE-56ED-7C00-867F-8B9E4AEFB4C8}"/>
              </a:ext>
            </a:extLst>
          </p:cNvPr>
          <p:cNvSpPr txBox="1"/>
          <p:nvPr/>
        </p:nvSpPr>
        <p:spPr>
          <a:xfrm>
            <a:off x="609600" y="772160"/>
            <a:ext cx="3661067" cy="369332"/>
          </a:xfrm>
          <a:prstGeom prst="rect">
            <a:avLst/>
          </a:prstGeom>
          <a:noFill/>
        </p:spPr>
        <p:txBody>
          <a:bodyPr wrap="none" rtlCol="0">
            <a:spAutoFit/>
          </a:bodyPr>
          <a:lstStyle/>
          <a:p>
            <a:r>
              <a:rPr lang="en-GB" dirty="0"/>
              <a:t>What is good leadership in the NHS?</a:t>
            </a:r>
          </a:p>
        </p:txBody>
      </p:sp>
      <p:sp>
        <p:nvSpPr>
          <p:cNvPr id="5" name="TextBox 4">
            <a:extLst>
              <a:ext uri="{FF2B5EF4-FFF2-40B4-BE49-F238E27FC236}">
                <a16:creationId xmlns:a16="http://schemas.microsoft.com/office/drawing/2014/main" id="{5ECB2CE6-F13B-DA5E-D6EA-9273985C5BCA}"/>
              </a:ext>
            </a:extLst>
          </p:cNvPr>
          <p:cNvSpPr txBox="1"/>
          <p:nvPr/>
        </p:nvSpPr>
        <p:spPr>
          <a:xfrm>
            <a:off x="609600" y="1310640"/>
            <a:ext cx="3749040" cy="2031325"/>
          </a:xfrm>
          <a:prstGeom prst="rect">
            <a:avLst/>
          </a:prstGeom>
          <a:noFill/>
        </p:spPr>
        <p:txBody>
          <a:bodyPr wrap="square" rtlCol="0">
            <a:spAutoFit/>
          </a:bodyPr>
          <a:lstStyle/>
          <a:p>
            <a:pPr marL="285750" indent="-285750">
              <a:buFont typeface="Arial" panose="020B0604020202020204" pitchFamily="34" charset="0"/>
              <a:buChar char="•"/>
            </a:pPr>
            <a:r>
              <a:rPr lang="en-GB" dirty="0"/>
              <a:t>Honesty</a:t>
            </a:r>
          </a:p>
          <a:p>
            <a:pPr marL="285750" indent="-285750">
              <a:buFont typeface="Arial" panose="020B0604020202020204" pitchFamily="34" charset="0"/>
              <a:buChar char="•"/>
            </a:pPr>
            <a:r>
              <a:rPr lang="en-GB" dirty="0"/>
              <a:t>Delegation</a:t>
            </a:r>
          </a:p>
          <a:p>
            <a:pPr marL="285750" indent="-285750">
              <a:buFont typeface="Arial" panose="020B0604020202020204" pitchFamily="34" charset="0"/>
              <a:buChar char="•"/>
            </a:pPr>
            <a:r>
              <a:rPr lang="en-GB" dirty="0"/>
              <a:t>Commitment</a:t>
            </a:r>
          </a:p>
          <a:p>
            <a:pPr marL="285750" indent="-285750">
              <a:buFont typeface="Arial" panose="020B0604020202020204" pitchFamily="34" charset="0"/>
              <a:buChar char="•"/>
            </a:pPr>
            <a:r>
              <a:rPr lang="en-GB" dirty="0"/>
              <a:t>Creativity</a:t>
            </a:r>
          </a:p>
          <a:p>
            <a:pPr marL="285750" indent="-285750">
              <a:buFont typeface="Arial" panose="020B0604020202020204" pitchFamily="34" charset="0"/>
              <a:buChar char="•"/>
            </a:pPr>
            <a:r>
              <a:rPr lang="en-GB" dirty="0"/>
              <a:t>Communication</a:t>
            </a:r>
          </a:p>
          <a:p>
            <a:pPr marL="285750" indent="-285750">
              <a:buFont typeface="Arial" panose="020B0604020202020204" pitchFamily="34" charset="0"/>
              <a:buChar char="•"/>
            </a:pPr>
            <a:r>
              <a:rPr lang="en-GB" dirty="0"/>
              <a:t>Attitude</a:t>
            </a:r>
          </a:p>
          <a:p>
            <a:pPr marL="285750" indent="-285750">
              <a:buFont typeface="Arial" panose="020B0604020202020204" pitchFamily="34" charset="0"/>
              <a:buChar char="•"/>
            </a:pPr>
            <a:r>
              <a:rPr lang="en-GB" dirty="0"/>
              <a:t>Humour</a:t>
            </a:r>
          </a:p>
        </p:txBody>
      </p:sp>
      <p:sp>
        <p:nvSpPr>
          <p:cNvPr id="7" name="TextBox 6">
            <a:extLst>
              <a:ext uri="{FF2B5EF4-FFF2-40B4-BE49-F238E27FC236}">
                <a16:creationId xmlns:a16="http://schemas.microsoft.com/office/drawing/2014/main" id="{F0613182-45FE-78CE-CD2F-AB8CBD0D0736}"/>
              </a:ext>
            </a:extLst>
          </p:cNvPr>
          <p:cNvSpPr txBox="1"/>
          <p:nvPr/>
        </p:nvSpPr>
        <p:spPr>
          <a:xfrm>
            <a:off x="5222240" y="772160"/>
            <a:ext cx="6217087" cy="369332"/>
          </a:xfrm>
          <a:prstGeom prst="rect">
            <a:avLst/>
          </a:prstGeom>
          <a:noFill/>
        </p:spPr>
        <p:txBody>
          <a:bodyPr wrap="none" rtlCol="0">
            <a:spAutoFit/>
          </a:bodyPr>
          <a:lstStyle/>
          <a:p>
            <a:r>
              <a:rPr lang="en-GB" dirty="0"/>
              <a:t>Good leadership within my role as Therapy assistant practitioner.</a:t>
            </a:r>
          </a:p>
        </p:txBody>
      </p:sp>
      <p:sp>
        <p:nvSpPr>
          <p:cNvPr id="10" name="TextBox 9">
            <a:extLst>
              <a:ext uri="{FF2B5EF4-FFF2-40B4-BE49-F238E27FC236}">
                <a16:creationId xmlns:a16="http://schemas.microsoft.com/office/drawing/2014/main" id="{C2C6A73B-8DBE-EF7D-A52B-CFA37D3BDA62}"/>
              </a:ext>
            </a:extLst>
          </p:cNvPr>
          <p:cNvSpPr txBox="1"/>
          <p:nvPr/>
        </p:nvSpPr>
        <p:spPr>
          <a:xfrm>
            <a:off x="4744720" y="1310640"/>
            <a:ext cx="6583680" cy="2585323"/>
          </a:xfrm>
          <a:prstGeom prst="rect">
            <a:avLst/>
          </a:prstGeom>
          <a:noFill/>
        </p:spPr>
        <p:txBody>
          <a:bodyPr wrap="square" rtlCol="0">
            <a:spAutoFit/>
          </a:bodyPr>
          <a:lstStyle/>
          <a:p>
            <a:pPr marL="285750" indent="-285750">
              <a:buFont typeface="Arial" panose="020B0604020202020204" pitchFamily="34" charset="0"/>
              <a:buChar char="•"/>
            </a:pPr>
            <a:r>
              <a:rPr lang="en-GB" dirty="0"/>
              <a:t>Motivation and focus – Focus on the task in hand, concentrate on one job at a time especially when working with a patient. By doing this I can enable person centred care. Seeing results from rehabilitation keeps me motivated. </a:t>
            </a:r>
          </a:p>
          <a:p>
            <a:pPr marL="285750" indent="-285750">
              <a:buFont typeface="Arial" panose="020B0604020202020204" pitchFamily="34" charset="0"/>
              <a:buChar char="•"/>
            </a:pPr>
            <a:r>
              <a:rPr lang="en-GB" dirty="0"/>
              <a:t>Accountability – Be responsible for my actions, decisions and caseloads. Know my limitations in my scope of practice!</a:t>
            </a:r>
          </a:p>
          <a:p>
            <a:pPr marL="285750" indent="-285750">
              <a:buFont typeface="Arial" panose="020B0604020202020204" pitchFamily="34" charset="0"/>
              <a:buChar char="•"/>
            </a:pPr>
            <a:r>
              <a:rPr lang="en-GB" dirty="0"/>
              <a:t>Active listening – Be fully present in the conversation. Have good eye contact and notice non-verbal cues.</a:t>
            </a:r>
          </a:p>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57CC5418-07AC-975B-801D-BA195301E274}"/>
              </a:ext>
            </a:extLst>
          </p:cNvPr>
          <p:cNvSpPr txBox="1"/>
          <p:nvPr/>
        </p:nvSpPr>
        <p:spPr>
          <a:xfrm>
            <a:off x="609600" y="3895963"/>
            <a:ext cx="10038080" cy="3139321"/>
          </a:xfrm>
          <a:prstGeom prst="rect">
            <a:avLst/>
          </a:prstGeom>
          <a:noFill/>
        </p:spPr>
        <p:txBody>
          <a:bodyPr wrap="square" rtlCol="0">
            <a:spAutoFit/>
          </a:bodyPr>
          <a:lstStyle/>
          <a:p>
            <a:pPr marL="285750" indent="-285750">
              <a:buFont typeface="Arial" panose="020B0604020202020204" pitchFamily="34" charset="0"/>
              <a:buChar char="•"/>
            </a:pPr>
            <a:r>
              <a:rPr lang="en-GB" dirty="0"/>
              <a:t>Keen to learn – Everyday is a new learning day as every patient is different. Take on as many training opportunities that’s offered.</a:t>
            </a:r>
          </a:p>
          <a:p>
            <a:pPr marL="285750" indent="-285750">
              <a:buFont typeface="Arial" panose="020B0604020202020204" pitchFamily="34" charset="0"/>
              <a:buChar char="•"/>
            </a:pPr>
            <a:r>
              <a:rPr lang="en-GB" dirty="0"/>
              <a:t>Collaboration – Work with other colleagues in different departments that are involved with the patient to reduce duplicate work. Work with patients and families to ensure an effective patient centred care. </a:t>
            </a:r>
          </a:p>
          <a:p>
            <a:pPr marL="285750" indent="-285750">
              <a:buFont typeface="Arial" panose="020B0604020202020204" pitchFamily="34" charset="0"/>
              <a:buChar char="•"/>
            </a:pPr>
            <a:r>
              <a:rPr lang="en-GB" dirty="0"/>
              <a:t>Effective communication – Give clear information and instructions on health care needs whether it is to a patient, families or other healthcare professionals.</a:t>
            </a:r>
          </a:p>
          <a:p>
            <a:pPr marL="285750" indent="-285750">
              <a:buFont typeface="Arial" panose="020B0604020202020204" pitchFamily="34" charset="0"/>
              <a:buChar char="•"/>
            </a:pPr>
            <a:r>
              <a:rPr lang="en-GB" dirty="0"/>
              <a:t>Flexibility – Being flexible in my caseload. Prioritise patients depending on urgency, needs or treatment and discharge planning.</a:t>
            </a:r>
          </a:p>
          <a:p>
            <a:pPr marL="285750" indent="-285750">
              <a:buFont typeface="Arial" panose="020B0604020202020204" pitchFamily="34" charset="0"/>
              <a:buChar char="•"/>
            </a:pPr>
            <a:r>
              <a:rPr lang="en-GB" dirty="0"/>
              <a:t>Reflective – Take time to reflect on my working day. What went well, what didn’t go well and how or can it be changed next time?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621710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825D83BA-AF68-22DC-BAA2-D6621A1C0427}"/>
              </a:ext>
            </a:extLst>
          </p:cNvPr>
          <p:cNvSpPr txBox="1"/>
          <p:nvPr/>
        </p:nvSpPr>
        <p:spPr>
          <a:xfrm>
            <a:off x="762000" y="904240"/>
            <a:ext cx="7599680" cy="1231106"/>
          </a:xfrm>
          <a:prstGeom prst="rect">
            <a:avLst/>
          </a:prstGeom>
          <a:solidFill>
            <a:srgbClr val="8399F5"/>
          </a:solidFill>
        </p:spPr>
        <p:txBody>
          <a:bodyPr wrap="square" rtlCol="0">
            <a:spAutoFit/>
          </a:bodyPr>
          <a:lstStyle/>
          <a:p>
            <a:r>
              <a:rPr lang="en-GB" sz="2800" dirty="0"/>
              <a:t>Increased Caseload – What does this mean to a Therapy assistant practitioner?</a:t>
            </a:r>
          </a:p>
          <a:p>
            <a:endParaRPr lang="en-GB" dirty="0"/>
          </a:p>
        </p:txBody>
      </p:sp>
      <p:sp>
        <p:nvSpPr>
          <p:cNvPr id="19" name="TextBox 18">
            <a:extLst>
              <a:ext uri="{FF2B5EF4-FFF2-40B4-BE49-F238E27FC236}">
                <a16:creationId xmlns:a16="http://schemas.microsoft.com/office/drawing/2014/main" id="{93F3DBAC-6B3E-A599-32EF-5CC0C1F6E438}"/>
              </a:ext>
            </a:extLst>
          </p:cNvPr>
          <p:cNvSpPr txBox="1"/>
          <p:nvPr/>
        </p:nvSpPr>
        <p:spPr>
          <a:xfrm>
            <a:off x="477520" y="2385645"/>
            <a:ext cx="7752080" cy="3416320"/>
          </a:xfrm>
          <a:prstGeom prst="rect">
            <a:avLst/>
          </a:prstGeom>
          <a:noFill/>
        </p:spPr>
        <p:txBody>
          <a:bodyPr wrap="square" rtlCol="0">
            <a:spAutoFit/>
          </a:bodyPr>
          <a:lstStyle/>
          <a:p>
            <a:r>
              <a:rPr lang="en-GB" dirty="0"/>
              <a:t>When an employer increases a person's caseload it can have negative impacts on the employee and the patients as well as the service they are providing.</a:t>
            </a:r>
          </a:p>
          <a:p>
            <a:r>
              <a:rPr lang="en-GB" dirty="0"/>
              <a:t>This might mean to a therapy assistant practitioner:</a:t>
            </a:r>
          </a:p>
          <a:p>
            <a:pPr marL="285750" indent="-285750">
              <a:buFont typeface="Arial" panose="020B0604020202020204" pitchFamily="34" charset="0"/>
              <a:buChar char="•"/>
            </a:pPr>
            <a:r>
              <a:rPr lang="en-GB" dirty="0"/>
              <a:t>More patients to see, treat and manage.</a:t>
            </a:r>
          </a:p>
          <a:p>
            <a:pPr marL="285750" indent="-285750">
              <a:buFont typeface="Arial" panose="020B0604020202020204" pitchFamily="34" charset="0"/>
              <a:buChar char="•"/>
            </a:pPr>
            <a:r>
              <a:rPr lang="en-GB" dirty="0"/>
              <a:t>Larger geographical areas to cover.</a:t>
            </a:r>
          </a:p>
          <a:p>
            <a:pPr marL="285750" indent="-285750">
              <a:buFont typeface="Arial" panose="020B0604020202020204" pitchFamily="34" charset="0"/>
              <a:buChar char="•"/>
            </a:pPr>
            <a:r>
              <a:rPr lang="en-GB" dirty="0"/>
              <a:t>More admin/paperwork.</a:t>
            </a:r>
          </a:p>
          <a:p>
            <a:pPr marL="285750" indent="-285750">
              <a:buFont typeface="Arial" panose="020B0604020202020204" pitchFamily="34" charset="0"/>
              <a:buChar char="•"/>
            </a:pPr>
            <a:r>
              <a:rPr lang="en-GB" dirty="0"/>
              <a:t>More pressure.</a:t>
            </a:r>
          </a:p>
          <a:p>
            <a:pPr marL="285750" indent="-285750">
              <a:buFont typeface="Arial" panose="020B0604020202020204" pitchFamily="34" charset="0"/>
              <a:buChar char="•"/>
            </a:pPr>
            <a:r>
              <a:rPr lang="en-GB" dirty="0"/>
              <a:t>Stress.</a:t>
            </a:r>
          </a:p>
          <a:p>
            <a:pPr marL="285750" indent="-285750">
              <a:buFont typeface="Arial" panose="020B0604020202020204" pitchFamily="34" charset="0"/>
              <a:buChar char="•"/>
            </a:pPr>
            <a:r>
              <a:rPr lang="en-GB" dirty="0"/>
              <a:t>Staff burnout.</a:t>
            </a:r>
          </a:p>
          <a:p>
            <a:pPr marL="285750" indent="-285750">
              <a:buFont typeface="Arial" panose="020B0604020202020204" pitchFamily="34" charset="0"/>
              <a:buChar char="•"/>
            </a:pPr>
            <a:r>
              <a:rPr lang="en-GB" dirty="0"/>
              <a:t>Increased anxiety.</a:t>
            </a:r>
          </a:p>
          <a:p>
            <a:pPr marL="285750" indent="-285750">
              <a:buFont typeface="Arial" panose="020B0604020202020204" pitchFamily="34" charset="0"/>
              <a:buChar char="•"/>
            </a:pPr>
            <a:r>
              <a:rPr lang="en-GB" dirty="0"/>
              <a:t>Working out of your remit.</a:t>
            </a:r>
          </a:p>
          <a:p>
            <a:pPr marL="285750" indent="-285750">
              <a:buFont typeface="Arial" panose="020B0604020202020204" pitchFamily="34" charset="0"/>
              <a:buChar char="•"/>
            </a:pPr>
            <a:r>
              <a:rPr lang="en-GB" dirty="0"/>
              <a:t>Less time to work on development. </a:t>
            </a:r>
          </a:p>
        </p:txBody>
      </p:sp>
      <p:sp>
        <p:nvSpPr>
          <p:cNvPr id="20" name="TextBox 19">
            <a:extLst>
              <a:ext uri="{FF2B5EF4-FFF2-40B4-BE49-F238E27FC236}">
                <a16:creationId xmlns:a16="http://schemas.microsoft.com/office/drawing/2014/main" id="{247E47BA-B945-12F7-128A-1CB941D2BAB8}"/>
              </a:ext>
            </a:extLst>
          </p:cNvPr>
          <p:cNvSpPr txBox="1"/>
          <p:nvPr/>
        </p:nvSpPr>
        <p:spPr>
          <a:xfrm>
            <a:off x="5120640" y="3810000"/>
            <a:ext cx="6715760" cy="2031325"/>
          </a:xfrm>
          <a:prstGeom prst="rect">
            <a:avLst/>
          </a:prstGeom>
          <a:solidFill>
            <a:schemeClr val="accent1">
              <a:lumMod val="40000"/>
              <a:lumOff val="60000"/>
            </a:schemeClr>
          </a:solidFill>
        </p:spPr>
        <p:txBody>
          <a:bodyPr wrap="square" rtlCol="0">
            <a:spAutoFit/>
          </a:bodyPr>
          <a:lstStyle/>
          <a:p>
            <a:r>
              <a:rPr lang="en-GB" b="1" i="0" dirty="0">
                <a:solidFill>
                  <a:srgbClr val="141414"/>
                </a:solidFill>
                <a:effectLst/>
                <a:latin typeface="Lato" panose="020F0502020204030204" pitchFamily="34" charset="0"/>
              </a:rPr>
              <a:t>‘’The </a:t>
            </a:r>
            <a:r>
              <a:rPr lang="en-GB" b="1" i="0" dirty="0">
                <a:effectLst/>
                <a:latin typeface="Lato" panose="020F0502020204030204" pitchFamily="34" charset="0"/>
                <a:hlinkClick r:id="rId2"/>
              </a:rPr>
              <a:t>Health and Social Care Committee’s report</a:t>
            </a:r>
            <a:r>
              <a:rPr lang="en-GB" b="1" i="0" dirty="0">
                <a:solidFill>
                  <a:srgbClr val="141414"/>
                </a:solidFill>
                <a:effectLst/>
                <a:latin typeface="Lato" panose="020F0502020204030204" pitchFamily="34" charset="0"/>
              </a:rPr>
              <a:t> on workforce burnout and resilience in the NHS and social care is unequivocal. Chronic excessive workload is damaging staff health, patient care and staff’s long-term ability to provide high-quality and compassionate care for people in their communities.’’</a:t>
            </a:r>
          </a:p>
          <a:p>
            <a:r>
              <a:rPr lang="en-GB" b="1" dirty="0">
                <a:solidFill>
                  <a:srgbClr val="141414"/>
                </a:solidFill>
                <a:latin typeface="Lato" panose="020F0502020204030204" pitchFamily="34" charset="0"/>
              </a:rPr>
              <a:t>(The Kings Fund. 2021)</a:t>
            </a:r>
            <a:endParaRPr lang="en-GB" dirty="0"/>
          </a:p>
        </p:txBody>
      </p:sp>
    </p:spTree>
    <p:extLst>
      <p:ext uri="{BB962C8B-B14F-4D97-AF65-F5344CB8AC3E}">
        <p14:creationId xmlns:p14="http://schemas.microsoft.com/office/powerpoint/2010/main" val="1045918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52A49CA-D7CF-3C29-D52D-BD79C9AB606B}"/>
              </a:ext>
            </a:extLst>
          </p:cNvPr>
          <p:cNvSpPr txBox="1"/>
          <p:nvPr/>
        </p:nvSpPr>
        <p:spPr>
          <a:xfrm>
            <a:off x="548640" y="650240"/>
            <a:ext cx="7975600" cy="523220"/>
          </a:xfrm>
          <a:prstGeom prst="rect">
            <a:avLst/>
          </a:prstGeom>
          <a:solidFill>
            <a:schemeClr val="accent1">
              <a:lumMod val="40000"/>
              <a:lumOff val="60000"/>
            </a:schemeClr>
          </a:solidFill>
        </p:spPr>
        <p:txBody>
          <a:bodyPr wrap="square" rtlCol="0">
            <a:spAutoFit/>
          </a:bodyPr>
          <a:lstStyle/>
          <a:p>
            <a:r>
              <a:rPr lang="en-GB" sz="2800" dirty="0"/>
              <a:t>What might this mean for patients and the service?</a:t>
            </a:r>
          </a:p>
        </p:txBody>
      </p:sp>
      <p:sp>
        <p:nvSpPr>
          <p:cNvPr id="9" name="TextBox 8">
            <a:extLst>
              <a:ext uri="{FF2B5EF4-FFF2-40B4-BE49-F238E27FC236}">
                <a16:creationId xmlns:a16="http://schemas.microsoft.com/office/drawing/2014/main" id="{886F015E-2C3B-5D4E-2231-67DFB6013049}"/>
              </a:ext>
            </a:extLst>
          </p:cNvPr>
          <p:cNvSpPr txBox="1"/>
          <p:nvPr/>
        </p:nvSpPr>
        <p:spPr>
          <a:xfrm>
            <a:off x="548640" y="1686560"/>
            <a:ext cx="9936480" cy="2308324"/>
          </a:xfrm>
          <a:prstGeom prst="rect">
            <a:avLst/>
          </a:prstGeom>
          <a:noFill/>
        </p:spPr>
        <p:txBody>
          <a:bodyPr wrap="square" rtlCol="0">
            <a:spAutoFit/>
          </a:bodyPr>
          <a:lstStyle/>
          <a:p>
            <a:pPr marL="285750" indent="-285750">
              <a:buFont typeface="Arial" panose="020B0604020202020204" pitchFamily="34" charset="0"/>
              <a:buChar char="•"/>
            </a:pPr>
            <a:r>
              <a:rPr lang="en-GB" dirty="0"/>
              <a:t>Less face to face time with patients.</a:t>
            </a:r>
          </a:p>
          <a:p>
            <a:pPr marL="285750" indent="-285750">
              <a:buFont typeface="Arial" panose="020B0604020202020204" pitchFamily="34" charset="0"/>
              <a:buChar char="•"/>
            </a:pPr>
            <a:r>
              <a:rPr lang="en-GB" dirty="0"/>
              <a:t>Reduced treatment.</a:t>
            </a:r>
          </a:p>
          <a:p>
            <a:pPr marL="285750" indent="-285750">
              <a:buFont typeface="Arial" panose="020B0604020202020204" pitchFamily="34" charset="0"/>
              <a:buChar char="•"/>
            </a:pPr>
            <a:r>
              <a:rPr lang="en-GB" dirty="0"/>
              <a:t>Longer hospital stays due to less therapy therefore longer to recover.</a:t>
            </a:r>
          </a:p>
          <a:p>
            <a:pPr marL="285750" indent="-285750">
              <a:buFont typeface="Arial" panose="020B0604020202020204" pitchFamily="34" charset="0"/>
              <a:buChar char="•"/>
            </a:pPr>
            <a:r>
              <a:rPr lang="en-GB" dirty="0"/>
              <a:t>Decrease in engagement from patients.</a:t>
            </a:r>
          </a:p>
          <a:p>
            <a:pPr marL="285750" indent="-285750">
              <a:buFont typeface="Arial" panose="020B0604020202020204" pitchFamily="34" charset="0"/>
              <a:buChar char="•"/>
            </a:pPr>
            <a:r>
              <a:rPr lang="en-GB" dirty="0"/>
              <a:t>Complaints.</a:t>
            </a:r>
          </a:p>
          <a:p>
            <a:pPr marL="285750" indent="-285750">
              <a:buFont typeface="Arial" panose="020B0604020202020204" pitchFamily="34" charset="0"/>
              <a:buChar char="•"/>
            </a:pPr>
            <a:r>
              <a:rPr lang="en-GB" dirty="0"/>
              <a:t>Patients seeking private therapy.</a:t>
            </a:r>
          </a:p>
          <a:p>
            <a:pPr marL="285750" indent="-285750">
              <a:buFont typeface="Arial" panose="020B0604020202020204" pitchFamily="34" charset="0"/>
              <a:buChar char="•"/>
            </a:pPr>
            <a:r>
              <a:rPr lang="en-GB" dirty="0"/>
              <a:t>Self discharges and at risk from being re admitted into hospital.</a:t>
            </a:r>
          </a:p>
          <a:p>
            <a:pPr marL="285750" indent="-285750">
              <a:buFont typeface="Arial" panose="020B0604020202020204" pitchFamily="34" charset="0"/>
              <a:buChar char="•"/>
            </a:pPr>
            <a:r>
              <a:rPr lang="en-GB" dirty="0"/>
              <a:t>Longer waiting lists.</a:t>
            </a:r>
          </a:p>
        </p:txBody>
      </p:sp>
      <p:sp>
        <p:nvSpPr>
          <p:cNvPr id="2" name="TextBox 1">
            <a:extLst>
              <a:ext uri="{FF2B5EF4-FFF2-40B4-BE49-F238E27FC236}">
                <a16:creationId xmlns:a16="http://schemas.microsoft.com/office/drawing/2014/main" id="{E6731FE0-7C87-A31E-AA4E-5E6CF656773E}"/>
              </a:ext>
            </a:extLst>
          </p:cNvPr>
          <p:cNvSpPr txBox="1"/>
          <p:nvPr/>
        </p:nvSpPr>
        <p:spPr>
          <a:xfrm>
            <a:off x="3098800" y="3994884"/>
            <a:ext cx="8636000" cy="2308324"/>
          </a:xfrm>
          <a:prstGeom prst="rect">
            <a:avLst/>
          </a:prstGeom>
          <a:solidFill>
            <a:schemeClr val="accent1">
              <a:lumMod val="40000"/>
              <a:lumOff val="60000"/>
            </a:schemeClr>
          </a:solidFill>
        </p:spPr>
        <p:txBody>
          <a:bodyPr wrap="square" rtlCol="0">
            <a:spAutoFit/>
          </a:bodyPr>
          <a:lstStyle/>
          <a:p>
            <a:r>
              <a:rPr lang="en-GB" b="0" i="0" dirty="0">
                <a:solidFill>
                  <a:srgbClr val="3E505A"/>
                </a:solidFill>
                <a:effectLst/>
                <a:latin typeface="myriad-pro"/>
              </a:rPr>
              <a:t>‘’Community services cannot absorb any extra demand in the current context of financial pressures and workforce shortages. As one trust leader that we interviewed said: "The community sector is being squeezed from all angles". In our survey, trust leaders reported that demand is already outstripping current capacity and resources. For example, 59% of all trusts said their local community service provision was not able to meet the current demand for adult community services. Half of respondents also said the demand for planned community services such as physiotherapy and podiatry was not being met.’’ </a:t>
            </a:r>
          </a:p>
          <a:p>
            <a:r>
              <a:rPr lang="en-GB" b="0" i="0" dirty="0">
                <a:solidFill>
                  <a:srgbClr val="3E505A"/>
                </a:solidFill>
                <a:effectLst/>
                <a:latin typeface="myriad-pro"/>
              </a:rPr>
              <a:t>(NHS providers. 2023)</a:t>
            </a:r>
          </a:p>
        </p:txBody>
      </p:sp>
    </p:spTree>
    <p:extLst>
      <p:ext uri="{BB962C8B-B14F-4D97-AF65-F5344CB8AC3E}">
        <p14:creationId xmlns:p14="http://schemas.microsoft.com/office/powerpoint/2010/main" val="1705816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BB869C-355A-9A76-3E48-17E20209C4EF}"/>
              </a:ext>
            </a:extLst>
          </p:cNvPr>
          <p:cNvSpPr txBox="1"/>
          <p:nvPr/>
        </p:nvSpPr>
        <p:spPr>
          <a:xfrm>
            <a:off x="863600" y="843280"/>
            <a:ext cx="6197600" cy="1477328"/>
          </a:xfrm>
          <a:prstGeom prst="rect">
            <a:avLst/>
          </a:prstGeom>
          <a:noFill/>
        </p:spPr>
        <p:txBody>
          <a:bodyPr wrap="square" rtlCol="0">
            <a:spAutoFit/>
          </a:bodyPr>
          <a:lstStyle/>
          <a:p>
            <a:r>
              <a:rPr lang="en-GB" sz="2400" dirty="0"/>
              <a:t>How can an increased caseload be managed?</a:t>
            </a:r>
          </a:p>
          <a:p>
            <a:endParaRPr lang="en-GB" sz="2400" dirty="0"/>
          </a:p>
          <a:p>
            <a:endParaRPr lang="en-GB" sz="2400" dirty="0"/>
          </a:p>
          <a:p>
            <a:endParaRPr lang="en-GB" dirty="0"/>
          </a:p>
        </p:txBody>
      </p:sp>
      <p:sp>
        <p:nvSpPr>
          <p:cNvPr id="3" name="TextBox 2">
            <a:extLst>
              <a:ext uri="{FF2B5EF4-FFF2-40B4-BE49-F238E27FC236}">
                <a16:creationId xmlns:a16="http://schemas.microsoft.com/office/drawing/2014/main" id="{643AF1D6-285D-5B8F-B832-87DBC3F54DBF}"/>
              </a:ext>
            </a:extLst>
          </p:cNvPr>
          <p:cNvSpPr txBox="1"/>
          <p:nvPr/>
        </p:nvSpPr>
        <p:spPr>
          <a:xfrm>
            <a:off x="568960" y="1581944"/>
            <a:ext cx="10759440" cy="3970318"/>
          </a:xfrm>
          <a:prstGeom prst="rect">
            <a:avLst/>
          </a:prstGeom>
          <a:noFill/>
        </p:spPr>
        <p:txBody>
          <a:bodyPr wrap="square" rtlCol="0">
            <a:spAutoFit/>
          </a:bodyPr>
          <a:lstStyle/>
          <a:p>
            <a:pPr marL="285750" indent="-285750">
              <a:buFont typeface="Arial" panose="020B0604020202020204" pitchFamily="34" charset="0"/>
              <a:buChar char="•"/>
            </a:pPr>
            <a:r>
              <a:rPr lang="en-GB" dirty="0"/>
              <a:t>Keep calm – Don’t over think the tasks you have to do. It will cause more stress and anxiety which will result in burnout. Take breaks.</a:t>
            </a:r>
          </a:p>
          <a:p>
            <a:pPr marL="285750" indent="-285750">
              <a:buFont typeface="Arial" panose="020B0604020202020204" pitchFamily="34" charset="0"/>
              <a:buChar char="•"/>
            </a:pPr>
            <a:r>
              <a:rPr lang="en-GB" dirty="0"/>
              <a:t>Be organised and prioritize – Plan your day before you start it. Prioritize which patients need to be seen according to patient need.</a:t>
            </a:r>
          </a:p>
          <a:p>
            <a:pPr marL="285750" indent="-285750">
              <a:buFont typeface="Arial" panose="020B0604020202020204" pitchFamily="34" charset="0"/>
              <a:buChar char="•"/>
            </a:pPr>
            <a:r>
              <a:rPr lang="en-GB" dirty="0"/>
              <a:t>Take time with patients -  Build up that rapport to ensure you give effective treatment and person-centred care.</a:t>
            </a:r>
          </a:p>
          <a:p>
            <a:pPr marL="285750" indent="-285750">
              <a:buFont typeface="Arial" panose="020B0604020202020204" pitchFamily="34" charset="0"/>
              <a:buChar char="•"/>
            </a:pPr>
            <a:r>
              <a:rPr lang="en-GB" dirty="0"/>
              <a:t>Know your limitations – Know what is expected of you and your role as therapy assistant practitioner.</a:t>
            </a:r>
          </a:p>
          <a:p>
            <a:pPr marL="285750" indent="-285750">
              <a:buFont typeface="Arial" panose="020B0604020202020204" pitchFamily="34" charset="0"/>
              <a:buChar char="•"/>
            </a:pPr>
            <a:r>
              <a:rPr lang="en-GB" dirty="0"/>
              <a:t>Attend supervisions – Arrange time with your manager or team leader to have discussions about your caseload and develop clinical skills.</a:t>
            </a:r>
          </a:p>
          <a:p>
            <a:pPr marL="285750" indent="-285750">
              <a:buFont typeface="Arial" panose="020B0604020202020204" pitchFamily="34" charset="0"/>
              <a:buChar char="•"/>
            </a:pPr>
            <a:r>
              <a:rPr lang="en-GB" dirty="0"/>
              <a:t>Collaborate with other healthcare professionals – Attend MDT meetings and have discussions about the patients you are involved with. </a:t>
            </a:r>
          </a:p>
          <a:p>
            <a:pPr marL="285750" indent="-285750">
              <a:buFont typeface="Arial" panose="020B0604020202020204" pitchFamily="34" charset="0"/>
              <a:buChar char="•"/>
            </a:pPr>
            <a:r>
              <a:rPr lang="en-GB" dirty="0"/>
              <a:t>Effective communication and education – Explain the treatments and services to patients and families making sure we ask the question – What matters to you?</a:t>
            </a:r>
          </a:p>
          <a:p>
            <a:pPr marL="285750" indent="-285750">
              <a:buFont typeface="Arial" panose="020B0604020202020204" pitchFamily="34" charset="0"/>
              <a:buChar char="•"/>
            </a:pPr>
            <a:r>
              <a:rPr lang="en-GB" dirty="0"/>
              <a:t>Complete all necessary paperwork within a specific time frame – Don’t let it all build up!</a:t>
            </a:r>
          </a:p>
        </p:txBody>
      </p:sp>
    </p:spTree>
    <p:extLst>
      <p:ext uri="{BB962C8B-B14F-4D97-AF65-F5344CB8AC3E}">
        <p14:creationId xmlns:p14="http://schemas.microsoft.com/office/powerpoint/2010/main" val="4097607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8CAF29-00FA-2DD6-5008-1C7499D448F8}"/>
              </a:ext>
            </a:extLst>
          </p:cNvPr>
          <p:cNvSpPr txBox="1"/>
          <p:nvPr/>
        </p:nvSpPr>
        <p:spPr>
          <a:xfrm>
            <a:off x="386080" y="487680"/>
            <a:ext cx="11582400" cy="4247317"/>
          </a:xfrm>
          <a:prstGeom prst="rect">
            <a:avLst/>
          </a:prstGeom>
          <a:noFill/>
        </p:spPr>
        <p:txBody>
          <a:bodyPr wrap="square" rtlCol="0">
            <a:spAutoFit/>
          </a:bodyPr>
          <a:lstStyle/>
          <a:p>
            <a:pPr marL="285750" indent="-285750">
              <a:buFont typeface="Arial" panose="020B0604020202020204" pitchFamily="34" charset="0"/>
              <a:buChar char="•"/>
            </a:pPr>
            <a:r>
              <a:rPr lang="en-GB" dirty="0"/>
              <a:t>Delegate – Delegate tasks to the wider team, e.g. rehabilitation assistants to deliver the interventions identified at assessment. To give patients the necessary time and treatment they need to progress in rehabilitation. Also, to ward staff – rehabilitation is a 24hour approach.</a:t>
            </a:r>
          </a:p>
          <a:p>
            <a:pPr marL="285750" indent="-285750">
              <a:buFont typeface="Arial" panose="020B0604020202020204" pitchFamily="34" charset="0"/>
              <a:buChar char="•"/>
            </a:pPr>
            <a:r>
              <a:rPr lang="en-GB" dirty="0"/>
              <a:t>Accountability – Be accountable for all your actions and decisions. If you are unsure, discuss it with a qualified colleague who can assist you.</a:t>
            </a:r>
          </a:p>
          <a:p>
            <a:pPr marL="285750" indent="-285750">
              <a:buFont typeface="Arial" panose="020B0604020202020204" pitchFamily="34" charset="0"/>
              <a:buChar char="•"/>
            </a:pPr>
            <a:endParaRPr lang="en-GB" dirty="0"/>
          </a:p>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p:txBody>
      </p:sp>
      <p:sp>
        <p:nvSpPr>
          <p:cNvPr id="6" name="TextBox 5">
            <a:extLst>
              <a:ext uri="{FF2B5EF4-FFF2-40B4-BE49-F238E27FC236}">
                <a16:creationId xmlns:a16="http://schemas.microsoft.com/office/drawing/2014/main" id="{C8D66AA2-F74B-452B-04BA-AAF04EA4740C}"/>
              </a:ext>
            </a:extLst>
          </p:cNvPr>
          <p:cNvSpPr txBox="1"/>
          <p:nvPr/>
        </p:nvSpPr>
        <p:spPr>
          <a:xfrm>
            <a:off x="477520" y="1991360"/>
            <a:ext cx="9723120" cy="1857368"/>
          </a:xfrm>
          <a:prstGeom prst="rect">
            <a:avLst/>
          </a:prstGeom>
          <a:solidFill>
            <a:srgbClr val="8399F5"/>
          </a:solidFill>
        </p:spPr>
        <p:txBody>
          <a:bodyPr wrap="square" rtlCol="0">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‘’Rising demands on health and social care provision, as well as rising complexity, provide uncertain challenges to health care systems and their staff. The requirement to operate in integrated teams, staff deployment considerations, and methods to staff development are critical problems for the future. These must be examined in addition to the legislative and governance systems that support safe care. The capacity to delegate, assign and supervise are important competencies that support each individual health and social care practitioners' profession.’’ (All Wales Guidelines for Delegation. </a:t>
            </a:r>
            <a:r>
              <a:rPr lang="en-GB" kern="100" dirty="0">
                <a:latin typeface="Calibri" panose="020F0502020204030204" pitchFamily="34" charset="0"/>
                <a:ea typeface="Calibri" panose="020F0502020204030204" pitchFamily="34" charset="0"/>
                <a:cs typeface="Times New Roman" panose="02020603050405020304" pitchFamily="18" charset="0"/>
              </a:rPr>
              <a:t>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37327C6E-1AF3-0F88-88A0-B3B35A07B8C9}"/>
              </a:ext>
            </a:extLst>
          </p:cNvPr>
          <p:cNvSpPr txBox="1"/>
          <p:nvPr/>
        </p:nvSpPr>
        <p:spPr>
          <a:xfrm>
            <a:off x="558800" y="4185920"/>
            <a:ext cx="10383520" cy="1477328"/>
          </a:xfrm>
          <a:prstGeom prst="rect">
            <a:avLst/>
          </a:prstGeom>
          <a:solidFill>
            <a:schemeClr val="accent1">
              <a:lumMod val="20000"/>
              <a:lumOff val="80000"/>
            </a:schemeClr>
          </a:solidFill>
        </p:spPr>
        <p:txBody>
          <a:bodyPr wrap="square" rtlCol="0">
            <a:spAutoFit/>
          </a:bodyPr>
          <a:lstStyle/>
          <a:p>
            <a:r>
              <a:rPr lang="en-GB" dirty="0"/>
              <a:t>‘’Accountability is the principle that members of staff and organisations are responsible and answerable for their actions. The delegator is accountable for ensuring that the treatment or care is appropriately and safely delegated to competent individual(s). The person delegated is accountable for accepting appropriate delegation and is responsible for the performance of those functions.’’ (All Wales Guidelines for Delegation. 2023)</a:t>
            </a:r>
          </a:p>
        </p:txBody>
      </p:sp>
    </p:spTree>
    <p:extLst>
      <p:ext uri="{BB962C8B-B14F-4D97-AF65-F5344CB8AC3E}">
        <p14:creationId xmlns:p14="http://schemas.microsoft.com/office/powerpoint/2010/main" val="3866750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8399F5"/>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9B6DCF-92D5-B3A1-B6A8-61C79F417595}"/>
              </a:ext>
            </a:extLst>
          </p:cNvPr>
          <p:cNvSpPr txBox="1"/>
          <p:nvPr/>
        </p:nvSpPr>
        <p:spPr>
          <a:xfrm>
            <a:off x="533400" y="685800"/>
            <a:ext cx="10274300" cy="6001643"/>
          </a:xfrm>
          <a:prstGeom prst="rect">
            <a:avLst/>
          </a:prstGeom>
          <a:noFill/>
        </p:spPr>
        <p:txBody>
          <a:bodyPr wrap="square" rtlCol="0">
            <a:spAutoFit/>
          </a:bodyPr>
          <a:lstStyle/>
          <a:p>
            <a:r>
              <a:rPr lang="en-GB" sz="2400" dirty="0"/>
              <a:t>An increased caseload can also have it benefits.</a:t>
            </a:r>
          </a:p>
          <a:p>
            <a:r>
              <a:rPr lang="en-GB" sz="2400" dirty="0"/>
              <a:t>If using the services and support correctly, an increased caseload can be managed. Patients can be seen and assessed in a timely manner and a personalised treatment plan can be made. With the right delegation and planning, these patients can be seen for ongoing treatment by a rehabilitation assistant and their goals can be reached in a shorter space of time. Which will result in quicker hospital discharges, less re admissions and failed hospital discharges. In a community setting it will assist in the prevention of unnecessary hospital admissions. This will give the therapy assistant practitioner capacity to deal with equipment ordering, discharge planning and seeing other patients. </a:t>
            </a:r>
          </a:p>
          <a:p>
            <a:endParaRPr lang="en-GB" sz="2400" dirty="0"/>
          </a:p>
          <a:p>
            <a:r>
              <a:rPr lang="en-GB" sz="2400" dirty="0"/>
              <a:t>Data will be collected and managed by the team leaders or managers. It will show waiting lists, referrals and patient contact time and counts. Each patient should be on a specific pathway and all data collected can be pulled and analysed to ensure effective use of the service. </a:t>
            </a:r>
          </a:p>
          <a:p>
            <a:endParaRPr lang="en-GB" sz="2400" dirty="0"/>
          </a:p>
        </p:txBody>
      </p:sp>
    </p:spTree>
    <p:extLst>
      <p:ext uri="{BB962C8B-B14F-4D97-AF65-F5344CB8AC3E}">
        <p14:creationId xmlns:p14="http://schemas.microsoft.com/office/powerpoint/2010/main" val="1738332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8399F5"/>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5E11F5-2403-5106-2FD6-CA0BA7050E19}"/>
              </a:ext>
            </a:extLst>
          </p:cNvPr>
          <p:cNvSpPr txBox="1"/>
          <p:nvPr/>
        </p:nvSpPr>
        <p:spPr>
          <a:xfrm>
            <a:off x="558800" y="292100"/>
            <a:ext cx="10096500" cy="6001643"/>
          </a:xfrm>
          <a:prstGeom prst="rect">
            <a:avLst/>
          </a:prstGeom>
          <a:noFill/>
        </p:spPr>
        <p:txBody>
          <a:bodyPr wrap="square" rtlCol="0">
            <a:spAutoFit/>
          </a:bodyPr>
          <a:lstStyle/>
          <a:p>
            <a:r>
              <a:rPr lang="en-GB" sz="2400" dirty="0"/>
              <a:t>How an increased caseload has developed me in my role as a therapy assistant practitioner.</a:t>
            </a:r>
          </a:p>
          <a:p>
            <a:r>
              <a:rPr lang="en-GB" sz="2400" dirty="0"/>
              <a:t>In my role, my caseload increases all the time. I work on a 15-bed ward along an Occupational therapist. I work on my own in a 12-bed rehabilitation unit with the support of qualified staff when needed and I manage a community caseload in the surrounding area. I have certain days where I am fixed to each location. Once I'm there I can prioritize according to patient and service need.</a:t>
            </a:r>
          </a:p>
          <a:p>
            <a:r>
              <a:rPr lang="en-GB" sz="2400" dirty="0"/>
              <a:t>Having an increased caseload has made me manage my time effectively whilst still delivering a thorough assessment and person-centred treatment plan. I am learning new skills all the time through practical work and working with a variety of patients. It has helped to learn how to delegate efficiently and not take on all the work myself.</a:t>
            </a:r>
          </a:p>
          <a:p>
            <a:r>
              <a:rPr lang="en-GB" sz="2400" dirty="0"/>
              <a:t>It enables me to seek different services that may be beneficial to the patient to give them more support and advice. </a:t>
            </a:r>
          </a:p>
          <a:p>
            <a:r>
              <a:rPr lang="en-GB" sz="2400" dirty="0"/>
              <a:t>It has also helped me to focus in working under pressure but most importantly helped me to have confidence to discuss caseload when capacity is at its limit. </a:t>
            </a:r>
          </a:p>
        </p:txBody>
      </p:sp>
    </p:spTree>
    <p:extLst>
      <p:ext uri="{BB962C8B-B14F-4D97-AF65-F5344CB8AC3E}">
        <p14:creationId xmlns:p14="http://schemas.microsoft.com/office/powerpoint/2010/main" val="861335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8399F5"/>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D78EBD-9B07-56F2-711E-AF52F2FBF308}"/>
              </a:ext>
            </a:extLst>
          </p:cNvPr>
          <p:cNvSpPr txBox="1"/>
          <p:nvPr/>
        </p:nvSpPr>
        <p:spPr>
          <a:xfrm>
            <a:off x="457200" y="520700"/>
            <a:ext cx="11455400" cy="6986528"/>
          </a:xfrm>
          <a:prstGeom prst="rect">
            <a:avLst/>
          </a:prstGeom>
          <a:noFill/>
        </p:spPr>
        <p:txBody>
          <a:bodyPr wrap="square" rtlCol="0">
            <a:spAutoFit/>
          </a:bodyPr>
          <a:lstStyle/>
          <a:p>
            <a:r>
              <a:rPr lang="en-GB" sz="2400" dirty="0"/>
              <a:t>Reference list.</a:t>
            </a:r>
          </a:p>
          <a:p>
            <a:endParaRPr lang="en-GB" sz="2400" dirty="0"/>
          </a:p>
          <a:p>
            <a:r>
              <a:rPr lang="en-GB" sz="2000" dirty="0"/>
              <a:t>NHS Employers (2020) </a:t>
            </a:r>
            <a:r>
              <a:rPr lang="en-GB" sz="2000" i="1" dirty="0"/>
              <a:t>Assistant Practitioners. </a:t>
            </a:r>
            <a:r>
              <a:rPr lang="en-GB" sz="2000" dirty="0"/>
              <a:t>Available at: </a:t>
            </a:r>
            <a:r>
              <a:rPr lang="en-GB" sz="2000" dirty="0">
                <a:hlinkClick r:id="rId2"/>
              </a:rPr>
              <a:t>https://www.nhsemployers.org/articles/assistant-practitioners</a:t>
            </a:r>
            <a:r>
              <a:rPr lang="en-GB" sz="2000" dirty="0"/>
              <a:t> (Accessed: 9 October 2023)</a:t>
            </a:r>
          </a:p>
          <a:p>
            <a:endParaRPr lang="en-GB" sz="2000" dirty="0"/>
          </a:p>
          <a:p>
            <a:r>
              <a:rPr lang="en-GB" sz="2000" dirty="0"/>
              <a:t>The Kings Fund (2021) </a:t>
            </a:r>
            <a:r>
              <a:rPr lang="en-GB" sz="2000" i="1" dirty="0"/>
              <a:t>Naming the issue: chronic excessive workload in the NHS. </a:t>
            </a:r>
            <a:r>
              <a:rPr lang="en-GB" sz="2000" i="1" dirty="0" err="1"/>
              <a:t>Bailey.S</a:t>
            </a:r>
            <a:r>
              <a:rPr lang="en-GB" sz="2000" i="1" dirty="0"/>
              <a:t> and West. M. </a:t>
            </a:r>
            <a:r>
              <a:rPr lang="en-GB" sz="2000" dirty="0"/>
              <a:t>Available at: </a:t>
            </a:r>
            <a:r>
              <a:rPr lang="en-GB" sz="2000" dirty="0">
                <a:hlinkClick r:id="rId3"/>
              </a:rPr>
              <a:t>https://www.kingsfund.org.uk/blog/2021/06/naming-issue-chronic-excessive-workload-nhs</a:t>
            </a:r>
            <a:r>
              <a:rPr lang="en-GB" sz="2000" dirty="0"/>
              <a:t> (Accessed: 9 October 2023)</a:t>
            </a:r>
          </a:p>
          <a:p>
            <a:endParaRPr lang="en-GB" sz="2000" dirty="0"/>
          </a:p>
          <a:p>
            <a:r>
              <a:rPr lang="en-GB" sz="2000" dirty="0"/>
              <a:t>NHS Providers (2023) </a:t>
            </a:r>
            <a:r>
              <a:rPr lang="en-GB" sz="2000" i="1" dirty="0"/>
              <a:t>Rising Demand.</a:t>
            </a:r>
            <a:r>
              <a:rPr lang="en-GB" sz="2000" dirty="0"/>
              <a:t> Available at: </a:t>
            </a:r>
            <a:r>
              <a:rPr lang="en-GB" sz="2000" dirty="0">
                <a:hlinkClick r:id="rId4"/>
              </a:rPr>
              <a:t>https://nhsproviders.org/state-of-the-provider-sector-05-18/4-rising-demand</a:t>
            </a:r>
            <a:r>
              <a:rPr lang="en-GB" sz="2000" dirty="0"/>
              <a:t> (Accessed: 9 October 2023)</a:t>
            </a:r>
          </a:p>
          <a:p>
            <a:endParaRPr lang="en-GB" sz="2000" dirty="0"/>
          </a:p>
          <a:p>
            <a:r>
              <a:rPr lang="en-GB" sz="2000" dirty="0"/>
              <a:t>Health Education and Improvement Wales (2020) </a:t>
            </a:r>
            <a:r>
              <a:rPr lang="en-GB" sz="2000" i="1" dirty="0"/>
              <a:t>All Wales Guidelines for Delegation. Pg4. </a:t>
            </a:r>
            <a:r>
              <a:rPr lang="en-GB" sz="2000" dirty="0"/>
              <a:t>Available at: </a:t>
            </a:r>
            <a:r>
              <a:rPr lang="en-GB" sz="2000" dirty="0">
                <a:hlinkClick r:id="rId5"/>
              </a:rPr>
              <a:t>https://heiw.nhs.wales/files/weds-practicing-appropriate-delegation/all-wales-guidelines-for-delegation-2020/</a:t>
            </a:r>
            <a:r>
              <a:rPr lang="en-GB" sz="2000" dirty="0"/>
              <a:t>)</a:t>
            </a:r>
          </a:p>
          <a:p>
            <a:endParaRPr lang="en-GB" sz="2000" dirty="0"/>
          </a:p>
          <a:p>
            <a:r>
              <a:rPr lang="en-GB" sz="2000" dirty="0"/>
              <a:t>Health Education and Improvement Wales (2020) </a:t>
            </a:r>
            <a:r>
              <a:rPr lang="en-GB" sz="2000" i="1" dirty="0"/>
              <a:t>All Wales Guidelines for Delegation. Pg15. </a:t>
            </a:r>
            <a:r>
              <a:rPr lang="en-GB" sz="2000" dirty="0"/>
              <a:t>Available at: </a:t>
            </a:r>
            <a:r>
              <a:rPr lang="en-GB" sz="2000" dirty="0">
                <a:hlinkClick r:id="rId5"/>
              </a:rPr>
              <a:t>https://heiw.nhs.wales/files/weds-practicing-appropriate-delegation/all-wales-guidelines-for-delegation-2020/</a:t>
            </a:r>
            <a:r>
              <a:rPr lang="en-GB" sz="2000" dirty="0"/>
              <a:t>)</a:t>
            </a:r>
          </a:p>
          <a:p>
            <a:endParaRPr lang="en-GB" sz="2000" dirty="0"/>
          </a:p>
          <a:p>
            <a:endParaRPr lang="en-GB" sz="2000" dirty="0"/>
          </a:p>
          <a:p>
            <a:endParaRPr lang="en-GB" sz="2000" dirty="0"/>
          </a:p>
        </p:txBody>
      </p:sp>
    </p:spTree>
    <p:extLst>
      <p:ext uri="{BB962C8B-B14F-4D97-AF65-F5344CB8AC3E}">
        <p14:creationId xmlns:p14="http://schemas.microsoft.com/office/powerpoint/2010/main" val="9146294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5913</TotalTime>
  <Words>1727</Words>
  <Application>Microsoft Office PowerPoint</Application>
  <PresentationFormat>Widescreen</PresentationFormat>
  <Paragraphs>98</Paragraphs>
  <Slides>11</Slides>
  <Notes>1</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Lato</vt:lpstr>
      <vt:lpstr>myriad-pro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Yasmin Collins (PTHB - Physiotherapy)</dc:creator>
  <cp:lastModifiedBy>Yasmin Collins (PTHB - Physiotherapy)</cp:lastModifiedBy>
  <cp:revision>11</cp:revision>
  <dcterms:created xsi:type="dcterms:W3CDTF">2023-11-11T21:15:54Z</dcterms:created>
  <dcterms:modified xsi:type="dcterms:W3CDTF">2023-11-15T23:54:55Z</dcterms:modified>
</cp:coreProperties>
</file>