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40"/>
  </p:notesMasterIdLst>
  <p:sldIdLst>
    <p:sldId id="258" r:id="rId6"/>
    <p:sldId id="279" r:id="rId7"/>
    <p:sldId id="305" r:id="rId8"/>
    <p:sldId id="286" r:id="rId9"/>
    <p:sldId id="287" r:id="rId10"/>
    <p:sldId id="306" r:id="rId11"/>
    <p:sldId id="326" r:id="rId12"/>
    <p:sldId id="307" r:id="rId13"/>
    <p:sldId id="267" r:id="rId14"/>
    <p:sldId id="257" r:id="rId15"/>
    <p:sldId id="340" r:id="rId16"/>
    <p:sldId id="341" r:id="rId17"/>
    <p:sldId id="335" r:id="rId18"/>
    <p:sldId id="264" r:id="rId19"/>
    <p:sldId id="309" r:id="rId20"/>
    <p:sldId id="324" r:id="rId21"/>
    <p:sldId id="278" r:id="rId22"/>
    <p:sldId id="290" r:id="rId23"/>
    <p:sldId id="328" r:id="rId24"/>
    <p:sldId id="291" r:id="rId25"/>
    <p:sldId id="296" r:id="rId26"/>
    <p:sldId id="300" r:id="rId27"/>
    <p:sldId id="301" r:id="rId28"/>
    <p:sldId id="329" r:id="rId29"/>
    <p:sldId id="297" r:id="rId30"/>
    <p:sldId id="330" r:id="rId31"/>
    <p:sldId id="331" r:id="rId32"/>
    <p:sldId id="332" r:id="rId33"/>
    <p:sldId id="304" r:id="rId34"/>
    <p:sldId id="293" r:id="rId35"/>
    <p:sldId id="336" r:id="rId36"/>
    <p:sldId id="333" r:id="rId37"/>
    <p:sldId id="299" r:id="rId38"/>
    <p:sldId id="29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DEE658-AAB5-4CF2-871B-2EAE6B0E333E}" v="124" dt="2026-01-18T22:25:33.8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83314" autoAdjust="0"/>
  </p:normalViewPr>
  <p:slideViewPr>
    <p:cSldViewPr snapToGrid="0" snapToObjects="1">
      <p:cViewPr varScale="1">
        <p:scale>
          <a:sx n="82" d="100"/>
          <a:sy n="82" d="100"/>
        </p:scale>
        <p:origin x="581" y="9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0" Type="http://schemas.openxmlformats.org/officeDocument/2006/relationships/slide" Target="slides/slide15.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15/09/2026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9DE8CA90-5037-DB54-06AC-30F8FF15725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084BD9D-7267-46BA-9D2A-340AC49812E3}" type="slidenum">
              <a:rPr lang="en-GB" altLang="en-US"/>
              <a:pPr>
                <a:spcBef>
                  <a:spcPct val="0"/>
                </a:spcBef>
              </a:pPr>
              <a:t>6</a:t>
            </a:fld>
            <a:endParaRPr lang="en-GB" altLang="en-US"/>
          </a:p>
        </p:txBody>
      </p:sp>
      <p:sp>
        <p:nvSpPr>
          <p:cNvPr id="26627" name="Rectangle 2">
            <a:extLst>
              <a:ext uri="{FF2B5EF4-FFF2-40B4-BE49-F238E27FC236}">
                <a16:creationId xmlns:a16="http://schemas.microsoft.com/office/drawing/2014/main" id="{C74566D3-8F61-04C6-3463-54ADA5269F96}"/>
              </a:ext>
            </a:extLst>
          </p:cNvPr>
          <p:cNvSpPr>
            <a:spLocks noGrp="1" noRot="1" noChangeAspect="1" noChangeArrowheads="1" noTextEdit="1"/>
          </p:cNvSpPr>
          <p:nvPr>
            <p:ph type="sldImg"/>
          </p:nvPr>
        </p:nvSpPr>
        <p:spPr>
          <a:xfrm>
            <a:off x="2508250" y="0"/>
            <a:ext cx="2398713" cy="1798638"/>
          </a:xfrm>
          <a:ln/>
        </p:spPr>
      </p:sp>
      <p:sp>
        <p:nvSpPr>
          <p:cNvPr id="26628" name="Rectangle 3">
            <a:extLst>
              <a:ext uri="{FF2B5EF4-FFF2-40B4-BE49-F238E27FC236}">
                <a16:creationId xmlns:a16="http://schemas.microsoft.com/office/drawing/2014/main" id="{198C8921-FB39-3884-F2FC-7F33D6F7C86B}"/>
              </a:ext>
            </a:extLst>
          </p:cNvPr>
          <p:cNvSpPr>
            <a:spLocks noGrp="1" noChangeArrowheads="1"/>
          </p:cNvSpPr>
          <p:nvPr>
            <p:ph type="body" idx="1"/>
          </p:nvPr>
        </p:nvSpPr>
        <p:spPr>
          <a:xfrm>
            <a:off x="404813" y="1908175"/>
            <a:ext cx="6119812" cy="69119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u="sng">
                <a:latin typeface="Arial" panose="020B0604020202020204" pitchFamily="34" charset="0"/>
                <a:cs typeface="Arial" panose="020B0604020202020204" pitchFamily="34" charset="0"/>
              </a:rPr>
              <a:t>The nature of research:</a:t>
            </a:r>
          </a:p>
          <a:p>
            <a:pPr eaLnBrk="1" hangingPunct="1">
              <a:buFontTx/>
              <a:buChar char="•"/>
            </a:pPr>
            <a:r>
              <a:rPr lang="en-GB" altLang="en-US">
                <a:latin typeface="Arial" panose="020B0604020202020204" pitchFamily="34" charset="0"/>
                <a:cs typeface="Arial" panose="020B0604020202020204" pitchFamily="34" charset="0"/>
              </a:rPr>
              <a:t>The results of research are all around us – we frequently hear on the radio/TV about the terms ‘research’. E.g. a recent poll on peoples views on  whatever includes a discussion of research – normally referring to the way in which data was collected.  But we also hear about research findings from documents.</a:t>
            </a:r>
          </a:p>
          <a:p>
            <a:pPr eaLnBrk="1" hangingPunct="1">
              <a:buFontTx/>
              <a:buChar char="•"/>
            </a:pPr>
            <a:r>
              <a:rPr lang="en-GB" altLang="en-US">
                <a:latin typeface="Arial" panose="020B0604020202020204" pitchFamily="34" charset="0"/>
                <a:cs typeface="Arial" panose="020B0604020202020204" pitchFamily="34" charset="0"/>
              </a:rPr>
              <a:t>But is this research in the </a:t>
            </a:r>
            <a:r>
              <a:rPr lang="en-GB" altLang="en-US" b="1" u="sng">
                <a:latin typeface="Arial" panose="020B0604020202020204" pitchFamily="34" charset="0"/>
                <a:cs typeface="Arial" panose="020B0604020202020204" pitchFamily="34" charset="0"/>
              </a:rPr>
              <a:t>true meaning</a:t>
            </a:r>
            <a:r>
              <a:rPr lang="en-GB" altLang="en-US">
                <a:latin typeface="Arial" panose="020B0604020202020204" pitchFamily="34" charset="0"/>
                <a:cs typeface="Arial" panose="020B0604020202020204" pitchFamily="34" charset="0"/>
              </a:rPr>
              <a:t> of the word??</a:t>
            </a:r>
          </a:p>
          <a:p>
            <a:pPr eaLnBrk="1" hangingPunct="1">
              <a:buFontTx/>
              <a:buChar char="•"/>
            </a:pPr>
            <a:r>
              <a:rPr lang="en-GB" altLang="en-US">
                <a:latin typeface="Arial" panose="020B0604020202020204" pitchFamily="34" charset="0"/>
                <a:cs typeface="Arial" panose="020B0604020202020204" pitchFamily="34" charset="0"/>
              </a:rPr>
              <a:t>It is not just about collecting facts or information with no clear purpose, reassembling and reordering facts or info without interpretation or  a term to get a product/idea noticed/respected.</a:t>
            </a:r>
          </a:p>
          <a:p>
            <a:pPr eaLnBrk="1" hangingPunct="1"/>
            <a:endParaRPr lang="en-GB" altLang="en-US">
              <a:latin typeface="Arial" panose="020B0604020202020204" pitchFamily="34" charset="0"/>
              <a:cs typeface="Arial" panose="020B0604020202020204" pitchFamily="34" charset="0"/>
            </a:endParaRPr>
          </a:p>
          <a:p>
            <a:pPr eaLnBrk="1" hangingPunct="1"/>
            <a:r>
              <a:rPr lang="en-GB" altLang="en-US" b="1" u="sng">
                <a:latin typeface="Arial" panose="020B0604020202020204" pitchFamily="34" charset="0"/>
                <a:cs typeface="Arial" panose="020B0604020202020204" pitchFamily="34" charset="0"/>
              </a:rPr>
              <a:t>What is research in HR?</a:t>
            </a:r>
          </a:p>
          <a:p>
            <a:pPr eaLnBrk="1" hangingPunct="1"/>
            <a:r>
              <a:rPr lang="en-GB" altLang="en-US">
                <a:latin typeface="Arial" panose="020B0604020202020204" pitchFamily="34" charset="0"/>
                <a:cs typeface="Arial" panose="020B0604020202020204" pitchFamily="34" charset="0"/>
              </a:rPr>
              <a:t>There are many different ways of  understanding and explaining the nature and purposes HRM/D (Different key authors have different ideas – Guest, Legge, Storey etc.)</a:t>
            </a:r>
          </a:p>
          <a:p>
            <a:pPr eaLnBrk="1" hangingPunct="1"/>
            <a:endParaRPr lang="en-GB" altLang="en-US" b="1" u="sng">
              <a:latin typeface="Arial" panose="020B0604020202020204" pitchFamily="34" charset="0"/>
              <a:cs typeface="Arial" panose="020B0604020202020204" pitchFamily="34" charset="0"/>
            </a:endParaRPr>
          </a:p>
          <a:p>
            <a:pPr eaLnBrk="1" hangingPunct="1"/>
            <a:r>
              <a:rPr lang="en-GB" altLang="en-US" b="1" u="sng">
                <a:latin typeface="Arial" panose="020B0604020202020204" pitchFamily="34" charset="0"/>
                <a:cs typeface="Arial" panose="020B0604020202020204" pitchFamily="34" charset="0"/>
              </a:rPr>
              <a:t>Key components:</a:t>
            </a:r>
          </a:p>
          <a:p>
            <a:pPr eaLnBrk="1" hangingPunct="1">
              <a:buFontTx/>
              <a:buChar char="•"/>
            </a:pPr>
            <a:r>
              <a:rPr lang="en-GB" altLang="en-US">
                <a:latin typeface="Arial" panose="020B0604020202020204" pitchFamily="34" charset="0"/>
                <a:cs typeface="Arial" panose="020B0604020202020204" pitchFamily="34" charset="0"/>
              </a:rPr>
              <a:t>Seeing people as a strategic resource for achieving competitive advantage</a:t>
            </a:r>
          </a:p>
          <a:p>
            <a:pPr eaLnBrk="1" hangingPunct="1">
              <a:buFontTx/>
              <a:buChar char="•"/>
            </a:pPr>
            <a:r>
              <a:rPr lang="en-GB" altLang="en-US">
                <a:latin typeface="Arial" panose="020B0604020202020204" pitchFamily="34" charset="0"/>
                <a:cs typeface="Arial" panose="020B0604020202020204" pitchFamily="34" charset="0"/>
              </a:rPr>
              <a:t>Ensuring HR activities and policies are linked with organisation strategy</a:t>
            </a:r>
          </a:p>
          <a:p>
            <a:pPr eaLnBrk="1" hangingPunct="1">
              <a:buFontTx/>
              <a:buChar char="•"/>
            </a:pPr>
            <a:r>
              <a:rPr lang="en-GB" altLang="en-US">
                <a:latin typeface="Arial" panose="020B0604020202020204" pitchFamily="34" charset="0"/>
                <a:cs typeface="Arial" panose="020B0604020202020204" pitchFamily="34" charset="0"/>
              </a:rPr>
              <a:t>Designing and implementing personnel systems based on a coherent approach to managing the employment relationship</a:t>
            </a:r>
          </a:p>
          <a:p>
            <a:pPr eaLnBrk="1" hangingPunct="1">
              <a:buFontTx/>
              <a:buChar char="•"/>
            </a:pPr>
            <a:r>
              <a:rPr lang="en-GB" altLang="en-US">
                <a:latin typeface="Arial" panose="020B0604020202020204" pitchFamily="34" charset="0"/>
                <a:cs typeface="Arial" panose="020B0604020202020204" pitchFamily="34" charset="0"/>
              </a:rPr>
              <a:t>Planning to ensure that the organisation has the people and skills it need to achieve its objectives.</a:t>
            </a:r>
          </a:p>
          <a:p>
            <a:pPr eaLnBrk="1" hangingPunct="1">
              <a:buFontTx/>
              <a:buChar char="•"/>
            </a:pPr>
            <a:endParaRPr lang="en-GB" altLang="en-US">
              <a:latin typeface="Arial" panose="020B0604020202020204" pitchFamily="34" charset="0"/>
              <a:cs typeface="Arial" panose="020B0604020202020204" pitchFamily="34" charset="0"/>
            </a:endParaRPr>
          </a:p>
          <a:p>
            <a:pPr eaLnBrk="1" hangingPunct="1">
              <a:buFontTx/>
              <a:buChar char="•"/>
            </a:pPr>
            <a:r>
              <a:rPr lang="en-GB" altLang="en-US">
                <a:latin typeface="Arial" panose="020B0604020202020204" pitchFamily="34" charset="0"/>
                <a:cs typeface="Arial" panose="020B0604020202020204" pitchFamily="34" charset="0"/>
              </a:rPr>
              <a:t>In order to undertake effective HR in organisations it is important that  info is good quality and underpins decision and approached to solving problems.</a:t>
            </a:r>
          </a:p>
          <a:p>
            <a:pPr eaLnBrk="1" hangingPunct="1">
              <a:buFontTx/>
              <a:buChar char="•"/>
            </a:pPr>
            <a:r>
              <a:rPr lang="en-GB" altLang="en-US">
                <a:latin typeface="Arial" panose="020B0604020202020204" pitchFamily="34" charset="0"/>
                <a:cs typeface="Arial" panose="020B0604020202020204" pitchFamily="34" charset="0"/>
              </a:rPr>
              <a:t>Not wholly confined to management arena – research can enhance decision taken by  individual employees, trade unions and professional bodies.</a:t>
            </a:r>
          </a:p>
          <a:p>
            <a:pPr eaLnBrk="1" hangingPunct="1"/>
            <a:endParaRPr lang="en-GB" altLang="en-US">
              <a:latin typeface="Arial" panose="020B0604020202020204" pitchFamily="34" charset="0"/>
              <a:cs typeface="Arial" panose="020B0604020202020204" pitchFamily="34" charset="0"/>
            </a:endParaRPr>
          </a:p>
          <a:p>
            <a:pPr eaLnBrk="1" hangingPunct="1"/>
            <a:r>
              <a:rPr lang="en-GB" altLang="en-US" b="1" u="sng">
                <a:latin typeface="Arial" panose="020B0604020202020204" pitchFamily="34" charset="0"/>
                <a:cs typeface="Arial" panose="020B0604020202020204" pitchFamily="34" charset="0"/>
              </a:rPr>
              <a:t>Virtuous circle of theory and practice</a:t>
            </a:r>
            <a:r>
              <a:rPr lang="en-GB" altLang="en-US">
                <a:latin typeface="Arial" panose="020B0604020202020204" pitchFamily="34" charset="0"/>
                <a:cs typeface="Arial" panose="020B0604020202020204" pitchFamily="34" charset="0"/>
              </a:rPr>
              <a:t>: the belief that management research should be able to develop ideas and relate them to practice.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D61ADCF3-6E1C-AE73-A36E-5023B0B6D5B7}"/>
              </a:ext>
            </a:extLst>
          </p:cNvPr>
          <p:cNvSpPr>
            <a:spLocks noGrp="1" noRot="1" noChangeAspect="1" noTextEdit="1"/>
          </p:cNvSpPr>
          <p:nvPr>
            <p:ph type="sldImg"/>
          </p:nvPr>
        </p:nvSpPr>
        <p:spPr>
          <a:ln/>
        </p:spPr>
      </p:sp>
      <p:sp>
        <p:nvSpPr>
          <p:cNvPr id="28675" name="Notes Placeholder 2">
            <a:extLst>
              <a:ext uri="{FF2B5EF4-FFF2-40B4-BE49-F238E27FC236}">
                <a16:creationId xmlns:a16="http://schemas.microsoft.com/office/drawing/2014/main" id="{83102997-6735-8B83-DA66-3E43490FE94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28676" name="Slide Number Placeholder 3">
            <a:extLst>
              <a:ext uri="{FF2B5EF4-FFF2-40B4-BE49-F238E27FC236}">
                <a16:creationId xmlns:a16="http://schemas.microsoft.com/office/drawing/2014/main" id="{C37D733B-DBBB-CC97-6387-C021F82DF5F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0879D6B-7471-403E-9027-4C07F1CC0B30}" type="slidenum">
              <a:rPr lang="en-GB" altLang="en-US"/>
              <a:pPr>
                <a:spcBef>
                  <a:spcPct val="0"/>
                </a:spcBef>
              </a:pPr>
              <a:t>8</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80965BB9-B74C-2474-E98A-6B40DDFFBB0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92479B2-AFA0-4994-A996-9F364974FE1A}" type="slidenum">
              <a:rPr lang="en-GB" altLang="en-US"/>
              <a:pPr>
                <a:spcBef>
                  <a:spcPct val="0"/>
                </a:spcBef>
              </a:pPr>
              <a:t>9</a:t>
            </a:fld>
            <a:endParaRPr lang="en-GB" altLang="en-US"/>
          </a:p>
        </p:txBody>
      </p:sp>
      <p:sp>
        <p:nvSpPr>
          <p:cNvPr id="30723" name="Rectangle 2">
            <a:extLst>
              <a:ext uri="{FF2B5EF4-FFF2-40B4-BE49-F238E27FC236}">
                <a16:creationId xmlns:a16="http://schemas.microsoft.com/office/drawing/2014/main" id="{D6ADE180-89AA-1E89-6535-2420DDEC06A4}"/>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5A561DAE-1095-F849-FDC8-DD1912CFB8C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Tx/>
              <a:buAutoNum type="arabicPeriod"/>
            </a:pPr>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3F927659-86A7-C15B-F9AD-3A2A6148D55C}"/>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C792314F-DA19-8B9F-7F48-48A15B526F6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2772" name="Slide Number Placeholder 3">
            <a:extLst>
              <a:ext uri="{FF2B5EF4-FFF2-40B4-BE49-F238E27FC236}">
                <a16:creationId xmlns:a16="http://schemas.microsoft.com/office/drawing/2014/main" id="{F5197A26-D6AC-9509-F9D5-2D01B2A5AB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715B566-34C8-43D7-9F24-3D10B6225841}" type="slidenum">
              <a:rPr lang="en-GB" altLang="en-US"/>
              <a:pPr>
                <a:spcBef>
                  <a:spcPct val="0"/>
                </a:spcBef>
              </a:pPr>
              <a:t>10</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1D7C04-9566-33D0-8AC6-F8A632ACF352}"/>
            </a:ext>
          </a:extLst>
        </p:cNvPr>
        <p:cNvGrpSpPr/>
        <p:nvPr/>
      </p:nvGrpSpPr>
      <p:grpSpPr>
        <a:xfrm>
          <a:off x="0" y="0"/>
          <a:ext cx="0" cy="0"/>
          <a:chOff x="0" y="0"/>
          <a:chExt cx="0" cy="0"/>
        </a:xfrm>
      </p:grpSpPr>
      <p:sp>
        <p:nvSpPr>
          <p:cNvPr id="34818" name="Rectangle 7">
            <a:extLst>
              <a:ext uri="{FF2B5EF4-FFF2-40B4-BE49-F238E27FC236}">
                <a16:creationId xmlns:a16="http://schemas.microsoft.com/office/drawing/2014/main" id="{6246FD30-3974-C28A-C1E8-2D5C15CE8A9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3A7BD1C-4592-4FE8-A2B5-F5FF40DB94EA}" type="slidenum">
              <a:rPr lang="en-GB" altLang="en-US"/>
              <a:pPr>
                <a:spcBef>
                  <a:spcPct val="0"/>
                </a:spcBef>
              </a:pPr>
              <a:t>13</a:t>
            </a:fld>
            <a:endParaRPr lang="en-GB" altLang="en-US"/>
          </a:p>
        </p:txBody>
      </p:sp>
      <p:sp>
        <p:nvSpPr>
          <p:cNvPr id="34819" name="Rectangle 2">
            <a:extLst>
              <a:ext uri="{FF2B5EF4-FFF2-40B4-BE49-F238E27FC236}">
                <a16:creationId xmlns:a16="http://schemas.microsoft.com/office/drawing/2014/main" id="{40E80D10-7613-AFBB-D870-5946391356EA}"/>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78CF979F-9C5B-6C92-D1CE-346ABC3720EF}"/>
              </a:ext>
            </a:extLst>
          </p:cNvPr>
          <p:cNvSpPr>
            <a:spLocks noGrp="1" noChangeArrowheads="1"/>
          </p:cNvSpPr>
          <p:nvPr>
            <p:ph type="body" idx="1"/>
          </p:nvPr>
        </p:nvSpPr>
        <p:spPr>
          <a:xfrm>
            <a:off x="685800" y="4344988"/>
            <a:ext cx="54864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7898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8B2AD4E3-D79B-ABBD-5A27-5DD7FADDC094}"/>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id="{80B6CC6B-D96E-A436-5218-BB7CE1BAE37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8916" name="Slide Number Placeholder 3">
            <a:extLst>
              <a:ext uri="{FF2B5EF4-FFF2-40B4-BE49-F238E27FC236}">
                <a16:creationId xmlns:a16="http://schemas.microsoft.com/office/drawing/2014/main" id="{23288943-ABF3-6A6E-326D-D7958EA2C26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C4C4899-3AA5-4185-95EE-8A04F6BD75C8}" type="slidenum">
              <a:rPr lang="en-GB" altLang="en-US"/>
              <a:pPr>
                <a:spcBef>
                  <a:spcPct val="0"/>
                </a:spcBef>
              </a:pPr>
              <a:t>14</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A644A81E-7D12-1485-A6B0-5175EBB9F428}"/>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id="{402F27C3-415E-1E74-272D-7D287BD464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0964" name="Slide Number Placeholder 3">
            <a:extLst>
              <a:ext uri="{FF2B5EF4-FFF2-40B4-BE49-F238E27FC236}">
                <a16:creationId xmlns:a16="http://schemas.microsoft.com/office/drawing/2014/main" id="{8DC1B837-3396-9985-5D79-21368835020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8790259-5BB2-459A-8E7E-6569A0968BFA}" type="slidenum">
              <a:rPr lang="en-GB" altLang="en-US"/>
              <a:pPr>
                <a:spcBef>
                  <a:spcPct val="0"/>
                </a:spcBef>
              </a:pPr>
              <a:t>15</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0CC7DCCB-9352-530C-87E9-74A9FA60D65F}"/>
              </a:ext>
            </a:extLst>
          </p:cNvPr>
          <p:cNvSpPr>
            <a:spLocks noGrp="1" noRot="1" noChangeAspect="1" noTextEdit="1"/>
          </p:cNvSpPr>
          <p:nvPr>
            <p:ph type="sldImg"/>
          </p:nvPr>
        </p:nvSpPr>
        <p:spPr>
          <a:ln/>
        </p:spPr>
      </p:sp>
      <p:sp>
        <p:nvSpPr>
          <p:cNvPr id="43011" name="Notes Placeholder 2">
            <a:extLst>
              <a:ext uri="{FF2B5EF4-FFF2-40B4-BE49-F238E27FC236}">
                <a16:creationId xmlns:a16="http://schemas.microsoft.com/office/drawing/2014/main" id="{C1C1D1FD-F59A-42E1-5652-15A0803A20F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3012" name="Slide Number Placeholder 3">
            <a:extLst>
              <a:ext uri="{FF2B5EF4-FFF2-40B4-BE49-F238E27FC236}">
                <a16:creationId xmlns:a16="http://schemas.microsoft.com/office/drawing/2014/main" id="{E78AC936-C6FD-1D8A-D17B-61A8CD4B2D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E7F3D6A-8F50-49FD-8408-468865E50B3D}" type="slidenum">
              <a:rPr lang="en-GB" altLang="en-US"/>
              <a:pPr>
                <a:spcBef>
                  <a:spcPct val="0"/>
                </a:spcBef>
              </a:pPr>
              <a:t>16</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389D7A77-3ACB-4F3D-059A-6ED57A42565F}"/>
              </a:ext>
            </a:extLst>
          </p:cNvPr>
          <p:cNvSpPr>
            <a:spLocks noGrp="1" noRot="1" noChangeAspect="1" noTextEdit="1"/>
          </p:cNvSpPr>
          <p:nvPr>
            <p:ph type="sldImg"/>
          </p:nvPr>
        </p:nvSpPr>
        <p:spPr>
          <a:ln/>
        </p:spPr>
      </p:sp>
      <p:sp>
        <p:nvSpPr>
          <p:cNvPr id="49155" name="Notes Placeholder 2">
            <a:extLst>
              <a:ext uri="{FF2B5EF4-FFF2-40B4-BE49-F238E27FC236}">
                <a16:creationId xmlns:a16="http://schemas.microsoft.com/office/drawing/2014/main" id="{F94D2567-D495-CB38-AC44-D0627946C56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9156" name="Slide Number Placeholder 3">
            <a:extLst>
              <a:ext uri="{FF2B5EF4-FFF2-40B4-BE49-F238E27FC236}">
                <a16:creationId xmlns:a16="http://schemas.microsoft.com/office/drawing/2014/main" id="{EED404A4-66FC-4EF1-9A5F-0C614C8C4EB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9049486-D1F6-4A62-A718-BAC2A59482FA}" type="slidenum">
              <a:rPr lang="en-GB" altLang="en-US"/>
              <a:pPr>
                <a:spcBef>
                  <a:spcPct val="0"/>
                </a:spcBef>
              </a:pPr>
              <a:t>32</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83E8C04-DC0B-4EA4-5A66-65AC3F5279D9}"/>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C323698E-E91A-5DA0-78A4-2A4176D49416}"/>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9AEB3F0A-2DA9-5861-A38F-9F9F2154E53F}"/>
              </a:ext>
            </a:extLst>
          </p:cNvPr>
          <p:cNvSpPr>
            <a:spLocks noGrp="1"/>
          </p:cNvSpPr>
          <p:nvPr>
            <p:ph type="sldNum" sz="quarter" idx="12"/>
          </p:nvPr>
        </p:nvSpPr>
        <p:spPr/>
        <p:txBody>
          <a:bodyPr/>
          <a:lstStyle>
            <a:lvl1pPr>
              <a:defRPr/>
            </a:lvl1pPr>
          </a:lstStyle>
          <a:p>
            <a:fld id="{06E8CDCD-0DE6-4522-8F5C-EED65FDE9127}" type="slidenum">
              <a:rPr lang="en-GB" altLang="en-US"/>
              <a:pPr/>
              <a:t>‹#›</a:t>
            </a:fld>
            <a:endParaRPr lang="en-GB" altLang="en-US"/>
          </a:p>
        </p:txBody>
      </p:sp>
    </p:spTree>
    <p:extLst>
      <p:ext uri="{BB962C8B-B14F-4D97-AF65-F5344CB8AC3E}">
        <p14:creationId xmlns:p14="http://schemas.microsoft.com/office/powerpoint/2010/main" val="280839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98E762-6D99-4904-E440-3F922AF5B3A1}"/>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07F672EA-2348-EAF9-6841-7676D49270CD}"/>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E812A11C-8848-F03D-2EE9-C8E77ACE3A25}"/>
              </a:ext>
            </a:extLst>
          </p:cNvPr>
          <p:cNvSpPr>
            <a:spLocks noGrp="1"/>
          </p:cNvSpPr>
          <p:nvPr>
            <p:ph type="sldNum" sz="quarter" idx="12"/>
          </p:nvPr>
        </p:nvSpPr>
        <p:spPr/>
        <p:txBody>
          <a:bodyPr/>
          <a:lstStyle>
            <a:lvl1pPr>
              <a:defRPr/>
            </a:lvl1pPr>
          </a:lstStyle>
          <a:p>
            <a:fld id="{EFEF8738-FD25-47AB-826F-90CE888B7A78}" type="slidenum">
              <a:rPr lang="en-GB" altLang="en-US"/>
              <a:pPr/>
              <a:t>‹#›</a:t>
            </a:fld>
            <a:endParaRPr lang="en-GB" altLang="en-US"/>
          </a:p>
        </p:txBody>
      </p:sp>
    </p:spTree>
    <p:extLst>
      <p:ext uri="{BB962C8B-B14F-4D97-AF65-F5344CB8AC3E}">
        <p14:creationId xmlns:p14="http://schemas.microsoft.com/office/powerpoint/2010/main" val="3446281618"/>
      </p:ext>
    </p:extLst>
  </p:cSld>
  <p:clrMapOvr>
    <a:masterClrMapping/>
  </p:clrMapOvr>
  <p:transition spd="med">
    <p:pull dir="rd"/>
    <p:sndAc>
      <p:stSnd>
        <p:snd r:embed="rId1" name="camera.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E55F0C8-8EBA-D26C-BA67-C0688614FEB8}"/>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C08FEBC1-5FF2-CE29-0350-C1195A72329A}"/>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6CE14A05-60DC-C8FD-B111-4BA3C7042C3D}"/>
              </a:ext>
            </a:extLst>
          </p:cNvPr>
          <p:cNvSpPr>
            <a:spLocks noGrp="1"/>
          </p:cNvSpPr>
          <p:nvPr>
            <p:ph type="sldNum" sz="quarter" idx="12"/>
          </p:nvPr>
        </p:nvSpPr>
        <p:spPr/>
        <p:txBody>
          <a:bodyPr/>
          <a:lstStyle>
            <a:lvl1pPr>
              <a:defRPr/>
            </a:lvl1pPr>
          </a:lstStyle>
          <a:p>
            <a:fld id="{C0F988C6-5086-4631-B7A8-CC13F2DB0A73}" type="slidenum">
              <a:rPr lang="en-GB" altLang="en-US"/>
              <a:pPr/>
              <a:t>‹#›</a:t>
            </a:fld>
            <a:endParaRPr lang="en-GB" altLang="en-US"/>
          </a:p>
        </p:txBody>
      </p:sp>
    </p:spTree>
    <p:extLst>
      <p:ext uri="{BB962C8B-B14F-4D97-AF65-F5344CB8AC3E}">
        <p14:creationId xmlns:p14="http://schemas.microsoft.com/office/powerpoint/2010/main" val="385564774"/>
      </p:ext>
    </p:extLst>
  </p:cSld>
  <p:clrMapOvr>
    <a:masterClrMapping/>
  </p:clrMapOvr>
  <p:transition spd="med">
    <p:pull dir="rd"/>
    <p:sndAc>
      <p:stSnd>
        <p:snd r:embed="rId1" name="camera.wav"/>
      </p:stSnd>
    </p:sndAc>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5.wmf"/></Relationships>
</file>

<file path=ppt/slides/_rels/slide7.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8.wmf"/></Relationships>
</file>

<file path=ppt/slides/_rels/slide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9.wmf"/></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0.wmf"/></Relationships>
</file>

<file path=ppt/slides/_rels/slide1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6.wmf"/></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21.wmf"/></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103909" y="486116"/>
            <a:ext cx="5992091" cy="3118339"/>
          </a:xfrm>
        </p:spPr>
        <p:txBody>
          <a:bodyPr/>
          <a:lstStyle/>
          <a:p>
            <a:pPr marL="0" indent="0" algn="ctr">
              <a:buNone/>
            </a:pPr>
            <a:endParaRPr lang="en-GB" sz="4000" dirty="0">
              <a:latin typeface="Aptos" panose="020B0004020202020204" pitchFamily="34" charset="0"/>
            </a:endParaRPr>
          </a:p>
          <a:p>
            <a:pPr marL="0" indent="0">
              <a:buNone/>
            </a:pPr>
            <a:r>
              <a:rPr lang="en-GB" sz="4000" dirty="0">
                <a:latin typeface="Aptos" panose="020B0004020202020204" pitchFamily="34" charset="0"/>
              </a:rPr>
              <a:t>Converting Research into Practice LCDB 7010</a:t>
            </a:r>
          </a:p>
          <a:p>
            <a:pPr marL="0" indent="0" algn="ctr">
              <a:buNone/>
            </a:pPr>
            <a:endParaRPr lang="en-GB" sz="4000" dirty="0">
              <a:latin typeface="Aptos" panose="020B0004020202020204" pitchFamily="34" charset="0"/>
            </a:endParaRPr>
          </a:p>
          <a:p>
            <a:pPr marL="0" indent="0">
              <a:buNone/>
            </a:pPr>
            <a:r>
              <a:rPr lang="en-GB" sz="4000" dirty="0">
                <a:latin typeface="Aptos" panose="020B0004020202020204" pitchFamily="34" charset="0"/>
              </a:rPr>
              <a:t>Week 2 – Foundations of Social Research and </a:t>
            </a:r>
          </a:p>
          <a:p>
            <a:pPr marL="0" indent="0">
              <a:buNone/>
            </a:pPr>
            <a:r>
              <a:rPr lang="en-GB" sz="4000" dirty="0">
                <a:latin typeface="Aptos" panose="020B0004020202020204" pitchFamily="34" charset="0"/>
              </a:rPr>
              <a:t>Research Proposals </a:t>
            </a:r>
          </a:p>
          <a:p>
            <a:pPr marL="0" indent="0">
              <a:buNone/>
            </a:pPr>
            <a:r>
              <a:rPr lang="en-GB" sz="4400" dirty="0">
                <a:latin typeface="Aptos" panose="020B0004020202020204" pitchFamily="34" charset="0"/>
              </a:rPr>
              <a:t>				</a:t>
            </a:r>
          </a:p>
          <a:p>
            <a:pPr marL="0" indent="0">
              <a:buNone/>
            </a:pPr>
            <a:r>
              <a:rPr lang="en-GB" dirty="0">
                <a:latin typeface="Aptos" panose="020B0004020202020204" pitchFamily="34" charset="0"/>
              </a:rPr>
              <a:t>Delivered by: Dr Eno Maycock</a:t>
            </a:r>
          </a:p>
          <a:p>
            <a:pPr marL="0" indent="0">
              <a:buNone/>
            </a:pPr>
            <a:endParaRPr lang="en-GB" sz="4000" dirty="0"/>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FD98-D859-A4BB-FE48-A1140D029015}"/>
              </a:ext>
            </a:extLst>
          </p:cNvPr>
          <p:cNvSpPr>
            <a:spLocks noGrp="1"/>
          </p:cNvSpPr>
          <p:nvPr>
            <p:ph type="title"/>
          </p:nvPr>
        </p:nvSpPr>
        <p:spPr>
          <a:xfrm>
            <a:off x="0" y="1"/>
            <a:ext cx="12191999" cy="685799"/>
          </a:xfrm>
        </p:spPr>
        <p:txBody>
          <a:bodyPr>
            <a:normAutofit fontScale="90000"/>
          </a:bodyPr>
          <a:lstStyle/>
          <a:p>
            <a:pPr algn="ctr"/>
            <a:r>
              <a:rPr lang="en-GB" sz="4800" b="1" dirty="0">
                <a:latin typeface="Aptos" panose="020B0004020202020204" pitchFamily="34" charset="0"/>
              </a:rPr>
              <a:t>Module Assessments</a:t>
            </a:r>
          </a:p>
        </p:txBody>
      </p:sp>
      <p:sp>
        <p:nvSpPr>
          <p:cNvPr id="3" name="Content Placeholder 2">
            <a:extLst>
              <a:ext uri="{FF2B5EF4-FFF2-40B4-BE49-F238E27FC236}">
                <a16:creationId xmlns:a16="http://schemas.microsoft.com/office/drawing/2014/main" id="{C02EAD50-CDB7-7728-5D6F-C2917CB89145}"/>
              </a:ext>
            </a:extLst>
          </p:cNvPr>
          <p:cNvSpPr>
            <a:spLocks noGrp="1"/>
          </p:cNvSpPr>
          <p:nvPr>
            <p:ph idx="1"/>
          </p:nvPr>
        </p:nvSpPr>
        <p:spPr>
          <a:xfrm>
            <a:off x="1" y="685800"/>
            <a:ext cx="12191998" cy="5029200"/>
          </a:xfrm>
        </p:spPr>
        <p:txBody>
          <a:bodyPr/>
          <a:lstStyle/>
          <a:p>
            <a:r>
              <a:rPr lang="en-GB" sz="3200" b="1" dirty="0">
                <a:latin typeface="Aptos" panose="020B0004020202020204" pitchFamily="34" charset="0"/>
              </a:rPr>
              <a:t>Part 1 - </a:t>
            </a:r>
            <a:r>
              <a:rPr lang="en-GB" sz="3200" dirty="0">
                <a:latin typeface="Aptos" panose="020B0004020202020204" pitchFamily="34" charset="0"/>
              </a:rPr>
              <a:t>6000 words. Conduct a pilot study of the topic you have identified to write the article - gather and analyse original empirical data and develop the findings and write a paper in the format of an academic journal article. </a:t>
            </a:r>
          </a:p>
          <a:p>
            <a:pPr marL="0" indent="0">
              <a:buNone/>
            </a:pPr>
            <a:endParaRPr lang="en-GB" sz="3200" dirty="0">
              <a:latin typeface="Aptos" panose="020B0004020202020204" pitchFamily="34" charset="0"/>
            </a:endParaRPr>
          </a:p>
          <a:p>
            <a:r>
              <a:rPr lang="en-GB" sz="3200" b="1" dirty="0">
                <a:latin typeface="Aptos" panose="020B0004020202020204" pitchFamily="34" charset="0"/>
              </a:rPr>
              <a:t>Part 2 - </a:t>
            </a:r>
            <a:r>
              <a:rPr lang="en-GB" sz="3200" dirty="0">
                <a:latin typeface="Aptos" panose="020B0004020202020204" pitchFamily="34" charset="0"/>
              </a:rPr>
              <a:t>1500 words. Write a reflective account of the process that you have followed. Briefly describe and justify the interesting and/or challenging aspects of this task including what you did, why you did it, how you handled the challenge and what exactly you learnt from the process.</a:t>
            </a:r>
          </a:p>
          <a:p>
            <a:endParaRPr lang="en-GB" dirty="0">
              <a:latin typeface="Aptos" panose="020B0004020202020204" pitchFamily="34" charset="0"/>
            </a:endParaRPr>
          </a:p>
        </p:txBody>
      </p:sp>
    </p:spTree>
    <p:extLst>
      <p:ext uri="{BB962C8B-B14F-4D97-AF65-F5344CB8AC3E}">
        <p14:creationId xmlns:p14="http://schemas.microsoft.com/office/powerpoint/2010/main" val="1612819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406A3-3235-6BDB-756A-27EC7C299FD9}"/>
              </a:ext>
            </a:extLst>
          </p:cNvPr>
          <p:cNvSpPr>
            <a:spLocks noGrp="1"/>
          </p:cNvSpPr>
          <p:nvPr>
            <p:ph type="title"/>
          </p:nvPr>
        </p:nvSpPr>
        <p:spPr>
          <a:xfrm>
            <a:off x="0" y="1"/>
            <a:ext cx="12191999" cy="529935"/>
          </a:xfrm>
        </p:spPr>
        <p:txBody>
          <a:bodyPr>
            <a:noAutofit/>
          </a:bodyPr>
          <a:lstStyle/>
          <a:p>
            <a:pPr algn="ctr"/>
            <a:r>
              <a:rPr lang="en-GB" sz="4800" b="1" dirty="0">
                <a:latin typeface="Aptos" panose="020B0004020202020204" pitchFamily="34" charset="0"/>
              </a:rPr>
              <a:t>Session Outline</a:t>
            </a:r>
          </a:p>
        </p:txBody>
      </p:sp>
      <p:sp>
        <p:nvSpPr>
          <p:cNvPr id="3" name="Content Placeholder 2">
            <a:extLst>
              <a:ext uri="{FF2B5EF4-FFF2-40B4-BE49-F238E27FC236}">
                <a16:creationId xmlns:a16="http://schemas.microsoft.com/office/drawing/2014/main" id="{8AA9F9F1-FF4C-0024-5013-8B274A4014E5}"/>
              </a:ext>
            </a:extLst>
          </p:cNvPr>
          <p:cNvSpPr>
            <a:spLocks noGrp="1"/>
          </p:cNvSpPr>
          <p:nvPr>
            <p:ph idx="1"/>
          </p:nvPr>
        </p:nvSpPr>
        <p:spPr>
          <a:xfrm>
            <a:off x="0" y="529936"/>
            <a:ext cx="12191999" cy="5153891"/>
          </a:xfrm>
        </p:spPr>
        <p:txBody>
          <a:bodyPr>
            <a:normAutofit fontScale="92500" lnSpcReduction="20000"/>
          </a:bodyPr>
          <a:lstStyle/>
          <a:p>
            <a:pPr marL="514350" indent="-514350">
              <a:buAutoNum type="arabicPeriod"/>
            </a:pPr>
            <a:r>
              <a:rPr lang="en-GB" dirty="0">
                <a:latin typeface="Aptos" panose="020B0004020202020204" pitchFamily="34" charset="0"/>
              </a:rPr>
              <a:t>Presentation of a research piece that interests you.</a:t>
            </a:r>
          </a:p>
          <a:p>
            <a:pPr marL="514350" indent="-514350">
              <a:buAutoNum type="arabicPeriod"/>
            </a:pPr>
            <a:r>
              <a:rPr lang="en-GB" dirty="0">
                <a:latin typeface="Aptos" panose="020B0004020202020204" pitchFamily="34" charset="0"/>
              </a:rPr>
              <a:t>Identify the topic of your pilot study. A topic you have identified to write the article on.</a:t>
            </a:r>
          </a:p>
          <a:p>
            <a:pPr marL="514350" indent="-514350">
              <a:buAutoNum type="arabicPeriod"/>
            </a:pPr>
            <a:r>
              <a:rPr lang="en-GB" dirty="0">
                <a:latin typeface="Aptos" panose="020B0004020202020204" pitchFamily="34" charset="0"/>
              </a:rPr>
              <a:t>Identify the aims and objective of the topic, as you begin drafting the research proposal</a:t>
            </a:r>
          </a:p>
          <a:p>
            <a:pPr marL="514350" indent="-514350">
              <a:buAutoNum type="arabicPeriod"/>
            </a:pPr>
            <a:r>
              <a:rPr lang="en-GB" dirty="0">
                <a:latin typeface="Aptos" panose="020B0004020202020204" pitchFamily="34" charset="0"/>
              </a:rPr>
              <a:t>Overview of Research Proposal and Discussion</a:t>
            </a:r>
          </a:p>
          <a:p>
            <a:pPr lvl="1">
              <a:buFont typeface="Wingdings" panose="05000000000000000000" pitchFamily="2" charset="2"/>
              <a:buChar char="ü"/>
            </a:pPr>
            <a:r>
              <a:rPr lang="en-GB" dirty="0">
                <a:latin typeface="Aptos" panose="020B0004020202020204" pitchFamily="34" charset="0"/>
              </a:rPr>
              <a:t>Logic and structure</a:t>
            </a:r>
          </a:p>
          <a:p>
            <a:pPr lvl="1">
              <a:buFont typeface="Wingdings" panose="05000000000000000000" pitchFamily="2" charset="2"/>
              <a:buChar char="ü"/>
            </a:pPr>
            <a:r>
              <a:rPr lang="en-GB" dirty="0">
                <a:latin typeface="Aptos" panose="020B0004020202020204" pitchFamily="34" charset="0"/>
              </a:rPr>
              <a:t>Basic criteria of successful research proposals</a:t>
            </a:r>
          </a:p>
          <a:p>
            <a:pPr lvl="1">
              <a:buFont typeface="Wingdings" panose="05000000000000000000" pitchFamily="2" charset="2"/>
              <a:buChar char="ü"/>
            </a:pPr>
            <a:r>
              <a:rPr lang="en-GB" dirty="0">
                <a:latin typeface="Aptos" panose="020B0004020202020204" pitchFamily="34" charset="0"/>
              </a:rPr>
              <a:t>Selling an idea</a:t>
            </a:r>
          </a:p>
          <a:p>
            <a:pPr marL="514350" indent="-514350">
              <a:buAutoNum type="arabicPeriod"/>
            </a:pPr>
            <a:r>
              <a:rPr lang="en-GB" dirty="0">
                <a:latin typeface="Aptos" panose="020B0004020202020204" pitchFamily="34" charset="0"/>
              </a:rPr>
              <a:t>Activity on identifying research area/topic; research questions; objectives</a:t>
            </a:r>
          </a:p>
          <a:p>
            <a:pPr marL="514350" indent="-514350">
              <a:buAutoNum type="arabicPeriod"/>
            </a:pPr>
            <a:r>
              <a:rPr lang="en-GB" dirty="0">
                <a:latin typeface="Aptos" panose="020B0004020202020204" pitchFamily="34" charset="0"/>
              </a:rPr>
              <a:t>Reflective reading on Part 2 of the Book by </a:t>
            </a:r>
            <a:r>
              <a:rPr lang="en-GB" dirty="0" err="1">
                <a:latin typeface="Aptos" panose="020B0004020202020204" pitchFamily="34" charset="0"/>
              </a:rPr>
              <a:t>Descombe</a:t>
            </a:r>
            <a:r>
              <a:rPr lang="en-GB" dirty="0">
                <a:latin typeface="Aptos" panose="020B0004020202020204" pitchFamily="34" charset="0"/>
              </a:rPr>
              <a:t> – Provide answers to the following questions ( 2- 3pm)</a:t>
            </a:r>
          </a:p>
          <a:p>
            <a:pPr marL="0" indent="0">
              <a:buNone/>
            </a:pPr>
            <a:r>
              <a:rPr lang="en-GB" b="1" dirty="0">
                <a:solidFill>
                  <a:srgbClr val="FF0000"/>
                </a:solidFill>
                <a:highlight>
                  <a:srgbClr val="00FFFF"/>
                </a:highlight>
                <a:latin typeface="Aptos" panose="020B0004020202020204" pitchFamily="34" charset="0"/>
              </a:rPr>
              <a:t>What is the aim of your research? What do we already know? What do we need to find out? How will we get the necessary information? How long will it take? Is the research socially acceptable? What will be the benefits of your research?</a:t>
            </a:r>
          </a:p>
          <a:p>
            <a:pPr marL="514350" indent="-514350">
              <a:buAutoNum type="arabicPeriod"/>
            </a:pPr>
            <a:endParaRPr lang="en-GB" dirty="0">
              <a:latin typeface="Aptos" panose="020B0004020202020204" pitchFamily="34" charset="0"/>
            </a:endParaRPr>
          </a:p>
        </p:txBody>
      </p:sp>
    </p:spTree>
    <p:extLst>
      <p:ext uri="{BB962C8B-B14F-4D97-AF65-F5344CB8AC3E}">
        <p14:creationId xmlns:p14="http://schemas.microsoft.com/office/powerpoint/2010/main" val="3443738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E0BDC-2259-9ECC-C0D3-AD2CA5ECD160}"/>
              </a:ext>
            </a:extLst>
          </p:cNvPr>
          <p:cNvSpPr>
            <a:spLocks noGrp="1"/>
          </p:cNvSpPr>
          <p:nvPr>
            <p:ph type="title"/>
          </p:nvPr>
        </p:nvSpPr>
        <p:spPr>
          <a:xfrm>
            <a:off x="358219" y="1"/>
            <a:ext cx="11481847" cy="613063"/>
          </a:xfrm>
        </p:spPr>
        <p:txBody>
          <a:bodyPr>
            <a:noAutofit/>
          </a:bodyPr>
          <a:lstStyle/>
          <a:p>
            <a:pPr algn="ctr"/>
            <a:r>
              <a:rPr lang="en-GB" sz="4800" b="1" dirty="0">
                <a:latin typeface="Aptos" panose="020B0004020202020204" pitchFamily="34" charset="0"/>
              </a:rPr>
              <a:t>Foundations of social science research</a:t>
            </a:r>
          </a:p>
        </p:txBody>
      </p:sp>
      <p:sp>
        <p:nvSpPr>
          <p:cNvPr id="3" name="Content Placeholder 2">
            <a:extLst>
              <a:ext uri="{FF2B5EF4-FFF2-40B4-BE49-F238E27FC236}">
                <a16:creationId xmlns:a16="http://schemas.microsoft.com/office/drawing/2014/main" id="{A2780A47-F91B-EFD0-E53D-AAAF8571623D}"/>
              </a:ext>
            </a:extLst>
          </p:cNvPr>
          <p:cNvSpPr>
            <a:spLocks noGrp="1"/>
          </p:cNvSpPr>
          <p:nvPr>
            <p:ph idx="1"/>
          </p:nvPr>
        </p:nvSpPr>
        <p:spPr>
          <a:xfrm>
            <a:off x="1" y="779318"/>
            <a:ext cx="8208817" cy="4622241"/>
          </a:xfrm>
        </p:spPr>
        <p:txBody>
          <a:bodyPr>
            <a:normAutofit fontScale="92500" lnSpcReduction="20000"/>
          </a:bodyPr>
          <a:lstStyle/>
          <a:p>
            <a:r>
              <a:rPr lang="en-GB" sz="3500" dirty="0">
                <a:latin typeface="Aptos" panose="020B0004020202020204" pitchFamily="34" charset="0"/>
              </a:rPr>
              <a:t>Scaffolding</a:t>
            </a:r>
          </a:p>
          <a:p>
            <a:pPr lvl="1"/>
            <a:r>
              <a:rPr lang="en-GB" sz="3000" dirty="0">
                <a:latin typeface="Aptos" panose="020B0004020202020204" pitchFamily="34" charset="0"/>
              </a:rPr>
              <a:t>Provides stability and direction</a:t>
            </a:r>
          </a:p>
          <a:p>
            <a:r>
              <a:rPr lang="en-GB" sz="3500" dirty="0">
                <a:latin typeface="Aptos" panose="020B0004020202020204" pitchFamily="34" charset="0"/>
              </a:rPr>
              <a:t>What methodologies and methods will be employed?</a:t>
            </a:r>
          </a:p>
          <a:p>
            <a:r>
              <a:rPr lang="en-GB" sz="3500" dirty="0">
                <a:latin typeface="Aptos" panose="020B0004020202020204" pitchFamily="34" charset="0"/>
              </a:rPr>
              <a:t>How do we justify the choice made?</a:t>
            </a:r>
          </a:p>
          <a:p>
            <a:pPr lvl="1"/>
            <a:r>
              <a:rPr lang="en-GB" sz="3000" dirty="0">
                <a:latin typeface="Aptos" panose="020B0004020202020204" pitchFamily="34" charset="0"/>
              </a:rPr>
              <a:t>Answer lies in the Purpose of research</a:t>
            </a:r>
          </a:p>
          <a:p>
            <a:r>
              <a:rPr lang="en-GB" sz="3500" dirty="0">
                <a:latin typeface="Aptos" panose="020B0004020202020204" pitchFamily="34" charset="0"/>
              </a:rPr>
              <a:t>What methods do we propose to use?  </a:t>
            </a:r>
          </a:p>
          <a:p>
            <a:pPr marL="0" indent="0">
              <a:buNone/>
            </a:pPr>
            <a:r>
              <a:rPr lang="en-GB" sz="3500" dirty="0">
                <a:latin typeface="Aptos" panose="020B0004020202020204" pitchFamily="34" charset="0"/>
              </a:rPr>
              <a:t>• What theoretical perspective lies behind the methodology in question? </a:t>
            </a:r>
          </a:p>
          <a:p>
            <a:pPr marL="0" indent="0">
              <a:buNone/>
            </a:pPr>
            <a:r>
              <a:rPr lang="en-GB" sz="3500" dirty="0">
                <a:latin typeface="Aptos" panose="020B0004020202020204" pitchFamily="34" charset="0"/>
              </a:rPr>
              <a:t>• What epistemology informs this theoretical perspective?</a:t>
            </a:r>
          </a:p>
          <a:p>
            <a:endParaRPr lang="en-GB" dirty="0"/>
          </a:p>
          <a:p>
            <a:endParaRPr lang="en-GB" dirty="0"/>
          </a:p>
          <a:p>
            <a:endParaRPr lang="en-GB" dirty="0"/>
          </a:p>
        </p:txBody>
      </p:sp>
      <p:pic>
        <p:nvPicPr>
          <p:cNvPr id="4" name="Picture 8" descr="j0182832">
            <a:extLst>
              <a:ext uri="{FF2B5EF4-FFF2-40B4-BE49-F238E27FC236}">
                <a16:creationId xmlns:a16="http://schemas.microsoft.com/office/drawing/2014/main" id="{3F27DBDB-32B3-EE19-4304-44AFE6913A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3118" y="2545774"/>
            <a:ext cx="3868881" cy="3417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41525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4DB902D-ED78-E0E6-3F1B-017A88711CAD}"/>
              </a:ext>
            </a:extLst>
          </p:cNvPr>
          <p:cNvPicPr>
            <a:picLocks noGrp="1" noChangeAspect="1"/>
          </p:cNvPicPr>
          <p:nvPr>
            <p:ph idx="1"/>
          </p:nvPr>
        </p:nvPicPr>
        <p:blipFill>
          <a:blip r:embed="rId2"/>
          <a:stretch>
            <a:fillRect/>
          </a:stretch>
        </p:blipFill>
        <p:spPr>
          <a:xfrm>
            <a:off x="300567" y="120557"/>
            <a:ext cx="10905066" cy="4825490"/>
          </a:xfrm>
          <a:prstGeom prst="rect">
            <a:avLst/>
          </a:prstGeom>
        </p:spPr>
      </p:pic>
    </p:spTree>
    <p:extLst>
      <p:ext uri="{BB962C8B-B14F-4D97-AF65-F5344CB8AC3E}">
        <p14:creationId xmlns:p14="http://schemas.microsoft.com/office/powerpoint/2010/main" val="3441471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B6F9ED24-486B-6280-59D3-3BC4C2C5F8CE}"/>
              </a:ext>
            </a:extLst>
          </p:cNvPr>
          <p:cNvSpPr>
            <a:spLocks noGrp="1" noChangeArrowheads="1"/>
          </p:cNvSpPr>
          <p:nvPr>
            <p:ph type="body" sz="half" idx="1"/>
          </p:nvPr>
        </p:nvSpPr>
        <p:spPr>
          <a:xfrm>
            <a:off x="0" y="0"/>
            <a:ext cx="12192000" cy="6858000"/>
          </a:xfrm>
        </p:spPr>
        <p:txBody>
          <a:bodyPr>
            <a:normAutofit/>
          </a:bodyPr>
          <a:lstStyle/>
          <a:p>
            <a:pPr eaLnBrk="1" hangingPunct="1">
              <a:buFontTx/>
              <a:buNone/>
            </a:pPr>
            <a:r>
              <a:rPr lang="en-GB" altLang="en-US" sz="4400" b="1" u="sng" dirty="0">
                <a:solidFill>
                  <a:schemeClr val="tx2"/>
                </a:solidFill>
              </a:rPr>
              <a:t>What is Pilot Research?</a:t>
            </a:r>
          </a:p>
          <a:p>
            <a:r>
              <a:rPr lang="en-GB" dirty="0"/>
              <a:t>A pilot study, also called a 'feasibility' study, is a small-scale preliminary study conducted before any large-scale research in order to evaluate the potential for a future, full-scale project.</a:t>
            </a:r>
          </a:p>
          <a:p>
            <a:r>
              <a:rPr lang="en-US" dirty="0"/>
              <a:t>Pilot studies are a fundamental stage of the research process. </a:t>
            </a:r>
          </a:p>
          <a:p>
            <a:r>
              <a:rPr lang="en-US" dirty="0"/>
              <a:t>They can help identify design issues and evaluate feasibility, practicality, resources, time, and cost of a study before the main research is conducted.</a:t>
            </a:r>
          </a:p>
          <a:p>
            <a:r>
              <a:rPr lang="en-US" dirty="0"/>
              <a:t>Pilot studies can play a very important role prior to conducting a full-scale research project</a:t>
            </a:r>
          </a:p>
          <a:p>
            <a:endParaRPr lang="en-GB" dirty="0"/>
          </a:p>
          <a:p>
            <a:endParaRPr lang="en-GB" altLang="en-US" dirty="0"/>
          </a:p>
          <a:p>
            <a:pPr eaLnBrk="1" hangingPunct="1">
              <a:buFontTx/>
              <a:buNone/>
            </a:pPr>
            <a:endParaRPr lang="en-GB" altLang="en-US" dirty="0"/>
          </a:p>
          <a:p>
            <a:pPr eaLnBrk="1" hangingPunct="1">
              <a:buFontTx/>
              <a:buNone/>
            </a:pPr>
            <a:endParaRPr lang="en-GB" altLang="en-US" dirty="0"/>
          </a:p>
        </p:txBody>
      </p:sp>
      <p:pic>
        <p:nvPicPr>
          <p:cNvPr id="25603" name="Picture 3" descr="acfq_gnp[1]">
            <a:extLst>
              <a:ext uri="{FF2B5EF4-FFF2-40B4-BE49-F238E27FC236}">
                <a16:creationId xmlns:a16="http://schemas.microsoft.com/office/drawing/2014/main" id="{D0A0438C-0F63-AFC1-B701-B003037823C4}"/>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9045070" y="3921268"/>
            <a:ext cx="2925257" cy="2043114"/>
          </a:xfrm>
        </p:spPr>
      </p:pic>
    </p:spTree>
  </p:cSld>
  <p:clrMapOvr>
    <a:masterClrMapping/>
  </p:clrMapOvr>
  <p:transition spd="med">
    <p:pull dir="rd"/>
    <p:sndAc>
      <p:stSnd>
        <p:snd r:embed="rId3" name="camera.wav"/>
      </p:stSnd>
    </p:sndAc>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A3199E-2F90-7512-7930-427F5DD660D6}"/>
              </a:ext>
            </a:extLst>
          </p:cNvPr>
          <p:cNvSpPr>
            <a:spLocks noGrp="1"/>
          </p:cNvSpPr>
          <p:nvPr>
            <p:ph idx="1"/>
          </p:nvPr>
        </p:nvSpPr>
        <p:spPr>
          <a:xfrm>
            <a:off x="0" y="0"/>
            <a:ext cx="12191999" cy="5652655"/>
          </a:xfrm>
        </p:spPr>
        <p:txBody>
          <a:bodyPr/>
          <a:lstStyle/>
          <a:p>
            <a:pPr marL="457200" indent="-457200"/>
            <a:r>
              <a:rPr lang="en-US" dirty="0">
                <a:latin typeface="Aptos" panose="020B0004020202020204" pitchFamily="34" charset="0"/>
              </a:rPr>
              <a:t>By conducting a pilot study, researchers will be better prepared to face the challenges that might arise in the larger study, and they will be more confident with the instruments they will use for data collection.</a:t>
            </a:r>
          </a:p>
          <a:p>
            <a:pPr marL="457200" indent="-457200"/>
            <a:endParaRPr lang="en-US" dirty="0">
              <a:latin typeface="Aptos" panose="020B0004020202020204" pitchFamily="34" charset="0"/>
            </a:endParaRPr>
          </a:p>
          <a:p>
            <a:r>
              <a:rPr lang="en-GB" altLang="en-US" dirty="0">
                <a:latin typeface="Aptos" panose="020B0004020202020204" pitchFamily="34" charset="0"/>
              </a:rPr>
              <a:t>It involves RESEARCH.</a:t>
            </a:r>
          </a:p>
          <a:p>
            <a:endParaRPr lang="en-GB" altLang="en-US" b="1" dirty="0">
              <a:latin typeface="Aptos" panose="020B0004020202020204" pitchFamily="34" charset="0"/>
            </a:endParaRPr>
          </a:p>
          <a:p>
            <a:r>
              <a:rPr lang="en-GB" altLang="en-US" b="1" dirty="0">
                <a:latin typeface="Aptos" panose="020B0004020202020204" pitchFamily="34" charset="0"/>
              </a:rPr>
              <a:t>Research is……. </a:t>
            </a:r>
            <a:r>
              <a:rPr lang="en-GB" altLang="en-US" dirty="0">
                <a:latin typeface="Aptos" panose="020B0004020202020204" pitchFamily="34" charset="0"/>
              </a:rPr>
              <a:t>analysis, </a:t>
            </a:r>
            <a:r>
              <a:rPr lang="en-GB" altLang="en-US" i="1" dirty="0">
                <a:latin typeface="Aptos" panose="020B0004020202020204" pitchFamily="34" charset="0"/>
              </a:rPr>
              <a:t>delving</a:t>
            </a:r>
            <a:r>
              <a:rPr lang="en-GB" altLang="en-US" dirty="0">
                <a:latin typeface="Aptos" panose="020B0004020202020204" pitchFamily="34" charset="0"/>
              </a:rPr>
              <a:t>, examination, experimentation, </a:t>
            </a:r>
            <a:r>
              <a:rPr lang="en-GB" altLang="en-US" i="1" dirty="0">
                <a:latin typeface="Aptos" panose="020B0004020202020204" pitchFamily="34" charset="0"/>
              </a:rPr>
              <a:t>exploration</a:t>
            </a:r>
            <a:r>
              <a:rPr lang="en-GB" altLang="en-US" dirty="0">
                <a:latin typeface="Aptos" panose="020B0004020202020204" pitchFamily="34" charset="0"/>
              </a:rPr>
              <a:t>, fact-finding, groundwork, </a:t>
            </a:r>
            <a:r>
              <a:rPr lang="en-GB" altLang="en-US" i="1" dirty="0">
                <a:latin typeface="Aptos" panose="020B0004020202020204" pitchFamily="34" charset="0"/>
              </a:rPr>
              <a:t>inquiry</a:t>
            </a:r>
            <a:r>
              <a:rPr lang="en-GB" altLang="en-US" dirty="0">
                <a:latin typeface="Aptos" panose="020B0004020202020204" pitchFamily="34" charset="0"/>
              </a:rPr>
              <a:t>, investigation, </a:t>
            </a:r>
            <a:r>
              <a:rPr lang="en-GB" altLang="en-US" i="1" dirty="0">
                <a:latin typeface="Aptos" panose="020B0004020202020204" pitchFamily="34" charset="0"/>
              </a:rPr>
              <a:t>probe</a:t>
            </a:r>
            <a:r>
              <a:rPr lang="en-GB" altLang="en-US" dirty="0">
                <a:latin typeface="Aptos" panose="020B0004020202020204" pitchFamily="34" charset="0"/>
              </a:rPr>
              <a:t>, scrutiny, </a:t>
            </a:r>
            <a:r>
              <a:rPr lang="en-GB" altLang="en-US" i="1" dirty="0">
                <a:latin typeface="Aptos" panose="020B0004020202020204" pitchFamily="34" charset="0"/>
              </a:rPr>
              <a:t>study.</a:t>
            </a:r>
            <a:endParaRPr lang="en-GB" altLang="en-US" dirty="0">
              <a:latin typeface="Aptos" panose="020B0004020202020204" pitchFamily="34" charset="0"/>
            </a:endParaRPr>
          </a:p>
          <a:p>
            <a:pPr marL="457200" indent="-457200"/>
            <a:endParaRPr lang="en-US" dirty="0"/>
          </a:p>
          <a:p>
            <a:endParaRPr lang="en-GB" dirty="0"/>
          </a:p>
        </p:txBody>
      </p:sp>
      <p:pic>
        <p:nvPicPr>
          <p:cNvPr id="4" name="Picture 3" descr="MCj04043170000[1]">
            <a:extLst>
              <a:ext uri="{FF2B5EF4-FFF2-40B4-BE49-F238E27FC236}">
                <a16:creationId xmlns:a16="http://schemas.microsoft.com/office/drawing/2014/main" id="{F5EBFF72-C7A1-01AA-9AB1-763229F9AC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7210" y="3927765"/>
            <a:ext cx="4384964" cy="2930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52542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32F5138D-C09D-E8BB-932C-189E47D7159E}"/>
              </a:ext>
            </a:extLst>
          </p:cNvPr>
          <p:cNvSpPr>
            <a:spLocks noGrp="1" noChangeArrowheads="1"/>
          </p:cNvSpPr>
          <p:nvPr>
            <p:ph type="title"/>
          </p:nvPr>
        </p:nvSpPr>
        <p:spPr>
          <a:xfrm>
            <a:off x="2533650" y="1"/>
            <a:ext cx="7302499" cy="695327"/>
          </a:xfrm>
        </p:spPr>
        <p:txBody>
          <a:bodyPr>
            <a:normAutofit fontScale="90000"/>
          </a:bodyPr>
          <a:lstStyle/>
          <a:p>
            <a:pPr eaLnBrk="1" hangingPunct="1"/>
            <a:r>
              <a:rPr lang="en-GB" altLang="en-US" b="1" u="sng" dirty="0">
                <a:latin typeface="Aptos" panose="020B0004020202020204" pitchFamily="34" charset="0"/>
              </a:rPr>
              <a:t>Making the Links</a:t>
            </a:r>
          </a:p>
        </p:txBody>
      </p:sp>
      <p:sp>
        <p:nvSpPr>
          <p:cNvPr id="92163" name="Rectangle 3">
            <a:extLst>
              <a:ext uri="{FF2B5EF4-FFF2-40B4-BE49-F238E27FC236}">
                <a16:creationId xmlns:a16="http://schemas.microsoft.com/office/drawing/2014/main" id="{4C32535E-1ED3-7F22-BB0C-2B7B90C67784}"/>
              </a:ext>
            </a:extLst>
          </p:cNvPr>
          <p:cNvSpPr>
            <a:spLocks noGrp="1" noChangeArrowheads="1"/>
          </p:cNvSpPr>
          <p:nvPr>
            <p:ph idx="1"/>
          </p:nvPr>
        </p:nvSpPr>
        <p:spPr>
          <a:xfrm>
            <a:off x="1654176" y="695328"/>
            <a:ext cx="9144000" cy="5811834"/>
          </a:xfrm>
        </p:spPr>
        <p:txBody>
          <a:bodyPr/>
          <a:lstStyle/>
          <a:p>
            <a:pPr algn="ctr" eaLnBrk="1" hangingPunct="1">
              <a:lnSpc>
                <a:spcPct val="80000"/>
              </a:lnSpc>
              <a:buFontTx/>
              <a:buNone/>
            </a:pPr>
            <a:r>
              <a:rPr lang="en-GB" altLang="en-US" b="1" dirty="0"/>
              <a:t>Introduction</a:t>
            </a:r>
          </a:p>
          <a:p>
            <a:pPr eaLnBrk="1" hangingPunct="1">
              <a:lnSpc>
                <a:spcPct val="80000"/>
              </a:lnSpc>
              <a:buFontTx/>
              <a:buNone/>
            </a:pPr>
            <a:endParaRPr lang="en-GB" altLang="en-US" b="1" dirty="0"/>
          </a:p>
          <a:p>
            <a:pPr algn="ctr" eaLnBrk="1" hangingPunct="1">
              <a:lnSpc>
                <a:spcPct val="80000"/>
              </a:lnSpc>
              <a:buFontTx/>
              <a:buNone/>
            </a:pPr>
            <a:r>
              <a:rPr lang="en-GB" altLang="en-US" b="1" dirty="0"/>
              <a:t>Literature review</a:t>
            </a:r>
          </a:p>
          <a:p>
            <a:pPr algn="ctr" eaLnBrk="1" hangingPunct="1">
              <a:lnSpc>
                <a:spcPct val="80000"/>
              </a:lnSpc>
              <a:buFontTx/>
              <a:buNone/>
            </a:pPr>
            <a:endParaRPr lang="en-GB" altLang="en-US" b="1" dirty="0"/>
          </a:p>
          <a:p>
            <a:pPr algn="ctr" eaLnBrk="1" hangingPunct="1">
              <a:lnSpc>
                <a:spcPct val="80000"/>
              </a:lnSpc>
              <a:buFontTx/>
              <a:buNone/>
            </a:pPr>
            <a:r>
              <a:rPr lang="en-GB" altLang="en-US" b="1" dirty="0"/>
              <a:t>Research Methods</a:t>
            </a:r>
          </a:p>
          <a:p>
            <a:pPr algn="ctr" eaLnBrk="1" hangingPunct="1">
              <a:lnSpc>
                <a:spcPct val="80000"/>
              </a:lnSpc>
              <a:buFontTx/>
              <a:buNone/>
            </a:pPr>
            <a:endParaRPr lang="en-GB" altLang="en-US" b="1" dirty="0"/>
          </a:p>
          <a:p>
            <a:pPr algn="ctr" eaLnBrk="1" hangingPunct="1">
              <a:lnSpc>
                <a:spcPct val="80000"/>
              </a:lnSpc>
              <a:buFontTx/>
              <a:buNone/>
            </a:pPr>
            <a:r>
              <a:rPr lang="en-GB" altLang="en-US" b="1" dirty="0"/>
              <a:t>Findings/Results</a:t>
            </a:r>
          </a:p>
          <a:p>
            <a:pPr eaLnBrk="1" hangingPunct="1">
              <a:lnSpc>
                <a:spcPct val="80000"/>
              </a:lnSpc>
              <a:buFontTx/>
              <a:buNone/>
            </a:pPr>
            <a:endParaRPr lang="en-GB" altLang="en-US" b="1" dirty="0"/>
          </a:p>
          <a:p>
            <a:pPr algn="ctr" eaLnBrk="1" hangingPunct="1">
              <a:lnSpc>
                <a:spcPct val="80000"/>
              </a:lnSpc>
              <a:buFontTx/>
              <a:buNone/>
            </a:pPr>
            <a:r>
              <a:rPr lang="en-GB" altLang="en-US" b="1" dirty="0"/>
              <a:t>Conclusions</a:t>
            </a:r>
          </a:p>
          <a:p>
            <a:pPr eaLnBrk="1" hangingPunct="1">
              <a:lnSpc>
                <a:spcPct val="80000"/>
              </a:lnSpc>
              <a:buFontTx/>
              <a:buNone/>
            </a:pPr>
            <a:endParaRPr lang="en-GB" altLang="en-US" b="1" dirty="0"/>
          </a:p>
          <a:p>
            <a:pPr algn="ctr" eaLnBrk="1" hangingPunct="1">
              <a:lnSpc>
                <a:spcPct val="80000"/>
              </a:lnSpc>
              <a:buFontTx/>
              <a:buNone/>
            </a:pPr>
            <a:r>
              <a:rPr lang="en-GB" altLang="en-US" b="1" dirty="0"/>
              <a:t>Recommendations</a:t>
            </a:r>
          </a:p>
        </p:txBody>
      </p:sp>
      <p:sp>
        <p:nvSpPr>
          <p:cNvPr id="92164" name="AutoShape 4">
            <a:extLst>
              <a:ext uri="{FF2B5EF4-FFF2-40B4-BE49-F238E27FC236}">
                <a16:creationId xmlns:a16="http://schemas.microsoft.com/office/drawing/2014/main" id="{030A6CBB-B431-50D3-F4B4-3A1D7AD56D35}"/>
              </a:ext>
            </a:extLst>
          </p:cNvPr>
          <p:cNvSpPr>
            <a:spLocks noChangeArrowheads="1"/>
          </p:cNvSpPr>
          <p:nvPr/>
        </p:nvSpPr>
        <p:spPr bwMode="auto">
          <a:xfrm>
            <a:off x="5832329" y="1135857"/>
            <a:ext cx="511175" cy="468313"/>
          </a:xfrm>
          <a:prstGeom prst="downArrow">
            <a:avLst>
              <a:gd name="adj1" fmla="val 50000"/>
              <a:gd name="adj2" fmla="val 25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5" name="AutoShape 5">
            <a:extLst>
              <a:ext uri="{FF2B5EF4-FFF2-40B4-BE49-F238E27FC236}">
                <a16:creationId xmlns:a16="http://schemas.microsoft.com/office/drawing/2014/main" id="{6D6E9AD3-1CAD-94DE-B8D2-D92752138033}"/>
              </a:ext>
            </a:extLst>
          </p:cNvPr>
          <p:cNvSpPr>
            <a:spLocks noChangeArrowheads="1"/>
          </p:cNvSpPr>
          <p:nvPr/>
        </p:nvSpPr>
        <p:spPr bwMode="auto">
          <a:xfrm>
            <a:off x="5959620" y="2102358"/>
            <a:ext cx="295275" cy="493713"/>
          </a:xfrm>
          <a:prstGeom prst="downArrow">
            <a:avLst>
              <a:gd name="adj1" fmla="val 50000"/>
              <a:gd name="adj2" fmla="val 41801"/>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6" name="AutoShape 6">
            <a:extLst>
              <a:ext uri="{FF2B5EF4-FFF2-40B4-BE49-F238E27FC236}">
                <a16:creationId xmlns:a16="http://schemas.microsoft.com/office/drawing/2014/main" id="{15F6333A-F8E3-53E0-C002-74543E371271}"/>
              </a:ext>
            </a:extLst>
          </p:cNvPr>
          <p:cNvSpPr>
            <a:spLocks noChangeArrowheads="1"/>
          </p:cNvSpPr>
          <p:nvPr/>
        </p:nvSpPr>
        <p:spPr bwMode="auto">
          <a:xfrm>
            <a:off x="5932488" y="3011200"/>
            <a:ext cx="333375" cy="531813"/>
          </a:xfrm>
          <a:prstGeom prst="downArrow">
            <a:avLst>
              <a:gd name="adj1" fmla="val 50000"/>
              <a:gd name="adj2" fmla="val 39881"/>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7" name="AutoShape 7">
            <a:extLst>
              <a:ext uri="{FF2B5EF4-FFF2-40B4-BE49-F238E27FC236}">
                <a16:creationId xmlns:a16="http://schemas.microsoft.com/office/drawing/2014/main" id="{9F492863-5786-2C64-65B2-35A32C9E3A8C}"/>
              </a:ext>
            </a:extLst>
          </p:cNvPr>
          <p:cNvSpPr>
            <a:spLocks noChangeArrowheads="1"/>
          </p:cNvSpPr>
          <p:nvPr/>
        </p:nvSpPr>
        <p:spPr bwMode="auto">
          <a:xfrm>
            <a:off x="5978669" y="3965001"/>
            <a:ext cx="257175" cy="501650"/>
          </a:xfrm>
          <a:prstGeom prst="downArrow">
            <a:avLst>
              <a:gd name="adj1" fmla="val 50000"/>
              <a:gd name="adj2" fmla="val 48765"/>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8" name="AutoShape 8">
            <a:extLst>
              <a:ext uri="{FF2B5EF4-FFF2-40B4-BE49-F238E27FC236}">
                <a16:creationId xmlns:a16="http://schemas.microsoft.com/office/drawing/2014/main" id="{B709EABB-D45F-F362-E16B-A5D23C4F16D9}"/>
              </a:ext>
            </a:extLst>
          </p:cNvPr>
          <p:cNvSpPr>
            <a:spLocks noChangeArrowheads="1"/>
          </p:cNvSpPr>
          <p:nvPr/>
        </p:nvSpPr>
        <p:spPr bwMode="auto">
          <a:xfrm>
            <a:off x="5959620" y="4911943"/>
            <a:ext cx="371475" cy="506413"/>
          </a:xfrm>
          <a:prstGeom prst="downArrow">
            <a:avLst>
              <a:gd name="adj1" fmla="val 50000"/>
              <a:gd name="adj2" fmla="val 34081"/>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9" name="AutoShape 9">
            <a:extLst>
              <a:ext uri="{FF2B5EF4-FFF2-40B4-BE49-F238E27FC236}">
                <a16:creationId xmlns:a16="http://schemas.microsoft.com/office/drawing/2014/main" id="{73819EFE-0EDC-7BA6-AA89-AE826BD87D24}"/>
              </a:ext>
            </a:extLst>
          </p:cNvPr>
          <p:cNvSpPr>
            <a:spLocks noChangeArrowheads="1"/>
          </p:cNvSpPr>
          <p:nvPr/>
        </p:nvSpPr>
        <p:spPr bwMode="auto">
          <a:xfrm>
            <a:off x="7896226" y="1484313"/>
            <a:ext cx="784225" cy="4068762"/>
          </a:xfrm>
          <a:prstGeom prst="curvedLeftArrow">
            <a:avLst>
              <a:gd name="adj1" fmla="val 68072"/>
              <a:gd name="adj2" fmla="val 207530"/>
              <a:gd name="adj3" fmla="val 3333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70" name="AutoShape 10">
            <a:extLst>
              <a:ext uri="{FF2B5EF4-FFF2-40B4-BE49-F238E27FC236}">
                <a16:creationId xmlns:a16="http://schemas.microsoft.com/office/drawing/2014/main" id="{80C33403-BB8C-87FF-F989-98897DBE0CDD}"/>
              </a:ext>
            </a:extLst>
          </p:cNvPr>
          <p:cNvSpPr>
            <a:spLocks noChangeArrowheads="1"/>
          </p:cNvSpPr>
          <p:nvPr/>
        </p:nvSpPr>
        <p:spPr bwMode="auto">
          <a:xfrm>
            <a:off x="3962401" y="2944814"/>
            <a:ext cx="581025" cy="1304925"/>
          </a:xfrm>
          <a:prstGeom prst="curvedRightArrow">
            <a:avLst>
              <a:gd name="adj1" fmla="val 44918"/>
              <a:gd name="adj2" fmla="val 89836"/>
              <a:gd name="adj3" fmla="val 3333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71" name="AutoShape 11">
            <a:extLst>
              <a:ext uri="{FF2B5EF4-FFF2-40B4-BE49-F238E27FC236}">
                <a16:creationId xmlns:a16="http://schemas.microsoft.com/office/drawing/2014/main" id="{896D1AF6-E380-3321-6738-5C27EA9B5FC6}"/>
              </a:ext>
            </a:extLst>
          </p:cNvPr>
          <p:cNvSpPr>
            <a:spLocks noChangeArrowheads="1"/>
          </p:cNvSpPr>
          <p:nvPr/>
        </p:nvSpPr>
        <p:spPr bwMode="auto">
          <a:xfrm>
            <a:off x="7464425" y="3922714"/>
            <a:ext cx="215900" cy="1082675"/>
          </a:xfrm>
          <a:prstGeom prst="curvedLeftArrow">
            <a:avLst>
              <a:gd name="adj1" fmla="val 87107"/>
              <a:gd name="adj2" fmla="val 200588"/>
              <a:gd name="adj3" fmla="val 3333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72" name="AutoShape 12">
            <a:extLst>
              <a:ext uri="{FF2B5EF4-FFF2-40B4-BE49-F238E27FC236}">
                <a16:creationId xmlns:a16="http://schemas.microsoft.com/office/drawing/2014/main" id="{F16A3FC0-7B90-B683-022B-C04556C45431}"/>
              </a:ext>
            </a:extLst>
          </p:cNvPr>
          <p:cNvSpPr>
            <a:spLocks noChangeArrowheads="1"/>
          </p:cNvSpPr>
          <p:nvPr/>
        </p:nvSpPr>
        <p:spPr bwMode="auto">
          <a:xfrm>
            <a:off x="3365501" y="2197101"/>
            <a:ext cx="1368425" cy="3203575"/>
          </a:xfrm>
          <a:prstGeom prst="curvedRightArrow">
            <a:avLst>
              <a:gd name="adj1" fmla="val 32602"/>
              <a:gd name="adj2" fmla="val 93643"/>
              <a:gd name="adj3" fmla="val 3333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pic>
        <p:nvPicPr>
          <p:cNvPr id="27661" name="Picture 13" descr="MCj02325920000[1]">
            <a:extLst>
              <a:ext uri="{FF2B5EF4-FFF2-40B4-BE49-F238E27FC236}">
                <a16:creationId xmlns:a16="http://schemas.microsoft.com/office/drawing/2014/main" id="{754650AA-3FB5-6476-5AA4-F75236FB84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67995" y="3429000"/>
            <a:ext cx="2724005" cy="23379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62" name="Picture 27" descr="MCBD19671_0000[1]">
            <a:extLst>
              <a:ext uri="{FF2B5EF4-FFF2-40B4-BE49-F238E27FC236}">
                <a16:creationId xmlns:a16="http://schemas.microsoft.com/office/drawing/2014/main" id="{DC237E9F-3E98-0D1C-C349-805385BEC0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52" y="1253113"/>
            <a:ext cx="3025088" cy="37522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62"/>
                                        </p:tgtEl>
                                        <p:attrNameLst>
                                          <p:attrName>style.visibility</p:attrName>
                                        </p:attrNameLst>
                                      </p:cBhvr>
                                      <p:to>
                                        <p:strVal val="visible"/>
                                      </p:to>
                                    </p:set>
                                    <p:anim calcmode="lin" valueType="num">
                                      <p:cBhvr additive="base">
                                        <p:cTn id="7" dur="500" fill="hold"/>
                                        <p:tgtEl>
                                          <p:spTgt spid="92162"/>
                                        </p:tgtEl>
                                        <p:attrNameLst>
                                          <p:attrName>ppt_x</p:attrName>
                                        </p:attrNameLst>
                                      </p:cBhvr>
                                      <p:tavLst>
                                        <p:tav tm="0">
                                          <p:val>
                                            <p:strVal val="0-#ppt_w/2"/>
                                          </p:val>
                                        </p:tav>
                                        <p:tav tm="100000">
                                          <p:val>
                                            <p:strVal val="#ppt_x"/>
                                          </p:val>
                                        </p:tav>
                                      </p:tavLst>
                                    </p:anim>
                                    <p:anim calcmode="lin" valueType="num">
                                      <p:cBhvr additive="base">
                                        <p:cTn id="8" dur="500" fill="hold"/>
                                        <p:tgtEl>
                                          <p:spTgt spid="9216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63">
                                            <p:txEl>
                                              <p:pRg st="0" end="0"/>
                                            </p:txEl>
                                          </p:spTgt>
                                        </p:tgtEl>
                                        <p:attrNameLst>
                                          <p:attrName>style.visibility</p:attrName>
                                        </p:attrNameLst>
                                      </p:cBhvr>
                                      <p:to>
                                        <p:strVal val="visible"/>
                                      </p:to>
                                    </p:set>
                                    <p:anim calcmode="lin" valueType="num">
                                      <p:cBhvr additive="base">
                                        <p:cTn id="13" dur="500" fill="hold"/>
                                        <p:tgtEl>
                                          <p:spTgt spid="9216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21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2163">
                                            <p:txEl>
                                              <p:pRg st="2" end="2"/>
                                            </p:txEl>
                                          </p:spTgt>
                                        </p:tgtEl>
                                        <p:attrNameLst>
                                          <p:attrName>style.visibility</p:attrName>
                                        </p:attrNameLst>
                                      </p:cBhvr>
                                      <p:to>
                                        <p:strVal val="visible"/>
                                      </p:to>
                                    </p:set>
                                    <p:anim calcmode="lin" valueType="num">
                                      <p:cBhvr additive="base">
                                        <p:cTn id="19" dur="500" fill="hold"/>
                                        <p:tgtEl>
                                          <p:spTgt spid="9216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21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2163">
                                            <p:txEl>
                                              <p:pRg st="4" end="4"/>
                                            </p:txEl>
                                          </p:spTgt>
                                        </p:tgtEl>
                                        <p:attrNameLst>
                                          <p:attrName>style.visibility</p:attrName>
                                        </p:attrNameLst>
                                      </p:cBhvr>
                                      <p:to>
                                        <p:strVal val="visible"/>
                                      </p:to>
                                    </p:set>
                                    <p:anim calcmode="lin" valueType="num">
                                      <p:cBhvr additive="base">
                                        <p:cTn id="25" dur="500" fill="hold"/>
                                        <p:tgtEl>
                                          <p:spTgt spid="92163">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216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2163">
                                            <p:txEl>
                                              <p:pRg st="6" end="6"/>
                                            </p:txEl>
                                          </p:spTgt>
                                        </p:tgtEl>
                                        <p:attrNameLst>
                                          <p:attrName>style.visibility</p:attrName>
                                        </p:attrNameLst>
                                      </p:cBhvr>
                                      <p:to>
                                        <p:strVal val="visible"/>
                                      </p:to>
                                    </p:set>
                                    <p:anim calcmode="lin" valueType="num">
                                      <p:cBhvr additive="base">
                                        <p:cTn id="31" dur="500" fill="hold"/>
                                        <p:tgtEl>
                                          <p:spTgt spid="92163">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216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2163">
                                            <p:txEl>
                                              <p:pRg st="8" end="8"/>
                                            </p:txEl>
                                          </p:spTgt>
                                        </p:tgtEl>
                                        <p:attrNameLst>
                                          <p:attrName>style.visibility</p:attrName>
                                        </p:attrNameLst>
                                      </p:cBhvr>
                                      <p:to>
                                        <p:strVal val="visible"/>
                                      </p:to>
                                    </p:set>
                                    <p:anim calcmode="lin" valueType="num">
                                      <p:cBhvr additive="base">
                                        <p:cTn id="37" dur="500" fill="hold"/>
                                        <p:tgtEl>
                                          <p:spTgt spid="92163">
                                            <p:txEl>
                                              <p:pRg st="8" end="8"/>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216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2163">
                                            <p:txEl>
                                              <p:pRg st="10" end="10"/>
                                            </p:txEl>
                                          </p:spTgt>
                                        </p:tgtEl>
                                        <p:attrNameLst>
                                          <p:attrName>style.visibility</p:attrName>
                                        </p:attrNameLst>
                                      </p:cBhvr>
                                      <p:to>
                                        <p:strVal val="visible"/>
                                      </p:to>
                                    </p:set>
                                    <p:anim calcmode="lin" valueType="num">
                                      <p:cBhvr additive="base">
                                        <p:cTn id="43" dur="500" fill="hold"/>
                                        <p:tgtEl>
                                          <p:spTgt spid="92163">
                                            <p:txEl>
                                              <p:pRg st="10" end="10"/>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2163">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92164"/>
                                        </p:tgtEl>
                                        <p:attrNameLst>
                                          <p:attrName>style.visibility</p:attrName>
                                        </p:attrNameLst>
                                      </p:cBhvr>
                                      <p:to>
                                        <p:strVal val="visible"/>
                                      </p:to>
                                    </p:set>
                                    <p:anim calcmode="lin" valueType="num">
                                      <p:cBhvr additive="base">
                                        <p:cTn id="49" dur="500" fill="hold"/>
                                        <p:tgtEl>
                                          <p:spTgt spid="92164"/>
                                        </p:tgtEl>
                                        <p:attrNameLst>
                                          <p:attrName>ppt_x</p:attrName>
                                        </p:attrNameLst>
                                      </p:cBhvr>
                                      <p:tavLst>
                                        <p:tav tm="0">
                                          <p:val>
                                            <p:strVal val="0-#ppt_w/2"/>
                                          </p:val>
                                        </p:tav>
                                        <p:tav tm="100000">
                                          <p:val>
                                            <p:strVal val="#ppt_x"/>
                                          </p:val>
                                        </p:tav>
                                      </p:tavLst>
                                    </p:anim>
                                    <p:anim calcmode="lin" valueType="num">
                                      <p:cBhvr additive="base">
                                        <p:cTn id="50" dur="500" fill="hold"/>
                                        <p:tgtEl>
                                          <p:spTgt spid="92164"/>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92165"/>
                                        </p:tgtEl>
                                        <p:attrNameLst>
                                          <p:attrName>style.visibility</p:attrName>
                                        </p:attrNameLst>
                                      </p:cBhvr>
                                      <p:to>
                                        <p:strVal val="visible"/>
                                      </p:to>
                                    </p:set>
                                    <p:anim calcmode="lin" valueType="num">
                                      <p:cBhvr additive="base">
                                        <p:cTn id="55" dur="500" fill="hold"/>
                                        <p:tgtEl>
                                          <p:spTgt spid="92165"/>
                                        </p:tgtEl>
                                        <p:attrNameLst>
                                          <p:attrName>ppt_x</p:attrName>
                                        </p:attrNameLst>
                                      </p:cBhvr>
                                      <p:tavLst>
                                        <p:tav tm="0">
                                          <p:val>
                                            <p:strVal val="0-#ppt_w/2"/>
                                          </p:val>
                                        </p:tav>
                                        <p:tav tm="100000">
                                          <p:val>
                                            <p:strVal val="#ppt_x"/>
                                          </p:val>
                                        </p:tav>
                                      </p:tavLst>
                                    </p:anim>
                                    <p:anim calcmode="lin" valueType="num">
                                      <p:cBhvr additive="base">
                                        <p:cTn id="56" dur="500" fill="hold"/>
                                        <p:tgtEl>
                                          <p:spTgt spid="92165"/>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92166"/>
                                        </p:tgtEl>
                                        <p:attrNameLst>
                                          <p:attrName>style.visibility</p:attrName>
                                        </p:attrNameLst>
                                      </p:cBhvr>
                                      <p:to>
                                        <p:strVal val="visible"/>
                                      </p:to>
                                    </p:set>
                                    <p:anim calcmode="lin" valueType="num">
                                      <p:cBhvr additive="base">
                                        <p:cTn id="61" dur="500" fill="hold"/>
                                        <p:tgtEl>
                                          <p:spTgt spid="92166"/>
                                        </p:tgtEl>
                                        <p:attrNameLst>
                                          <p:attrName>ppt_x</p:attrName>
                                        </p:attrNameLst>
                                      </p:cBhvr>
                                      <p:tavLst>
                                        <p:tav tm="0">
                                          <p:val>
                                            <p:strVal val="0-#ppt_w/2"/>
                                          </p:val>
                                        </p:tav>
                                        <p:tav tm="100000">
                                          <p:val>
                                            <p:strVal val="#ppt_x"/>
                                          </p:val>
                                        </p:tav>
                                      </p:tavLst>
                                    </p:anim>
                                    <p:anim calcmode="lin" valueType="num">
                                      <p:cBhvr additive="base">
                                        <p:cTn id="62" dur="500" fill="hold"/>
                                        <p:tgtEl>
                                          <p:spTgt spid="92166"/>
                                        </p:tgtEl>
                                        <p:attrNameLst>
                                          <p:attrName>ppt_y</p:attrName>
                                        </p:attrNameLst>
                                      </p:cBhvr>
                                      <p:tavLst>
                                        <p:tav tm="0">
                                          <p:val>
                                            <p:strVal val="#ppt_y"/>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8" fill="hold" grpId="0" nodeType="clickEffect">
                                  <p:stCondLst>
                                    <p:cond delay="0"/>
                                  </p:stCondLst>
                                  <p:childTnLst>
                                    <p:set>
                                      <p:cBhvr>
                                        <p:cTn id="66" dur="1" fill="hold">
                                          <p:stCondLst>
                                            <p:cond delay="0"/>
                                          </p:stCondLst>
                                        </p:cTn>
                                        <p:tgtEl>
                                          <p:spTgt spid="92167"/>
                                        </p:tgtEl>
                                        <p:attrNameLst>
                                          <p:attrName>style.visibility</p:attrName>
                                        </p:attrNameLst>
                                      </p:cBhvr>
                                      <p:to>
                                        <p:strVal val="visible"/>
                                      </p:to>
                                    </p:set>
                                    <p:anim calcmode="lin" valueType="num">
                                      <p:cBhvr additive="base">
                                        <p:cTn id="67" dur="500" fill="hold"/>
                                        <p:tgtEl>
                                          <p:spTgt spid="92167"/>
                                        </p:tgtEl>
                                        <p:attrNameLst>
                                          <p:attrName>ppt_x</p:attrName>
                                        </p:attrNameLst>
                                      </p:cBhvr>
                                      <p:tavLst>
                                        <p:tav tm="0">
                                          <p:val>
                                            <p:strVal val="0-#ppt_w/2"/>
                                          </p:val>
                                        </p:tav>
                                        <p:tav tm="100000">
                                          <p:val>
                                            <p:strVal val="#ppt_x"/>
                                          </p:val>
                                        </p:tav>
                                      </p:tavLst>
                                    </p:anim>
                                    <p:anim calcmode="lin" valueType="num">
                                      <p:cBhvr additive="base">
                                        <p:cTn id="68" dur="500" fill="hold"/>
                                        <p:tgtEl>
                                          <p:spTgt spid="92167"/>
                                        </p:tgtEl>
                                        <p:attrNameLst>
                                          <p:attrName>ppt_y</p:attrName>
                                        </p:attrNameLst>
                                      </p:cBhvr>
                                      <p:tavLst>
                                        <p:tav tm="0">
                                          <p:val>
                                            <p:strVal val="#ppt_y"/>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8" fill="hold" grpId="0" nodeType="clickEffect">
                                  <p:stCondLst>
                                    <p:cond delay="0"/>
                                  </p:stCondLst>
                                  <p:childTnLst>
                                    <p:set>
                                      <p:cBhvr>
                                        <p:cTn id="72" dur="1" fill="hold">
                                          <p:stCondLst>
                                            <p:cond delay="0"/>
                                          </p:stCondLst>
                                        </p:cTn>
                                        <p:tgtEl>
                                          <p:spTgt spid="92168"/>
                                        </p:tgtEl>
                                        <p:attrNameLst>
                                          <p:attrName>style.visibility</p:attrName>
                                        </p:attrNameLst>
                                      </p:cBhvr>
                                      <p:to>
                                        <p:strVal val="visible"/>
                                      </p:to>
                                    </p:set>
                                    <p:anim calcmode="lin" valueType="num">
                                      <p:cBhvr additive="base">
                                        <p:cTn id="73" dur="500" fill="hold"/>
                                        <p:tgtEl>
                                          <p:spTgt spid="92168"/>
                                        </p:tgtEl>
                                        <p:attrNameLst>
                                          <p:attrName>ppt_x</p:attrName>
                                        </p:attrNameLst>
                                      </p:cBhvr>
                                      <p:tavLst>
                                        <p:tav tm="0">
                                          <p:val>
                                            <p:strVal val="0-#ppt_w/2"/>
                                          </p:val>
                                        </p:tav>
                                        <p:tav tm="100000">
                                          <p:val>
                                            <p:strVal val="#ppt_x"/>
                                          </p:val>
                                        </p:tav>
                                      </p:tavLst>
                                    </p:anim>
                                    <p:anim calcmode="lin" valueType="num">
                                      <p:cBhvr additive="base">
                                        <p:cTn id="74" dur="500" fill="hold"/>
                                        <p:tgtEl>
                                          <p:spTgt spid="92168"/>
                                        </p:tgtEl>
                                        <p:attrNameLst>
                                          <p:attrName>ppt_y</p:attrName>
                                        </p:attrNameLst>
                                      </p:cBhvr>
                                      <p:tavLst>
                                        <p:tav tm="0">
                                          <p:val>
                                            <p:strVal val="#ppt_y"/>
                                          </p:val>
                                        </p:tav>
                                        <p:tav tm="100000">
                                          <p:val>
                                            <p:strVal val="#ppt_y"/>
                                          </p:val>
                                        </p:tav>
                                      </p:tavLst>
                                    </p:anim>
                                  </p:childTnLst>
                                </p:cTn>
                              </p:par>
                            </p:childTnLst>
                          </p:cTn>
                        </p:par>
                      </p:childTnLst>
                    </p:cTn>
                  </p:par>
                  <p:par>
                    <p:cTn id="75" fill="hold" nodeType="clickPar">
                      <p:stCondLst>
                        <p:cond delay="indefinite"/>
                      </p:stCondLst>
                      <p:childTnLst>
                        <p:par>
                          <p:cTn id="76" fill="hold" nodeType="withGroup">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92169"/>
                                        </p:tgtEl>
                                        <p:attrNameLst>
                                          <p:attrName>style.visibility</p:attrName>
                                        </p:attrNameLst>
                                      </p:cBhvr>
                                      <p:to>
                                        <p:strVal val="visible"/>
                                      </p:to>
                                    </p:set>
                                    <p:anim calcmode="lin" valueType="num">
                                      <p:cBhvr additive="base">
                                        <p:cTn id="79" dur="500" fill="hold"/>
                                        <p:tgtEl>
                                          <p:spTgt spid="92169"/>
                                        </p:tgtEl>
                                        <p:attrNameLst>
                                          <p:attrName>ppt_x</p:attrName>
                                        </p:attrNameLst>
                                      </p:cBhvr>
                                      <p:tavLst>
                                        <p:tav tm="0">
                                          <p:val>
                                            <p:strVal val="0-#ppt_w/2"/>
                                          </p:val>
                                        </p:tav>
                                        <p:tav tm="100000">
                                          <p:val>
                                            <p:strVal val="#ppt_x"/>
                                          </p:val>
                                        </p:tav>
                                      </p:tavLst>
                                    </p:anim>
                                    <p:anim calcmode="lin" valueType="num">
                                      <p:cBhvr additive="base">
                                        <p:cTn id="80" dur="500" fill="hold"/>
                                        <p:tgtEl>
                                          <p:spTgt spid="92169"/>
                                        </p:tgtEl>
                                        <p:attrNameLst>
                                          <p:attrName>ppt_y</p:attrName>
                                        </p:attrNameLst>
                                      </p:cBhvr>
                                      <p:tavLst>
                                        <p:tav tm="0">
                                          <p:val>
                                            <p:strVal val="#ppt_y"/>
                                          </p:val>
                                        </p:tav>
                                        <p:tav tm="100000">
                                          <p:val>
                                            <p:strVal val="#ppt_y"/>
                                          </p:val>
                                        </p:tav>
                                      </p:tavLst>
                                    </p:anim>
                                  </p:childTnLst>
                                </p:cTn>
                              </p:par>
                            </p:childTnLst>
                          </p:cTn>
                        </p:par>
                      </p:childTnLst>
                    </p:cTn>
                  </p:par>
                  <p:par>
                    <p:cTn id="81" fill="hold" nodeType="clickPar">
                      <p:stCondLst>
                        <p:cond delay="indefinite"/>
                      </p:stCondLst>
                      <p:childTnLst>
                        <p:par>
                          <p:cTn id="82" fill="hold" nodeType="withGroup">
                            <p:stCondLst>
                              <p:cond delay="0"/>
                            </p:stCondLst>
                            <p:childTnLst>
                              <p:par>
                                <p:cTn id="83" presetID="2" presetClass="entr" presetSubtype="8" fill="hold" grpId="0" nodeType="clickEffect">
                                  <p:stCondLst>
                                    <p:cond delay="0"/>
                                  </p:stCondLst>
                                  <p:childTnLst>
                                    <p:set>
                                      <p:cBhvr>
                                        <p:cTn id="84" dur="1" fill="hold">
                                          <p:stCondLst>
                                            <p:cond delay="0"/>
                                          </p:stCondLst>
                                        </p:cTn>
                                        <p:tgtEl>
                                          <p:spTgt spid="92172"/>
                                        </p:tgtEl>
                                        <p:attrNameLst>
                                          <p:attrName>style.visibility</p:attrName>
                                        </p:attrNameLst>
                                      </p:cBhvr>
                                      <p:to>
                                        <p:strVal val="visible"/>
                                      </p:to>
                                    </p:set>
                                    <p:anim calcmode="lin" valueType="num">
                                      <p:cBhvr additive="base">
                                        <p:cTn id="85" dur="500" fill="hold"/>
                                        <p:tgtEl>
                                          <p:spTgt spid="92172"/>
                                        </p:tgtEl>
                                        <p:attrNameLst>
                                          <p:attrName>ppt_x</p:attrName>
                                        </p:attrNameLst>
                                      </p:cBhvr>
                                      <p:tavLst>
                                        <p:tav tm="0">
                                          <p:val>
                                            <p:strVal val="0-#ppt_w/2"/>
                                          </p:val>
                                        </p:tav>
                                        <p:tav tm="100000">
                                          <p:val>
                                            <p:strVal val="#ppt_x"/>
                                          </p:val>
                                        </p:tav>
                                      </p:tavLst>
                                    </p:anim>
                                    <p:anim calcmode="lin" valueType="num">
                                      <p:cBhvr additive="base">
                                        <p:cTn id="86" dur="500" fill="hold"/>
                                        <p:tgtEl>
                                          <p:spTgt spid="92172"/>
                                        </p:tgtEl>
                                        <p:attrNameLst>
                                          <p:attrName>ppt_y</p:attrName>
                                        </p:attrNameLst>
                                      </p:cBhvr>
                                      <p:tavLst>
                                        <p:tav tm="0">
                                          <p:val>
                                            <p:strVal val="#ppt_y"/>
                                          </p:val>
                                        </p:tav>
                                        <p:tav tm="100000">
                                          <p:val>
                                            <p:strVal val="#ppt_y"/>
                                          </p:val>
                                        </p:tav>
                                      </p:tavLst>
                                    </p:anim>
                                  </p:childTnLst>
                                </p:cTn>
                              </p:par>
                            </p:childTnLst>
                          </p:cTn>
                        </p:par>
                      </p:childTnLst>
                    </p:cTn>
                  </p:par>
                  <p:par>
                    <p:cTn id="87" fill="hold" nodeType="clickPar">
                      <p:stCondLst>
                        <p:cond delay="indefinite"/>
                      </p:stCondLst>
                      <p:childTnLst>
                        <p:par>
                          <p:cTn id="88" fill="hold" nodeType="withGroup">
                            <p:stCondLst>
                              <p:cond delay="0"/>
                            </p:stCondLst>
                            <p:childTnLst>
                              <p:par>
                                <p:cTn id="89" presetID="2" presetClass="entr" presetSubtype="8" fill="hold" grpId="0" nodeType="clickEffect">
                                  <p:stCondLst>
                                    <p:cond delay="0"/>
                                  </p:stCondLst>
                                  <p:childTnLst>
                                    <p:set>
                                      <p:cBhvr>
                                        <p:cTn id="90" dur="1" fill="hold">
                                          <p:stCondLst>
                                            <p:cond delay="0"/>
                                          </p:stCondLst>
                                        </p:cTn>
                                        <p:tgtEl>
                                          <p:spTgt spid="92171"/>
                                        </p:tgtEl>
                                        <p:attrNameLst>
                                          <p:attrName>style.visibility</p:attrName>
                                        </p:attrNameLst>
                                      </p:cBhvr>
                                      <p:to>
                                        <p:strVal val="visible"/>
                                      </p:to>
                                    </p:set>
                                    <p:anim calcmode="lin" valueType="num">
                                      <p:cBhvr additive="base">
                                        <p:cTn id="91" dur="500" fill="hold"/>
                                        <p:tgtEl>
                                          <p:spTgt spid="92171"/>
                                        </p:tgtEl>
                                        <p:attrNameLst>
                                          <p:attrName>ppt_x</p:attrName>
                                        </p:attrNameLst>
                                      </p:cBhvr>
                                      <p:tavLst>
                                        <p:tav tm="0">
                                          <p:val>
                                            <p:strVal val="0-#ppt_w/2"/>
                                          </p:val>
                                        </p:tav>
                                        <p:tav tm="100000">
                                          <p:val>
                                            <p:strVal val="#ppt_x"/>
                                          </p:val>
                                        </p:tav>
                                      </p:tavLst>
                                    </p:anim>
                                    <p:anim calcmode="lin" valueType="num">
                                      <p:cBhvr additive="base">
                                        <p:cTn id="92" dur="500" fill="hold"/>
                                        <p:tgtEl>
                                          <p:spTgt spid="92171"/>
                                        </p:tgtEl>
                                        <p:attrNameLst>
                                          <p:attrName>ppt_y</p:attrName>
                                        </p:attrNameLst>
                                      </p:cBhvr>
                                      <p:tavLst>
                                        <p:tav tm="0">
                                          <p:val>
                                            <p:strVal val="#ppt_y"/>
                                          </p:val>
                                        </p:tav>
                                        <p:tav tm="100000">
                                          <p:val>
                                            <p:strVal val="#ppt_y"/>
                                          </p:val>
                                        </p:tav>
                                      </p:tavLst>
                                    </p:anim>
                                  </p:childTnLst>
                                </p:cTn>
                              </p:par>
                            </p:childTnLst>
                          </p:cTn>
                        </p:par>
                      </p:childTnLst>
                    </p:cTn>
                  </p:par>
                  <p:par>
                    <p:cTn id="93" fill="hold" nodeType="clickPar">
                      <p:stCondLst>
                        <p:cond delay="indefinite"/>
                      </p:stCondLst>
                      <p:childTnLst>
                        <p:par>
                          <p:cTn id="94" fill="hold" nodeType="withGroup">
                            <p:stCondLst>
                              <p:cond delay="0"/>
                            </p:stCondLst>
                            <p:childTnLst>
                              <p:par>
                                <p:cTn id="95" presetID="2" presetClass="entr" presetSubtype="8" fill="hold" grpId="0" nodeType="clickEffect">
                                  <p:stCondLst>
                                    <p:cond delay="0"/>
                                  </p:stCondLst>
                                  <p:childTnLst>
                                    <p:set>
                                      <p:cBhvr>
                                        <p:cTn id="96" dur="1" fill="hold">
                                          <p:stCondLst>
                                            <p:cond delay="0"/>
                                          </p:stCondLst>
                                        </p:cTn>
                                        <p:tgtEl>
                                          <p:spTgt spid="92170"/>
                                        </p:tgtEl>
                                        <p:attrNameLst>
                                          <p:attrName>style.visibility</p:attrName>
                                        </p:attrNameLst>
                                      </p:cBhvr>
                                      <p:to>
                                        <p:strVal val="visible"/>
                                      </p:to>
                                    </p:set>
                                    <p:anim calcmode="lin" valueType="num">
                                      <p:cBhvr additive="base">
                                        <p:cTn id="97" dur="500" fill="hold"/>
                                        <p:tgtEl>
                                          <p:spTgt spid="92170"/>
                                        </p:tgtEl>
                                        <p:attrNameLst>
                                          <p:attrName>ppt_x</p:attrName>
                                        </p:attrNameLst>
                                      </p:cBhvr>
                                      <p:tavLst>
                                        <p:tav tm="0">
                                          <p:val>
                                            <p:strVal val="0-#ppt_w/2"/>
                                          </p:val>
                                        </p:tav>
                                        <p:tav tm="100000">
                                          <p:val>
                                            <p:strVal val="#ppt_x"/>
                                          </p:val>
                                        </p:tav>
                                      </p:tavLst>
                                    </p:anim>
                                    <p:anim calcmode="lin" valueType="num">
                                      <p:cBhvr additive="base">
                                        <p:cTn id="98" dur="500" fill="hold"/>
                                        <p:tgtEl>
                                          <p:spTgt spid="9217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2" grpId="0" autoUpdateAnimBg="0"/>
      <p:bldP spid="92163" grpId="0" build="p" autoUpdateAnimBg="0"/>
      <p:bldP spid="92164" grpId="0" animBg="1"/>
      <p:bldP spid="92165" grpId="0" animBg="1"/>
      <p:bldP spid="92166" grpId="0" animBg="1"/>
      <p:bldP spid="92167" grpId="0" animBg="1"/>
      <p:bldP spid="92168" grpId="0" animBg="1"/>
      <p:bldP spid="92169" grpId="0" animBg="1"/>
      <p:bldP spid="92170" grpId="0" animBg="1"/>
      <p:bldP spid="92171" grpId="0" animBg="1"/>
      <p:bldP spid="9217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7EC3F6D-0D55-A777-2EE4-9B3C3311077C}"/>
              </a:ext>
            </a:extLst>
          </p:cNvPr>
          <p:cNvSpPr>
            <a:spLocks noGrp="1" noChangeArrowheads="1"/>
          </p:cNvSpPr>
          <p:nvPr>
            <p:ph type="title"/>
          </p:nvPr>
        </p:nvSpPr>
        <p:spPr>
          <a:xfrm>
            <a:off x="1981200" y="1"/>
            <a:ext cx="8218488" cy="836613"/>
          </a:xfrm>
        </p:spPr>
        <p:txBody>
          <a:bodyPr/>
          <a:lstStyle/>
          <a:p>
            <a:pPr eaLnBrk="1" hangingPunct="1"/>
            <a:r>
              <a:rPr lang="en-GB" altLang="en-US" b="1" dirty="0">
                <a:latin typeface="Aptos" panose="020B0004020202020204" pitchFamily="34" charset="0"/>
              </a:rPr>
              <a:t>Choosing Your Topic</a:t>
            </a:r>
          </a:p>
        </p:txBody>
      </p:sp>
      <p:sp>
        <p:nvSpPr>
          <p:cNvPr id="13315" name="Rectangle 3">
            <a:extLst>
              <a:ext uri="{FF2B5EF4-FFF2-40B4-BE49-F238E27FC236}">
                <a16:creationId xmlns:a16="http://schemas.microsoft.com/office/drawing/2014/main" id="{85675E09-7B11-253D-949F-6C359517515F}"/>
              </a:ext>
            </a:extLst>
          </p:cNvPr>
          <p:cNvSpPr>
            <a:spLocks noGrp="1" noChangeArrowheads="1"/>
          </p:cNvSpPr>
          <p:nvPr>
            <p:ph sz="half" idx="1"/>
          </p:nvPr>
        </p:nvSpPr>
        <p:spPr>
          <a:xfrm>
            <a:off x="6551758" y="1872529"/>
            <a:ext cx="5640242" cy="3302144"/>
          </a:xfrm>
        </p:spPr>
        <p:txBody>
          <a:bodyPr>
            <a:normAutofit/>
          </a:bodyPr>
          <a:lstStyle/>
          <a:p>
            <a:pPr marL="533400" indent="-533400">
              <a:lnSpc>
                <a:spcPct val="100000"/>
              </a:lnSpc>
              <a:buFontTx/>
              <a:buAutoNum type="arabicPeriod"/>
            </a:pPr>
            <a:r>
              <a:rPr lang="en-GB" altLang="en-US" dirty="0">
                <a:latin typeface="Aptos" panose="020B0004020202020204" pitchFamily="34" charset="0"/>
              </a:rPr>
              <a:t>What interests you?</a:t>
            </a:r>
          </a:p>
          <a:p>
            <a:pPr marL="533400" indent="-533400">
              <a:lnSpc>
                <a:spcPct val="100000"/>
              </a:lnSpc>
              <a:buFontTx/>
              <a:buAutoNum type="arabicPeriod"/>
            </a:pPr>
            <a:r>
              <a:rPr lang="en-GB" altLang="en-US" dirty="0">
                <a:latin typeface="Aptos" panose="020B0004020202020204" pitchFamily="34" charset="0"/>
              </a:rPr>
              <a:t>What are you good at?</a:t>
            </a:r>
          </a:p>
          <a:p>
            <a:pPr marL="533400" indent="-533400">
              <a:lnSpc>
                <a:spcPct val="100000"/>
              </a:lnSpc>
              <a:buFontTx/>
              <a:buAutoNum type="arabicPeriod"/>
            </a:pPr>
            <a:r>
              <a:rPr lang="en-GB" altLang="en-US" dirty="0">
                <a:latin typeface="Aptos" panose="020B0004020202020204" pitchFamily="34" charset="0"/>
              </a:rPr>
              <a:t>What do you want to do when you leave UWTSD?</a:t>
            </a:r>
          </a:p>
        </p:txBody>
      </p:sp>
      <p:pic>
        <p:nvPicPr>
          <p:cNvPr id="13316" name="Picture 4">
            <a:extLst>
              <a:ext uri="{FF2B5EF4-FFF2-40B4-BE49-F238E27FC236}">
                <a16:creationId xmlns:a16="http://schemas.microsoft.com/office/drawing/2014/main" id="{A069155F-025E-B556-EF9F-6C8A7B5A0F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3039"/>
          <a:stretch>
            <a:fillRect/>
          </a:stretch>
        </p:blipFill>
        <p:spPr bwMode="auto">
          <a:xfrm>
            <a:off x="0" y="836612"/>
            <a:ext cx="6411191" cy="4971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pull dir="rd"/>
    <p:sndAc>
      <p:stSnd>
        <p:snd r:embed="rId3" name="camera.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strips(downLeft)">
                                      <p:cBhvr>
                                        <p:cTn id="7" dur="500"/>
                                        <p:tgtEl>
                                          <p:spTgt spid="1331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13315">
                                            <p:txEl>
                                              <p:pRg st="1" end="1"/>
                                            </p:txEl>
                                          </p:spTgt>
                                        </p:tgtEl>
                                        <p:attrNameLst>
                                          <p:attrName>style.visibility</p:attrName>
                                        </p:attrNameLst>
                                      </p:cBhvr>
                                      <p:to>
                                        <p:strVal val="visible"/>
                                      </p:to>
                                    </p:set>
                                    <p:animEffect transition="in" filter="strips(downLeft)">
                                      <p:cBhvr>
                                        <p:cTn id="12" dur="500"/>
                                        <p:tgtEl>
                                          <p:spTgt spid="1331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13315">
                                            <p:txEl>
                                              <p:pRg st="2" end="2"/>
                                            </p:txEl>
                                          </p:spTgt>
                                        </p:tgtEl>
                                        <p:attrNameLst>
                                          <p:attrName>style.visibility</p:attrName>
                                        </p:attrNameLst>
                                      </p:cBhvr>
                                      <p:to>
                                        <p:strVal val="visible"/>
                                      </p:to>
                                    </p:set>
                                    <p:animEffect transition="in" filter="strips(downLeft)">
                                      <p:cBhvr>
                                        <p:cTn id="17" dur="500"/>
                                        <p:tgtEl>
                                          <p:spTgt spid="1331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ntr" presetSubtype="0" fill="hold" nodeType="clickEffect">
                                  <p:stCondLst>
                                    <p:cond delay="0"/>
                                  </p:stCondLst>
                                  <p:childTnLst>
                                    <p:set>
                                      <p:cBhvr>
                                        <p:cTn id="21" dur="1" fill="hold">
                                          <p:stCondLst>
                                            <p:cond delay="0"/>
                                          </p:stCondLst>
                                        </p:cTn>
                                        <p:tgtEl>
                                          <p:spTgt spid="13316"/>
                                        </p:tgtEl>
                                        <p:attrNameLst>
                                          <p:attrName>style.visibility</p:attrName>
                                        </p:attrNameLst>
                                      </p:cBhvr>
                                      <p:to>
                                        <p:strVal val="visible"/>
                                      </p:to>
                                    </p:set>
                                  </p:childTnLst>
                                  <p:subTnLst>
                                    <p:audio>
                                      <p:cMediaNode>
                                        <p:cTn display="0" masterRel="sameClick">
                                          <p:stCondLst>
                                            <p:cond evt="begin" delay="0">
                                              <p:tn val="20"/>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F160C66-683E-6255-5AD7-708A052E386F}"/>
              </a:ext>
            </a:extLst>
          </p:cNvPr>
          <p:cNvSpPr>
            <a:spLocks noGrp="1" noChangeArrowheads="1"/>
          </p:cNvSpPr>
          <p:nvPr>
            <p:ph type="title"/>
          </p:nvPr>
        </p:nvSpPr>
        <p:spPr>
          <a:xfrm>
            <a:off x="609600" y="1"/>
            <a:ext cx="10972800" cy="731836"/>
          </a:xfrm>
        </p:spPr>
        <p:txBody>
          <a:bodyPr anchor="ctr">
            <a:normAutofit fontScale="90000"/>
          </a:bodyPr>
          <a:lstStyle/>
          <a:p>
            <a:pPr eaLnBrk="1" hangingPunct="1"/>
            <a:r>
              <a:rPr lang="en-GB" altLang="en-US" sz="4800" b="1" dirty="0">
                <a:latin typeface="Aptos" panose="020B0004020202020204" pitchFamily="34" charset="0"/>
              </a:rPr>
              <a:t>Definitions of Aims &amp; Objectives</a:t>
            </a:r>
          </a:p>
        </p:txBody>
      </p:sp>
      <p:sp>
        <p:nvSpPr>
          <p:cNvPr id="31747" name="Rectangle 3">
            <a:extLst>
              <a:ext uri="{FF2B5EF4-FFF2-40B4-BE49-F238E27FC236}">
                <a16:creationId xmlns:a16="http://schemas.microsoft.com/office/drawing/2014/main" id="{2A546BE7-47C5-BA0D-26D1-0F882B7F4B44}"/>
              </a:ext>
            </a:extLst>
          </p:cNvPr>
          <p:cNvSpPr>
            <a:spLocks noGrp="1" noChangeArrowheads="1"/>
          </p:cNvSpPr>
          <p:nvPr>
            <p:ph type="body" sz="half" idx="1"/>
          </p:nvPr>
        </p:nvSpPr>
        <p:spPr>
          <a:xfrm>
            <a:off x="0" y="731837"/>
            <a:ext cx="12192000" cy="5394327"/>
          </a:xfrm>
        </p:spPr>
        <p:txBody>
          <a:bodyPr>
            <a:normAutofit/>
          </a:bodyPr>
          <a:lstStyle/>
          <a:p>
            <a:pPr>
              <a:lnSpc>
                <a:spcPct val="110000"/>
              </a:lnSpc>
              <a:buFont typeface="Wingdings" panose="05000000000000000000" pitchFamily="2" charset="2"/>
              <a:buChar char="ü"/>
            </a:pPr>
            <a:r>
              <a:rPr lang="en-GB" altLang="en-US" sz="3200" b="1" dirty="0">
                <a:latin typeface="Aptos" panose="020B0004020202020204" pitchFamily="34" charset="0"/>
              </a:rPr>
              <a:t>An AIM is a Clear statement of the purpose of your research. </a:t>
            </a:r>
          </a:p>
          <a:p>
            <a:pPr>
              <a:lnSpc>
                <a:spcPct val="110000"/>
              </a:lnSpc>
              <a:buFont typeface="Wingdings" panose="05000000000000000000" pitchFamily="2" charset="2"/>
              <a:buChar char="ü"/>
            </a:pPr>
            <a:r>
              <a:rPr lang="en-GB" altLang="en-US" sz="3200" b="1" dirty="0">
                <a:latin typeface="Aptos" panose="020B0004020202020204" pitchFamily="34" charset="0"/>
              </a:rPr>
              <a:t>An OBJECTIVE </a:t>
            </a:r>
            <a:r>
              <a:rPr lang="en-GB" altLang="en-US" sz="3200" dirty="0">
                <a:latin typeface="Aptos" panose="020B0004020202020204" pitchFamily="34" charset="0"/>
              </a:rPr>
              <a:t>Clear statements of the work that must be undertaken to achieve the aim.</a:t>
            </a:r>
          </a:p>
          <a:p>
            <a:pPr>
              <a:lnSpc>
                <a:spcPct val="110000"/>
              </a:lnSpc>
              <a:buFont typeface="Wingdings" panose="05000000000000000000" pitchFamily="2" charset="2"/>
              <a:buChar char="ü"/>
            </a:pPr>
            <a:r>
              <a:rPr lang="en-US" altLang="en-US" dirty="0">
                <a:latin typeface="Aptos" panose="020B0004020202020204" pitchFamily="34" charset="0"/>
              </a:rPr>
              <a:t>The aim and objectives must be stated at the very beginning of the study, since they will guide the investigator during the process of formulating research questions.</a:t>
            </a:r>
          </a:p>
          <a:p>
            <a:pPr>
              <a:lnSpc>
                <a:spcPct val="110000"/>
              </a:lnSpc>
              <a:buFont typeface="Wingdings" panose="05000000000000000000" pitchFamily="2" charset="2"/>
              <a:buChar char="ü"/>
            </a:pPr>
            <a:r>
              <a:rPr lang="en-US" altLang="en-US" dirty="0">
                <a:latin typeface="Aptos" panose="020B0004020202020204" pitchFamily="34" charset="0"/>
              </a:rPr>
              <a:t>They will also help in the prioritization process. </a:t>
            </a:r>
          </a:p>
          <a:p>
            <a:pPr>
              <a:lnSpc>
                <a:spcPct val="110000"/>
              </a:lnSpc>
              <a:buFont typeface="Wingdings" panose="05000000000000000000" pitchFamily="2" charset="2"/>
              <a:buChar char="ü"/>
            </a:pPr>
            <a:r>
              <a:rPr lang="en-US" altLang="en-US" dirty="0">
                <a:latin typeface="Aptos" panose="020B0004020202020204" pitchFamily="34" charset="0"/>
              </a:rPr>
              <a:t>They will enable the reader of the work to judge whether the researcher had achieved these objectives or not.</a:t>
            </a:r>
          </a:p>
          <a:p>
            <a:pPr marL="609600" indent="-609600"/>
            <a:endParaRPr lang="en-GB" altLang="en-US"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5ACF40BF-03FB-B219-4768-7C5972977FB1}"/>
              </a:ext>
            </a:extLst>
          </p:cNvPr>
          <p:cNvSpPr>
            <a:spLocks noGrp="1" noChangeArrowheads="1"/>
          </p:cNvSpPr>
          <p:nvPr>
            <p:ph type="title"/>
          </p:nvPr>
        </p:nvSpPr>
        <p:spPr>
          <a:xfrm>
            <a:off x="253476" y="29845"/>
            <a:ext cx="11481847" cy="589915"/>
          </a:xfrm>
        </p:spPr>
        <p:txBody>
          <a:bodyPr anchor="ctr">
            <a:noAutofit/>
          </a:bodyPr>
          <a:lstStyle/>
          <a:p>
            <a:pPr algn="ctr" eaLnBrk="1" hangingPunct="1"/>
            <a:r>
              <a:rPr lang="en-US" altLang="en-US" b="1" dirty="0">
                <a:latin typeface="Aptos" panose="020B0004020202020204" pitchFamily="34" charset="0"/>
              </a:rPr>
              <a:t>Research Objectives</a:t>
            </a:r>
          </a:p>
        </p:txBody>
      </p:sp>
      <p:sp>
        <p:nvSpPr>
          <p:cNvPr id="33795" name="Rectangle 3">
            <a:extLst>
              <a:ext uri="{FF2B5EF4-FFF2-40B4-BE49-F238E27FC236}">
                <a16:creationId xmlns:a16="http://schemas.microsoft.com/office/drawing/2014/main" id="{7437D792-270F-DFB7-BD8D-AD4F42103CB2}"/>
              </a:ext>
            </a:extLst>
          </p:cNvPr>
          <p:cNvSpPr>
            <a:spLocks noGrp="1" noChangeArrowheads="1"/>
          </p:cNvSpPr>
          <p:nvPr>
            <p:ph sz="half" idx="1"/>
          </p:nvPr>
        </p:nvSpPr>
        <p:spPr>
          <a:xfrm>
            <a:off x="0" y="619761"/>
            <a:ext cx="7264400" cy="5506404"/>
          </a:xfrm>
        </p:spPr>
        <p:txBody>
          <a:bodyPr>
            <a:normAutofit/>
          </a:bodyPr>
          <a:lstStyle/>
          <a:p>
            <a:pPr eaLnBrk="1" hangingPunct="1"/>
            <a:r>
              <a:rPr lang="en-US" altLang="en-US" sz="2400" dirty="0">
                <a:latin typeface="Aptos" panose="020B0004020202020204" pitchFamily="34" charset="0"/>
              </a:rPr>
              <a:t>The research objectives should be:</a:t>
            </a:r>
          </a:p>
          <a:p>
            <a:pPr lvl="1" eaLnBrk="1" hangingPunct="1"/>
            <a:r>
              <a:rPr lang="en-US" altLang="en-US" dirty="0">
                <a:latin typeface="Aptos" panose="020B0004020202020204" pitchFamily="34" charset="0"/>
              </a:rPr>
              <a:t>Closely related to the research question</a:t>
            </a:r>
          </a:p>
          <a:p>
            <a:pPr lvl="1" eaLnBrk="1" hangingPunct="1"/>
            <a:r>
              <a:rPr lang="en-US" altLang="en-US" dirty="0">
                <a:latin typeface="Aptos" panose="020B0004020202020204" pitchFamily="34" charset="0"/>
              </a:rPr>
              <a:t>Covering all aspects of the problem</a:t>
            </a:r>
          </a:p>
          <a:p>
            <a:pPr lvl="1" eaLnBrk="1" hangingPunct="1"/>
            <a:r>
              <a:rPr lang="en-US" altLang="en-US" dirty="0">
                <a:latin typeface="Aptos" panose="020B0004020202020204" pitchFamily="34" charset="0"/>
              </a:rPr>
              <a:t>Very specific</a:t>
            </a:r>
          </a:p>
          <a:p>
            <a:pPr lvl="1" eaLnBrk="1" hangingPunct="1"/>
            <a:r>
              <a:rPr lang="en-US" altLang="en-US" dirty="0">
                <a:latin typeface="Aptos" panose="020B0004020202020204" pitchFamily="34" charset="0"/>
              </a:rPr>
              <a:t>Ordered in a logical sequence</a:t>
            </a:r>
          </a:p>
          <a:p>
            <a:pPr lvl="1" eaLnBrk="1" hangingPunct="1"/>
            <a:r>
              <a:rPr lang="en-US" altLang="en-US" dirty="0">
                <a:latin typeface="Aptos" panose="020B0004020202020204" pitchFamily="34" charset="0"/>
              </a:rPr>
              <a:t>Stated in action verbs that could be evaluated e.g. to </a:t>
            </a:r>
            <a:r>
              <a:rPr lang="en-US" altLang="en-US" dirty="0" err="1">
                <a:latin typeface="Aptos" panose="020B0004020202020204" pitchFamily="34" charset="0"/>
              </a:rPr>
              <a:t>analyse</a:t>
            </a:r>
            <a:r>
              <a:rPr lang="en-US" altLang="en-US" dirty="0">
                <a:latin typeface="Aptos" panose="020B0004020202020204" pitchFamily="34" charset="0"/>
              </a:rPr>
              <a:t>, to identify, to assess, to compare, etc.</a:t>
            </a:r>
          </a:p>
          <a:p>
            <a:pPr lvl="1" eaLnBrk="1" hangingPunct="1"/>
            <a:r>
              <a:rPr lang="en-US" altLang="en-US" dirty="0">
                <a:latin typeface="Aptos" panose="020B0004020202020204" pitchFamily="34" charset="0"/>
              </a:rPr>
              <a:t>Achievable, taking into consideration the available resources and time</a:t>
            </a:r>
          </a:p>
          <a:p>
            <a:pPr lvl="1" eaLnBrk="1" hangingPunct="1"/>
            <a:r>
              <a:rPr lang="en-US" altLang="en-US" dirty="0">
                <a:latin typeface="Aptos" panose="020B0004020202020204" pitchFamily="34" charset="0"/>
              </a:rPr>
              <a:t>Mutually exclusive, with no repetitions or overlaps</a:t>
            </a:r>
          </a:p>
        </p:txBody>
      </p:sp>
      <p:pic>
        <p:nvPicPr>
          <p:cNvPr id="2" name="Picture 8" descr="j0182832">
            <a:extLst>
              <a:ext uri="{FF2B5EF4-FFF2-40B4-BE49-F238E27FC236}">
                <a16:creationId xmlns:a16="http://schemas.microsoft.com/office/drawing/2014/main" id="{774F0AA5-D828-144C-A123-F9CD1307EEB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64400" y="1957547"/>
            <a:ext cx="4927600" cy="356743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pull dir="rd"/>
    <p:sndAc>
      <p:stSnd>
        <p:snd r:embed="rId2" name="camera.wav"/>
      </p:stSnd>
    </p:sndAc>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0B4C635F-378B-6E0B-407C-822CD4D619EA}"/>
              </a:ext>
            </a:extLst>
          </p:cNvPr>
          <p:cNvSpPr>
            <a:spLocks noGrp="1" noChangeArrowheads="1"/>
          </p:cNvSpPr>
          <p:nvPr>
            <p:ph type="title"/>
          </p:nvPr>
        </p:nvSpPr>
        <p:spPr>
          <a:xfrm>
            <a:off x="0" y="1"/>
            <a:ext cx="12191999" cy="802639"/>
          </a:xfrm>
        </p:spPr>
        <p:txBody>
          <a:bodyPr/>
          <a:lstStyle/>
          <a:p>
            <a:pPr algn="ctr" eaLnBrk="1" hangingPunct="1"/>
            <a:r>
              <a:rPr lang="en-US" altLang="en-US" b="1" dirty="0">
                <a:solidFill>
                  <a:schemeClr val="hlink"/>
                </a:solidFill>
                <a:latin typeface="Aptos" panose="020B0004020202020204" pitchFamily="34" charset="0"/>
              </a:rPr>
              <a:t>SMART</a:t>
            </a:r>
            <a:r>
              <a:rPr lang="en-US" altLang="en-US" b="1" dirty="0">
                <a:latin typeface="Aptos" panose="020B0004020202020204" pitchFamily="34" charset="0"/>
              </a:rPr>
              <a:t> Objectives</a:t>
            </a:r>
          </a:p>
        </p:txBody>
      </p:sp>
      <p:sp>
        <p:nvSpPr>
          <p:cNvPr id="34819" name="Rectangle 3">
            <a:extLst>
              <a:ext uri="{FF2B5EF4-FFF2-40B4-BE49-F238E27FC236}">
                <a16:creationId xmlns:a16="http://schemas.microsoft.com/office/drawing/2014/main" id="{0171F380-450C-83A6-585B-6AC149905F37}"/>
              </a:ext>
            </a:extLst>
          </p:cNvPr>
          <p:cNvSpPr>
            <a:spLocks noGrp="1" noChangeArrowheads="1"/>
          </p:cNvSpPr>
          <p:nvPr>
            <p:ph type="body" idx="1"/>
          </p:nvPr>
        </p:nvSpPr>
        <p:spPr>
          <a:xfrm>
            <a:off x="35083" y="953929"/>
            <a:ext cx="4811237" cy="4525963"/>
          </a:xfrm>
        </p:spPr>
        <p:txBody>
          <a:bodyPr/>
          <a:lstStyle/>
          <a:p>
            <a:pPr eaLnBrk="1" hangingPunct="1"/>
            <a:r>
              <a:rPr lang="en-US" altLang="en-US" sz="4000" dirty="0">
                <a:solidFill>
                  <a:schemeClr val="accent2"/>
                </a:solidFill>
                <a:latin typeface="Aptos" panose="020B0004020202020204" pitchFamily="34" charset="0"/>
              </a:rPr>
              <a:t>S              Specific</a:t>
            </a:r>
          </a:p>
          <a:p>
            <a:pPr eaLnBrk="1" hangingPunct="1"/>
            <a:r>
              <a:rPr lang="en-US" altLang="en-US" sz="4000" dirty="0">
                <a:solidFill>
                  <a:schemeClr val="accent2"/>
                </a:solidFill>
                <a:latin typeface="Aptos" panose="020B0004020202020204" pitchFamily="34" charset="0"/>
              </a:rPr>
              <a:t>M            Measurable</a:t>
            </a:r>
          </a:p>
          <a:p>
            <a:pPr eaLnBrk="1" hangingPunct="1"/>
            <a:r>
              <a:rPr lang="en-US" altLang="en-US" sz="4000" dirty="0">
                <a:solidFill>
                  <a:schemeClr val="accent2"/>
                </a:solidFill>
                <a:latin typeface="Aptos" panose="020B0004020202020204" pitchFamily="34" charset="0"/>
              </a:rPr>
              <a:t>A             Achievable</a:t>
            </a:r>
          </a:p>
          <a:p>
            <a:pPr eaLnBrk="1" hangingPunct="1"/>
            <a:r>
              <a:rPr lang="en-US" altLang="en-US" sz="4000" dirty="0">
                <a:solidFill>
                  <a:schemeClr val="accent2"/>
                </a:solidFill>
                <a:latin typeface="Aptos" panose="020B0004020202020204" pitchFamily="34" charset="0"/>
              </a:rPr>
              <a:t>R             Relevant</a:t>
            </a:r>
          </a:p>
          <a:p>
            <a:pPr eaLnBrk="1" hangingPunct="1"/>
            <a:r>
              <a:rPr lang="en-US" altLang="en-US" sz="4000" dirty="0">
                <a:solidFill>
                  <a:schemeClr val="accent2"/>
                </a:solidFill>
                <a:latin typeface="Aptos" panose="020B0004020202020204" pitchFamily="34" charset="0"/>
              </a:rPr>
              <a:t>T              Time-bound</a:t>
            </a:r>
          </a:p>
        </p:txBody>
      </p:sp>
      <p:sp>
        <p:nvSpPr>
          <p:cNvPr id="34820" name="AutoShape 4">
            <a:extLst>
              <a:ext uri="{FF2B5EF4-FFF2-40B4-BE49-F238E27FC236}">
                <a16:creationId xmlns:a16="http://schemas.microsoft.com/office/drawing/2014/main" id="{670DB68F-D0D7-AB2F-D1CD-B58DE454DFCA}"/>
              </a:ext>
            </a:extLst>
          </p:cNvPr>
          <p:cNvSpPr>
            <a:spLocks noChangeArrowheads="1"/>
          </p:cNvSpPr>
          <p:nvPr/>
        </p:nvSpPr>
        <p:spPr bwMode="auto">
          <a:xfrm>
            <a:off x="837724" y="1040448"/>
            <a:ext cx="976313" cy="485775"/>
          </a:xfrm>
          <a:prstGeom prst="rightArrow">
            <a:avLst>
              <a:gd name="adj1" fmla="val 50000"/>
              <a:gd name="adj2" fmla="val 50245"/>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ru-RU" altLang="en-US"/>
          </a:p>
        </p:txBody>
      </p:sp>
      <p:sp>
        <p:nvSpPr>
          <p:cNvPr id="34821" name="AutoShape 5">
            <a:extLst>
              <a:ext uri="{FF2B5EF4-FFF2-40B4-BE49-F238E27FC236}">
                <a16:creationId xmlns:a16="http://schemas.microsoft.com/office/drawing/2014/main" id="{3E47FEAE-8501-CAD6-E9CB-B0D9E13F25CD}"/>
              </a:ext>
            </a:extLst>
          </p:cNvPr>
          <p:cNvSpPr>
            <a:spLocks noChangeArrowheads="1"/>
          </p:cNvSpPr>
          <p:nvPr/>
        </p:nvSpPr>
        <p:spPr bwMode="auto">
          <a:xfrm>
            <a:off x="837724" y="1625443"/>
            <a:ext cx="976313" cy="485775"/>
          </a:xfrm>
          <a:prstGeom prst="rightArrow">
            <a:avLst>
              <a:gd name="adj1" fmla="val 50000"/>
              <a:gd name="adj2" fmla="val 50245"/>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ru-RU" altLang="en-US"/>
          </a:p>
        </p:txBody>
      </p:sp>
      <p:sp>
        <p:nvSpPr>
          <p:cNvPr id="34822" name="AutoShape 6">
            <a:extLst>
              <a:ext uri="{FF2B5EF4-FFF2-40B4-BE49-F238E27FC236}">
                <a16:creationId xmlns:a16="http://schemas.microsoft.com/office/drawing/2014/main" id="{FB0E456E-B441-2AE1-F674-AA887A4747B1}"/>
              </a:ext>
            </a:extLst>
          </p:cNvPr>
          <p:cNvSpPr>
            <a:spLocks noChangeArrowheads="1"/>
          </p:cNvSpPr>
          <p:nvPr/>
        </p:nvSpPr>
        <p:spPr bwMode="auto">
          <a:xfrm>
            <a:off x="837723" y="2394904"/>
            <a:ext cx="976313" cy="485775"/>
          </a:xfrm>
          <a:prstGeom prst="rightArrow">
            <a:avLst>
              <a:gd name="adj1" fmla="val 50000"/>
              <a:gd name="adj2" fmla="val 50245"/>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ru-RU" altLang="en-US"/>
          </a:p>
        </p:txBody>
      </p:sp>
      <p:sp>
        <p:nvSpPr>
          <p:cNvPr id="34823" name="AutoShape 7">
            <a:extLst>
              <a:ext uri="{FF2B5EF4-FFF2-40B4-BE49-F238E27FC236}">
                <a16:creationId xmlns:a16="http://schemas.microsoft.com/office/drawing/2014/main" id="{0E0216C9-1D63-E1DE-D9B0-99A1205E0AFA}"/>
              </a:ext>
            </a:extLst>
          </p:cNvPr>
          <p:cNvSpPr>
            <a:spLocks noChangeArrowheads="1"/>
          </p:cNvSpPr>
          <p:nvPr/>
        </p:nvSpPr>
        <p:spPr bwMode="auto">
          <a:xfrm>
            <a:off x="837722" y="3098008"/>
            <a:ext cx="976313" cy="485775"/>
          </a:xfrm>
          <a:prstGeom prst="rightArrow">
            <a:avLst>
              <a:gd name="adj1" fmla="val 50000"/>
              <a:gd name="adj2" fmla="val 50245"/>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ru-RU" altLang="en-US"/>
          </a:p>
        </p:txBody>
      </p:sp>
      <p:sp>
        <p:nvSpPr>
          <p:cNvPr id="34824" name="AutoShape 8">
            <a:extLst>
              <a:ext uri="{FF2B5EF4-FFF2-40B4-BE49-F238E27FC236}">
                <a16:creationId xmlns:a16="http://schemas.microsoft.com/office/drawing/2014/main" id="{1D203C24-4459-3B9E-3E53-E9E5745289EC}"/>
              </a:ext>
            </a:extLst>
          </p:cNvPr>
          <p:cNvSpPr>
            <a:spLocks noChangeArrowheads="1"/>
          </p:cNvSpPr>
          <p:nvPr/>
        </p:nvSpPr>
        <p:spPr bwMode="auto">
          <a:xfrm>
            <a:off x="837721" y="3670302"/>
            <a:ext cx="976313" cy="485775"/>
          </a:xfrm>
          <a:prstGeom prst="rightArrow">
            <a:avLst>
              <a:gd name="adj1" fmla="val 50000"/>
              <a:gd name="adj2" fmla="val 50245"/>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ru-RU" altLang="en-US"/>
          </a:p>
        </p:txBody>
      </p:sp>
      <p:sp>
        <p:nvSpPr>
          <p:cNvPr id="2" name="Rectangle 3">
            <a:extLst>
              <a:ext uri="{FF2B5EF4-FFF2-40B4-BE49-F238E27FC236}">
                <a16:creationId xmlns:a16="http://schemas.microsoft.com/office/drawing/2014/main" id="{4F605D40-ED50-0B30-269F-B961F7140F70}"/>
              </a:ext>
            </a:extLst>
          </p:cNvPr>
          <p:cNvSpPr txBox="1">
            <a:spLocks noChangeArrowheads="1"/>
          </p:cNvSpPr>
          <p:nvPr/>
        </p:nvSpPr>
        <p:spPr>
          <a:xfrm>
            <a:off x="6228081" y="1040448"/>
            <a:ext cx="5928836" cy="474059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3600" b="1" dirty="0">
                <a:latin typeface="Aptos" panose="020B0004020202020204" pitchFamily="34" charset="0"/>
              </a:rPr>
              <a:t>Research Objectives </a:t>
            </a:r>
            <a:r>
              <a:rPr lang="en-US" altLang="en-US" dirty="0">
                <a:latin typeface="Aptos" panose="020B0004020202020204" pitchFamily="34" charset="0"/>
              </a:rPr>
              <a:t>- Properly formulated, specific objectives will facilitate the development of your research </a:t>
            </a:r>
            <a:r>
              <a:rPr lang="en-US" altLang="en-US" u="sng" dirty="0">
                <a:latin typeface="Aptos" panose="020B0004020202020204" pitchFamily="34" charset="0"/>
              </a:rPr>
              <a:t>methodology</a:t>
            </a:r>
            <a:r>
              <a:rPr lang="en-US" altLang="en-US" dirty="0">
                <a:latin typeface="Aptos" panose="020B0004020202020204" pitchFamily="34" charset="0"/>
              </a:rPr>
              <a:t> and will help to orient the </a:t>
            </a:r>
            <a:r>
              <a:rPr lang="en-US" altLang="en-US" u="sng" dirty="0">
                <a:latin typeface="Aptos" panose="020B0004020202020204" pitchFamily="34" charset="0"/>
              </a:rPr>
              <a:t>collection</a:t>
            </a:r>
            <a:r>
              <a:rPr lang="en-US" altLang="en-US" dirty="0">
                <a:latin typeface="Aptos" panose="020B0004020202020204" pitchFamily="34" charset="0"/>
              </a:rPr>
              <a:t>, </a:t>
            </a:r>
            <a:r>
              <a:rPr lang="en-US" altLang="en-US" u="sng" dirty="0">
                <a:latin typeface="Aptos" panose="020B0004020202020204" pitchFamily="34" charset="0"/>
              </a:rPr>
              <a:t>analysis</a:t>
            </a:r>
            <a:r>
              <a:rPr lang="en-US" altLang="en-US" dirty="0">
                <a:latin typeface="Aptos" panose="020B0004020202020204" pitchFamily="34" charset="0"/>
              </a:rPr>
              <a:t>, </a:t>
            </a:r>
            <a:r>
              <a:rPr lang="en-US" altLang="en-US" u="sng" dirty="0">
                <a:latin typeface="Aptos" panose="020B0004020202020204" pitchFamily="34" charset="0"/>
              </a:rPr>
              <a:t>interpretation</a:t>
            </a:r>
            <a:r>
              <a:rPr lang="en-US" altLang="en-US" dirty="0">
                <a:latin typeface="Aptos" panose="020B0004020202020204" pitchFamily="34" charset="0"/>
              </a:rPr>
              <a:t> and </a:t>
            </a:r>
            <a:r>
              <a:rPr lang="en-US" altLang="en-US" u="sng" dirty="0">
                <a:latin typeface="Aptos" panose="020B0004020202020204" pitchFamily="34" charset="0"/>
              </a:rPr>
              <a:t>utilization</a:t>
            </a:r>
            <a:r>
              <a:rPr lang="en-US" altLang="en-US" dirty="0">
                <a:latin typeface="Aptos" panose="020B0004020202020204" pitchFamily="34" charset="0"/>
              </a:rPr>
              <a:t> of data.</a:t>
            </a:r>
            <a:br>
              <a:rPr lang="en-US" altLang="en-US" i="1" dirty="0"/>
            </a:br>
            <a:endParaRPr lang="en-US" altLang="en-US" dirty="0"/>
          </a:p>
        </p:txBody>
      </p:sp>
    </p:spTree>
  </p:cSld>
  <p:clrMapOvr>
    <a:masterClrMapping/>
  </p:clrMapOvr>
  <p:transition spd="med">
    <p:pull dir="rd"/>
    <p:sndAc>
      <p:stSnd>
        <p:snd r:embed="rId2" name="camera.wav"/>
      </p:stSnd>
    </p:sndAc>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980404-278E-A394-7141-48589365C061}"/>
            </a:ext>
          </a:extLst>
        </p:cNvPr>
        <p:cNvGrpSpPr/>
        <p:nvPr/>
      </p:nvGrpSpPr>
      <p:grpSpPr>
        <a:xfrm>
          <a:off x="0" y="0"/>
          <a:ext cx="0" cy="0"/>
          <a:chOff x="0" y="0"/>
          <a:chExt cx="0" cy="0"/>
        </a:xfrm>
      </p:grpSpPr>
      <p:sp>
        <p:nvSpPr>
          <p:cNvPr id="33794" name="Rectangle 2">
            <a:extLst>
              <a:ext uri="{FF2B5EF4-FFF2-40B4-BE49-F238E27FC236}">
                <a16:creationId xmlns:a16="http://schemas.microsoft.com/office/drawing/2014/main" id="{BFEDC74F-40B5-DC13-FC99-CDEF6DAE785E}"/>
              </a:ext>
            </a:extLst>
          </p:cNvPr>
          <p:cNvSpPr>
            <a:spLocks noGrp="1" noChangeArrowheads="1"/>
          </p:cNvSpPr>
          <p:nvPr>
            <p:ph type="title"/>
          </p:nvPr>
        </p:nvSpPr>
        <p:spPr>
          <a:xfrm>
            <a:off x="904010" y="1"/>
            <a:ext cx="9701645" cy="550717"/>
          </a:xfrm>
        </p:spPr>
        <p:txBody>
          <a:bodyPr>
            <a:noAutofit/>
          </a:bodyPr>
          <a:lstStyle/>
          <a:p>
            <a:pPr algn="ctr" eaLnBrk="1" hangingPunct="1"/>
            <a:r>
              <a:rPr lang="en-GB" altLang="en-US" b="1" dirty="0">
                <a:latin typeface="Aptos" panose="020B0004020202020204" pitchFamily="34" charset="0"/>
              </a:rPr>
              <a:t>Past Project Example</a:t>
            </a:r>
          </a:p>
        </p:txBody>
      </p:sp>
      <p:sp>
        <p:nvSpPr>
          <p:cNvPr id="19459" name="Rectangle 3">
            <a:extLst>
              <a:ext uri="{FF2B5EF4-FFF2-40B4-BE49-F238E27FC236}">
                <a16:creationId xmlns:a16="http://schemas.microsoft.com/office/drawing/2014/main" id="{E21F86BC-658F-D0FC-56E5-48396B75E3CC}"/>
              </a:ext>
            </a:extLst>
          </p:cNvPr>
          <p:cNvSpPr>
            <a:spLocks noGrp="1" noChangeArrowheads="1"/>
          </p:cNvSpPr>
          <p:nvPr>
            <p:ph idx="1"/>
          </p:nvPr>
        </p:nvSpPr>
        <p:spPr>
          <a:xfrm>
            <a:off x="0" y="716972"/>
            <a:ext cx="12192000" cy="6141027"/>
          </a:xfrm>
        </p:spPr>
        <p:txBody>
          <a:bodyPr rtlCol="0">
            <a:normAutofit/>
          </a:bodyPr>
          <a:lstStyle/>
          <a:p>
            <a:pPr algn="l">
              <a:buNone/>
            </a:pPr>
            <a:r>
              <a:rPr lang="en-GB" b="1" i="0" dirty="0">
                <a:solidFill>
                  <a:schemeClr val="accent6">
                    <a:lumMod val="50000"/>
                  </a:schemeClr>
                </a:solidFill>
                <a:effectLst/>
                <a:latin typeface="Aptos" panose="020B0004020202020204" pitchFamily="34" charset="0"/>
              </a:rPr>
              <a:t>Aim: </a:t>
            </a:r>
            <a:r>
              <a:rPr lang="en-GB" b="0" i="0" dirty="0">
                <a:solidFill>
                  <a:schemeClr val="accent6">
                    <a:lumMod val="50000"/>
                  </a:schemeClr>
                </a:solidFill>
                <a:effectLst/>
                <a:latin typeface="Aptos" panose="020B0004020202020204" pitchFamily="34" charset="0"/>
              </a:rPr>
              <a:t>To critically investigate patterns, determinants and consequences of employee turnover in the UK retail sector, using a systematic review of existing empirical and conceptual literature.​</a:t>
            </a:r>
          </a:p>
          <a:p>
            <a:pPr algn="l">
              <a:buNone/>
            </a:pPr>
            <a:r>
              <a:rPr lang="en-GB" b="1" i="0" dirty="0">
                <a:effectLst/>
                <a:latin typeface="Aptos" panose="020B0004020202020204" pitchFamily="34" charset="0"/>
              </a:rPr>
              <a:t>Research Objectives</a:t>
            </a:r>
          </a:p>
          <a:p>
            <a:pPr algn="l">
              <a:buFont typeface="+mj-lt"/>
              <a:buAutoNum type="arabicPeriod"/>
            </a:pPr>
            <a:r>
              <a:rPr lang="en-GB" sz="2400" b="0" i="0" dirty="0">
                <a:effectLst/>
                <a:latin typeface="Aptos" panose="020B0004020202020204" pitchFamily="34" charset="0"/>
              </a:rPr>
              <a:t>To synthesise empirical evidence from the literature, focusing on the trends and patterns of employee turnover reported in the UK retail sector.​</a:t>
            </a:r>
          </a:p>
          <a:p>
            <a:pPr algn="l">
              <a:buFont typeface="+mj-lt"/>
              <a:buAutoNum type="arabicPeriod"/>
            </a:pPr>
            <a:r>
              <a:rPr lang="en-GB" sz="2400" b="0" i="0" dirty="0">
                <a:effectLst/>
                <a:latin typeface="Aptos" panose="020B0004020202020204" pitchFamily="34" charset="0"/>
              </a:rPr>
              <a:t>To examine the key organisational, job-related (length of service) and individual factors (age, gender, ethnicity) associated with employee turnover in UK retail organisations.​</a:t>
            </a:r>
          </a:p>
          <a:p>
            <a:pPr algn="l">
              <a:buFont typeface="+mj-lt"/>
              <a:buAutoNum type="arabicPeriod"/>
            </a:pPr>
            <a:r>
              <a:rPr lang="en-GB" sz="2400" b="0" i="0" dirty="0">
                <a:effectLst/>
                <a:latin typeface="Aptos" panose="020B0004020202020204" pitchFamily="34" charset="0"/>
              </a:rPr>
              <a:t>To evaluate the documented consequences of employee turnover (e.g. financial costs, operational performance, customer service) for retail employers in the UK.​</a:t>
            </a:r>
          </a:p>
          <a:p>
            <a:pPr algn="l">
              <a:buFont typeface="+mj-lt"/>
              <a:buAutoNum type="arabicPeriod"/>
            </a:pPr>
            <a:r>
              <a:rPr lang="en-GB" sz="2400" b="0" i="0" dirty="0">
                <a:effectLst/>
                <a:latin typeface="Aptos" panose="020B0004020202020204" pitchFamily="34" charset="0"/>
              </a:rPr>
              <a:t>To identify gaps and methodological limitations within the existing literature on turnover in the UK retail sector, and to propose recommendations for future research and practice.</a:t>
            </a:r>
          </a:p>
          <a:p>
            <a:pPr>
              <a:lnSpc>
                <a:spcPct val="120000"/>
              </a:lnSpc>
              <a:defRPr/>
            </a:pPr>
            <a:endParaRPr lang="en-GB" dirty="0">
              <a:solidFill>
                <a:srgbClr val="003300"/>
              </a:solidFill>
              <a:latin typeface="Aptos" panose="020B0004020202020204" pitchFamily="34" charset="0"/>
            </a:endParaRPr>
          </a:p>
          <a:p>
            <a:pPr>
              <a:defRPr/>
            </a:pPr>
            <a:endParaRPr lang="en-GB" dirty="0">
              <a:solidFill>
                <a:srgbClr val="003300"/>
              </a:solidFill>
            </a:endParaRPr>
          </a:p>
        </p:txBody>
      </p:sp>
    </p:spTree>
    <p:extLst>
      <p:ext uri="{BB962C8B-B14F-4D97-AF65-F5344CB8AC3E}">
        <p14:creationId xmlns:p14="http://schemas.microsoft.com/office/powerpoint/2010/main" val="2891055835"/>
      </p:ext>
    </p:extLst>
  </p:cSld>
  <p:clrMapOvr>
    <a:masterClrMapping/>
  </p:clrMapOvr>
  <p:transition spd="med">
    <p:pull dir="rd"/>
    <p:sndAc>
      <p:stSnd>
        <p:snd r:embed="rId3" name="camera.wav"/>
      </p:stSnd>
    </p:sndAc>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A2029AD8-C43A-B3D4-B519-180A9B3F0DCF}"/>
              </a:ext>
            </a:extLst>
          </p:cNvPr>
          <p:cNvSpPr>
            <a:spLocks noGrp="1" noChangeArrowheads="1"/>
          </p:cNvSpPr>
          <p:nvPr>
            <p:ph type="title"/>
          </p:nvPr>
        </p:nvSpPr>
        <p:spPr>
          <a:xfrm>
            <a:off x="1524000" y="1"/>
            <a:ext cx="9144000" cy="758535"/>
          </a:xfrm>
        </p:spPr>
        <p:txBody>
          <a:bodyPr/>
          <a:lstStyle/>
          <a:p>
            <a:pPr eaLnBrk="1" hangingPunct="1"/>
            <a:r>
              <a:rPr lang="en-GB" altLang="en-US" b="1" dirty="0">
                <a:latin typeface="Aptos" panose="020B0004020202020204" pitchFamily="34" charset="0"/>
              </a:rPr>
              <a:t>Link between Aims and Objectives</a:t>
            </a:r>
          </a:p>
        </p:txBody>
      </p:sp>
      <p:sp>
        <p:nvSpPr>
          <p:cNvPr id="10243" name="Rectangle 3">
            <a:extLst>
              <a:ext uri="{FF2B5EF4-FFF2-40B4-BE49-F238E27FC236}">
                <a16:creationId xmlns:a16="http://schemas.microsoft.com/office/drawing/2014/main" id="{F95811E7-6FC6-8051-1892-E42C91965671}"/>
              </a:ext>
            </a:extLst>
          </p:cNvPr>
          <p:cNvSpPr>
            <a:spLocks noGrp="1" noChangeArrowheads="1"/>
          </p:cNvSpPr>
          <p:nvPr>
            <p:ph idx="1"/>
          </p:nvPr>
        </p:nvSpPr>
        <p:spPr>
          <a:xfrm>
            <a:off x="0" y="758536"/>
            <a:ext cx="12192000" cy="6099464"/>
          </a:xfrm>
        </p:spPr>
        <p:txBody>
          <a:bodyPr/>
          <a:lstStyle/>
          <a:p>
            <a:pPr marL="0" indent="0" eaLnBrk="1" hangingPunct="1">
              <a:lnSpc>
                <a:spcPct val="100000"/>
              </a:lnSpc>
              <a:buNone/>
            </a:pPr>
            <a:r>
              <a:rPr lang="en-GB" altLang="en-US" dirty="0">
                <a:latin typeface="Aptos" panose="020B0004020202020204" pitchFamily="34" charset="0"/>
              </a:rPr>
              <a:t>Every </a:t>
            </a:r>
            <a:r>
              <a:rPr lang="en-GB" altLang="en-US" b="1" dirty="0">
                <a:latin typeface="Aptos" panose="020B0004020202020204" pitchFamily="34" charset="0"/>
              </a:rPr>
              <a:t>OBJECTIVE</a:t>
            </a:r>
            <a:r>
              <a:rPr lang="en-GB" altLang="en-US" dirty="0">
                <a:latin typeface="Aptos" panose="020B0004020202020204" pitchFamily="34" charset="0"/>
              </a:rPr>
              <a:t> must be relevant to the research </a:t>
            </a:r>
            <a:r>
              <a:rPr lang="en-GB" altLang="en-US" b="1" dirty="0">
                <a:latin typeface="Aptos" panose="020B0004020202020204" pitchFamily="34" charset="0"/>
              </a:rPr>
              <a:t>AIM.</a:t>
            </a:r>
          </a:p>
          <a:p>
            <a:pPr marL="0" indent="0" eaLnBrk="1" hangingPunct="1">
              <a:lnSpc>
                <a:spcPct val="100000"/>
              </a:lnSpc>
              <a:buNone/>
            </a:pPr>
            <a:endParaRPr lang="en-GB" altLang="en-US" b="1" dirty="0">
              <a:latin typeface="Aptos" panose="020B0004020202020204" pitchFamily="34" charset="0"/>
            </a:endParaRPr>
          </a:p>
          <a:p>
            <a:pPr marL="0" indent="0" eaLnBrk="1" hangingPunct="1">
              <a:lnSpc>
                <a:spcPct val="100000"/>
              </a:lnSpc>
              <a:buNone/>
            </a:pPr>
            <a:r>
              <a:rPr lang="en-GB" altLang="en-US" dirty="0">
                <a:latin typeface="Aptos" panose="020B0004020202020204" pitchFamily="34" charset="0"/>
              </a:rPr>
              <a:t>All </a:t>
            </a:r>
            <a:r>
              <a:rPr lang="en-GB" altLang="en-US" b="1" dirty="0">
                <a:latin typeface="Aptos" panose="020B0004020202020204" pitchFamily="34" charset="0"/>
              </a:rPr>
              <a:t>OBJECTIVES</a:t>
            </a:r>
            <a:r>
              <a:rPr lang="en-GB" altLang="en-US" dirty="0">
                <a:latin typeface="Aptos" panose="020B0004020202020204" pitchFamily="34" charset="0"/>
              </a:rPr>
              <a:t> must work TOGETHER towards the achievement of the </a:t>
            </a:r>
            <a:r>
              <a:rPr lang="en-GB" altLang="en-US" b="1" dirty="0">
                <a:latin typeface="Aptos" panose="020B0004020202020204" pitchFamily="34" charset="0"/>
              </a:rPr>
              <a:t>AIM.</a:t>
            </a:r>
          </a:p>
          <a:p>
            <a:pPr marL="0" indent="0" eaLnBrk="1" hangingPunct="1">
              <a:lnSpc>
                <a:spcPct val="100000"/>
              </a:lnSpc>
              <a:buNone/>
            </a:pPr>
            <a:endParaRPr lang="en-GB" altLang="en-US" b="1" dirty="0">
              <a:latin typeface="Aptos" panose="020B0004020202020204" pitchFamily="34" charset="0"/>
            </a:endParaRPr>
          </a:p>
          <a:p>
            <a:pPr marL="0" indent="0">
              <a:lnSpc>
                <a:spcPct val="100000"/>
              </a:lnSpc>
              <a:buNone/>
            </a:pPr>
            <a:r>
              <a:rPr lang="en-US" altLang="en-US" b="1" dirty="0">
                <a:latin typeface="Aptos" panose="020B0004020202020204" pitchFamily="34" charset="0"/>
              </a:rPr>
              <a:t>RATIONALE - </a:t>
            </a:r>
            <a:r>
              <a:rPr lang="en-US" altLang="en-US" dirty="0">
                <a:latin typeface="Aptos" panose="020B0004020202020204" pitchFamily="34" charset="0"/>
              </a:rPr>
              <a:t>An explanation of the fundamental reasons for your research and a justification of your work.</a:t>
            </a:r>
          </a:p>
          <a:p>
            <a:pPr marL="0" indent="0" eaLnBrk="1" hangingPunct="1">
              <a:lnSpc>
                <a:spcPct val="200000"/>
              </a:lnSpc>
              <a:buNone/>
            </a:pPr>
            <a:endParaRPr lang="en-GB" altLang="en-US" b="1" dirty="0">
              <a:latin typeface="Aptos" panose="020B0004020202020204" pitchFamily="34" charset="0"/>
            </a:endParaRPr>
          </a:p>
        </p:txBody>
      </p:sp>
      <p:pic>
        <p:nvPicPr>
          <p:cNvPr id="37892" name="Picture 4" descr="MCj04238280000[1]">
            <a:extLst>
              <a:ext uri="{FF2B5EF4-FFF2-40B4-BE49-F238E27FC236}">
                <a16:creationId xmlns:a16="http://schemas.microsoft.com/office/drawing/2014/main" id="{C3DF82B5-F1C5-58B0-F3C8-C752153343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0772" y="4319660"/>
            <a:ext cx="3635375" cy="2420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pull dir="rd"/>
    <p:sndAc>
      <p:stSnd>
        <p:snd r:embed="rId3" name="camera.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12"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strips(downLeft)">
                                      <p:cBhvr>
                                        <p:cTn id="7" dur="500"/>
                                        <p:tgtEl>
                                          <p:spTgt spid="10243">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3"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10243">
                                            <p:txEl>
                                              <p:pRg st="2" end="2"/>
                                            </p:txEl>
                                          </p:spTgt>
                                        </p:tgtEl>
                                        <p:attrNameLst>
                                          <p:attrName>style.visibility</p:attrName>
                                        </p:attrNameLst>
                                      </p:cBhvr>
                                      <p:to>
                                        <p:strVal val="visible"/>
                                      </p:to>
                                    </p:set>
                                    <p:animEffect transition="in" filter="strips(downLeft)">
                                      <p:cBhvr>
                                        <p:cTn id="12" dur="500"/>
                                        <p:tgtEl>
                                          <p:spTgt spid="10243">
                                            <p:txEl>
                                              <p:pRg st="2" end="2"/>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3" name="camera.wav"/>
                                        </p:tgtEl>
                                      </p:cMediaNode>
                                    </p:audio>
                                  </p:sub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10243">
                                            <p:txEl>
                                              <p:pRg st="4" end="4"/>
                                            </p:txEl>
                                          </p:spTgt>
                                        </p:tgtEl>
                                        <p:attrNameLst>
                                          <p:attrName>style.visibility</p:attrName>
                                        </p:attrNameLst>
                                      </p:cBhvr>
                                      <p:to>
                                        <p:strVal val="visible"/>
                                      </p:to>
                                    </p:set>
                                    <p:animEffect transition="in" filter="strips(downLeft)">
                                      <p:cBhvr>
                                        <p:cTn id="17" dur="500"/>
                                        <p:tgtEl>
                                          <p:spTgt spid="10243">
                                            <p:txEl>
                                              <p:pRg st="4" end="4"/>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9221C015-3558-A569-1CF4-BA84F2B0449D}"/>
              </a:ext>
            </a:extLst>
          </p:cNvPr>
          <p:cNvSpPr>
            <a:spLocks noGrp="1" noChangeArrowheads="1"/>
          </p:cNvSpPr>
          <p:nvPr>
            <p:ph type="title"/>
          </p:nvPr>
        </p:nvSpPr>
        <p:spPr>
          <a:xfrm>
            <a:off x="1524001" y="0"/>
            <a:ext cx="7286625" cy="642938"/>
          </a:xfrm>
        </p:spPr>
        <p:txBody>
          <a:bodyPr rtlCol="0">
            <a:noAutofit/>
          </a:bodyPr>
          <a:lstStyle/>
          <a:p>
            <a:pPr>
              <a:defRPr/>
            </a:pPr>
            <a:r>
              <a:rPr lang="en-GB" b="1" dirty="0">
                <a:latin typeface="Aptos" panose="020B0004020202020204" pitchFamily="34" charset="0"/>
              </a:rPr>
              <a:t>How do I select a topic…</a:t>
            </a:r>
          </a:p>
        </p:txBody>
      </p:sp>
      <p:sp>
        <p:nvSpPr>
          <p:cNvPr id="39939" name="Rectangle 3">
            <a:extLst>
              <a:ext uri="{FF2B5EF4-FFF2-40B4-BE49-F238E27FC236}">
                <a16:creationId xmlns:a16="http://schemas.microsoft.com/office/drawing/2014/main" id="{3F2C5580-9222-009D-63F2-FEC32A50E74C}"/>
              </a:ext>
            </a:extLst>
          </p:cNvPr>
          <p:cNvSpPr>
            <a:spLocks noGrp="1" noChangeArrowheads="1"/>
          </p:cNvSpPr>
          <p:nvPr>
            <p:ph idx="1"/>
          </p:nvPr>
        </p:nvSpPr>
        <p:spPr>
          <a:xfrm>
            <a:off x="0" y="571500"/>
            <a:ext cx="12192000" cy="6286500"/>
          </a:xfrm>
        </p:spPr>
        <p:txBody>
          <a:bodyPr/>
          <a:lstStyle/>
          <a:p>
            <a:pPr eaLnBrk="1" hangingPunct="1">
              <a:lnSpc>
                <a:spcPct val="80000"/>
              </a:lnSpc>
            </a:pPr>
            <a:r>
              <a:rPr lang="en-GB" altLang="en-US" dirty="0">
                <a:latin typeface="Aptos" panose="020B0004020202020204" pitchFamily="34" charset="0"/>
              </a:rPr>
              <a:t>By analysing your current role to select something which requires investigation. </a:t>
            </a:r>
          </a:p>
          <a:p>
            <a:pPr eaLnBrk="1" hangingPunct="1">
              <a:lnSpc>
                <a:spcPct val="80000"/>
              </a:lnSpc>
            </a:pPr>
            <a:endParaRPr lang="en-GB" altLang="en-US" dirty="0">
              <a:latin typeface="Aptos" panose="020B0004020202020204" pitchFamily="34" charset="0"/>
            </a:endParaRPr>
          </a:p>
          <a:p>
            <a:pPr eaLnBrk="1" hangingPunct="1">
              <a:lnSpc>
                <a:spcPct val="80000"/>
              </a:lnSpc>
            </a:pPr>
            <a:r>
              <a:rPr lang="en-GB" altLang="en-US" dirty="0">
                <a:latin typeface="Aptos" panose="020B0004020202020204" pitchFamily="34" charset="0"/>
              </a:rPr>
              <a:t>You may be ready for a role change within the organisation, you decide that it would be useful to conduct a report in that area, in order to acquire a greater understanding of the new function.</a:t>
            </a:r>
          </a:p>
          <a:p>
            <a:pPr eaLnBrk="1" hangingPunct="1">
              <a:lnSpc>
                <a:spcPct val="80000"/>
              </a:lnSpc>
            </a:pPr>
            <a:endParaRPr lang="en-GB" altLang="en-US" dirty="0">
              <a:latin typeface="Aptos" panose="020B0004020202020204" pitchFamily="34" charset="0"/>
            </a:endParaRPr>
          </a:p>
          <a:p>
            <a:pPr eaLnBrk="1" hangingPunct="1">
              <a:lnSpc>
                <a:spcPct val="80000"/>
              </a:lnSpc>
            </a:pPr>
            <a:r>
              <a:rPr lang="en-GB" altLang="en-US" dirty="0">
                <a:latin typeface="Aptos" panose="020B0004020202020204" pitchFamily="34" charset="0"/>
              </a:rPr>
              <a:t>There may be some element of your studies which is of interest to you and which you would like to examine within the context of your organisation </a:t>
            </a:r>
            <a:r>
              <a:rPr lang="en-GB" altLang="en-US" sz="2000" dirty="0">
                <a:latin typeface="Aptos" panose="020B0004020202020204" pitchFamily="34" charset="0"/>
              </a:rPr>
              <a:t>(Look back at past assignments you have written).</a:t>
            </a:r>
          </a:p>
          <a:p>
            <a:pPr eaLnBrk="1" hangingPunct="1">
              <a:lnSpc>
                <a:spcPct val="80000"/>
              </a:lnSpc>
            </a:pPr>
            <a:endParaRPr lang="en-GB" altLang="en-US" sz="2000" dirty="0">
              <a:latin typeface="Aptos" panose="020B0004020202020204" pitchFamily="34" charset="0"/>
            </a:endParaRPr>
          </a:p>
          <a:p>
            <a:pPr eaLnBrk="1" hangingPunct="1">
              <a:lnSpc>
                <a:spcPct val="80000"/>
              </a:lnSpc>
            </a:pPr>
            <a:r>
              <a:rPr lang="en-GB" altLang="en-US" dirty="0">
                <a:latin typeface="Aptos" panose="020B0004020202020204" pitchFamily="34" charset="0"/>
              </a:rPr>
              <a:t>Topic should be one of </a:t>
            </a:r>
            <a:r>
              <a:rPr lang="en-GB" altLang="en-US" u="sng" dirty="0">
                <a:latin typeface="Aptos" panose="020B0004020202020204" pitchFamily="34" charset="0"/>
              </a:rPr>
              <a:t>interest</a:t>
            </a:r>
            <a:r>
              <a:rPr lang="en-GB" altLang="en-US" dirty="0">
                <a:latin typeface="Aptos" panose="020B0004020202020204" pitchFamily="34" charset="0"/>
              </a:rPr>
              <a:t> to you which you will be committed to.  </a:t>
            </a:r>
            <a:r>
              <a:rPr lang="en-GB" altLang="en-US" b="1" dirty="0">
                <a:latin typeface="Aptos" panose="020B0004020202020204" pitchFamily="34" charset="0"/>
              </a:rPr>
              <a:t>It is </a:t>
            </a:r>
            <a:r>
              <a:rPr lang="en-GB" altLang="en-US" b="1" u="sng" dirty="0">
                <a:latin typeface="Aptos" panose="020B0004020202020204" pitchFamily="34" charset="0"/>
              </a:rPr>
              <a:t>your</a:t>
            </a:r>
            <a:r>
              <a:rPr lang="en-GB" altLang="en-US" b="1" dirty="0">
                <a:latin typeface="Aptos" panose="020B0004020202020204" pitchFamily="34" charset="0"/>
              </a:rPr>
              <a:t> research project.</a:t>
            </a:r>
          </a:p>
        </p:txBody>
      </p:sp>
    </p:spTree>
  </p:cSld>
  <p:clrMapOvr>
    <a:masterClrMapping/>
  </p:clrMapOvr>
  <p:transition spd="med">
    <p:pull dir="rd"/>
    <p:sndAc>
      <p:stSnd>
        <p:snd r:embed="rId3" name="camera.wav"/>
      </p:stSnd>
    </p:sndAc>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E42251E2-54F8-0352-6145-DE7ADBC91548}"/>
              </a:ext>
            </a:extLst>
          </p:cNvPr>
          <p:cNvSpPr>
            <a:spLocks noGrp="1" noChangeArrowheads="1"/>
          </p:cNvSpPr>
          <p:nvPr>
            <p:ph type="title"/>
          </p:nvPr>
        </p:nvSpPr>
        <p:spPr>
          <a:xfrm>
            <a:off x="1524000" y="1"/>
            <a:ext cx="4572000" cy="620713"/>
          </a:xfrm>
        </p:spPr>
        <p:txBody>
          <a:bodyPr rtlCol="0">
            <a:normAutofit fontScale="90000"/>
          </a:bodyPr>
          <a:lstStyle/>
          <a:p>
            <a:pPr>
              <a:defRPr/>
            </a:pPr>
            <a:r>
              <a:rPr lang="en-GB" b="1" u="sng" dirty="0">
                <a:solidFill>
                  <a:srgbClr val="FF3300"/>
                </a:solidFill>
              </a:rPr>
              <a:t>Getting started…</a:t>
            </a:r>
          </a:p>
        </p:txBody>
      </p:sp>
      <p:sp>
        <p:nvSpPr>
          <p:cNvPr id="24579" name="Rectangle 3">
            <a:extLst>
              <a:ext uri="{FF2B5EF4-FFF2-40B4-BE49-F238E27FC236}">
                <a16:creationId xmlns:a16="http://schemas.microsoft.com/office/drawing/2014/main" id="{2F5B191A-F638-520E-73E0-D2CE0F0F64CC}"/>
              </a:ext>
            </a:extLst>
          </p:cNvPr>
          <p:cNvSpPr>
            <a:spLocks noGrp="1" noChangeArrowheads="1"/>
          </p:cNvSpPr>
          <p:nvPr>
            <p:ph sz="half" idx="1"/>
          </p:nvPr>
        </p:nvSpPr>
        <p:spPr>
          <a:xfrm>
            <a:off x="1092200" y="692150"/>
            <a:ext cx="4572000" cy="6165850"/>
          </a:xfrm>
        </p:spPr>
        <p:txBody>
          <a:bodyPr rtlCol="0">
            <a:normAutofit/>
          </a:bodyPr>
          <a:lstStyle/>
          <a:p>
            <a:pPr>
              <a:lnSpc>
                <a:spcPct val="80000"/>
              </a:lnSpc>
              <a:buNone/>
              <a:defRPr/>
            </a:pPr>
            <a:r>
              <a:rPr lang="en-GB" sz="3200" b="1" u="sng" dirty="0"/>
              <a:t>CONTEXT:</a:t>
            </a:r>
          </a:p>
          <a:p>
            <a:pPr>
              <a:lnSpc>
                <a:spcPct val="80000"/>
              </a:lnSpc>
              <a:spcBef>
                <a:spcPts val="0"/>
              </a:spcBef>
              <a:defRPr/>
            </a:pPr>
            <a:r>
              <a:rPr lang="en-GB" dirty="0"/>
              <a:t>Human Resource Management</a:t>
            </a:r>
          </a:p>
          <a:p>
            <a:pPr>
              <a:lnSpc>
                <a:spcPct val="80000"/>
              </a:lnSpc>
              <a:spcBef>
                <a:spcPts val="0"/>
              </a:spcBef>
              <a:defRPr/>
            </a:pPr>
            <a:r>
              <a:rPr lang="en-GB" dirty="0"/>
              <a:t>Employee Relations</a:t>
            </a:r>
          </a:p>
          <a:p>
            <a:pPr>
              <a:lnSpc>
                <a:spcPct val="80000"/>
              </a:lnSpc>
              <a:spcBef>
                <a:spcPts val="0"/>
              </a:spcBef>
              <a:defRPr/>
            </a:pPr>
            <a:r>
              <a:rPr lang="en-GB" dirty="0"/>
              <a:t>Strategy</a:t>
            </a:r>
          </a:p>
          <a:p>
            <a:pPr>
              <a:lnSpc>
                <a:spcPct val="80000"/>
              </a:lnSpc>
              <a:spcBef>
                <a:spcPts val="0"/>
              </a:spcBef>
              <a:defRPr/>
            </a:pPr>
            <a:r>
              <a:rPr lang="en-GB" dirty="0"/>
              <a:t>Marketing</a:t>
            </a:r>
          </a:p>
          <a:p>
            <a:pPr>
              <a:lnSpc>
                <a:spcPct val="80000"/>
              </a:lnSpc>
              <a:spcBef>
                <a:spcPts val="0"/>
              </a:spcBef>
              <a:defRPr/>
            </a:pPr>
            <a:r>
              <a:rPr lang="en-GB" dirty="0"/>
              <a:t>Innovation and Creativity</a:t>
            </a:r>
          </a:p>
          <a:p>
            <a:pPr>
              <a:lnSpc>
                <a:spcPct val="80000"/>
              </a:lnSpc>
              <a:spcBef>
                <a:spcPts val="0"/>
              </a:spcBef>
              <a:defRPr/>
            </a:pPr>
            <a:r>
              <a:rPr lang="en-GB" dirty="0"/>
              <a:t>Finance</a:t>
            </a:r>
          </a:p>
          <a:p>
            <a:pPr>
              <a:lnSpc>
                <a:spcPct val="80000"/>
              </a:lnSpc>
              <a:spcBef>
                <a:spcPts val="0"/>
              </a:spcBef>
              <a:defRPr/>
            </a:pPr>
            <a:r>
              <a:rPr lang="en-GB" dirty="0"/>
              <a:t>Taxation</a:t>
            </a:r>
          </a:p>
          <a:p>
            <a:pPr>
              <a:lnSpc>
                <a:spcPct val="80000"/>
              </a:lnSpc>
              <a:defRPr/>
            </a:pPr>
            <a:endParaRPr lang="en-GB" dirty="0"/>
          </a:p>
        </p:txBody>
      </p:sp>
      <p:sp>
        <p:nvSpPr>
          <p:cNvPr id="24580" name="Rectangle 4">
            <a:extLst>
              <a:ext uri="{FF2B5EF4-FFF2-40B4-BE49-F238E27FC236}">
                <a16:creationId xmlns:a16="http://schemas.microsoft.com/office/drawing/2014/main" id="{AEF9ED07-803E-23AF-A5B3-5821C352350E}"/>
              </a:ext>
            </a:extLst>
          </p:cNvPr>
          <p:cNvSpPr>
            <a:spLocks noGrp="1" noChangeArrowheads="1"/>
          </p:cNvSpPr>
          <p:nvPr>
            <p:ph sz="half" idx="2"/>
          </p:nvPr>
        </p:nvSpPr>
        <p:spPr>
          <a:xfrm>
            <a:off x="5664200" y="0"/>
            <a:ext cx="5003800" cy="6858000"/>
          </a:xfrm>
        </p:spPr>
        <p:txBody>
          <a:bodyPr rtlCol="0">
            <a:normAutofit/>
          </a:bodyPr>
          <a:lstStyle/>
          <a:p>
            <a:pPr>
              <a:lnSpc>
                <a:spcPct val="80000"/>
              </a:lnSpc>
              <a:buNone/>
              <a:defRPr/>
            </a:pPr>
            <a:r>
              <a:rPr lang="en-GB" sz="3200" b="1" dirty="0"/>
              <a:t>   </a:t>
            </a:r>
            <a:r>
              <a:rPr lang="en-GB" sz="3200" b="1" u="sng" dirty="0"/>
              <a:t>THEMES/ISSUES:</a:t>
            </a:r>
          </a:p>
          <a:p>
            <a:pPr>
              <a:lnSpc>
                <a:spcPct val="100000"/>
              </a:lnSpc>
              <a:spcBef>
                <a:spcPts val="0"/>
              </a:spcBef>
              <a:defRPr/>
            </a:pPr>
            <a:r>
              <a:rPr lang="en-GB" sz="2400" dirty="0"/>
              <a:t>Organisational change</a:t>
            </a:r>
          </a:p>
          <a:p>
            <a:pPr>
              <a:lnSpc>
                <a:spcPct val="100000"/>
              </a:lnSpc>
              <a:spcBef>
                <a:spcPts val="0"/>
              </a:spcBef>
              <a:defRPr/>
            </a:pPr>
            <a:r>
              <a:rPr lang="en-GB" sz="2400" dirty="0"/>
              <a:t>Culture</a:t>
            </a:r>
          </a:p>
          <a:p>
            <a:pPr>
              <a:lnSpc>
                <a:spcPct val="100000"/>
              </a:lnSpc>
              <a:spcBef>
                <a:spcPts val="0"/>
              </a:spcBef>
              <a:defRPr/>
            </a:pPr>
            <a:r>
              <a:rPr lang="en-GB" sz="2400" dirty="0"/>
              <a:t>Gender</a:t>
            </a:r>
          </a:p>
          <a:p>
            <a:pPr>
              <a:lnSpc>
                <a:spcPct val="100000"/>
              </a:lnSpc>
              <a:spcBef>
                <a:spcPts val="0"/>
              </a:spcBef>
              <a:defRPr/>
            </a:pPr>
            <a:r>
              <a:rPr lang="en-GB" sz="2400" dirty="0"/>
              <a:t>Leadership</a:t>
            </a:r>
          </a:p>
          <a:p>
            <a:pPr>
              <a:lnSpc>
                <a:spcPct val="100000"/>
              </a:lnSpc>
              <a:spcBef>
                <a:spcPts val="0"/>
              </a:spcBef>
              <a:defRPr/>
            </a:pPr>
            <a:r>
              <a:rPr lang="en-GB" sz="2400" dirty="0"/>
              <a:t>Change</a:t>
            </a:r>
          </a:p>
          <a:p>
            <a:pPr>
              <a:lnSpc>
                <a:spcPct val="100000"/>
              </a:lnSpc>
              <a:spcBef>
                <a:spcPts val="0"/>
              </a:spcBef>
              <a:defRPr/>
            </a:pPr>
            <a:r>
              <a:rPr lang="en-GB" sz="2400" dirty="0"/>
              <a:t>Performance management</a:t>
            </a:r>
          </a:p>
          <a:p>
            <a:pPr>
              <a:lnSpc>
                <a:spcPct val="100000"/>
              </a:lnSpc>
              <a:spcBef>
                <a:spcPts val="0"/>
              </a:spcBef>
              <a:defRPr/>
            </a:pPr>
            <a:r>
              <a:rPr lang="en-GB" sz="2400" dirty="0"/>
              <a:t>Learning organisations</a:t>
            </a:r>
          </a:p>
          <a:p>
            <a:pPr>
              <a:lnSpc>
                <a:spcPct val="100000"/>
              </a:lnSpc>
              <a:spcBef>
                <a:spcPts val="0"/>
              </a:spcBef>
              <a:defRPr/>
            </a:pPr>
            <a:r>
              <a:rPr lang="en-GB" sz="2400" dirty="0"/>
              <a:t>Reward Management</a:t>
            </a:r>
          </a:p>
          <a:p>
            <a:pPr>
              <a:lnSpc>
                <a:spcPct val="100000"/>
              </a:lnSpc>
              <a:spcBef>
                <a:spcPts val="0"/>
              </a:spcBef>
              <a:defRPr/>
            </a:pPr>
            <a:r>
              <a:rPr lang="en-GB" sz="2400" dirty="0"/>
              <a:t>Organisational development </a:t>
            </a:r>
          </a:p>
          <a:p>
            <a:pPr>
              <a:lnSpc>
                <a:spcPct val="100000"/>
              </a:lnSpc>
              <a:spcBef>
                <a:spcPts val="0"/>
              </a:spcBef>
              <a:defRPr/>
            </a:pPr>
            <a:r>
              <a:rPr lang="en-GB" sz="2400" dirty="0"/>
              <a:t>Organisational behaviour</a:t>
            </a:r>
          </a:p>
          <a:p>
            <a:pPr>
              <a:lnSpc>
                <a:spcPct val="100000"/>
              </a:lnSpc>
              <a:spcBef>
                <a:spcPts val="0"/>
              </a:spcBef>
              <a:defRPr/>
            </a:pPr>
            <a:r>
              <a:rPr lang="en-GB" sz="2400" dirty="0"/>
              <a:t>Marketing Mix</a:t>
            </a:r>
          </a:p>
          <a:p>
            <a:pPr>
              <a:lnSpc>
                <a:spcPct val="100000"/>
              </a:lnSpc>
              <a:spcBef>
                <a:spcPts val="0"/>
              </a:spcBef>
              <a:defRPr/>
            </a:pPr>
            <a:r>
              <a:rPr lang="en-GB" sz="2400" dirty="0"/>
              <a:t>Employment Law</a:t>
            </a:r>
          </a:p>
          <a:p>
            <a:pPr>
              <a:lnSpc>
                <a:spcPct val="100000"/>
              </a:lnSpc>
              <a:spcBef>
                <a:spcPts val="0"/>
              </a:spcBef>
              <a:defRPr/>
            </a:pPr>
            <a:r>
              <a:rPr lang="en-GB" sz="2400" dirty="0"/>
              <a:t>Trade Unions</a:t>
            </a:r>
          </a:p>
          <a:p>
            <a:pPr>
              <a:lnSpc>
                <a:spcPct val="100000"/>
              </a:lnSpc>
              <a:spcBef>
                <a:spcPts val="0"/>
              </a:spcBef>
              <a:defRPr/>
            </a:pPr>
            <a:r>
              <a:rPr lang="en-GB" sz="2400" dirty="0"/>
              <a:t>Partnership arrangements</a:t>
            </a:r>
          </a:p>
        </p:txBody>
      </p:sp>
      <p:pic>
        <p:nvPicPr>
          <p:cNvPr id="41989" name="Picture 3" descr="MCj04043170000[1]">
            <a:extLst>
              <a:ext uri="{FF2B5EF4-FFF2-40B4-BE49-F238E27FC236}">
                <a16:creationId xmlns:a16="http://schemas.microsoft.com/office/drawing/2014/main" id="{4BEE3E1B-F3F6-9E17-2F71-08758409D3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432" y="4508499"/>
            <a:ext cx="3455987" cy="2420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pull dir="rd"/>
    <p:sndAc>
      <p:stSnd>
        <p:snd r:embed="rId3" name="camera.wav"/>
      </p:stSnd>
    </p:sndAc>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7C581-AF50-4EF1-EDED-B05863B73D58}"/>
              </a:ext>
            </a:extLst>
          </p:cNvPr>
          <p:cNvSpPr>
            <a:spLocks noGrp="1"/>
          </p:cNvSpPr>
          <p:nvPr>
            <p:ph type="title"/>
          </p:nvPr>
        </p:nvSpPr>
        <p:spPr>
          <a:xfrm>
            <a:off x="0" y="0"/>
            <a:ext cx="12192000" cy="748146"/>
          </a:xfrm>
        </p:spPr>
        <p:txBody>
          <a:bodyPr>
            <a:normAutofit fontScale="90000"/>
          </a:bodyPr>
          <a:lstStyle/>
          <a:p>
            <a:br>
              <a:rPr lang="en-GB" dirty="0"/>
            </a:br>
            <a:r>
              <a:rPr lang="en-GB" b="1" dirty="0">
                <a:latin typeface="Aptos" panose="020B0004020202020204" pitchFamily="34" charset="0"/>
              </a:rPr>
              <a:t>RESEARCH PROPOSALS </a:t>
            </a:r>
            <a:r>
              <a:rPr lang="en-GB" dirty="0">
                <a:latin typeface="Aptos" panose="020B0004020202020204" pitchFamily="34" charset="0"/>
              </a:rPr>
              <a:t>- logic of research proposals</a:t>
            </a:r>
            <a:br>
              <a:rPr lang="en-GB" dirty="0">
                <a:latin typeface="Aptos" panose="020B0004020202020204" pitchFamily="34" charset="0"/>
              </a:rPr>
            </a:br>
            <a:endParaRPr lang="en-GB" dirty="0">
              <a:highlight>
                <a:srgbClr val="800080"/>
              </a:highlight>
              <a:latin typeface="Aptos" panose="020B0004020202020204" pitchFamily="34" charset="0"/>
            </a:endParaRPr>
          </a:p>
        </p:txBody>
      </p:sp>
      <p:sp>
        <p:nvSpPr>
          <p:cNvPr id="3" name="Content Placeholder 2">
            <a:extLst>
              <a:ext uri="{FF2B5EF4-FFF2-40B4-BE49-F238E27FC236}">
                <a16:creationId xmlns:a16="http://schemas.microsoft.com/office/drawing/2014/main" id="{356CD0EB-C0FD-EC7F-671D-6CF28221804A}"/>
              </a:ext>
            </a:extLst>
          </p:cNvPr>
          <p:cNvSpPr>
            <a:spLocks noGrp="1"/>
          </p:cNvSpPr>
          <p:nvPr>
            <p:ph idx="1"/>
          </p:nvPr>
        </p:nvSpPr>
        <p:spPr>
          <a:xfrm>
            <a:off x="0" y="841664"/>
            <a:ext cx="12191999" cy="4559895"/>
          </a:xfrm>
        </p:spPr>
        <p:txBody>
          <a:bodyPr/>
          <a:lstStyle/>
          <a:p>
            <a:pPr marL="0" indent="0">
              <a:buNone/>
            </a:pPr>
            <a:endParaRPr lang="en-GB" dirty="0"/>
          </a:p>
          <a:p>
            <a:pPr marL="0" indent="0">
              <a:buNone/>
            </a:pPr>
            <a:r>
              <a:rPr lang="en-GB" dirty="0"/>
              <a:t>Worthwhile</a:t>
            </a:r>
          </a:p>
          <a:p>
            <a:pPr marL="0" indent="0">
              <a:buNone/>
            </a:pPr>
            <a:endParaRPr lang="en-GB" dirty="0"/>
          </a:p>
          <a:p>
            <a:pPr marL="0" indent="0">
              <a:buNone/>
            </a:pPr>
            <a:r>
              <a:rPr lang="en-GB" dirty="0"/>
              <a:t>Feasible</a:t>
            </a:r>
          </a:p>
          <a:p>
            <a:pPr marL="0" indent="0">
              <a:buNone/>
            </a:pPr>
            <a:endParaRPr lang="en-GB" dirty="0"/>
          </a:p>
          <a:p>
            <a:pPr marL="0" indent="0">
              <a:buNone/>
            </a:pPr>
            <a:r>
              <a:rPr lang="en-GB" dirty="0"/>
              <a:t>Selling an idea …… a target audience</a:t>
            </a:r>
          </a:p>
        </p:txBody>
      </p:sp>
      <p:pic>
        <p:nvPicPr>
          <p:cNvPr id="4" name="Picture 3" descr="An open book and on top are eyeglasses and pen">
            <a:extLst>
              <a:ext uri="{FF2B5EF4-FFF2-40B4-BE49-F238E27FC236}">
                <a16:creationId xmlns:a16="http://schemas.microsoft.com/office/drawing/2014/main" id="{6478DEF4-18D7-31F6-C4AB-7453C597E4A3}"/>
              </a:ext>
            </a:extLst>
          </p:cNvPr>
          <p:cNvPicPr>
            <a:picLocks noChangeAspect="1"/>
          </p:cNvPicPr>
          <p:nvPr/>
        </p:nvPicPr>
        <p:blipFill rotWithShape="1">
          <a:blip r:embed="rId2"/>
          <a:srcRect l="10389" r="30210" b="-2"/>
          <a:stretch/>
        </p:blipFill>
        <p:spPr>
          <a:xfrm>
            <a:off x="6819900" y="1456441"/>
            <a:ext cx="5378925" cy="5401560"/>
          </a:xfrm>
          <a:prstGeom prst="rect">
            <a:avLst/>
          </a:prstGeom>
        </p:spPr>
      </p:pic>
    </p:spTree>
    <p:extLst>
      <p:ext uri="{BB962C8B-B14F-4D97-AF65-F5344CB8AC3E}">
        <p14:creationId xmlns:p14="http://schemas.microsoft.com/office/powerpoint/2010/main" val="32428832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02736-0652-EA7E-A54B-996980D1539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Logic of the research proposal</a:t>
            </a:r>
          </a:p>
        </p:txBody>
      </p:sp>
      <p:pic>
        <p:nvPicPr>
          <p:cNvPr id="5" name="Content Placeholder 4">
            <a:extLst>
              <a:ext uri="{FF2B5EF4-FFF2-40B4-BE49-F238E27FC236}">
                <a16:creationId xmlns:a16="http://schemas.microsoft.com/office/drawing/2014/main" id="{9E5A0563-CD25-A2E9-8305-A73DD180E268}"/>
              </a:ext>
            </a:extLst>
          </p:cNvPr>
          <p:cNvPicPr>
            <a:picLocks noGrp="1" noChangeAspect="1"/>
          </p:cNvPicPr>
          <p:nvPr>
            <p:ph idx="1"/>
          </p:nvPr>
        </p:nvPicPr>
        <p:blipFill>
          <a:blip r:embed="rId2"/>
          <a:stretch>
            <a:fillRect/>
          </a:stretch>
        </p:blipFill>
        <p:spPr>
          <a:xfrm>
            <a:off x="4322618" y="-114300"/>
            <a:ext cx="7869382" cy="6172200"/>
          </a:xfrm>
          <a:prstGeom prst="rect">
            <a:avLst/>
          </a:prstGeom>
        </p:spPr>
      </p:pic>
    </p:spTree>
    <p:extLst>
      <p:ext uri="{BB962C8B-B14F-4D97-AF65-F5344CB8AC3E}">
        <p14:creationId xmlns:p14="http://schemas.microsoft.com/office/powerpoint/2010/main" val="4858835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8000-420C-8A23-45A4-3AF185140092}"/>
              </a:ext>
            </a:extLst>
          </p:cNvPr>
          <p:cNvSpPr>
            <a:spLocks noGrp="1"/>
          </p:cNvSpPr>
          <p:nvPr>
            <p:ph type="title"/>
          </p:nvPr>
        </p:nvSpPr>
        <p:spPr>
          <a:xfrm>
            <a:off x="0" y="1"/>
            <a:ext cx="12191999" cy="477981"/>
          </a:xfrm>
        </p:spPr>
        <p:txBody>
          <a:bodyPr>
            <a:normAutofit fontScale="90000"/>
          </a:bodyPr>
          <a:lstStyle/>
          <a:p>
            <a:pPr algn="ctr"/>
            <a:br>
              <a:rPr lang="en-GB" b="1" dirty="0"/>
            </a:br>
            <a:r>
              <a:rPr lang="en-GB" b="1" dirty="0">
                <a:latin typeface="Aptos" panose="020B0004020202020204" pitchFamily="34" charset="0"/>
              </a:rPr>
              <a:t>Draft Pilot Study Proposal – Headings</a:t>
            </a:r>
            <a:br>
              <a:rPr lang="en-GB" dirty="0">
                <a:latin typeface="Aptos" panose="020B0004020202020204" pitchFamily="34" charset="0"/>
              </a:rPr>
            </a:br>
            <a:endParaRPr lang="en-GB" dirty="0">
              <a:latin typeface="Aptos" panose="020B0004020202020204" pitchFamily="34" charset="0"/>
            </a:endParaRPr>
          </a:p>
        </p:txBody>
      </p:sp>
      <p:sp>
        <p:nvSpPr>
          <p:cNvPr id="3" name="Content Placeholder 2">
            <a:extLst>
              <a:ext uri="{FF2B5EF4-FFF2-40B4-BE49-F238E27FC236}">
                <a16:creationId xmlns:a16="http://schemas.microsoft.com/office/drawing/2014/main" id="{EDDD02A6-8613-4188-2EB0-76DF676151C3}"/>
              </a:ext>
            </a:extLst>
          </p:cNvPr>
          <p:cNvSpPr>
            <a:spLocks noGrp="1"/>
          </p:cNvSpPr>
          <p:nvPr>
            <p:ph idx="1"/>
          </p:nvPr>
        </p:nvSpPr>
        <p:spPr>
          <a:xfrm>
            <a:off x="1" y="477982"/>
            <a:ext cx="12191998" cy="5309753"/>
          </a:xfrm>
        </p:spPr>
        <p:txBody>
          <a:bodyPr>
            <a:normAutofit fontScale="62500" lnSpcReduction="20000"/>
          </a:bodyPr>
          <a:lstStyle/>
          <a:p>
            <a:pPr marL="0" indent="0">
              <a:buNone/>
            </a:pPr>
            <a:r>
              <a:rPr lang="en-GB" b="1" dirty="0"/>
              <a:t>1. Working Title: </a:t>
            </a:r>
            <a:r>
              <a:rPr lang="en-GB" dirty="0"/>
              <a:t>Clear and focused.</a:t>
            </a:r>
          </a:p>
          <a:p>
            <a:pPr marL="0" indent="0">
              <a:buNone/>
            </a:pPr>
            <a:r>
              <a:rPr lang="en-GB" b="1" dirty="0"/>
              <a:t>2. Introduction and Background: </a:t>
            </a:r>
            <a:r>
              <a:rPr lang="en-GB" dirty="0"/>
              <a:t>Organisational / industry context, Problem statement, Rationale/Purpose for the study and Practice relevance (DBA focus).</a:t>
            </a:r>
          </a:p>
          <a:p>
            <a:pPr marL="0" indent="0">
              <a:buNone/>
            </a:pPr>
            <a:r>
              <a:rPr lang="en-GB" b="1" dirty="0"/>
              <a:t>3. Research Problem and Justification: </a:t>
            </a:r>
            <a:r>
              <a:rPr lang="en-GB" dirty="0"/>
              <a:t>Clear articulation of the problem, Why this issue matters now, Gap in current research and/or practice &amp; Justification for this research.</a:t>
            </a:r>
          </a:p>
          <a:p>
            <a:pPr marL="0" indent="0">
              <a:buNone/>
            </a:pPr>
            <a:r>
              <a:rPr lang="en-GB" b="1" dirty="0"/>
              <a:t>4. Aim and Objectives of the Pilot Study: </a:t>
            </a:r>
            <a:r>
              <a:rPr lang="en-GB" dirty="0"/>
              <a:t>Overall research aim and 3–5 specific objectives aligned to the pilot.</a:t>
            </a:r>
          </a:p>
          <a:p>
            <a:pPr marL="0" indent="0">
              <a:buNone/>
            </a:pPr>
            <a:r>
              <a:rPr lang="en-GB" b="1" dirty="0"/>
              <a:t>5. Research Questions: </a:t>
            </a:r>
            <a:r>
              <a:rPr lang="en-GB" dirty="0"/>
              <a:t>2–4 exploratory research questions.</a:t>
            </a:r>
          </a:p>
          <a:p>
            <a:pPr marL="0" indent="0">
              <a:buNone/>
            </a:pPr>
            <a:r>
              <a:rPr lang="en-GB" b="1" dirty="0"/>
              <a:t>6. Preliminary Literature Review: </a:t>
            </a:r>
            <a:r>
              <a:rPr lang="en-GB" dirty="0"/>
              <a:t>Key theories, models, and concepts, Summary of relevant empirical studies, Identification of gaps &amp; How literature informs the pilot focus.</a:t>
            </a:r>
          </a:p>
          <a:p>
            <a:pPr marL="0" indent="0">
              <a:buNone/>
            </a:pPr>
            <a:r>
              <a:rPr lang="en-GB" b="1" dirty="0"/>
              <a:t>7. Research Design and Methodology: </a:t>
            </a:r>
            <a:r>
              <a:rPr lang="en-GB" dirty="0"/>
              <a:t>Research Approach and Philosophy, Research Strategy (Qualitative/Quantitative/Mixed), Sampling Strategy and Access, Data Collection Methods, Data Analysis Approach.</a:t>
            </a:r>
          </a:p>
          <a:p>
            <a:pPr marL="0" indent="0">
              <a:buNone/>
            </a:pPr>
            <a:r>
              <a:rPr lang="en-GB" b="1" dirty="0"/>
              <a:t>8. Ethical Considerations: </a:t>
            </a:r>
            <a:r>
              <a:rPr lang="en-GB" dirty="0"/>
              <a:t>Ethical risks &amp; mitigation, Informed consent, Confidentiality &amp; anonymity &amp; Data protection &amp; storage.</a:t>
            </a:r>
          </a:p>
          <a:p>
            <a:pPr marL="0" indent="0">
              <a:buNone/>
            </a:pPr>
            <a:r>
              <a:rPr lang="en-GB" b="1" dirty="0"/>
              <a:t>9. Expected Contribution of the Pilot Study: </a:t>
            </a:r>
            <a:r>
              <a:rPr lang="en-GB" dirty="0"/>
              <a:t>Contribution to practice, Contribution to theory (exploratory) &amp; Methodological learning for the main study</a:t>
            </a:r>
          </a:p>
          <a:p>
            <a:pPr marL="0" indent="0">
              <a:buNone/>
            </a:pPr>
            <a:r>
              <a:rPr lang="en-GB" b="1" dirty="0"/>
              <a:t>10. Limitations of the Pilot Study: </a:t>
            </a:r>
            <a:r>
              <a:rPr lang="en-GB" dirty="0"/>
              <a:t>Scope and scale limitations, Sample size considerations, Transferability rather than generalisability</a:t>
            </a:r>
          </a:p>
          <a:p>
            <a:pPr marL="0" indent="0">
              <a:buNone/>
            </a:pPr>
            <a:r>
              <a:rPr lang="en-GB" b="1" dirty="0"/>
              <a:t>12. Project Plan and Timeline: </a:t>
            </a:r>
            <a:r>
              <a:rPr lang="en-GB" dirty="0"/>
              <a:t>Key stages of the pilot, Indicative timeline &amp; Data collection and analysis milestones</a:t>
            </a:r>
          </a:p>
          <a:p>
            <a:pPr marL="0" indent="0">
              <a:buNone/>
            </a:pPr>
            <a:r>
              <a:rPr lang="en-GB" b="1" dirty="0"/>
              <a:t>13. References: </a:t>
            </a:r>
            <a:r>
              <a:rPr lang="en-GB" dirty="0"/>
              <a:t>Key academic and practitioner sources</a:t>
            </a:r>
          </a:p>
          <a:p>
            <a:endParaRPr lang="en-GB" dirty="0"/>
          </a:p>
          <a:p>
            <a:endParaRPr lang="en-GB" dirty="0"/>
          </a:p>
        </p:txBody>
      </p:sp>
    </p:spTree>
    <p:extLst>
      <p:ext uri="{BB962C8B-B14F-4D97-AF65-F5344CB8AC3E}">
        <p14:creationId xmlns:p14="http://schemas.microsoft.com/office/powerpoint/2010/main" val="15126063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5B02314-A8FE-480F-FA28-54FED84DBE2B}"/>
              </a:ext>
            </a:extLst>
          </p:cNvPr>
          <p:cNvPicPr>
            <a:picLocks noGrp="1" noChangeAspect="1"/>
          </p:cNvPicPr>
          <p:nvPr>
            <p:ph idx="1"/>
          </p:nvPr>
        </p:nvPicPr>
        <p:blipFill rotWithShape="1">
          <a:blip r:embed="rId2"/>
          <a:srcRect t="16178" r="-1" b="-1"/>
          <a:stretch/>
        </p:blipFill>
        <p:spPr>
          <a:xfrm>
            <a:off x="0" y="93518"/>
            <a:ext cx="12192000" cy="6037118"/>
          </a:xfrm>
          <a:prstGeom prst="rect">
            <a:avLst/>
          </a:prstGeom>
        </p:spPr>
      </p:pic>
    </p:spTree>
    <p:extLst>
      <p:ext uri="{BB962C8B-B14F-4D97-AF65-F5344CB8AC3E}">
        <p14:creationId xmlns:p14="http://schemas.microsoft.com/office/powerpoint/2010/main" val="12653895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799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A7ED0B8C-9DDA-44A8-2A03-D8E576E8F635}"/>
              </a:ext>
            </a:extLst>
          </p:cNvPr>
          <p:cNvPicPr>
            <a:picLocks noGrp="1" noChangeAspect="1"/>
          </p:cNvPicPr>
          <p:nvPr>
            <p:ph idx="1"/>
          </p:nvPr>
        </p:nvPicPr>
        <p:blipFill>
          <a:blip r:embed="rId2"/>
          <a:stretch>
            <a:fillRect/>
          </a:stretch>
        </p:blipFill>
        <p:spPr>
          <a:xfrm>
            <a:off x="477012" y="453806"/>
            <a:ext cx="11237975" cy="5924134"/>
          </a:xfrm>
          <a:prstGeom prst="rect">
            <a:avLst/>
          </a:prstGeom>
        </p:spPr>
      </p:pic>
    </p:spTree>
    <p:extLst>
      <p:ext uri="{BB962C8B-B14F-4D97-AF65-F5344CB8AC3E}">
        <p14:creationId xmlns:p14="http://schemas.microsoft.com/office/powerpoint/2010/main" val="1329665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paper&#10;&#10;Description automatically generated">
            <a:extLst>
              <a:ext uri="{FF2B5EF4-FFF2-40B4-BE49-F238E27FC236}">
                <a16:creationId xmlns:a16="http://schemas.microsoft.com/office/drawing/2014/main" id="{BEAE2CDE-19F1-97C2-8493-E522445FE6FB}"/>
              </a:ext>
            </a:extLst>
          </p:cNvPr>
          <p:cNvPicPr>
            <a:picLocks noGrp="1" noChangeAspect="1"/>
          </p:cNvPicPr>
          <p:nvPr>
            <p:ph idx="1"/>
          </p:nvPr>
        </p:nvPicPr>
        <p:blipFill rotWithShape="1">
          <a:blip r:embed="rId2"/>
          <a:srcRect t="4304" b="12041"/>
          <a:stretch/>
        </p:blipFill>
        <p:spPr>
          <a:xfrm>
            <a:off x="457200" y="457200"/>
            <a:ext cx="11277600" cy="5943600"/>
          </a:xfrm>
          <a:prstGeom prst="rect">
            <a:avLst/>
          </a:prstGeom>
        </p:spPr>
      </p:pic>
    </p:spTree>
    <p:extLst>
      <p:ext uri="{BB962C8B-B14F-4D97-AF65-F5344CB8AC3E}">
        <p14:creationId xmlns:p14="http://schemas.microsoft.com/office/powerpoint/2010/main" val="364775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C88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questionnaire&#10;&#10;Description automatically generated">
            <a:extLst>
              <a:ext uri="{FF2B5EF4-FFF2-40B4-BE49-F238E27FC236}">
                <a16:creationId xmlns:a16="http://schemas.microsoft.com/office/drawing/2014/main" id="{82DA8A30-6E8D-B943-EBBF-CB89DCD2D08A}"/>
              </a:ext>
            </a:extLst>
          </p:cNvPr>
          <p:cNvPicPr>
            <a:picLocks noGrp="1" noChangeAspect="1"/>
          </p:cNvPicPr>
          <p:nvPr>
            <p:ph idx="1"/>
          </p:nvPr>
        </p:nvPicPr>
        <p:blipFill>
          <a:blip r:embed="rId2"/>
          <a:stretch>
            <a:fillRect/>
          </a:stretch>
        </p:blipFill>
        <p:spPr>
          <a:xfrm>
            <a:off x="440876" y="480060"/>
            <a:ext cx="11352806" cy="5897880"/>
          </a:xfrm>
          <a:prstGeom prst="rect">
            <a:avLst/>
          </a:prstGeom>
        </p:spPr>
      </p:pic>
    </p:spTree>
    <p:extLst>
      <p:ext uri="{BB962C8B-B14F-4D97-AF65-F5344CB8AC3E}">
        <p14:creationId xmlns:p14="http://schemas.microsoft.com/office/powerpoint/2010/main" val="2507728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65C1D7-60A3-4478-6E0D-20CD454F9D1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97E90C-DDED-96AA-C3F1-014EDFD89FDE}"/>
              </a:ext>
            </a:extLst>
          </p:cNvPr>
          <p:cNvSpPr>
            <a:spLocks noGrp="1"/>
          </p:cNvSpPr>
          <p:nvPr>
            <p:ph idx="1"/>
          </p:nvPr>
        </p:nvSpPr>
        <p:spPr>
          <a:xfrm>
            <a:off x="761802" y="2743200"/>
            <a:ext cx="4646905" cy="3613149"/>
          </a:xfrm>
        </p:spPr>
        <p:txBody>
          <a:bodyPr anchor="ctr">
            <a:normAutofit/>
          </a:bodyPr>
          <a:lstStyle/>
          <a:p>
            <a:endParaRPr lang="en-GB" sz="2000" dirty="0"/>
          </a:p>
          <a:p>
            <a:pPr marL="0" indent="0">
              <a:buNone/>
            </a:pPr>
            <a:r>
              <a:rPr lang="en-GB" sz="5400" b="1" dirty="0">
                <a:latin typeface="Aptos" panose="020B0004020202020204" pitchFamily="34" charset="0"/>
              </a:rPr>
              <a:t>Break Time – 15 minutes</a:t>
            </a:r>
          </a:p>
        </p:txBody>
      </p:sp>
      <p:pic>
        <p:nvPicPr>
          <p:cNvPr id="6" name="Picture 5" descr="An early morning coffee with bread and a newspaper on top of the table">
            <a:extLst>
              <a:ext uri="{FF2B5EF4-FFF2-40B4-BE49-F238E27FC236}">
                <a16:creationId xmlns:a16="http://schemas.microsoft.com/office/drawing/2014/main" id="{B781591E-5613-3015-7361-E96F2D3CDAA4}"/>
              </a:ext>
            </a:extLst>
          </p:cNvPr>
          <p:cNvPicPr>
            <a:picLocks noChangeAspect="1"/>
          </p:cNvPicPr>
          <p:nvPr/>
        </p:nvPicPr>
        <p:blipFill>
          <a:blip r:embed="rId3"/>
          <a:srcRect l="15934" r="2466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61584535"/>
      </p:ext>
    </p:extLst>
  </p:cSld>
  <p:clrMapOvr>
    <a:masterClrMapping/>
  </p:clrMapOvr>
  <p:transition spd="med">
    <p:pull dir="rd"/>
    <p:sndAc>
      <p:stSnd>
        <p:snd r:embed="rId2" name="camera.wav"/>
      </p:stSnd>
    </p:sndAc>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6F618-32CD-4A8F-EC63-F7479D35F0D4}"/>
              </a:ext>
            </a:extLst>
          </p:cNvPr>
          <p:cNvSpPr>
            <a:spLocks noGrp="1"/>
          </p:cNvSpPr>
          <p:nvPr>
            <p:ph type="title"/>
          </p:nvPr>
        </p:nvSpPr>
        <p:spPr>
          <a:xfrm>
            <a:off x="1" y="1"/>
            <a:ext cx="12191998" cy="768926"/>
          </a:xfrm>
        </p:spPr>
        <p:txBody>
          <a:bodyPr>
            <a:normAutofit fontScale="90000"/>
          </a:bodyPr>
          <a:lstStyle/>
          <a:p>
            <a:pPr algn="ctr"/>
            <a:br>
              <a:rPr lang="en-GB" dirty="0">
                <a:highlight>
                  <a:srgbClr val="00FFFF"/>
                </a:highlight>
              </a:rPr>
            </a:br>
            <a:r>
              <a:rPr lang="en-GB" sz="6000" b="1" dirty="0">
                <a:highlight>
                  <a:srgbClr val="00FFFF"/>
                </a:highlight>
                <a:latin typeface="Aptos" panose="020B0004020202020204" pitchFamily="34" charset="0"/>
              </a:rPr>
              <a:t>Class Activity: 50 minutes</a:t>
            </a:r>
            <a:br>
              <a:rPr lang="en-GB" sz="5300" b="1" dirty="0">
                <a:highlight>
                  <a:srgbClr val="00FFFF"/>
                </a:highlight>
                <a:latin typeface="Aptos" panose="020B0004020202020204" pitchFamily="34" charset="0"/>
              </a:rPr>
            </a:br>
            <a:endParaRPr lang="en-GB" b="1" dirty="0">
              <a:highlight>
                <a:srgbClr val="00FFFF"/>
              </a:highlight>
              <a:latin typeface="Aptos" panose="020B0004020202020204" pitchFamily="34" charset="0"/>
            </a:endParaRPr>
          </a:p>
        </p:txBody>
      </p:sp>
      <p:sp>
        <p:nvSpPr>
          <p:cNvPr id="3" name="Content Placeholder 2">
            <a:extLst>
              <a:ext uri="{FF2B5EF4-FFF2-40B4-BE49-F238E27FC236}">
                <a16:creationId xmlns:a16="http://schemas.microsoft.com/office/drawing/2014/main" id="{D3B72248-9E3F-A3A8-5C29-42F1B12333C9}"/>
              </a:ext>
            </a:extLst>
          </p:cNvPr>
          <p:cNvSpPr>
            <a:spLocks noGrp="1"/>
          </p:cNvSpPr>
          <p:nvPr>
            <p:ph idx="1"/>
          </p:nvPr>
        </p:nvSpPr>
        <p:spPr>
          <a:xfrm>
            <a:off x="0" y="1030412"/>
            <a:ext cx="8117633" cy="4740467"/>
          </a:xfrm>
        </p:spPr>
        <p:txBody>
          <a:bodyPr>
            <a:normAutofit lnSpcReduction="10000"/>
          </a:bodyPr>
          <a:lstStyle/>
          <a:p>
            <a:pPr marL="0" indent="0">
              <a:buNone/>
            </a:pPr>
            <a:r>
              <a:rPr lang="en-GB" sz="3600" dirty="0">
                <a:latin typeface="Aptos" panose="020B0004020202020204" pitchFamily="34" charset="0"/>
              </a:rPr>
              <a:t>Please begin developing your research idea by identifying:</a:t>
            </a:r>
          </a:p>
          <a:p>
            <a:pPr marL="742950" indent="-742950">
              <a:buAutoNum type="arabicPeriod"/>
            </a:pPr>
            <a:r>
              <a:rPr lang="en-GB" sz="3600" dirty="0">
                <a:latin typeface="Aptos" panose="020B0004020202020204" pitchFamily="34" charset="0"/>
              </a:rPr>
              <a:t>a provisional topic</a:t>
            </a:r>
          </a:p>
          <a:p>
            <a:pPr marL="742950" indent="-742950">
              <a:buAutoNum type="arabicPeriod"/>
            </a:pPr>
            <a:r>
              <a:rPr lang="en-GB" sz="3600" dirty="0">
                <a:latin typeface="Aptos" panose="020B0004020202020204" pitchFamily="34" charset="0"/>
              </a:rPr>
              <a:t>background of research</a:t>
            </a:r>
          </a:p>
          <a:p>
            <a:pPr marL="742950" indent="-742950">
              <a:buAutoNum type="arabicPeriod"/>
            </a:pPr>
            <a:r>
              <a:rPr lang="en-GB" sz="3600" dirty="0">
                <a:latin typeface="Aptos" panose="020B0004020202020204" pitchFamily="34" charset="0"/>
              </a:rPr>
              <a:t>outlining potential research aim and objectives</a:t>
            </a:r>
          </a:p>
          <a:p>
            <a:pPr marL="742950" indent="-742950">
              <a:buAutoNum type="arabicPeriod"/>
            </a:pPr>
            <a:r>
              <a:rPr lang="en-GB" sz="3600" dirty="0">
                <a:latin typeface="Aptos" panose="020B0004020202020204" pitchFamily="34" charset="0"/>
              </a:rPr>
              <a:t>indicative research questions</a:t>
            </a:r>
          </a:p>
          <a:p>
            <a:pPr marL="742950" indent="-742950">
              <a:buFont typeface="Arial" panose="020B0604020202020204" pitchFamily="34" charset="0"/>
              <a:buAutoNum type="arabicPeriod"/>
            </a:pPr>
            <a:r>
              <a:rPr lang="en-GB" altLang="en-US" sz="3600" dirty="0">
                <a:latin typeface="Aptos" panose="020B0004020202020204" pitchFamily="34" charset="0"/>
              </a:rPr>
              <a:t>identify the challenges as you undertake this piece of work.</a:t>
            </a:r>
          </a:p>
          <a:p>
            <a:pPr marL="742950" indent="-742950">
              <a:buAutoNum type="arabicPeriod"/>
            </a:pPr>
            <a:endParaRPr lang="en-GB" sz="3600" dirty="0">
              <a:latin typeface="Aptos" panose="020B0004020202020204" pitchFamily="34" charset="0"/>
            </a:endParaRPr>
          </a:p>
        </p:txBody>
      </p:sp>
      <p:pic>
        <p:nvPicPr>
          <p:cNvPr id="5" name="Picture 4" descr="A stack of books with a white background&#10;&#10;AI-generated content may be incorrect.">
            <a:extLst>
              <a:ext uri="{FF2B5EF4-FFF2-40B4-BE49-F238E27FC236}">
                <a16:creationId xmlns:a16="http://schemas.microsoft.com/office/drawing/2014/main" id="{655EA0A2-8F0F-48CD-4AA3-5FAC5CDF295D}"/>
              </a:ext>
            </a:extLst>
          </p:cNvPr>
          <p:cNvPicPr>
            <a:picLocks noChangeAspect="1"/>
          </p:cNvPicPr>
          <p:nvPr/>
        </p:nvPicPr>
        <p:blipFill>
          <a:blip r:embed="rId2"/>
          <a:stretch>
            <a:fillRect/>
          </a:stretch>
        </p:blipFill>
        <p:spPr>
          <a:xfrm>
            <a:off x="8769927" y="768927"/>
            <a:ext cx="3422073" cy="4904509"/>
          </a:xfrm>
          <a:prstGeom prst="rect">
            <a:avLst/>
          </a:prstGeom>
        </p:spPr>
      </p:pic>
    </p:spTree>
    <p:extLst>
      <p:ext uri="{BB962C8B-B14F-4D97-AF65-F5344CB8AC3E}">
        <p14:creationId xmlns:p14="http://schemas.microsoft.com/office/powerpoint/2010/main" val="40018329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65C1D7-60A3-4478-6E0D-20CD454F9D1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97E90C-DDED-96AA-C3F1-014EDFD89FDE}"/>
              </a:ext>
            </a:extLst>
          </p:cNvPr>
          <p:cNvSpPr>
            <a:spLocks noGrp="1"/>
          </p:cNvSpPr>
          <p:nvPr>
            <p:ph idx="1"/>
          </p:nvPr>
        </p:nvSpPr>
        <p:spPr>
          <a:xfrm>
            <a:off x="761802" y="2743200"/>
            <a:ext cx="4646905" cy="3613149"/>
          </a:xfrm>
        </p:spPr>
        <p:txBody>
          <a:bodyPr anchor="ctr">
            <a:normAutofit/>
          </a:bodyPr>
          <a:lstStyle/>
          <a:p>
            <a:endParaRPr lang="en-GB" sz="2000" dirty="0"/>
          </a:p>
          <a:p>
            <a:pPr marL="0" indent="0">
              <a:buNone/>
            </a:pPr>
            <a:r>
              <a:rPr lang="en-GB" sz="5400" b="1" dirty="0">
                <a:latin typeface="Aptos" panose="020B0004020202020204" pitchFamily="34" charset="0"/>
              </a:rPr>
              <a:t>Break Time – 15 minutes</a:t>
            </a:r>
          </a:p>
        </p:txBody>
      </p:sp>
      <p:pic>
        <p:nvPicPr>
          <p:cNvPr id="6" name="Picture 5" descr="An early morning coffee with bread and a newspaper on top of the table">
            <a:extLst>
              <a:ext uri="{FF2B5EF4-FFF2-40B4-BE49-F238E27FC236}">
                <a16:creationId xmlns:a16="http://schemas.microsoft.com/office/drawing/2014/main" id="{B781591E-5613-3015-7361-E96F2D3CDAA4}"/>
              </a:ext>
            </a:extLst>
          </p:cNvPr>
          <p:cNvPicPr>
            <a:picLocks noChangeAspect="1"/>
          </p:cNvPicPr>
          <p:nvPr/>
        </p:nvPicPr>
        <p:blipFill>
          <a:blip r:embed="rId3"/>
          <a:srcRect l="15934" r="2466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705517699"/>
      </p:ext>
    </p:extLst>
  </p:cSld>
  <p:clrMapOvr>
    <a:masterClrMapping/>
  </p:clrMapOvr>
  <p:transition spd="med">
    <p:pull dir="rd"/>
    <p:sndAc>
      <p:stSnd>
        <p:snd r:embed="rId2" name="camera.wav"/>
      </p:stSnd>
    </p:sndAc>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8BDE35-E413-BB14-CE6E-0829D8DAC0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5923CE-E1FB-70A5-46F4-5FE796DCB626}"/>
              </a:ext>
            </a:extLst>
          </p:cNvPr>
          <p:cNvSpPr>
            <a:spLocks noGrp="1"/>
          </p:cNvSpPr>
          <p:nvPr>
            <p:ph type="title"/>
          </p:nvPr>
        </p:nvSpPr>
        <p:spPr>
          <a:xfrm>
            <a:off x="1" y="1"/>
            <a:ext cx="12191998" cy="768926"/>
          </a:xfrm>
        </p:spPr>
        <p:txBody>
          <a:bodyPr>
            <a:normAutofit fontScale="90000"/>
          </a:bodyPr>
          <a:lstStyle/>
          <a:p>
            <a:pPr algn="ctr"/>
            <a:br>
              <a:rPr lang="en-GB" dirty="0">
                <a:highlight>
                  <a:srgbClr val="00FFFF"/>
                </a:highlight>
              </a:rPr>
            </a:br>
            <a:r>
              <a:rPr lang="en-GB" sz="6000" b="1" dirty="0">
                <a:highlight>
                  <a:srgbClr val="00FFFF"/>
                </a:highlight>
                <a:latin typeface="Aptos" panose="020B0004020202020204" pitchFamily="34" charset="0"/>
              </a:rPr>
              <a:t>Class Activity: 20 minutes</a:t>
            </a:r>
            <a:br>
              <a:rPr lang="en-GB" sz="4900" b="1" dirty="0">
                <a:highlight>
                  <a:srgbClr val="00FFFF"/>
                </a:highlight>
                <a:latin typeface="Aptos" panose="020B0004020202020204" pitchFamily="34" charset="0"/>
              </a:rPr>
            </a:br>
            <a:endParaRPr lang="en-GB" b="1" dirty="0">
              <a:highlight>
                <a:srgbClr val="00FFFF"/>
              </a:highlight>
              <a:latin typeface="Aptos" panose="020B0004020202020204" pitchFamily="34" charset="0"/>
            </a:endParaRPr>
          </a:p>
        </p:txBody>
      </p:sp>
      <p:sp>
        <p:nvSpPr>
          <p:cNvPr id="3" name="Content Placeholder 2">
            <a:extLst>
              <a:ext uri="{FF2B5EF4-FFF2-40B4-BE49-F238E27FC236}">
                <a16:creationId xmlns:a16="http://schemas.microsoft.com/office/drawing/2014/main" id="{7C616E05-675B-E37F-B9D8-8C5848D2ECE9}"/>
              </a:ext>
            </a:extLst>
          </p:cNvPr>
          <p:cNvSpPr>
            <a:spLocks noGrp="1"/>
          </p:cNvSpPr>
          <p:nvPr>
            <p:ph idx="1"/>
          </p:nvPr>
        </p:nvSpPr>
        <p:spPr>
          <a:xfrm>
            <a:off x="1" y="768926"/>
            <a:ext cx="8614064" cy="5018809"/>
          </a:xfrm>
        </p:spPr>
        <p:txBody>
          <a:bodyPr>
            <a:normAutofit/>
          </a:bodyPr>
          <a:lstStyle/>
          <a:p>
            <a:pPr marL="0" indent="0" algn="ctr">
              <a:buNone/>
            </a:pPr>
            <a:endParaRPr lang="en-GB" sz="4000" dirty="0">
              <a:latin typeface="Aptos" panose="020B0004020202020204" pitchFamily="34" charset="0"/>
            </a:endParaRPr>
          </a:p>
          <a:p>
            <a:pPr marL="0" indent="0" algn="ctr">
              <a:buNone/>
            </a:pPr>
            <a:endParaRPr lang="en-GB" sz="4000" dirty="0">
              <a:latin typeface="Aptos" panose="020B0004020202020204" pitchFamily="34" charset="0"/>
            </a:endParaRPr>
          </a:p>
          <a:p>
            <a:pPr marL="0" indent="0" algn="ctr">
              <a:buNone/>
            </a:pPr>
            <a:r>
              <a:rPr lang="en-GB" sz="4000" dirty="0">
                <a:latin typeface="Aptos" panose="020B0004020202020204" pitchFamily="34" charset="0"/>
              </a:rPr>
              <a:t>Please present your findings to the group (5 -7 minutes each)</a:t>
            </a:r>
          </a:p>
        </p:txBody>
      </p:sp>
      <p:pic>
        <p:nvPicPr>
          <p:cNvPr id="5" name="Picture 4" descr="A stack of books with a white background&#10;&#10;AI-generated content may be incorrect.">
            <a:extLst>
              <a:ext uri="{FF2B5EF4-FFF2-40B4-BE49-F238E27FC236}">
                <a16:creationId xmlns:a16="http://schemas.microsoft.com/office/drawing/2014/main" id="{04B74338-5F40-A84B-363C-F2511414A436}"/>
              </a:ext>
            </a:extLst>
          </p:cNvPr>
          <p:cNvPicPr>
            <a:picLocks noChangeAspect="1"/>
          </p:cNvPicPr>
          <p:nvPr/>
        </p:nvPicPr>
        <p:blipFill>
          <a:blip r:embed="rId2"/>
          <a:stretch>
            <a:fillRect/>
          </a:stretch>
        </p:blipFill>
        <p:spPr>
          <a:xfrm>
            <a:off x="8614066" y="768925"/>
            <a:ext cx="3577934" cy="5018809"/>
          </a:xfrm>
          <a:prstGeom prst="rect">
            <a:avLst/>
          </a:prstGeom>
        </p:spPr>
      </p:pic>
    </p:spTree>
    <p:extLst>
      <p:ext uri="{BB962C8B-B14F-4D97-AF65-F5344CB8AC3E}">
        <p14:creationId xmlns:p14="http://schemas.microsoft.com/office/powerpoint/2010/main" val="1462610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DBCB0B-983D-21B3-03EE-14693AD7D9B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F2A87A-6FF0-DE12-B6A6-95731B55F541}"/>
              </a:ext>
            </a:extLst>
          </p:cNvPr>
          <p:cNvSpPr>
            <a:spLocks noGrp="1"/>
          </p:cNvSpPr>
          <p:nvPr>
            <p:ph idx="1"/>
          </p:nvPr>
        </p:nvSpPr>
        <p:spPr>
          <a:xfrm>
            <a:off x="761802" y="2743200"/>
            <a:ext cx="4646905" cy="3613149"/>
          </a:xfrm>
        </p:spPr>
        <p:txBody>
          <a:bodyPr anchor="ctr">
            <a:normAutofit/>
          </a:bodyPr>
          <a:lstStyle/>
          <a:p>
            <a:endParaRPr lang="en-GB" sz="2000" dirty="0"/>
          </a:p>
          <a:p>
            <a:pPr marL="0" indent="0">
              <a:buNone/>
            </a:pPr>
            <a:r>
              <a:rPr lang="en-GB" sz="5400" b="1" dirty="0">
                <a:latin typeface="Aptos" panose="020B0004020202020204" pitchFamily="34" charset="0"/>
              </a:rPr>
              <a:t>Break Time – 45 minutes</a:t>
            </a:r>
          </a:p>
        </p:txBody>
      </p:sp>
      <p:pic>
        <p:nvPicPr>
          <p:cNvPr id="6" name="Picture 5" descr="An early morning coffee with bread and a newspaper on top of the table">
            <a:extLst>
              <a:ext uri="{FF2B5EF4-FFF2-40B4-BE49-F238E27FC236}">
                <a16:creationId xmlns:a16="http://schemas.microsoft.com/office/drawing/2014/main" id="{58B31FA3-6A91-BEF7-47CA-8F7B18503425}"/>
              </a:ext>
            </a:extLst>
          </p:cNvPr>
          <p:cNvPicPr>
            <a:picLocks noChangeAspect="1"/>
          </p:cNvPicPr>
          <p:nvPr/>
        </p:nvPicPr>
        <p:blipFill>
          <a:blip r:embed="rId3"/>
          <a:srcRect l="15934" r="2466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186822928"/>
      </p:ext>
    </p:extLst>
  </p:cSld>
  <p:clrMapOvr>
    <a:masterClrMapping/>
  </p:clrMapOvr>
  <p:transition spd="med">
    <p:pull dir="rd"/>
    <p:sndAc>
      <p:stSnd>
        <p:snd r:embed="rId2" name="camera.wav"/>
      </p:stSnd>
    </p:sndAc>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CDE8C-B53B-07E3-F2CB-3118FB881955}"/>
              </a:ext>
            </a:extLst>
          </p:cNvPr>
          <p:cNvSpPr>
            <a:spLocks noGrp="1"/>
          </p:cNvSpPr>
          <p:nvPr>
            <p:ph type="title"/>
          </p:nvPr>
        </p:nvSpPr>
        <p:spPr>
          <a:xfrm>
            <a:off x="355076" y="1"/>
            <a:ext cx="11481847" cy="696190"/>
          </a:xfrm>
        </p:spPr>
        <p:txBody>
          <a:bodyPr>
            <a:normAutofit fontScale="90000"/>
          </a:bodyPr>
          <a:lstStyle/>
          <a:p>
            <a:pPr algn="ctr"/>
            <a:r>
              <a:rPr lang="en-GB" b="1" dirty="0">
                <a:latin typeface="Aptos" panose="020B0004020202020204" pitchFamily="34" charset="0"/>
              </a:rPr>
              <a:t>Class Activity 2 – 40 Minutes</a:t>
            </a:r>
          </a:p>
        </p:txBody>
      </p:sp>
      <p:sp>
        <p:nvSpPr>
          <p:cNvPr id="3" name="Content Placeholder 2">
            <a:extLst>
              <a:ext uri="{FF2B5EF4-FFF2-40B4-BE49-F238E27FC236}">
                <a16:creationId xmlns:a16="http://schemas.microsoft.com/office/drawing/2014/main" id="{3A153E39-49BE-044E-4028-B764D9650764}"/>
              </a:ext>
            </a:extLst>
          </p:cNvPr>
          <p:cNvSpPr>
            <a:spLocks noGrp="1"/>
          </p:cNvSpPr>
          <p:nvPr>
            <p:ph idx="1"/>
          </p:nvPr>
        </p:nvSpPr>
        <p:spPr>
          <a:xfrm>
            <a:off x="0" y="696191"/>
            <a:ext cx="12192000" cy="5112327"/>
          </a:xfrm>
        </p:spPr>
        <p:txBody>
          <a:bodyPr>
            <a:normAutofit/>
          </a:bodyPr>
          <a:lstStyle/>
          <a:p>
            <a:r>
              <a:rPr lang="en-GB" b="1" dirty="0">
                <a:solidFill>
                  <a:srgbClr val="FF0000"/>
                </a:solidFill>
                <a:highlight>
                  <a:srgbClr val="00FFFF"/>
                </a:highlight>
                <a:latin typeface="Aptos" panose="020B0004020202020204" pitchFamily="34" charset="0"/>
              </a:rPr>
              <a:t>What is the aim and objectives of your research? </a:t>
            </a:r>
          </a:p>
          <a:p>
            <a:r>
              <a:rPr lang="en-GB" b="1" dirty="0">
                <a:solidFill>
                  <a:srgbClr val="FF0000"/>
                </a:solidFill>
                <a:highlight>
                  <a:srgbClr val="00FFFF"/>
                </a:highlight>
                <a:latin typeface="Aptos" panose="020B0004020202020204" pitchFamily="34" charset="0"/>
              </a:rPr>
              <a:t>Research Problem</a:t>
            </a:r>
          </a:p>
          <a:p>
            <a:r>
              <a:rPr lang="en-GB" b="1" dirty="0">
                <a:solidFill>
                  <a:srgbClr val="FF0000"/>
                </a:solidFill>
                <a:highlight>
                  <a:srgbClr val="00FFFF"/>
                </a:highlight>
                <a:latin typeface="Aptos" panose="020B0004020202020204" pitchFamily="34" charset="0"/>
              </a:rPr>
              <a:t>Research Gap</a:t>
            </a:r>
            <a:r>
              <a:rPr lang="en-GB" b="1" dirty="0">
                <a:solidFill>
                  <a:srgbClr val="FF0000"/>
                </a:solidFill>
                <a:highlight>
                  <a:srgbClr val="00FFFF"/>
                </a:highlight>
              </a:rPr>
              <a:t> and/or practice &amp; Justification for this research.</a:t>
            </a:r>
            <a:endParaRPr lang="en-GB" b="1" dirty="0">
              <a:solidFill>
                <a:srgbClr val="FF0000"/>
              </a:solidFill>
              <a:highlight>
                <a:srgbClr val="00FFFF"/>
              </a:highlight>
              <a:latin typeface="Aptos" panose="020B0004020202020204" pitchFamily="34" charset="0"/>
            </a:endParaRPr>
          </a:p>
          <a:p>
            <a:r>
              <a:rPr lang="en-GB" b="1" dirty="0">
                <a:solidFill>
                  <a:srgbClr val="FF0000"/>
                </a:solidFill>
                <a:highlight>
                  <a:srgbClr val="00FFFF"/>
                </a:highlight>
                <a:latin typeface="Aptos" panose="020B0004020202020204" pitchFamily="34" charset="0"/>
              </a:rPr>
              <a:t>What do we already know (lit review, key writers, gaps, models)? </a:t>
            </a:r>
            <a:r>
              <a:rPr lang="en-GB" b="1" dirty="0">
                <a:solidFill>
                  <a:srgbClr val="FF0000"/>
                </a:solidFill>
                <a:highlight>
                  <a:srgbClr val="00FFFF"/>
                </a:highlight>
              </a:rPr>
              <a:t>Summary of relevant empirical studies.</a:t>
            </a:r>
            <a:endParaRPr lang="en-GB" b="1" dirty="0">
              <a:solidFill>
                <a:srgbClr val="FF0000"/>
              </a:solidFill>
              <a:highlight>
                <a:srgbClr val="00FFFF"/>
              </a:highlight>
              <a:latin typeface="Aptos" panose="020B0004020202020204" pitchFamily="34" charset="0"/>
            </a:endParaRPr>
          </a:p>
          <a:p>
            <a:r>
              <a:rPr lang="en-GB" b="1" dirty="0">
                <a:solidFill>
                  <a:srgbClr val="FF0000"/>
                </a:solidFill>
                <a:highlight>
                  <a:srgbClr val="00FFFF"/>
                </a:highlight>
                <a:latin typeface="Aptos" panose="020B0004020202020204" pitchFamily="34" charset="0"/>
              </a:rPr>
              <a:t>What do I still need to find out? </a:t>
            </a:r>
          </a:p>
          <a:p>
            <a:r>
              <a:rPr lang="en-GB" b="1" dirty="0">
                <a:solidFill>
                  <a:srgbClr val="FF0000"/>
                </a:solidFill>
                <a:highlight>
                  <a:srgbClr val="00FFFF"/>
                </a:highlight>
                <a:latin typeface="Aptos" panose="020B0004020202020204" pitchFamily="34" charset="0"/>
              </a:rPr>
              <a:t>What will be the benefits of your research to business and organisation?</a:t>
            </a:r>
          </a:p>
          <a:p>
            <a:endParaRPr lang="en-GB" b="1" dirty="0">
              <a:solidFill>
                <a:srgbClr val="FF0000"/>
              </a:solidFill>
              <a:highlight>
                <a:srgbClr val="00FFFF"/>
              </a:highlight>
              <a:latin typeface="Aptos" panose="020B0004020202020204" pitchFamily="34" charset="0"/>
            </a:endParaRPr>
          </a:p>
          <a:p>
            <a:r>
              <a:rPr lang="en-GB" b="1" dirty="0">
                <a:solidFill>
                  <a:srgbClr val="FF0000"/>
                </a:solidFill>
                <a:highlight>
                  <a:srgbClr val="00FFFF"/>
                </a:highlight>
                <a:latin typeface="Aptos" panose="020B0004020202020204" pitchFamily="34" charset="0"/>
              </a:rPr>
              <a:t>Please present your findings to the group</a:t>
            </a:r>
          </a:p>
          <a:p>
            <a:endParaRPr lang="en-GB" dirty="0">
              <a:latin typeface="Aptos" panose="020B0004020202020204" pitchFamily="34" charset="0"/>
            </a:endParaRPr>
          </a:p>
          <a:p>
            <a:pPr marL="0" indent="0">
              <a:buNone/>
            </a:pPr>
            <a:endParaRPr lang="en-GB" dirty="0"/>
          </a:p>
        </p:txBody>
      </p:sp>
      <p:pic>
        <p:nvPicPr>
          <p:cNvPr id="4" name="Picture 4" descr="MCj03113240000[1]">
            <a:extLst>
              <a:ext uri="{FF2B5EF4-FFF2-40B4-BE49-F238E27FC236}">
                <a16:creationId xmlns:a16="http://schemas.microsoft.com/office/drawing/2014/main" id="{99D79A3B-F780-D68C-BD00-814CAE7A2C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58760" y="3610947"/>
            <a:ext cx="3693246" cy="2285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82720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64F8B-BBA6-47F5-A5F5-5BA1F68F5BB5}"/>
              </a:ext>
            </a:extLst>
          </p:cNvPr>
          <p:cNvSpPr>
            <a:spLocks noGrp="1"/>
          </p:cNvSpPr>
          <p:nvPr>
            <p:ph type="title"/>
          </p:nvPr>
        </p:nvSpPr>
        <p:spPr>
          <a:xfrm>
            <a:off x="259773" y="1"/>
            <a:ext cx="11932227" cy="613063"/>
          </a:xfrm>
        </p:spPr>
        <p:txBody>
          <a:bodyPr>
            <a:normAutofit fontScale="90000"/>
          </a:bodyPr>
          <a:lstStyle/>
          <a:p>
            <a:br>
              <a:rPr lang="en-GB"/>
            </a:br>
            <a:r>
              <a:rPr lang="en-GB" sz="4900" b="1">
                <a:latin typeface="Aptos" panose="020B0004020202020204" pitchFamily="34" charset="0"/>
              </a:rPr>
              <a:t>For Next Week:</a:t>
            </a:r>
            <a:br>
              <a:rPr lang="en-GB" sz="4900" b="1">
                <a:latin typeface="Aptos" panose="020B0004020202020204" pitchFamily="34" charset="0"/>
              </a:rPr>
            </a:br>
            <a:r>
              <a:rPr lang="en-GB">
                <a:solidFill>
                  <a:schemeClr val="accent1"/>
                </a:solidFill>
                <a:latin typeface="Aptos" panose="020B0004020202020204" pitchFamily="34" charset="0"/>
              </a:rPr>
              <a:t>How do I produce a good research proposal</a:t>
            </a:r>
            <a:endParaRPr lang="en-GB" dirty="0">
              <a:solidFill>
                <a:schemeClr val="accent1"/>
              </a:solidFill>
              <a:latin typeface="Aptos" panose="020B0004020202020204" pitchFamily="34" charset="0"/>
            </a:endParaRPr>
          </a:p>
        </p:txBody>
      </p:sp>
      <p:sp>
        <p:nvSpPr>
          <p:cNvPr id="3" name="Content Placeholder 2">
            <a:extLst>
              <a:ext uri="{FF2B5EF4-FFF2-40B4-BE49-F238E27FC236}">
                <a16:creationId xmlns:a16="http://schemas.microsoft.com/office/drawing/2014/main" id="{7C6CCEDA-25A5-C0C4-3A7B-199598B51707}"/>
              </a:ext>
            </a:extLst>
          </p:cNvPr>
          <p:cNvSpPr>
            <a:spLocks noGrp="1"/>
          </p:cNvSpPr>
          <p:nvPr>
            <p:ph idx="1"/>
          </p:nvPr>
        </p:nvSpPr>
        <p:spPr>
          <a:xfrm>
            <a:off x="1" y="1381991"/>
            <a:ext cx="8026400" cy="4208318"/>
          </a:xfrm>
        </p:spPr>
        <p:txBody>
          <a:bodyPr/>
          <a:lstStyle/>
          <a:p>
            <a:pPr marL="0" indent="0">
              <a:buNone/>
            </a:pPr>
            <a:r>
              <a:rPr lang="en-GB">
                <a:latin typeface="Aptos" panose="020B0004020202020204" pitchFamily="34" charset="0"/>
              </a:rPr>
              <a:t>Reading and reflecting and making notes on the </a:t>
            </a:r>
            <a:r>
              <a:rPr lang="en-GB" b="1">
                <a:latin typeface="Aptos" panose="020B0004020202020204" pitchFamily="34" charset="0"/>
              </a:rPr>
              <a:t>Chapters 4- 10  (Martyn Denscombe 2012) </a:t>
            </a:r>
            <a:r>
              <a:rPr lang="en-GB">
                <a:latin typeface="Aptos" panose="020B0004020202020204" pitchFamily="34" charset="0"/>
              </a:rPr>
              <a:t>– Book is available on the ONLINE reading list.</a:t>
            </a:r>
          </a:p>
          <a:p>
            <a:pPr marL="0" indent="0">
              <a:buNone/>
            </a:pPr>
            <a:endParaRPr lang="en-GB">
              <a:latin typeface="Aptos" panose="020B0004020202020204" pitchFamily="34" charset="0"/>
            </a:endParaRPr>
          </a:p>
          <a:p>
            <a:pPr marL="0" indent="0">
              <a:buNone/>
            </a:pPr>
            <a:r>
              <a:rPr lang="en-GB">
                <a:highlight>
                  <a:srgbClr val="00FFFF"/>
                </a:highlight>
                <a:latin typeface="Aptos" panose="020B0004020202020204" pitchFamily="34" charset="0"/>
              </a:rPr>
              <a:t>Complete your research proposal and do a presentation next week.</a:t>
            </a:r>
          </a:p>
          <a:p>
            <a:pPr marL="0" indent="0">
              <a:buNone/>
            </a:pPr>
            <a:endParaRPr lang="en-GB">
              <a:latin typeface="Aptos" panose="020B0004020202020204" pitchFamily="34" charset="0"/>
            </a:endParaRPr>
          </a:p>
          <a:p>
            <a:pPr marL="0" indent="0">
              <a:buNone/>
            </a:pPr>
            <a:r>
              <a:rPr lang="en-GB">
                <a:latin typeface="Aptos" panose="020B0004020202020204" pitchFamily="34" charset="0"/>
              </a:rPr>
              <a:t>This is the basis of your Research Article  (Assessment Part1)</a:t>
            </a:r>
            <a:endParaRPr lang="en-GB" dirty="0">
              <a:latin typeface="Aptos" panose="020B0004020202020204" pitchFamily="34" charset="0"/>
            </a:endParaRPr>
          </a:p>
        </p:txBody>
      </p:sp>
      <p:pic>
        <p:nvPicPr>
          <p:cNvPr id="4" name="Picture 3">
            <a:extLst>
              <a:ext uri="{FF2B5EF4-FFF2-40B4-BE49-F238E27FC236}">
                <a16:creationId xmlns:a16="http://schemas.microsoft.com/office/drawing/2014/main" id="{CC1375CF-13B6-531F-24B5-C7DFD830BAFD}"/>
              </a:ext>
            </a:extLst>
          </p:cNvPr>
          <p:cNvPicPr>
            <a:picLocks noChangeAspect="1"/>
          </p:cNvPicPr>
          <p:nvPr/>
        </p:nvPicPr>
        <p:blipFill>
          <a:blip r:embed="rId2"/>
          <a:stretch>
            <a:fillRect/>
          </a:stretch>
        </p:blipFill>
        <p:spPr>
          <a:xfrm>
            <a:off x="8026402" y="2089264"/>
            <a:ext cx="3984902" cy="3620655"/>
          </a:xfrm>
          <a:prstGeom prst="rect">
            <a:avLst/>
          </a:prstGeom>
        </p:spPr>
      </p:pic>
    </p:spTree>
    <p:extLst>
      <p:ext uri="{BB962C8B-B14F-4D97-AF65-F5344CB8AC3E}">
        <p14:creationId xmlns:p14="http://schemas.microsoft.com/office/powerpoint/2010/main" val="1826844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ADF3E-1189-CD29-64CF-4DA087DD42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E2C236-B83A-5315-AEAC-06D9F0FB1A79}"/>
              </a:ext>
            </a:extLst>
          </p:cNvPr>
          <p:cNvSpPr>
            <a:spLocks noGrp="1"/>
          </p:cNvSpPr>
          <p:nvPr>
            <p:ph type="title"/>
          </p:nvPr>
        </p:nvSpPr>
        <p:spPr>
          <a:xfrm>
            <a:off x="0" y="1"/>
            <a:ext cx="12191999" cy="685799"/>
          </a:xfrm>
        </p:spPr>
        <p:txBody>
          <a:bodyPr>
            <a:normAutofit fontScale="90000"/>
          </a:bodyPr>
          <a:lstStyle/>
          <a:p>
            <a:pPr algn="ctr"/>
            <a:r>
              <a:rPr lang="en-GB" sz="4800" b="1" dirty="0">
                <a:latin typeface="Aptos" panose="020B0004020202020204" pitchFamily="34" charset="0"/>
              </a:rPr>
              <a:t>Module Assessments</a:t>
            </a:r>
          </a:p>
        </p:txBody>
      </p:sp>
      <p:sp>
        <p:nvSpPr>
          <p:cNvPr id="3" name="Content Placeholder 2">
            <a:extLst>
              <a:ext uri="{FF2B5EF4-FFF2-40B4-BE49-F238E27FC236}">
                <a16:creationId xmlns:a16="http://schemas.microsoft.com/office/drawing/2014/main" id="{B7557F5D-1407-C963-0363-98448A816185}"/>
              </a:ext>
            </a:extLst>
          </p:cNvPr>
          <p:cNvSpPr>
            <a:spLocks noGrp="1"/>
          </p:cNvSpPr>
          <p:nvPr>
            <p:ph idx="1"/>
          </p:nvPr>
        </p:nvSpPr>
        <p:spPr>
          <a:xfrm>
            <a:off x="1" y="685800"/>
            <a:ext cx="12191998" cy="5029200"/>
          </a:xfrm>
        </p:spPr>
        <p:txBody>
          <a:bodyPr/>
          <a:lstStyle/>
          <a:p>
            <a:r>
              <a:rPr lang="en-GB" sz="3200" b="1" dirty="0">
                <a:latin typeface="Aptos" panose="020B0004020202020204" pitchFamily="34" charset="0"/>
              </a:rPr>
              <a:t>Part 1 - </a:t>
            </a:r>
            <a:r>
              <a:rPr lang="en-GB" sz="3200" dirty="0">
                <a:latin typeface="Aptos" panose="020B0004020202020204" pitchFamily="34" charset="0"/>
              </a:rPr>
              <a:t>6000 words. Conduct a pilot study of the topic you have identified to write the article - gather and analyse original empirical data and develop the findings and write a paper in the format of an academic journal article. </a:t>
            </a:r>
          </a:p>
          <a:p>
            <a:pPr marL="0" indent="0">
              <a:buNone/>
            </a:pPr>
            <a:endParaRPr lang="en-GB" sz="3200" dirty="0">
              <a:latin typeface="Aptos" panose="020B0004020202020204" pitchFamily="34" charset="0"/>
            </a:endParaRPr>
          </a:p>
          <a:p>
            <a:r>
              <a:rPr lang="en-GB" sz="3200" b="1" dirty="0">
                <a:latin typeface="Aptos" panose="020B0004020202020204" pitchFamily="34" charset="0"/>
              </a:rPr>
              <a:t>Part 2 - </a:t>
            </a:r>
            <a:r>
              <a:rPr lang="en-GB" sz="3200" dirty="0">
                <a:latin typeface="Aptos" panose="020B0004020202020204" pitchFamily="34" charset="0"/>
              </a:rPr>
              <a:t>1500 words. Write a reflective account of the process that you have followed. Briefly describe and justify the interesting and/or challenging aspects of this task including what you did, why you did it, how you handled the challenge and what exactly you learnt from the process.</a:t>
            </a:r>
          </a:p>
          <a:p>
            <a:endParaRPr lang="en-GB" dirty="0">
              <a:latin typeface="Aptos" panose="020B0004020202020204" pitchFamily="34" charset="0"/>
            </a:endParaRPr>
          </a:p>
        </p:txBody>
      </p:sp>
    </p:spTree>
    <p:extLst>
      <p:ext uri="{BB962C8B-B14F-4D97-AF65-F5344CB8AC3E}">
        <p14:creationId xmlns:p14="http://schemas.microsoft.com/office/powerpoint/2010/main" val="1829249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B6B25184-E292-AF3D-577C-43881AE9A7C2}"/>
              </a:ext>
            </a:extLst>
          </p:cNvPr>
          <p:cNvSpPr>
            <a:spLocks noGrp="1" noChangeArrowheads="1"/>
          </p:cNvSpPr>
          <p:nvPr>
            <p:ph idx="1"/>
          </p:nvPr>
        </p:nvSpPr>
        <p:spPr>
          <a:xfrm>
            <a:off x="1524000" y="0"/>
            <a:ext cx="9144000" cy="5805490"/>
          </a:xfrm>
        </p:spPr>
        <p:txBody>
          <a:bodyPr/>
          <a:lstStyle/>
          <a:p>
            <a:pPr algn="ctr" eaLnBrk="1" hangingPunct="1">
              <a:buFontTx/>
              <a:buNone/>
            </a:pPr>
            <a:r>
              <a:rPr lang="en-GB" altLang="en-US" sz="6000" b="1" dirty="0"/>
              <a:t>Any Questions?</a:t>
            </a:r>
          </a:p>
          <a:p>
            <a:pPr algn="ctr" eaLnBrk="1" hangingPunct="1">
              <a:buFontTx/>
              <a:buNone/>
            </a:pPr>
            <a:endParaRPr lang="en-GB" altLang="en-US" sz="6000" b="1" dirty="0"/>
          </a:p>
          <a:p>
            <a:pPr algn="ctr" eaLnBrk="1" hangingPunct="1">
              <a:buFontTx/>
              <a:buNone/>
            </a:pPr>
            <a:endParaRPr lang="en-GB" altLang="en-US" sz="6000" b="1" dirty="0"/>
          </a:p>
          <a:p>
            <a:pPr algn="ctr" eaLnBrk="1" hangingPunct="1">
              <a:buFontTx/>
              <a:buNone/>
            </a:pPr>
            <a:endParaRPr lang="en-GB" altLang="en-US" sz="4800" b="1" dirty="0"/>
          </a:p>
          <a:p>
            <a:pPr algn="ctr" eaLnBrk="1" hangingPunct="1">
              <a:buFontTx/>
              <a:buNone/>
            </a:pPr>
            <a:endParaRPr lang="en-GB" altLang="en-US" sz="4800" b="1" dirty="0"/>
          </a:p>
        </p:txBody>
      </p:sp>
      <p:pic>
        <p:nvPicPr>
          <p:cNvPr id="48131" name="Picture 3" descr="MCj02346250000[1]">
            <a:extLst>
              <a:ext uri="{FF2B5EF4-FFF2-40B4-BE49-F238E27FC236}">
                <a16:creationId xmlns:a16="http://schemas.microsoft.com/office/drawing/2014/main" id="{075C39A2-91D1-3B9A-6B3E-1FE2D77FC4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6655" y="1671639"/>
            <a:ext cx="5444835" cy="3908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pull dir="rd"/>
    <p:sndAc>
      <p:stSnd>
        <p:snd r:embed="rId3" name="camera.wav"/>
      </p:stSnd>
    </p:sndAc>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956DE9C-E22D-A3C4-6EAB-1B06872DA139}"/>
              </a:ext>
            </a:extLst>
          </p:cNvPr>
          <p:cNvPicPr>
            <a:picLocks noGrp="1" noChangeAspect="1"/>
          </p:cNvPicPr>
          <p:nvPr>
            <p:ph idx="1"/>
          </p:nvPr>
        </p:nvPicPr>
        <p:blipFill>
          <a:blip r:embed="rId2"/>
          <a:stretch>
            <a:fillRect/>
          </a:stretch>
        </p:blipFill>
        <p:spPr>
          <a:xfrm>
            <a:off x="2959100" y="429"/>
            <a:ext cx="6654799" cy="6725008"/>
          </a:xfrm>
          <a:prstGeom prst="rect">
            <a:avLst/>
          </a:prstGeom>
        </p:spPr>
      </p:pic>
    </p:spTree>
    <p:extLst>
      <p:ext uri="{BB962C8B-B14F-4D97-AF65-F5344CB8AC3E}">
        <p14:creationId xmlns:p14="http://schemas.microsoft.com/office/powerpoint/2010/main" val="22292990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question&#10;&#10;Description automatically generated">
            <a:extLst>
              <a:ext uri="{FF2B5EF4-FFF2-40B4-BE49-F238E27FC236}">
                <a16:creationId xmlns:a16="http://schemas.microsoft.com/office/drawing/2014/main" id="{CEDB0FCB-BBA5-EDE5-1019-4D5BA5AA1390}"/>
              </a:ext>
            </a:extLst>
          </p:cNvPr>
          <p:cNvPicPr>
            <a:picLocks noGrp="1" noChangeAspect="1"/>
          </p:cNvPicPr>
          <p:nvPr>
            <p:ph idx="1"/>
          </p:nvPr>
        </p:nvPicPr>
        <p:blipFill>
          <a:blip r:embed="rId2"/>
          <a:stretch>
            <a:fillRect/>
          </a:stretch>
        </p:blipFill>
        <p:spPr>
          <a:xfrm>
            <a:off x="2159840" y="457200"/>
            <a:ext cx="7872319" cy="5943600"/>
          </a:xfrm>
          <a:prstGeom prst="rect">
            <a:avLst/>
          </a:prstGeom>
        </p:spPr>
      </p:pic>
    </p:spTree>
    <p:extLst>
      <p:ext uri="{BB962C8B-B14F-4D97-AF65-F5344CB8AC3E}">
        <p14:creationId xmlns:p14="http://schemas.microsoft.com/office/powerpoint/2010/main" val="329971095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C00B7-894A-4FF9-8954-5C11DD8B84A2}">
  <ds:schemaRefs>
    <ds:schemaRef ds:uri="http://schemas.microsoft.com/office/2006/documentManagement/types"/>
    <ds:schemaRef ds:uri="http://purl.org/dc/elements/1.1/"/>
    <ds:schemaRef ds:uri="http://www.w3.org/XML/1998/namespace"/>
    <ds:schemaRef ds:uri="58fca413-3b36-4298-af2b-d24aa1f4750f"/>
    <ds:schemaRef ds:uri="http://schemas.microsoft.com/office/infopath/2007/PartnerControls"/>
    <ds:schemaRef ds:uri="http://schemas.microsoft.com/office/2006/metadata/properties"/>
    <ds:schemaRef ds:uri="http://purl.org/dc/terms/"/>
    <ds:schemaRef ds:uri="http://schemas.openxmlformats.org/package/2006/metadata/core-properties"/>
    <ds:schemaRef ds:uri="1084fe36-8241-4751-a893-1fa9f44ff207"/>
    <ds:schemaRef ds:uri="http://purl.org/dc/dcmitype/"/>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381</TotalTime>
  <Words>2021</Words>
  <Application>Microsoft Office PowerPoint</Application>
  <PresentationFormat>Widescreen</PresentationFormat>
  <Paragraphs>216</Paragraphs>
  <Slides>34</Slides>
  <Notes>10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34</vt:i4>
      </vt:variant>
    </vt:vector>
  </HeadingPairs>
  <TitlesOfParts>
    <vt:vector size="41" baseType="lpstr">
      <vt:lpstr>Aptos</vt:lpstr>
      <vt:lpstr>Arial</vt:lpstr>
      <vt:lpstr>Calibri</vt:lpstr>
      <vt:lpstr>Calibri Light</vt:lpstr>
      <vt:lpstr>Wingdings</vt:lpstr>
      <vt:lpstr>UWTSD 200_Title Page</vt:lpstr>
      <vt:lpstr>UWTSD 200_Text 1</vt:lpstr>
      <vt:lpstr>PowerPoint Presentation</vt:lpstr>
      <vt:lpstr>Module Assessments</vt:lpstr>
      <vt:lpstr>Session Outline</vt:lpstr>
      <vt:lpstr>Foundations of social science research</vt:lpstr>
      <vt:lpstr>PowerPoint Presentation</vt:lpstr>
      <vt:lpstr>PowerPoint Presentation</vt:lpstr>
      <vt:lpstr>PowerPoint Presentation</vt:lpstr>
      <vt:lpstr>Making the Links</vt:lpstr>
      <vt:lpstr>Choosing Your Topic</vt:lpstr>
      <vt:lpstr>Definitions of Aims &amp; Objectives</vt:lpstr>
      <vt:lpstr>Research Objectives</vt:lpstr>
      <vt:lpstr>SMART Objectives</vt:lpstr>
      <vt:lpstr>Past Project Example</vt:lpstr>
      <vt:lpstr>Link between Aims and Objectives</vt:lpstr>
      <vt:lpstr>How do I select a topic…</vt:lpstr>
      <vt:lpstr>Getting started…</vt:lpstr>
      <vt:lpstr> RESEARCH PROPOSALS - logic of research proposals </vt:lpstr>
      <vt:lpstr>Logic of the research proposal</vt:lpstr>
      <vt:lpstr> Draft Pilot Study Proposal – Headings </vt:lpstr>
      <vt:lpstr>PowerPoint Presentation</vt:lpstr>
      <vt:lpstr>PowerPoint Presentation</vt:lpstr>
      <vt:lpstr>PowerPoint Presentation</vt:lpstr>
      <vt:lpstr>PowerPoint Presentation</vt:lpstr>
      <vt:lpstr>PowerPoint Presentation</vt:lpstr>
      <vt:lpstr> Class Activity: 50 minutes </vt:lpstr>
      <vt:lpstr>PowerPoint Presentation</vt:lpstr>
      <vt:lpstr> Class Activity: 20 minutes </vt:lpstr>
      <vt:lpstr>PowerPoint Presentation</vt:lpstr>
      <vt:lpstr>Class Activity 2 – 40 Minutes</vt:lpstr>
      <vt:lpstr> For Next Week: How do I produce a good research proposal</vt:lpstr>
      <vt:lpstr>Module Assessments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Eno Maycock</cp:lastModifiedBy>
  <cp:revision>2</cp:revision>
  <dcterms:created xsi:type="dcterms:W3CDTF">2023-10-08T18:11:10Z</dcterms:created>
  <dcterms:modified xsi:type="dcterms:W3CDTF">2026-09-15T10:40:18Z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