
<file path=[Content_Types].xml><?xml version="1.0" encoding="utf-8"?>
<Types xmlns="http://schemas.openxmlformats.org/package/2006/content-types">
  <Default Extension="jpg" ContentType="application/octet-stream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15124113" cy="10688638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07" autoAdjust="0"/>
    <p:restoredTop sz="95196" autoAdjust="0"/>
  </p:normalViewPr>
  <p:slideViewPr>
    <p:cSldViewPr snapToGrid="0" snapToObjects="1">
      <p:cViewPr>
        <p:scale>
          <a:sx n="57" d="100"/>
          <a:sy n="57" d="100"/>
        </p:scale>
        <p:origin x="1109" y="-23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085229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anel 3"/>
          <p:cNvSpPr/>
          <p:nvPr/>
        </p:nvSpPr>
        <p:spPr>
          <a:xfrm>
            <a:off x="203200" y="177800"/>
            <a:ext cx="14717713" cy="1257300"/>
          </a:xfrm>
          <a:prstGeom prst="rect">
            <a:avLst/>
          </a:prstGeom>
          <a:solidFill>
            <a:srgbClr val="EDE3E9"/>
          </a:solidFill>
          <a:ln w="15240">
            <a:solidFill>
              <a:srgbClr val="59344F"/>
            </a:solidFill>
          </a:ln>
        </p:spPr>
      </p:sp>
      <p:sp>
        <p:nvSpPr>
          <p:cNvPr id="4" name="RESEARCH PROPOSAL POSTER"/>
          <p:cNvSpPr txBox="1"/>
          <p:nvPr/>
        </p:nvSpPr>
        <p:spPr>
          <a:xfrm>
            <a:off x="330200" y="241300"/>
            <a:ext cx="14463713" cy="17780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ctr">
              <a:lnSpc>
                <a:spcPts val="1243"/>
              </a:lnSpc>
              <a:buNone/>
            </a:pPr>
            <a:endParaRPr lang="en-GB" sz="1090" dirty="0"/>
          </a:p>
        </p:txBody>
      </p:sp>
      <p:sp>
        <p:nvSpPr>
          <p:cNvPr id="5" name="The Relation Between Socioeconomic Factor and Childhood Asth"/>
          <p:cNvSpPr txBox="1"/>
          <p:nvPr/>
        </p:nvSpPr>
        <p:spPr>
          <a:xfrm>
            <a:off x="355600" y="469900"/>
            <a:ext cx="14412913" cy="53340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ctr">
              <a:lnSpc>
                <a:spcPts val="2000"/>
              </a:lnSpc>
              <a:buNone/>
            </a:pPr>
            <a:r>
              <a:rPr lang="en-GB" sz="2400" b="1" dirty="0">
                <a:solidFill>
                  <a:srgbClr val="241C26"/>
                </a:solidFill>
                <a:latin typeface="Times New Roman"/>
              </a:rPr>
              <a:t>The Relation Between Socioeconomic Factor and Childhood Asthma in Most Deprived Area of London Borough</a:t>
            </a:r>
            <a:endParaRPr lang="en-GB" sz="2400" dirty="0"/>
          </a:p>
        </p:txBody>
      </p:sp>
      <p:sp>
        <p:nvSpPr>
          <p:cNvPr id="6" name="Student Name: Prernaben Deepakbhai Parmar     Student ID: 25"/>
          <p:cNvSpPr txBox="1"/>
          <p:nvPr/>
        </p:nvSpPr>
        <p:spPr>
          <a:xfrm>
            <a:off x="355600" y="1028700"/>
            <a:ext cx="14412913" cy="17780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ctr">
              <a:lnSpc>
                <a:spcPts val="1243"/>
              </a:lnSpc>
              <a:buNone/>
            </a:pPr>
            <a:r>
              <a:rPr lang="en-GB" sz="1400" b="0" dirty="0">
                <a:solidFill>
                  <a:srgbClr val="241C26"/>
                </a:solidFill>
                <a:latin typeface="Times New Roman"/>
              </a:rPr>
              <a:t>Student Name: Prernaben Deepakbhai Parmar     Student ID: 2543451     Supervisor: Mohammad Khan</a:t>
            </a:r>
            <a:endParaRPr lang="en-GB" sz="1400" dirty="0"/>
          </a:p>
        </p:txBody>
      </p:sp>
      <p:sp>
        <p:nvSpPr>
          <p:cNvPr id="7" name="Department: MSc Public Health and Social Care in Practice"/>
          <p:cNvSpPr txBox="1"/>
          <p:nvPr/>
        </p:nvSpPr>
        <p:spPr>
          <a:xfrm>
            <a:off x="355600" y="1219200"/>
            <a:ext cx="14412913" cy="16510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ctr">
              <a:lnSpc>
                <a:spcPts val="1243"/>
              </a:lnSpc>
              <a:buNone/>
            </a:pPr>
            <a:r>
              <a:rPr lang="en-GB" sz="1200" b="0" dirty="0">
                <a:solidFill>
                  <a:srgbClr val="241C26"/>
                </a:solidFill>
                <a:latin typeface="Times New Roman"/>
              </a:rPr>
              <a:t>Department: MSc Public Health and Social Care in Practice</a:t>
            </a:r>
            <a:endParaRPr lang="en-GB" sz="1200" dirty="0"/>
          </a:p>
        </p:txBody>
      </p:sp>
      <p:sp>
        <p:nvSpPr>
          <p:cNvPr id="8" name="Panel 8"/>
          <p:cNvSpPr/>
          <p:nvPr/>
        </p:nvSpPr>
        <p:spPr>
          <a:xfrm>
            <a:off x="203200" y="1625600"/>
            <a:ext cx="4786313" cy="3810000"/>
          </a:xfrm>
          <a:prstGeom prst="rect">
            <a:avLst/>
          </a:prstGeom>
          <a:solidFill>
            <a:srgbClr val="FFFEFB"/>
          </a:solidFill>
          <a:ln w="8890">
            <a:solidFill>
              <a:srgbClr val="B79AAB"/>
            </a:solidFill>
          </a:ln>
        </p:spPr>
      </p:sp>
      <p:sp>
        <p:nvSpPr>
          <p:cNvPr id="9" name="Panel 9"/>
          <p:cNvSpPr/>
          <p:nvPr/>
        </p:nvSpPr>
        <p:spPr>
          <a:xfrm>
            <a:off x="203200" y="1625600"/>
            <a:ext cx="4786313" cy="368300"/>
          </a:xfrm>
          <a:prstGeom prst="rect">
            <a:avLst/>
          </a:prstGeom>
          <a:solidFill>
            <a:srgbClr val="59344F"/>
          </a:solidFill>
          <a:ln w="8890">
            <a:solidFill>
              <a:srgbClr val="59344F"/>
            </a:solidFill>
          </a:ln>
        </p:spPr>
      </p:sp>
      <p:sp>
        <p:nvSpPr>
          <p:cNvPr id="10" name="Prevalence"/>
          <p:cNvSpPr txBox="1"/>
          <p:nvPr/>
        </p:nvSpPr>
        <p:spPr>
          <a:xfrm>
            <a:off x="330200" y="1676400"/>
            <a:ext cx="4532313" cy="29210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l">
              <a:lnSpc>
                <a:spcPts val="1938"/>
              </a:lnSpc>
              <a:buNone/>
            </a:pPr>
            <a:r>
              <a:rPr lang="en-GB" sz="1700" b="1" dirty="0">
                <a:solidFill>
                  <a:srgbClr val="FFFFFF"/>
                </a:solidFill>
                <a:latin typeface="Times New Roman"/>
              </a:rPr>
              <a:t>Prevalence</a:t>
            </a:r>
            <a:endParaRPr lang="en-GB" sz="1700"/>
          </a:p>
        </p:txBody>
      </p:sp>
      <p:sp>
        <p:nvSpPr>
          <p:cNvPr id="11" name="The national figure for asthma prevalence among 6+ year olds"/>
          <p:cNvSpPr txBox="1"/>
          <p:nvPr/>
        </p:nvSpPr>
        <p:spPr>
          <a:xfrm>
            <a:off x="355600" y="2133600"/>
            <a:ext cx="4481513" cy="161290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l">
              <a:lnSpc>
                <a:spcPts val="1440"/>
              </a:lnSpc>
              <a:buNone/>
            </a:pPr>
            <a:r>
              <a:rPr lang="en-GB" sz="1240" b="0" dirty="0">
                <a:solidFill>
                  <a:srgbClr val="241C26"/>
                </a:solidFill>
                <a:latin typeface="Times New Roman"/>
              </a:rPr>
              <a:t>The national figure for asthma prevalence among 6+ year olds in</a:t>
            </a:r>
            <a:br/>
            <a:r>
              <a:rPr lang="en-GB" sz="1240" b="0" dirty="0">
                <a:solidFill>
                  <a:srgbClr val="241C26"/>
                </a:solidFill>
                <a:latin typeface="Times New Roman"/>
              </a:rPr>
              <a:t>2024/25 was 6.6%, above the London figure of 4.7% (OHID, n.d.).</a:t>
            </a:r>
            <a:endParaRPr lang="en-GB" sz="1240"/>
          </a:p>
        </p:txBody>
      </p:sp>
      <p:sp>
        <p:nvSpPr>
          <p:cNvPr id="12" name="As many as 164.2 per 100,000 0-18-year-olds had an asthma ad"/>
          <p:cNvSpPr txBox="1"/>
          <p:nvPr/>
        </p:nvSpPr>
        <p:spPr>
          <a:xfrm>
            <a:off x="355600" y="2600960"/>
            <a:ext cx="4481513" cy="114554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l">
              <a:lnSpc>
                <a:spcPts val="1440"/>
              </a:lnSpc>
              <a:buNone/>
            </a:pPr>
            <a:r>
              <a:rPr lang="en-GB" sz="1240" b="0" dirty="0">
                <a:solidFill>
                  <a:srgbClr val="241C26"/>
                </a:solidFill>
                <a:latin typeface="Times New Roman"/>
              </a:rPr>
              <a:t>As many as 164.2 per 100,000 0-18-year-olds had an asthma</a:t>
            </a:r>
            <a:br/>
            <a:r>
              <a:rPr lang="en-GB" sz="1240" b="0" dirty="0">
                <a:solidFill>
                  <a:srgbClr val="241C26"/>
                </a:solidFill>
                <a:latin typeface="Times New Roman"/>
              </a:rPr>
              <a:t>admission in London in 2024/25, compared to 138.8 nationally, these</a:t>
            </a:r>
            <a:br/>
            <a:r>
              <a:rPr lang="en-GB" sz="1240" b="0" dirty="0">
                <a:solidFill>
                  <a:srgbClr val="241C26"/>
                </a:solidFill>
                <a:latin typeface="Times New Roman"/>
              </a:rPr>
              <a:t>are admission rates, not prevalence (OHID, n.d.).</a:t>
            </a:r>
            <a:endParaRPr lang="en-GB" sz="1240"/>
          </a:p>
        </p:txBody>
      </p:sp>
      <p:sp>
        <p:nvSpPr>
          <p:cNvPr id="13" name="Panel 13"/>
          <p:cNvSpPr/>
          <p:nvPr/>
        </p:nvSpPr>
        <p:spPr>
          <a:xfrm>
            <a:off x="203200" y="5613400"/>
            <a:ext cx="4786313" cy="4864100"/>
          </a:xfrm>
          <a:prstGeom prst="rect">
            <a:avLst/>
          </a:prstGeom>
          <a:solidFill>
            <a:srgbClr val="FFFEFB"/>
          </a:solidFill>
          <a:ln w="8890">
            <a:solidFill>
              <a:srgbClr val="B79AAB"/>
            </a:solidFill>
          </a:ln>
        </p:spPr>
      </p:sp>
      <p:sp>
        <p:nvSpPr>
          <p:cNvPr id="14" name="Panel 14"/>
          <p:cNvSpPr/>
          <p:nvPr/>
        </p:nvSpPr>
        <p:spPr>
          <a:xfrm>
            <a:off x="203200" y="5613400"/>
            <a:ext cx="4786313" cy="368300"/>
          </a:xfrm>
          <a:prstGeom prst="rect">
            <a:avLst/>
          </a:prstGeom>
          <a:solidFill>
            <a:srgbClr val="59344F"/>
          </a:solidFill>
          <a:ln w="8890">
            <a:solidFill>
              <a:srgbClr val="59344F"/>
            </a:solidFill>
          </a:ln>
        </p:spPr>
      </p:sp>
      <p:sp>
        <p:nvSpPr>
          <p:cNvPr id="15" name="Research Question, Aim and Objectives"/>
          <p:cNvSpPr txBox="1"/>
          <p:nvPr/>
        </p:nvSpPr>
        <p:spPr>
          <a:xfrm>
            <a:off x="330200" y="5664200"/>
            <a:ext cx="4532313" cy="29210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l">
              <a:lnSpc>
                <a:spcPts val="1767"/>
              </a:lnSpc>
              <a:buNone/>
            </a:pPr>
            <a:r>
              <a:rPr lang="en-GB" sz="1550" b="1" dirty="0">
                <a:solidFill>
                  <a:srgbClr val="FFFFFF"/>
                </a:solidFill>
                <a:latin typeface="Times New Roman"/>
              </a:rPr>
              <a:t>Research Question, Aim and Objectives</a:t>
            </a:r>
            <a:endParaRPr lang="en-GB" sz="1550"/>
          </a:p>
        </p:txBody>
      </p:sp>
      <p:sp>
        <p:nvSpPr>
          <p:cNvPr id="16" name="Research question: How do socioeconomic factors, such as hou"/>
          <p:cNvSpPr txBox="1"/>
          <p:nvPr/>
        </p:nvSpPr>
        <p:spPr>
          <a:xfrm>
            <a:off x="355600" y="6121400"/>
            <a:ext cx="4481513" cy="420370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l">
              <a:lnSpc>
                <a:spcPts val="1410"/>
              </a:lnSpc>
              <a:buNone/>
            </a:pPr>
            <a:r>
              <a:rPr lang="en-GB" sz="1240" b="0" dirty="0">
                <a:solidFill>
                  <a:srgbClr val="241C26"/>
                </a:solidFill>
                <a:latin typeface="Times New Roman"/>
              </a:rPr>
              <a:t>Research question: How do socioeconomic factors, such as housing</a:t>
            </a:r>
            <a:br/>
            <a:r>
              <a:rPr lang="en-GB" sz="1240" b="0" dirty="0">
                <a:solidFill>
                  <a:srgbClr val="241C26"/>
                </a:solidFill>
                <a:latin typeface="Times New Roman"/>
              </a:rPr>
              <a:t>quality and household income, influence the severity of childhood</a:t>
            </a:r>
            <a:br/>
            <a:r>
              <a:rPr lang="en-GB" sz="1240" b="0" dirty="0">
                <a:solidFill>
                  <a:srgbClr val="241C26"/>
                </a:solidFill>
                <a:latin typeface="Times New Roman"/>
              </a:rPr>
              <a:t>asthma in London's most deprived areas?</a:t>
            </a:r>
            <a:endParaRPr lang="en-GB" sz="1240"/>
          </a:p>
        </p:txBody>
      </p:sp>
      <p:sp>
        <p:nvSpPr>
          <p:cNvPr id="17" name="Research aim: To evaluate how specific socioeconomic factors"/>
          <p:cNvSpPr txBox="1"/>
          <p:nvPr/>
        </p:nvSpPr>
        <p:spPr>
          <a:xfrm>
            <a:off x="355600" y="6772910"/>
            <a:ext cx="4481513" cy="355219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l">
              <a:lnSpc>
                <a:spcPts val="1410"/>
              </a:lnSpc>
              <a:buNone/>
            </a:pPr>
            <a:r>
              <a:rPr lang="en-GB" sz="1240" b="0" dirty="0">
                <a:solidFill>
                  <a:srgbClr val="241C26"/>
                </a:solidFill>
                <a:latin typeface="Times New Roman"/>
              </a:rPr>
              <a:t>Research aim: To evaluate how specific socioeconomic factors</a:t>
            </a:r>
            <a:br/>
            <a:r>
              <a:rPr lang="en-GB" sz="1240" b="0" dirty="0">
                <a:solidFill>
                  <a:srgbClr val="241C26"/>
                </a:solidFill>
                <a:latin typeface="Times New Roman"/>
              </a:rPr>
              <a:t>correlate with childhood asthma rates in London’s most deprived</a:t>
            </a:r>
            <a:br/>
            <a:r>
              <a:rPr lang="en-GB" sz="1240" b="0" dirty="0">
                <a:solidFill>
                  <a:srgbClr val="241C26"/>
                </a:solidFill>
                <a:latin typeface="Times New Roman"/>
              </a:rPr>
              <a:t>communities to help identify key environmental and economic risk</a:t>
            </a:r>
            <a:br/>
            <a:r>
              <a:rPr lang="en-GB" sz="1240" b="0" dirty="0">
                <a:solidFill>
                  <a:srgbClr val="241C26"/>
                </a:solidFill>
                <a:latin typeface="Times New Roman"/>
              </a:rPr>
              <a:t>factors.</a:t>
            </a:r>
            <a:endParaRPr lang="en-GB" sz="1240"/>
          </a:p>
        </p:txBody>
      </p:sp>
      <p:sp>
        <p:nvSpPr>
          <p:cNvPr id="18" name="Objective 1: To identify the key socioeconomic factors (such"/>
          <p:cNvSpPr txBox="1"/>
          <p:nvPr/>
        </p:nvSpPr>
        <p:spPr>
          <a:xfrm>
            <a:off x="355600" y="7603490"/>
            <a:ext cx="4481513" cy="272161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l">
              <a:lnSpc>
                <a:spcPts val="1410"/>
              </a:lnSpc>
              <a:buNone/>
            </a:pPr>
            <a:r>
              <a:rPr lang="en-GB" sz="1240" b="0" dirty="0">
                <a:solidFill>
                  <a:srgbClr val="241C26"/>
                </a:solidFill>
                <a:latin typeface="Times New Roman"/>
              </a:rPr>
              <a:t>Objective 1: To identify the key socioeconomic factors (such as poor</a:t>
            </a:r>
            <a:br/>
            <a:r>
              <a:rPr lang="en-GB" sz="1240" b="0" dirty="0">
                <a:solidFill>
                  <a:srgbClr val="241C26"/>
                </a:solidFill>
                <a:latin typeface="Times New Roman"/>
              </a:rPr>
              <a:t>housing conditions, fuel poverty, and localised air pollution) driving</a:t>
            </a:r>
            <a:br/>
            <a:r>
              <a:rPr lang="en-GB" sz="1240" b="0" dirty="0">
                <a:solidFill>
                  <a:srgbClr val="241C26"/>
                </a:solidFill>
                <a:latin typeface="Times New Roman"/>
              </a:rPr>
              <a:t>childhood asthma rates in the selected deprived London borough.</a:t>
            </a:r>
            <a:endParaRPr lang="en-GB" sz="1240"/>
          </a:p>
        </p:txBody>
      </p:sp>
      <p:sp>
        <p:nvSpPr>
          <p:cNvPr id="19" name="Objective 2: To analyse the correlation between neighborhood"/>
          <p:cNvSpPr txBox="1"/>
          <p:nvPr/>
        </p:nvSpPr>
        <p:spPr>
          <a:xfrm>
            <a:off x="355600" y="8255000"/>
            <a:ext cx="4481513" cy="207010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l">
              <a:lnSpc>
                <a:spcPts val="1410"/>
              </a:lnSpc>
              <a:buNone/>
            </a:pPr>
            <a:r>
              <a:rPr lang="en-GB" sz="1240" b="0" dirty="0">
                <a:solidFill>
                  <a:srgbClr val="241C26"/>
                </a:solidFill>
                <a:latin typeface="Times New Roman"/>
              </a:rPr>
              <a:t>Objective 2: To analyse the correlation between neighborhood</a:t>
            </a:r>
            <a:br/>
            <a:r>
              <a:rPr lang="en-GB" sz="1240" b="0" dirty="0">
                <a:solidFill>
                  <a:srgbClr val="241C26"/>
                </a:solidFill>
                <a:latin typeface="Times New Roman"/>
              </a:rPr>
              <a:t>deprivation index scores and the frequency of childhood</a:t>
            </a:r>
            <a:br/>
            <a:r>
              <a:rPr lang="en-GB" sz="1240" b="0" dirty="0">
                <a:solidFill>
                  <a:srgbClr val="241C26"/>
                </a:solidFill>
                <a:latin typeface="Times New Roman"/>
              </a:rPr>
              <a:t>asthma-related hospital admissions in this area.</a:t>
            </a:r>
            <a:endParaRPr lang="en-GB" sz="1240"/>
          </a:p>
        </p:txBody>
      </p:sp>
      <p:sp>
        <p:nvSpPr>
          <p:cNvPr id="20" name="Objective 3: To evaluate the barriers low-income families, f"/>
          <p:cNvSpPr txBox="1"/>
          <p:nvPr/>
        </p:nvSpPr>
        <p:spPr>
          <a:xfrm>
            <a:off x="355600" y="8906510"/>
            <a:ext cx="4481513" cy="141859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l">
              <a:lnSpc>
                <a:spcPts val="1410"/>
              </a:lnSpc>
              <a:buNone/>
            </a:pPr>
            <a:r>
              <a:rPr lang="en-GB" sz="1240" b="0" dirty="0">
                <a:solidFill>
                  <a:srgbClr val="241C26"/>
                </a:solidFill>
                <a:latin typeface="Times New Roman"/>
              </a:rPr>
              <a:t>Objective 3: To evaluate the barriers low-income families, face when</a:t>
            </a:r>
            <a:br/>
            <a:r>
              <a:rPr lang="en-GB" sz="1240" b="0" dirty="0">
                <a:solidFill>
                  <a:srgbClr val="241C26"/>
                </a:solidFill>
                <a:latin typeface="Times New Roman"/>
              </a:rPr>
              <a:t>trying to access local healthcare services and asthma management</a:t>
            </a:r>
            <a:br/>
            <a:r>
              <a:rPr lang="en-GB" sz="1240" b="0" dirty="0">
                <a:solidFill>
                  <a:srgbClr val="241C26"/>
                </a:solidFill>
                <a:latin typeface="Times New Roman"/>
              </a:rPr>
              <a:t>resources.</a:t>
            </a:r>
            <a:endParaRPr lang="en-GB" sz="1240"/>
          </a:p>
        </p:txBody>
      </p:sp>
      <p:sp>
        <p:nvSpPr>
          <p:cNvPr id="21" name="Objective 4: To propose targeted public health recommendatio"/>
          <p:cNvSpPr txBox="1"/>
          <p:nvPr/>
        </p:nvSpPr>
        <p:spPr>
          <a:xfrm>
            <a:off x="355600" y="9558020"/>
            <a:ext cx="4481513" cy="76708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l">
              <a:lnSpc>
                <a:spcPts val="1410"/>
              </a:lnSpc>
              <a:buNone/>
            </a:pPr>
            <a:r>
              <a:rPr lang="en-GB" sz="1240" b="0" dirty="0">
                <a:solidFill>
                  <a:srgbClr val="241C26"/>
                </a:solidFill>
                <a:latin typeface="Times New Roman"/>
              </a:rPr>
              <a:t>Objective 4: To propose targeted public health recommendations and</a:t>
            </a:r>
            <a:br/>
            <a:r>
              <a:rPr lang="en-GB" sz="1240" b="0" dirty="0">
                <a:solidFill>
                  <a:srgbClr val="241C26"/>
                </a:solidFill>
                <a:latin typeface="Times New Roman"/>
              </a:rPr>
              <a:t>community-level interventions to reduce asthma disparities among</a:t>
            </a:r>
            <a:br/>
            <a:r>
              <a:rPr lang="en-GB" sz="1240" b="0" dirty="0">
                <a:solidFill>
                  <a:srgbClr val="241C26"/>
                </a:solidFill>
                <a:latin typeface="Times New Roman"/>
              </a:rPr>
              <a:t>children in deprived boroughs.</a:t>
            </a:r>
            <a:endParaRPr lang="en-GB" sz="1240"/>
          </a:p>
        </p:txBody>
      </p:sp>
      <p:sp>
        <p:nvSpPr>
          <p:cNvPr id="22" name="Panel 22"/>
          <p:cNvSpPr/>
          <p:nvPr/>
        </p:nvSpPr>
        <p:spPr>
          <a:xfrm>
            <a:off x="5168900" y="1625600"/>
            <a:ext cx="4786313" cy="2120900"/>
          </a:xfrm>
          <a:prstGeom prst="rect">
            <a:avLst/>
          </a:prstGeom>
          <a:solidFill>
            <a:srgbClr val="FFFEFB"/>
          </a:solidFill>
          <a:ln w="8890">
            <a:solidFill>
              <a:srgbClr val="B79AAB"/>
            </a:solidFill>
          </a:ln>
        </p:spPr>
      </p:sp>
      <p:sp>
        <p:nvSpPr>
          <p:cNvPr id="23" name="Panel 23"/>
          <p:cNvSpPr/>
          <p:nvPr/>
        </p:nvSpPr>
        <p:spPr>
          <a:xfrm>
            <a:off x="5168900" y="1625600"/>
            <a:ext cx="4786313" cy="368300"/>
          </a:xfrm>
          <a:prstGeom prst="rect">
            <a:avLst/>
          </a:prstGeom>
          <a:solidFill>
            <a:srgbClr val="59344F"/>
          </a:solidFill>
          <a:ln w="8890">
            <a:solidFill>
              <a:srgbClr val="59344F"/>
            </a:solidFill>
          </a:ln>
        </p:spPr>
      </p:sp>
      <p:sp>
        <p:nvSpPr>
          <p:cNvPr id="24" name="Research Rationale"/>
          <p:cNvSpPr txBox="1"/>
          <p:nvPr/>
        </p:nvSpPr>
        <p:spPr>
          <a:xfrm>
            <a:off x="5295900" y="1676400"/>
            <a:ext cx="4532313" cy="29210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l">
              <a:lnSpc>
                <a:spcPts val="1938"/>
              </a:lnSpc>
              <a:buNone/>
            </a:pPr>
            <a:r>
              <a:rPr lang="en-GB" sz="1700" b="1" dirty="0">
                <a:solidFill>
                  <a:srgbClr val="FFFFFF"/>
                </a:solidFill>
                <a:latin typeface="Times New Roman"/>
              </a:rPr>
              <a:t>Research Rationale</a:t>
            </a:r>
            <a:endParaRPr lang="en-GB" sz="1700"/>
          </a:p>
        </p:txBody>
      </p:sp>
      <p:sp>
        <p:nvSpPr>
          <p:cNvPr id="25" name="Poor asthma outcome in childhood is associated with lower in"/>
          <p:cNvSpPr txBox="1"/>
          <p:nvPr/>
        </p:nvSpPr>
        <p:spPr>
          <a:xfrm>
            <a:off x="5321300" y="2133600"/>
            <a:ext cx="4481513" cy="177800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l">
              <a:lnSpc>
                <a:spcPts val="1440"/>
              </a:lnSpc>
              <a:buNone/>
            </a:pPr>
            <a:r>
              <a:rPr lang="en-GB" sz="1240" b="0" dirty="0">
                <a:solidFill>
                  <a:srgbClr val="241C26"/>
                </a:solidFill>
                <a:latin typeface="Times New Roman"/>
              </a:rPr>
              <a:t>Poor asthma outcome in childhood is associated with lower income</a:t>
            </a:r>
            <a:br/>
            <a:r>
              <a:rPr lang="en-GB" sz="1240" b="0" dirty="0">
                <a:solidFill>
                  <a:srgbClr val="241C26"/>
                </a:solidFill>
                <a:latin typeface="Times New Roman"/>
              </a:rPr>
              <a:t>–OR for exacerbation highest among those children with the lowest</a:t>
            </a:r>
            <a:br/>
            <a:r>
              <a:rPr lang="en-GB" sz="1240" b="0" dirty="0">
                <a:solidFill>
                  <a:srgbClr val="241C26"/>
                </a:solidFill>
                <a:latin typeface="Times New Roman"/>
              </a:rPr>
              <a:t>income (OR 1.36; 95% CI 1.23-1.50) (Gassasse et al., 2025).</a:t>
            </a:r>
            <a:endParaRPr lang="en-GB" sz="1240"/>
          </a:p>
        </p:txBody>
      </p:sp>
      <p:sp>
        <p:nvSpPr>
          <p:cNvPr id="26" name="Low indoor air quality and cold, damp and mouldy homes are c"/>
          <p:cNvSpPr txBox="1"/>
          <p:nvPr/>
        </p:nvSpPr>
        <p:spPr>
          <a:xfrm>
            <a:off x="5321300" y="2796540"/>
            <a:ext cx="4481513" cy="94996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l">
              <a:lnSpc>
                <a:spcPts val="1440"/>
              </a:lnSpc>
              <a:buNone/>
            </a:pPr>
            <a:r>
              <a:rPr lang="en-GB" sz="1240" b="0" dirty="0">
                <a:solidFill>
                  <a:srgbClr val="241C26"/>
                </a:solidFill>
                <a:latin typeface="Times New Roman"/>
              </a:rPr>
              <a:t>Low indoor air quality and cold, damp and mouldy homes are</a:t>
            </a:r>
            <a:br/>
            <a:r>
              <a:rPr lang="en-GB" sz="1240" b="0" dirty="0">
                <a:solidFill>
                  <a:srgbClr val="241C26"/>
                </a:solidFill>
                <a:latin typeface="Times New Roman"/>
              </a:rPr>
              <a:t>concerns for respiratory health (Holden et al., 2023). A synthesis of</a:t>
            </a:r>
            <a:br/>
            <a:r>
              <a:rPr lang="en-GB" sz="1240" b="0" dirty="0">
                <a:solidFill>
                  <a:srgbClr val="241C26"/>
                </a:solidFill>
                <a:latin typeface="Times New Roman"/>
              </a:rPr>
              <a:t>these will be completed using a London lens and taken alongside</a:t>
            </a:r>
            <a:br/>
            <a:r>
              <a:rPr lang="en-GB" sz="1240" b="0" dirty="0">
                <a:solidFill>
                  <a:srgbClr val="241C26"/>
                </a:solidFill>
                <a:latin typeface="Times New Roman"/>
              </a:rPr>
              <a:t>measures of deprivation, admissions and healthcare access.</a:t>
            </a:r>
            <a:endParaRPr lang="en-GB" sz="1240"/>
          </a:p>
        </p:txBody>
      </p:sp>
      <p:pic>
        <p:nvPicPr>
          <p:cNvPr id="27" name="Figure 2.jpg" descr="Figure 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79762" y="1625600"/>
            <a:ext cx="2695989" cy="2286000"/>
          </a:xfrm>
          <a:prstGeom prst="rect">
            <a:avLst/>
          </a:prstGeom>
        </p:spPr>
      </p:pic>
      <p:sp>
        <p:nvSpPr>
          <p:cNvPr id="28" name="Panel 28"/>
          <p:cNvSpPr/>
          <p:nvPr/>
        </p:nvSpPr>
        <p:spPr>
          <a:xfrm>
            <a:off x="5168900" y="4216400"/>
            <a:ext cx="4786313" cy="6261100"/>
          </a:xfrm>
          <a:prstGeom prst="rect">
            <a:avLst/>
          </a:prstGeom>
          <a:solidFill>
            <a:srgbClr val="FFFEFB"/>
          </a:solidFill>
          <a:ln w="8890">
            <a:solidFill>
              <a:srgbClr val="B79AAB"/>
            </a:solidFill>
          </a:ln>
        </p:spPr>
      </p:sp>
      <p:sp>
        <p:nvSpPr>
          <p:cNvPr id="29" name="Panel 29"/>
          <p:cNvSpPr/>
          <p:nvPr/>
        </p:nvSpPr>
        <p:spPr>
          <a:xfrm>
            <a:off x="5168900" y="3786468"/>
            <a:ext cx="4786313" cy="368300"/>
          </a:xfrm>
          <a:prstGeom prst="rect">
            <a:avLst/>
          </a:prstGeom>
          <a:solidFill>
            <a:srgbClr val="59344F"/>
          </a:solidFill>
          <a:ln w="8890">
            <a:solidFill>
              <a:srgbClr val="59344F"/>
            </a:solidFill>
          </a:ln>
        </p:spPr>
      </p:sp>
      <p:sp>
        <p:nvSpPr>
          <p:cNvPr id="30" name="Proposed Methodology"/>
          <p:cNvSpPr txBox="1"/>
          <p:nvPr/>
        </p:nvSpPr>
        <p:spPr>
          <a:xfrm>
            <a:off x="5422900" y="3863482"/>
            <a:ext cx="4532313" cy="29210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l">
              <a:lnSpc>
                <a:spcPts val="1938"/>
              </a:lnSpc>
              <a:buNone/>
            </a:pPr>
            <a:r>
              <a:rPr lang="en-GB" sz="1700" b="1" dirty="0">
                <a:solidFill>
                  <a:srgbClr val="FFFFFF"/>
                </a:solidFill>
                <a:latin typeface="Times New Roman"/>
              </a:rPr>
              <a:t>Proposed Methodology</a:t>
            </a:r>
            <a:endParaRPr lang="en-GB" sz="1700" dirty="0"/>
          </a:p>
        </p:txBody>
      </p:sp>
      <p:sp>
        <p:nvSpPr>
          <p:cNvPr id="31" name="A systematic review of previously published quantitative and"/>
          <p:cNvSpPr txBox="1"/>
          <p:nvPr/>
        </p:nvSpPr>
        <p:spPr>
          <a:xfrm>
            <a:off x="5346700" y="4395748"/>
            <a:ext cx="4481513" cy="560070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l">
              <a:lnSpc>
                <a:spcPts val="1500"/>
              </a:lnSpc>
              <a:buNone/>
            </a:pPr>
            <a:r>
              <a:rPr lang="en-GB" sz="1290" b="0" dirty="0">
                <a:solidFill>
                  <a:srgbClr val="241C26"/>
                </a:solidFill>
                <a:latin typeface="Times New Roman"/>
              </a:rPr>
              <a:t>A systematic review of previously published quantitative and</a:t>
            </a:r>
            <a:br>
              <a:rPr dirty="0"/>
            </a:br>
            <a:r>
              <a:rPr lang="en-GB" sz="1290" b="0" dirty="0">
                <a:solidFill>
                  <a:srgbClr val="241C26"/>
                </a:solidFill>
                <a:latin typeface="Times New Roman"/>
              </a:rPr>
              <a:t>qualitative research can be used to systematically appraise and</a:t>
            </a:r>
            <a:br>
              <a:rPr dirty="0"/>
            </a:br>
            <a:r>
              <a:rPr lang="en-GB" sz="1290" b="0" dirty="0">
                <a:solidFill>
                  <a:srgbClr val="241C26"/>
                </a:solidFill>
                <a:latin typeface="Times New Roman"/>
              </a:rPr>
              <a:t>synthesise information, without actively recruiting children and</a:t>
            </a:r>
            <a:br>
              <a:rPr dirty="0"/>
            </a:br>
            <a:r>
              <a:rPr lang="en-GB" sz="1290" b="0" dirty="0">
                <a:solidFill>
                  <a:srgbClr val="241C26"/>
                </a:solidFill>
                <a:latin typeface="Times New Roman"/>
              </a:rPr>
              <a:t>families.</a:t>
            </a:r>
            <a:endParaRPr lang="en-GB" sz="1290" dirty="0"/>
          </a:p>
        </p:txBody>
      </p:sp>
      <p:sp>
        <p:nvSpPr>
          <p:cNvPr id="32" name="Search will be carried out in PubMed, Europe PMC and public "/>
          <p:cNvSpPr txBox="1"/>
          <p:nvPr/>
        </p:nvSpPr>
        <p:spPr>
          <a:xfrm>
            <a:off x="5334287" y="5260340"/>
            <a:ext cx="4481513" cy="468630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l">
              <a:lnSpc>
                <a:spcPts val="1500"/>
              </a:lnSpc>
              <a:buNone/>
            </a:pPr>
            <a:r>
              <a:rPr lang="en-GB" sz="1290" b="0" dirty="0">
                <a:solidFill>
                  <a:srgbClr val="241C26"/>
                </a:solidFill>
                <a:latin typeface="Times New Roman"/>
              </a:rPr>
              <a:t>Search will be carried out in PubMed, Europe PMC and public</a:t>
            </a:r>
            <a:br>
              <a:rPr dirty="0"/>
            </a:br>
            <a:r>
              <a:rPr lang="en-GB" sz="1290" b="0" dirty="0">
                <a:solidFill>
                  <a:srgbClr val="241C26"/>
                </a:solidFill>
                <a:latin typeface="Times New Roman"/>
              </a:rPr>
              <a:t>health reports published in UK. These will include the terms:</a:t>
            </a:r>
            <a:br>
              <a:rPr dirty="0"/>
            </a:br>
            <a:r>
              <a:rPr lang="en-GB" sz="1290" b="0" dirty="0">
                <a:solidFill>
                  <a:srgbClr val="241C26"/>
                </a:solidFill>
                <a:latin typeface="Times New Roman"/>
              </a:rPr>
              <a:t>childhood asthma, deprivation, housing, income, pollution and</a:t>
            </a:r>
            <a:br>
              <a:rPr dirty="0"/>
            </a:br>
            <a:r>
              <a:rPr lang="en-GB" sz="1290" b="0" dirty="0">
                <a:solidFill>
                  <a:srgbClr val="241C26"/>
                </a:solidFill>
                <a:latin typeface="Times New Roman"/>
              </a:rPr>
              <a:t>access. The studies will be screened and reviewed for eligibility,</a:t>
            </a:r>
            <a:br>
              <a:rPr dirty="0"/>
            </a:br>
            <a:r>
              <a:rPr lang="en-GB" sz="1290" b="0" dirty="0">
                <a:solidFill>
                  <a:srgbClr val="241C26"/>
                </a:solidFill>
                <a:latin typeface="Times New Roman"/>
              </a:rPr>
              <a:t>appraised and synthesised.</a:t>
            </a:r>
            <a:endParaRPr lang="en-GB" sz="1290" dirty="0"/>
          </a:p>
        </p:txBody>
      </p:sp>
      <p:sp>
        <p:nvSpPr>
          <p:cNvPr id="33" name="Where there are few local indicators, evidence from wider st"/>
          <p:cNvSpPr txBox="1"/>
          <p:nvPr/>
        </p:nvSpPr>
        <p:spPr>
          <a:xfrm>
            <a:off x="5346700" y="6309360"/>
            <a:ext cx="4481513" cy="2319338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l">
              <a:lnSpc>
                <a:spcPts val="1500"/>
              </a:lnSpc>
              <a:buNone/>
            </a:pPr>
            <a:r>
              <a:rPr lang="en-GB" sz="1290" b="0" dirty="0">
                <a:solidFill>
                  <a:srgbClr val="241C26"/>
                </a:solidFill>
                <a:latin typeface="Times New Roman"/>
              </a:rPr>
              <a:t>Where there are few local indicators, evidence from wider studies</a:t>
            </a:r>
            <a:br>
              <a:rPr dirty="0"/>
            </a:br>
            <a:r>
              <a:rPr lang="en-GB" sz="1290" b="0" dirty="0">
                <a:solidFill>
                  <a:srgbClr val="241C26"/>
                </a:solidFill>
                <a:latin typeface="Times New Roman"/>
              </a:rPr>
              <a:t>in the UK will be used to put in perspective, and the review will</a:t>
            </a:r>
            <a:br>
              <a:rPr dirty="0"/>
            </a:br>
            <a:r>
              <a:rPr lang="en-GB" sz="1290" b="0" dirty="0">
                <a:solidFill>
                  <a:srgbClr val="241C26"/>
                </a:solidFill>
                <a:latin typeface="Times New Roman"/>
              </a:rPr>
              <a:t>prioritise evidence on children under 19 in deprived communities in</a:t>
            </a:r>
            <a:br>
              <a:rPr dirty="0"/>
            </a:br>
            <a:r>
              <a:rPr lang="en-GB" sz="1290" b="0" dirty="0">
                <a:solidFill>
                  <a:srgbClr val="241C26"/>
                </a:solidFill>
                <a:latin typeface="Times New Roman"/>
              </a:rPr>
              <a:t>London.</a:t>
            </a:r>
            <a:endParaRPr lang="en-GB" sz="1290" dirty="0"/>
          </a:p>
        </p:txBody>
      </p:sp>
      <p:sp>
        <p:nvSpPr>
          <p:cNvPr id="34" name="While existing correlation estimates will be compared, the r"/>
          <p:cNvSpPr txBox="1"/>
          <p:nvPr/>
        </p:nvSpPr>
        <p:spPr>
          <a:xfrm>
            <a:off x="5321300" y="7196098"/>
            <a:ext cx="4481513" cy="266700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l">
              <a:lnSpc>
                <a:spcPts val="1500"/>
              </a:lnSpc>
              <a:buNone/>
            </a:pPr>
            <a:r>
              <a:rPr lang="en-GB" sz="1290" b="0" dirty="0">
                <a:solidFill>
                  <a:srgbClr val="241C26"/>
                </a:solidFill>
                <a:latin typeface="Times New Roman"/>
              </a:rPr>
              <a:t>While existing correlation estimates will be compared, the reporting</a:t>
            </a:r>
            <a:br>
              <a:rPr dirty="0"/>
            </a:br>
            <a:r>
              <a:rPr lang="en-GB" sz="1290" b="0" dirty="0">
                <a:solidFill>
                  <a:srgbClr val="241C26"/>
                </a:solidFill>
                <a:latin typeface="Times New Roman"/>
              </a:rPr>
              <a:t>to PRISMA 2020 will guide reporting (Page et al., 2021).</a:t>
            </a:r>
            <a:endParaRPr lang="en-GB" sz="1290" dirty="0"/>
          </a:p>
        </p:txBody>
      </p:sp>
      <p:sp>
        <p:nvSpPr>
          <p:cNvPr id="35" name="The use of only published, non-identifiable evidence will be"/>
          <p:cNvSpPr txBox="1"/>
          <p:nvPr/>
        </p:nvSpPr>
        <p:spPr>
          <a:xfrm>
            <a:off x="5308313" y="7667923"/>
            <a:ext cx="4481513" cy="213360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l">
              <a:lnSpc>
                <a:spcPts val="1500"/>
              </a:lnSpc>
              <a:buNone/>
            </a:pPr>
            <a:r>
              <a:rPr lang="en-GB" sz="1290" b="0" dirty="0">
                <a:solidFill>
                  <a:srgbClr val="241C26"/>
                </a:solidFill>
                <a:latin typeface="Times New Roman"/>
              </a:rPr>
              <a:t>The use of only published, non-identifiable evidence will be</a:t>
            </a:r>
            <a:br>
              <a:rPr dirty="0"/>
            </a:br>
            <a:r>
              <a:rPr lang="en-GB" sz="1290" b="0" dirty="0">
                <a:solidFill>
                  <a:srgbClr val="241C26"/>
                </a:solidFill>
                <a:latin typeface="Times New Roman"/>
              </a:rPr>
              <a:t>employed. Systematic reviews are not typically required for NHS</a:t>
            </a:r>
            <a:br>
              <a:rPr dirty="0"/>
            </a:br>
            <a:r>
              <a:rPr lang="en-GB" sz="1290" b="0" dirty="0">
                <a:solidFill>
                  <a:srgbClr val="241C26"/>
                </a:solidFill>
                <a:latin typeface="Times New Roman"/>
              </a:rPr>
              <a:t>REC review, but will be checked in accordance with university</a:t>
            </a:r>
            <a:br>
              <a:rPr dirty="0"/>
            </a:br>
            <a:r>
              <a:rPr lang="en-GB" sz="1290" b="0" dirty="0">
                <a:solidFill>
                  <a:srgbClr val="241C26"/>
                </a:solidFill>
                <a:latin typeface="Times New Roman"/>
              </a:rPr>
              <a:t>rules (HRA, 2021).</a:t>
            </a:r>
            <a:endParaRPr lang="en-GB" sz="1290" dirty="0"/>
          </a:p>
        </p:txBody>
      </p:sp>
      <p:sp>
        <p:nvSpPr>
          <p:cNvPr id="36" name="Panel 36"/>
          <p:cNvSpPr/>
          <p:nvPr/>
        </p:nvSpPr>
        <p:spPr>
          <a:xfrm>
            <a:off x="10134600" y="4064000"/>
            <a:ext cx="4786313" cy="2489200"/>
          </a:xfrm>
          <a:prstGeom prst="rect">
            <a:avLst/>
          </a:prstGeom>
          <a:solidFill>
            <a:srgbClr val="FFFEFB"/>
          </a:solidFill>
          <a:ln w="8890">
            <a:solidFill>
              <a:srgbClr val="B79AAB"/>
            </a:solidFill>
          </a:ln>
        </p:spPr>
      </p:sp>
      <p:sp>
        <p:nvSpPr>
          <p:cNvPr id="37" name="Panel 37"/>
          <p:cNvSpPr/>
          <p:nvPr/>
        </p:nvSpPr>
        <p:spPr>
          <a:xfrm>
            <a:off x="10134600" y="4064000"/>
            <a:ext cx="4786313" cy="368300"/>
          </a:xfrm>
          <a:prstGeom prst="rect">
            <a:avLst/>
          </a:prstGeom>
          <a:solidFill>
            <a:srgbClr val="59344F"/>
          </a:solidFill>
          <a:ln w="8890">
            <a:solidFill>
              <a:srgbClr val="59344F"/>
            </a:solidFill>
          </a:ln>
        </p:spPr>
      </p:sp>
      <p:sp>
        <p:nvSpPr>
          <p:cNvPr id="38" name="Research Impact"/>
          <p:cNvSpPr txBox="1"/>
          <p:nvPr/>
        </p:nvSpPr>
        <p:spPr>
          <a:xfrm>
            <a:off x="10261600" y="4114800"/>
            <a:ext cx="4532313" cy="29210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l">
              <a:lnSpc>
                <a:spcPts val="1938"/>
              </a:lnSpc>
              <a:buNone/>
            </a:pPr>
            <a:r>
              <a:rPr lang="en-GB" sz="1700" b="1" dirty="0">
                <a:solidFill>
                  <a:srgbClr val="FFFFFF"/>
                </a:solidFill>
                <a:latin typeface="Times New Roman"/>
              </a:rPr>
              <a:t>Research Impact</a:t>
            </a:r>
            <a:endParaRPr lang="en-GB" sz="1700"/>
          </a:p>
        </p:txBody>
      </p:sp>
      <p:sp>
        <p:nvSpPr>
          <p:cNvPr id="39" name="This review could highlight social determinants of health an"/>
          <p:cNvSpPr txBox="1"/>
          <p:nvPr/>
        </p:nvSpPr>
        <p:spPr>
          <a:xfrm>
            <a:off x="10287000" y="4572000"/>
            <a:ext cx="4481513" cy="181610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l">
              <a:lnSpc>
                <a:spcPts val="1350"/>
              </a:lnSpc>
              <a:buNone/>
            </a:pPr>
            <a:r>
              <a:rPr lang="en-GB" sz="1180" b="0" dirty="0">
                <a:solidFill>
                  <a:srgbClr val="241C26"/>
                </a:solidFill>
                <a:latin typeface="Times New Roman"/>
              </a:rPr>
              <a:t>This review could highlight social determinants of health and social</a:t>
            </a:r>
            <a:br>
              <a:rPr dirty="0"/>
            </a:br>
            <a:r>
              <a:rPr lang="en-GB" sz="1180" b="0" dirty="0">
                <a:solidFill>
                  <a:srgbClr val="241C26"/>
                </a:solidFill>
                <a:latin typeface="Times New Roman"/>
              </a:rPr>
              <a:t>inequalities affecting childhood asthma in impoverished areas in London.</a:t>
            </a:r>
            <a:endParaRPr lang="en-GB" sz="1180" dirty="0"/>
          </a:p>
        </p:txBody>
      </p:sp>
      <p:sp>
        <p:nvSpPr>
          <p:cNvPr id="40" name="Findings can help guide housing improvements and targeted as"/>
          <p:cNvSpPr txBox="1"/>
          <p:nvPr/>
        </p:nvSpPr>
        <p:spPr>
          <a:xfrm>
            <a:off x="10287000" y="5003800"/>
            <a:ext cx="4481513" cy="138430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l">
              <a:lnSpc>
                <a:spcPts val="1350"/>
              </a:lnSpc>
              <a:buNone/>
            </a:pPr>
            <a:r>
              <a:rPr lang="en-GB" sz="1180" b="0" dirty="0">
                <a:solidFill>
                  <a:srgbClr val="241C26"/>
                </a:solidFill>
                <a:latin typeface="Times New Roman"/>
              </a:rPr>
              <a:t>Findings can help guide housing improvements and targeted asthma care</a:t>
            </a:r>
            <a:br>
              <a:rPr dirty="0"/>
            </a:br>
            <a:r>
              <a:rPr lang="en-GB" sz="1180" b="0" dirty="0">
                <a:solidFill>
                  <a:srgbClr val="241C26"/>
                </a:solidFill>
                <a:latin typeface="Times New Roman"/>
              </a:rPr>
              <a:t>and support, subject to evidence quality (Gassasse et al., 2025; Holden et</a:t>
            </a:r>
            <a:br>
              <a:rPr dirty="0"/>
            </a:br>
            <a:r>
              <a:rPr lang="en-GB" sz="1180" b="0" dirty="0">
                <a:solidFill>
                  <a:srgbClr val="241C26"/>
                </a:solidFill>
                <a:latin typeface="Times New Roman"/>
              </a:rPr>
              <a:t>al., 2023).</a:t>
            </a:r>
            <a:endParaRPr lang="en-GB" sz="1180" dirty="0"/>
          </a:p>
        </p:txBody>
      </p:sp>
      <p:sp>
        <p:nvSpPr>
          <p:cNvPr id="41" name="Differences (heterogeneity) and confounding will be recognis"/>
          <p:cNvSpPr txBox="1"/>
          <p:nvPr/>
        </p:nvSpPr>
        <p:spPr>
          <a:xfrm>
            <a:off x="10287000" y="5607050"/>
            <a:ext cx="4481513" cy="51435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l">
              <a:lnSpc>
                <a:spcPts val="1350"/>
              </a:lnSpc>
              <a:buNone/>
            </a:pPr>
            <a:r>
              <a:rPr lang="en-GB" sz="1180" b="0" dirty="0">
                <a:solidFill>
                  <a:srgbClr val="241C26"/>
                </a:solidFill>
                <a:latin typeface="Times New Roman"/>
              </a:rPr>
              <a:t>Differences (heterogeneity) and confounding will be recognised;</a:t>
            </a:r>
            <a:br/>
            <a:r>
              <a:rPr lang="en-GB" sz="1180" b="0" dirty="0">
                <a:solidFill>
                  <a:srgbClr val="241C26"/>
                </a:solidFill>
                <a:latin typeface="Times New Roman"/>
              </a:rPr>
              <a:t>relationships will not be interpreted as causation.</a:t>
            </a:r>
            <a:endParaRPr lang="en-GB" sz="1180"/>
          </a:p>
        </p:txBody>
      </p:sp>
      <p:pic>
        <p:nvPicPr>
          <p:cNvPr id="42" name="Figure 1.png" descr="Figure 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9808" y="3263900"/>
            <a:ext cx="3573097" cy="2070100"/>
          </a:xfrm>
          <a:prstGeom prst="rect">
            <a:avLst/>
          </a:prstGeom>
        </p:spPr>
      </p:pic>
      <p:sp>
        <p:nvSpPr>
          <p:cNvPr id="43" name="Panel 43"/>
          <p:cNvSpPr/>
          <p:nvPr/>
        </p:nvSpPr>
        <p:spPr>
          <a:xfrm>
            <a:off x="10134600" y="6731000"/>
            <a:ext cx="4786313" cy="3746500"/>
          </a:xfrm>
          <a:prstGeom prst="rect">
            <a:avLst/>
          </a:prstGeom>
          <a:solidFill>
            <a:srgbClr val="FFFEFB"/>
          </a:solidFill>
          <a:ln w="8890">
            <a:solidFill>
              <a:srgbClr val="B79AAB"/>
            </a:solidFill>
          </a:ln>
        </p:spPr>
      </p:sp>
      <p:sp>
        <p:nvSpPr>
          <p:cNvPr id="44" name="Panel 44"/>
          <p:cNvSpPr/>
          <p:nvPr/>
        </p:nvSpPr>
        <p:spPr>
          <a:xfrm>
            <a:off x="10134600" y="6731000"/>
            <a:ext cx="4786313" cy="368300"/>
          </a:xfrm>
          <a:prstGeom prst="rect">
            <a:avLst/>
          </a:prstGeom>
          <a:solidFill>
            <a:srgbClr val="59344F"/>
          </a:solidFill>
          <a:ln w="8890">
            <a:solidFill>
              <a:srgbClr val="59344F"/>
            </a:solidFill>
          </a:ln>
        </p:spPr>
      </p:sp>
      <p:sp>
        <p:nvSpPr>
          <p:cNvPr id="45" name="References"/>
          <p:cNvSpPr txBox="1"/>
          <p:nvPr/>
        </p:nvSpPr>
        <p:spPr>
          <a:xfrm>
            <a:off x="10261600" y="6781800"/>
            <a:ext cx="4532313" cy="29210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l">
              <a:lnSpc>
                <a:spcPts val="1881"/>
              </a:lnSpc>
              <a:buNone/>
            </a:pPr>
            <a:r>
              <a:rPr lang="en-GB" sz="1650" b="1" dirty="0">
                <a:solidFill>
                  <a:srgbClr val="FFFFFF"/>
                </a:solidFill>
                <a:latin typeface="Times New Roman"/>
              </a:rPr>
              <a:t>References</a:t>
            </a:r>
            <a:endParaRPr lang="en-GB" sz="1650"/>
          </a:p>
        </p:txBody>
      </p:sp>
      <p:sp>
        <p:nvSpPr>
          <p:cNvPr id="46" name="Gassasse, Z., Khan, I.D., Mok, E., Asick, A.M., Tan, A., She"/>
          <p:cNvSpPr txBox="1"/>
          <p:nvPr/>
        </p:nvSpPr>
        <p:spPr>
          <a:xfrm>
            <a:off x="10287000" y="7239000"/>
            <a:ext cx="4481513" cy="308610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l">
              <a:lnSpc>
                <a:spcPts val="1055"/>
              </a:lnSpc>
              <a:buNone/>
            </a:pPr>
            <a:r>
              <a:rPr lang="en-GB" sz="915" b="0" dirty="0">
                <a:solidFill>
                  <a:srgbClr val="241C26"/>
                </a:solidFill>
                <a:latin typeface="Times New Roman"/>
              </a:rPr>
              <a:t>Gassasse, Z., Khan, I.D., Mok, E., Asick, A.M., Tan, A., Sheikh, A., Sinha, I., Davies, G.A.,</a:t>
            </a:r>
            <a:br/>
            <a:r>
              <a:rPr lang="en-GB" sz="915" b="0" dirty="0">
                <a:solidFill>
                  <a:srgbClr val="241C26"/>
                </a:solidFill>
                <a:latin typeface="Times New Roman"/>
              </a:rPr>
              <a:t>Whittaker, H., Kallis, C. and Quint, J.K., 2025. Association between income, employment</a:t>
            </a:r>
            <a:br/>
            <a:r>
              <a:rPr lang="en-GB" sz="915" b="0" dirty="0">
                <a:solidFill>
                  <a:srgbClr val="241C26"/>
                </a:solidFill>
                <a:latin typeface="Times New Roman"/>
              </a:rPr>
              <a:t>status, and asthma outcomes: a systematic review and meta-analysis. The Lancet Regional</a:t>
            </a:r>
            <a:br/>
            <a:r>
              <a:rPr lang="en-GB" sz="915" b="0" dirty="0">
                <a:solidFill>
                  <a:srgbClr val="241C26"/>
                </a:solidFill>
                <a:latin typeface="Times New Roman"/>
              </a:rPr>
              <a:t>Health–Europe, 56. https://doi.org/10.1016/j.lanepe.2025.101367 </a:t>
            </a:r>
            <a:endParaRPr lang="en-GB" sz="915"/>
          </a:p>
        </p:txBody>
      </p:sp>
      <p:sp>
        <p:nvSpPr>
          <p:cNvPr id="47" name="Health Research Authority (HRA), 2021. Student research. Ava"/>
          <p:cNvSpPr txBox="1"/>
          <p:nvPr/>
        </p:nvSpPr>
        <p:spPr>
          <a:xfrm>
            <a:off x="10287000" y="7863840"/>
            <a:ext cx="4481513" cy="246126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l">
              <a:lnSpc>
                <a:spcPts val="1055"/>
              </a:lnSpc>
              <a:buNone/>
            </a:pPr>
            <a:r>
              <a:rPr lang="en-GB" sz="915" b="0" dirty="0">
                <a:solidFill>
                  <a:srgbClr val="241C26"/>
                </a:solidFill>
                <a:latin typeface="Times New Roman"/>
              </a:rPr>
              <a:t>Health Research Authority (HRA), 2021. Student research. Available at:</a:t>
            </a:r>
            <a:br/>
            <a:r>
              <a:rPr lang="en-GB" sz="915" b="0" dirty="0">
                <a:solidFill>
                  <a:srgbClr val="241C26"/>
                </a:solidFill>
                <a:latin typeface="Times New Roman"/>
              </a:rPr>
              <a:t>https://www.hra.nhs.uk/planning-and-improving-research/research-planning/student-research/ </a:t>
            </a:r>
            <a:br/>
            <a:r>
              <a:rPr lang="en-GB" sz="915" b="0" dirty="0">
                <a:solidFill>
                  <a:srgbClr val="241C26"/>
                </a:solidFill>
                <a:latin typeface="Times New Roman"/>
              </a:rPr>
              <a:t>(Accessed: 26 October 2026).</a:t>
            </a:r>
            <a:endParaRPr lang="en-GB" sz="915"/>
          </a:p>
        </p:txBody>
      </p:sp>
      <p:sp>
        <p:nvSpPr>
          <p:cNvPr id="48" name="Holden, K.A., Lee, A.R., Hawcutt, D.B. and Sinha, I.P., 2023"/>
          <p:cNvSpPr txBox="1"/>
          <p:nvPr/>
        </p:nvSpPr>
        <p:spPr>
          <a:xfrm>
            <a:off x="10287000" y="8354695"/>
            <a:ext cx="4481513" cy="1970405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l">
              <a:lnSpc>
                <a:spcPts val="1055"/>
              </a:lnSpc>
              <a:buNone/>
            </a:pPr>
            <a:r>
              <a:rPr lang="en-GB" sz="915" b="0" dirty="0">
                <a:solidFill>
                  <a:srgbClr val="241C26"/>
                </a:solidFill>
                <a:latin typeface="Times New Roman"/>
              </a:rPr>
              <a:t>Holden, K.A., Lee, A.R., Hawcutt, D.B. and Sinha, I.P., 2023. The impact of poor housing and</a:t>
            </a:r>
            <a:br/>
            <a:r>
              <a:rPr lang="en-GB" sz="915" b="0" dirty="0">
                <a:solidFill>
                  <a:srgbClr val="241C26"/>
                </a:solidFill>
                <a:latin typeface="Times New Roman"/>
              </a:rPr>
              <a:t>indoor air quality on respiratory health in children. Breathe, 19(2), article 230058.</a:t>
            </a:r>
            <a:br/>
            <a:r>
              <a:rPr lang="en-GB" sz="915" b="0" dirty="0">
                <a:solidFill>
                  <a:srgbClr val="241C26"/>
                </a:solidFill>
                <a:latin typeface="Times New Roman"/>
              </a:rPr>
              <a:t>https://doi.org/10.1183/20734735.0058-2023 </a:t>
            </a:r>
            <a:endParaRPr lang="en-GB" sz="915"/>
          </a:p>
        </p:txBody>
      </p:sp>
      <p:sp>
        <p:nvSpPr>
          <p:cNvPr id="49" name="Office for Health Improvement and Disparities (OHID), n.d. R"/>
          <p:cNvSpPr txBox="1"/>
          <p:nvPr/>
        </p:nvSpPr>
        <p:spPr>
          <a:xfrm>
            <a:off x="10287000" y="8845550"/>
            <a:ext cx="4481513" cy="147955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l">
              <a:lnSpc>
                <a:spcPts val="1055"/>
              </a:lnSpc>
              <a:buNone/>
            </a:pPr>
            <a:r>
              <a:rPr lang="en-GB" sz="915" b="0" dirty="0">
                <a:solidFill>
                  <a:srgbClr val="241C26"/>
                </a:solidFill>
                <a:latin typeface="Times New Roman"/>
              </a:rPr>
              <a:t>Office for Health Improvement and Disparities (OHID), n.d. Respiratory disease in London.</a:t>
            </a:r>
            <a:br/>
            <a:r>
              <a:rPr lang="en-GB" sz="915" b="0" dirty="0">
                <a:solidFill>
                  <a:srgbClr val="241C26"/>
                </a:solidFill>
                <a:latin typeface="Times New Roman"/>
              </a:rPr>
              <a:t>Fingertips. Available at:</a:t>
            </a:r>
            <a:br/>
            <a:r>
              <a:rPr lang="en-GB" sz="915" b="0" dirty="0">
                <a:solidFill>
                  <a:srgbClr val="241C26"/>
                </a:solidFill>
                <a:latin typeface="Times New Roman"/>
              </a:rPr>
              <a:t>https://fingertips.phe.org.uk/static-reports/health-trends-in-england/London/respiratory_disease.html</a:t>
            </a:r>
            <a:br/>
            <a:r>
              <a:rPr lang="en-GB" sz="915" b="0" dirty="0">
                <a:solidFill>
                  <a:srgbClr val="241C26"/>
                </a:solidFill>
                <a:latin typeface="Times New Roman"/>
              </a:rPr>
              <a:t>(Accessed: 26 October 2026).</a:t>
            </a:r>
            <a:endParaRPr lang="en-GB" sz="915"/>
          </a:p>
        </p:txBody>
      </p:sp>
      <p:sp>
        <p:nvSpPr>
          <p:cNvPr id="50" name="Page, M.J., McKenzie, J.E., Bossuyt, P.M., Boutron, I., Hoff"/>
          <p:cNvSpPr txBox="1"/>
          <p:nvPr/>
        </p:nvSpPr>
        <p:spPr>
          <a:xfrm>
            <a:off x="10287000" y="9470390"/>
            <a:ext cx="4481513" cy="854710"/>
          </a:xfrm>
          <a:prstGeom prst="rect">
            <a:avLst/>
          </a:prstGeom>
          <a:noFill/>
          <a:ln>
            <a:noFill/>
          </a:ln>
        </p:spPr>
        <p:txBody>
          <a:bodyPr wrap="none" lIns="0" tIns="0" rIns="0" bIns="0" anchor="t">
            <a:noAutofit/>
          </a:bodyPr>
          <a:lstStyle/>
          <a:p>
            <a:pPr algn="l">
              <a:lnSpc>
                <a:spcPts val="1055"/>
              </a:lnSpc>
              <a:buNone/>
            </a:pPr>
            <a:r>
              <a:rPr lang="en-GB" sz="915" b="0" dirty="0">
                <a:solidFill>
                  <a:srgbClr val="241C26"/>
                </a:solidFill>
                <a:latin typeface="Times New Roman"/>
              </a:rPr>
              <a:t>Page, M.J., McKenzie, J.E., Bossuyt, P.M., Boutron, I., Hoffmann, T.C., Mulrow, C.D.,</a:t>
            </a:r>
            <a:br/>
            <a:r>
              <a:rPr lang="en-GB" sz="915" b="0" dirty="0">
                <a:solidFill>
                  <a:srgbClr val="241C26"/>
                </a:solidFill>
                <a:latin typeface="Times New Roman"/>
              </a:rPr>
              <a:t>Shamseer, L., Tetzlaff, J.M., Akl, E.A., Brennan, S.E. and Chou, R., 2021. The PRISMA 2020</a:t>
            </a:r>
            <a:br/>
            <a:r>
              <a:rPr lang="en-GB" sz="915" b="0" dirty="0">
                <a:solidFill>
                  <a:srgbClr val="241C26"/>
                </a:solidFill>
                <a:latin typeface="Times New Roman"/>
              </a:rPr>
              <a:t>statement: an updated guideline for reporting systematic reviews. bmj, 372.</a:t>
            </a:r>
            <a:br/>
            <a:r>
              <a:rPr lang="en-GB" sz="915" b="0" dirty="0">
                <a:solidFill>
                  <a:srgbClr val="241C26"/>
                </a:solidFill>
                <a:latin typeface="Times New Roman"/>
              </a:rPr>
              <a:t>https://doi.org/10.1136/bmj.n71 </a:t>
            </a:r>
            <a:endParaRPr lang="en-GB" sz="915"/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63C3D1E0-6495-ECCF-EBFD-83C970DDCD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2771" y="8504944"/>
            <a:ext cx="2849182" cy="1899455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988</Words>
  <Application>Microsoft Office PowerPoint</Application>
  <PresentationFormat>Custom</PresentationFormat>
  <Paragraphs>32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Times New Roman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Prernaben Deepakbhai Parmar</dc:creator>
  <cp:revision>1</cp:revision>
  <dcterms:modified xsi:type="dcterms:W3CDTF">2026-10-26T11:15:51Z</dcterms:modified>
</cp:coreProperties>
</file>