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4" r:id="rId8"/>
    <p:sldId id="263"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D080E6-4317-4F25-A9D7-4926D35A2893}" v="2" dt="2022-06-22T11:24:20.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6/25/2022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45784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6/25/2022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733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6/25/2022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5651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6/25/2022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2623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6/25/2022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293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6/25/2022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9818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6/25/2022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22469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6/25/2022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14770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6/25/2022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9236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6/25/2022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5023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6/25/2022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49383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6/25/2022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752389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0" name="Rectangle 8">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1" name="Picture 3">
            <a:extLst>
              <a:ext uri="{FF2B5EF4-FFF2-40B4-BE49-F238E27FC236}">
                <a16:creationId xmlns:a16="http://schemas.microsoft.com/office/drawing/2014/main" id="{7CFA7688-8D93-E3BD-5B34-1ABF7D3FBD07}"/>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9646D54-ADD5-4F05-8FBF-D543538716CF}"/>
              </a:ext>
            </a:extLst>
          </p:cNvPr>
          <p:cNvSpPr>
            <a:spLocks noGrp="1"/>
          </p:cNvSpPr>
          <p:nvPr>
            <p:ph type="ctrTitle"/>
          </p:nvPr>
        </p:nvSpPr>
        <p:spPr>
          <a:xfrm>
            <a:off x="1097280" y="758952"/>
            <a:ext cx="10058400" cy="3566160"/>
          </a:xfrm>
        </p:spPr>
        <p:txBody>
          <a:bodyPr>
            <a:normAutofit/>
          </a:bodyPr>
          <a:lstStyle/>
          <a:p>
            <a:r>
              <a:rPr lang="en-GB" sz="7400" dirty="0">
                <a:solidFill>
                  <a:srgbClr val="FFFFFF"/>
                </a:solidFill>
              </a:rPr>
              <a:t>Group Presentation- How do students use technology to collaborate at UWTSD</a:t>
            </a:r>
          </a:p>
        </p:txBody>
      </p:sp>
      <p:sp>
        <p:nvSpPr>
          <p:cNvPr id="3" name="Subtitle 2">
            <a:extLst>
              <a:ext uri="{FF2B5EF4-FFF2-40B4-BE49-F238E27FC236}">
                <a16:creationId xmlns:a16="http://schemas.microsoft.com/office/drawing/2014/main" id="{20545006-8D7F-4284-B5CB-70E0F3ADE792}"/>
              </a:ext>
            </a:extLst>
          </p:cNvPr>
          <p:cNvSpPr>
            <a:spLocks noGrp="1"/>
          </p:cNvSpPr>
          <p:nvPr>
            <p:ph type="subTitle" idx="1"/>
          </p:nvPr>
        </p:nvSpPr>
        <p:spPr>
          <a:xfrm>
            <a:off x="1100051" y="4645152"/>
            <a:ext cx="10058400" cy="1143000"/>
          </a:xfrm>
        </p:spPr>
        <p:txBody>
          <a:bodyPr>
            <a:noAutofit/>
          </a:bodyPr>
          <a:lstStyle/>
          <a:p>
            <a:pPr>
              <a:lnSpc>
                <a:spcPct val="100000"/>
              </a:lnSpc>
            </a:pPr>
            <a:r>
              <a:rPr lang="en-GB" sz="1800" dirty="0">
                <a:solidFill>
                  <a:srgbClr val="FFFFFF"/>
                </a:solidFill>
              </a:rPr>
              <a:t>BMSW4003 Digital Skills and Research Methodology</a:t>
            </a:r>
          </a:p>
          <a:p>
            <a:pPr>
              <a:lnSpc>
                <a:spcPct val="100000"/>
              </a:lnSpc>
            </a:pPr>
            <a:r>
              <a:rPr lang="en-GB" sz="1800" dirty="0">
                <a:solidFill>
                  <a:srgbClr val="FFFFFF"/>
                </a:solidFill>
              </a:rPr>
              <a:t>Students name:</a:t>
            </a:r>
          </a:p>
          <a:p>
            <a:pPr>
              <a:lnSpc>
                <a:spcPct val="100000"/>
              </a:lnSpc>
            </a:pPr>
            <a:r>
              <a:rPr lang="en-GB" sz="1800" dirty="0">
                <a:solidFill>
                  <a:srgbClr val="FFFFFF"/>
                </a:solidFill>
              </a:rPr>
              <a:t>Ana </a:t>
            </a:r>
            <a:r>
              <a:rPr lang="en-GB" sz="1800" dirty="0" err="1">
                <a:solidFill>
                  <a:srgbClr val="FFFFFF"/>
                </a:solidFill>
              </a:rPr>
              <a:t>Baltaga</a:t>
            </a:r>
            <a:r>
              <a:rPr lang="en-GB" sz="1800" dirty="0">
                <a:solidFill>
                  <a:srgbClr val="FFFFFF"/>
                </a:solidFill>
              </a:rPr>
              <a:t> Puscas-2126935</a:t>
            </a:r>
          </a:p>
          <a:p>
            <a:pPr>
              <a:lnSpc>
                <a:spcPct val="100000"/>
              </a:lnSpc>
            </a:pPr>
            <a:r>
              <a:rPr lang="en-GB" sz="1800" dirty="0" err="1">
                <a:solidFill>
                  <a:srgbClr val="FFFFFF"/>
                </a:solidFill>
              </a:rPr>
              <a:t>Alexandru</a:t>
            </a:r>
            <a:r>
              <a:rPr lang="en-GB" sz="1800" dirty="0">
                <a:solidFill>
                  <a:srgbClr val="FFFFFF"/>
                </a:solidFill>
              </a:rPr>
              <a:t> Bogdan Mihaiu-2126934</a:t>
            </a:r>
          </a:p>
        </p:txBody>
      </p:sp>
      <p:cxnSp>
        <p:nvCxnSpPr>
          <p:cNvPr id="152" name="Straight Connector 10">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3" name="!!footer rectangle">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8544343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5E8B1-9742-4640-B855-178F5A2D8F9D}"/>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925154C7-A919-4E21-9837-A590A5AE35D9}"/>
              </a:ext>
            </a:extLst>
          </p:cNvPr>
          <p:cNvSpPr>
            <a:spLocks noGrp="1"/>
          </p:cNvSpPr>
          <p:nvPr>
            <p:ph idx="1"/>
          </p:nvPr>
        </p:nvSpPr>
        <p:spPr/>
        <p:txBody>
          <a:bodyPr>
            <a:noAutofit/>
          </a:bodyPr>
          <a:lstStyle/>
          <a:p>
            <a:r>
              <a:rPr lang="en-GB" sz="1400" dirty="0">
                <a:latin typeface="Arial" panose="020B0604020202020204" pitchFamily="34" charset="0"/>
                <a:cs typeface="Arial" panose="020B0604020202020204" pitchFamily="34" charset="0"/>
              </a:rPr>
              <a:t>Introduction…………………………………………………………………………………………………………………………Slide 2</a:t>
            </a:r>
          </a:p>
          <a:p>
            <a:r>
              <a:rPr lang="en-US" sz="1400" dirty="0">
                <a:latin typeface="Arial" panose="020B0604020202020204" pitchFamily="34" charset="0"/>
                <a:cs typeface="Arial" panose="020B0604020202020204" pitchFamily="34" charset="0"/>
              </a:rPr>
              <a:t>Technology tools used at UWTSD………………………………………………….…………………………………….....…..Slide 3</a:t>
            </a:r>
          </a:p>
          <a:p>
            <a:r>
              <a:rPr lang="en-GB" sz="1400" dirty="0">
                <a:latin typeface="Arial" panose="020B0604020202020204" pitchFamily="34" charset="0"/>
                <a:cs typeface="Arial" panose="020B0604020202020204" pitchFamily="34" charset="0"/>
              </a:rPr>
              <a:t>About Microsoft Teams……………………………………………………………………………………………..……………..Slide 4</a:t>
            </a:r>
          </a:p>
          <a:p>
            <a:r>
              <a:rPr lang="en-GB" sz="1400" dirty="0">
                <a:latin typeface="Arial" panose="020B0604020202020204" pitchFamily="34" charset="0"/>
                <a:cs typeface="Arial" panose="020B0604020202020204" pitchFamily="34" charset="0"/>
              </a:rPr>
              <a:t>Continue ……………………………………………………………………………………………………………....……………Slide 5</a:t>
            </a:r>
          </a:p>
          <a:p>
            <a:r>
              <a:rPr lang="en-GB" sz="1400" dirty="0">
                <a:latin typeface="Arial" panose="020B0604020202020204" pitchFamily="34" charset="0"/>
                <a:cs typeface="Arial" panose="020B0604020202020204" pitchFamily="34" charset="0"/>
              </a:rPr>
              <a:t>Performing and training………......……………………………………………………………………………………………….Slide 6</a:t>
            </a:r>
          </a:p>
          <a:p>
            <a:r>
              <a:rPr lang="en-GB" sz="1400" dirty="0">
                <a:latin typeface="Arial" panose="020B0604020202020204" pitchFamily="34" charset="0"/>
                <a:cs typeface="Arial" panose="020B0604020202020204" pitchFamily="34" charset="0"/>
              </a:rPr>
              <a:t>Conclusion…………………………………………………………………………………………………………………………..Slide 7</a:t>
            </a:r>
          </a:p>
          <a:p>
            <a:r>
              <a:rPr lang="en-GB" sz="1400" dirty="0">
                <a:latin typeface="Arial" panose="020B0604020202020204" pitchFamily="34" charset="0"/>
                <a:cs typeface="Arial" panose="020B0604020202020204" pitchFamily="34" charset="0"/>
              </a:rPr>
              <a:t>References………………………………………………………………………………………………………………………….Slide 8</a:t>
            </a:r>
          </a:p>
        </p:txBody>
      </p:sp>
    </p:spTree>
    <p:extLst>
      <p:ext uri="{BB962C8B-B14F-4D97-AF65-F5344CB8AC3E}">
        <p14:creationId xmlns:p14="http://schemas.microsoft.com/office/powerpoint/2010/main" val="1574742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975C4-6B65-4C86-A962-84C3DC6CFB55}"/>
              </a:ext>
            </a:extLst>
          </p:cNvPr>
          <p:cNvSpPr>
            <a:spLocks noGrp="1"/>
          </p:cNvSpPr>
          <p:nvPr>
            <p:ph type="title"/>
          </p:nvPr>
        </p:nvSpPr>
        <p:spPr>
          <a:xfrm>
            <a:off x="1036320" y="286603"/>
            <a:ext cx="10058400" cy="1450757"/>
          </a:xfrm>
        </p:spPr>
        <p:txBody>
          <a:bodyPr>
            <a:normAutofit/>
          </a:bodyPr>
          <a:lstStyle/>
          <a:p>
            <a:r>
              <a:rPr lang="en-GB" dirty="0">
                <a:latin typeface="Arial" panose="020B0604020202020204" pitchFamily="34" charset="0"/>
                <a:cs typeface="Arial" panose="020B0604020202020204" pitchFamily="34" charset="0"/>
              </a:rPr>
              <a:t>Introduction</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lassroom">
            <a:extLst>
              <a:ext uri="{FF2B5EF4-FFF2-40B4-BE49-F238E27FC236}">
                <a16:creationId xmlns:a16="http://schemas.microsoft.com/office/drawing/2014/main" id="{AB7025DE-D6FF-AA11-6718-C6E802FC6F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015CC72D-A834-445A-8235-694193A93964}"/>
              </a:ext>
            </a:extLst>
          </p:cNvPr>
          <p:cNvSpPr>
            <a:spLocks noGrp="1"/>
          </p:cNvSpPr>
          <p:nvPr>
            <p:ph idx="1"/>
          </p:nvPr>
        </p:nvSpPr>
        <p:spPr>
          <a:xfrm>
            <a:off x="4706460" y="2108201"/>
            <a:ext cx="6388260" cy="3760891"/>
          </a:xfrm>
        </p:spPr>
        <p:txBody>
          <a:bodyPr>
            <a:normAutofit/>
          </a:bodyPr>
          <a:lstStyle/>
          <a:p>
            <a:pPr algn="just"/>
            <a:r>
              <a:rPr lang="en-GB" dirty="0">
                <a:latin typeface="Arial" panose="020B0604020202020204" pitchFamily="34" charset="0"/>
                <a:cs typeface="Arial" panose="020B0604020202020204" pitchFamily="34" charset="0"/>
              </a:rPr>
              <a:t>Technology has grown very fast allowing to people in now days to do almost everything they want, and for students' technology is a very big advantage as it provide them </a:t>
            </a:r>
            <a:r>
              <a:rPr lang="en-US" dirty="0">
                <a:latin typeface="Arial" panose="020B0604020202020204" pitchFamily="34" charset="0"/>
                <a:cs typeface="Arial" panose="020B0604020202020204" pitchFamily="34" charset="0"/>
              </a:rPr>
              <a:t>access to countless resources, encouraging them to carry out with research and therefore become more independent. This presentation is about how do students use technology to collaborate at UWTSD in order to have a clear view and demonstrate a good understanding and data collection skills.</a:t>
            </a:r>
            <a:endParaRPr lang="en-GB"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3440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4FB03-845E-4004-82E3-75AEB68040BD}"/>
              </a:ext>
            </a:extLst>
          </p:cNvPr>
          <p:cNvSpPr>
            <a:spLocks noGrp="1"/>
          </p:cNvSpPr>
          <p:nvPr>
            <p:ph type="title"/>
          </p:nvPr>
        </p:nvSpPr>
        <p:spPr>
          <a:xfrm>
            <a:off x="1036320" y="286603"/>
            <a:ext cx="10058400" cy="1450757"/>
          </a:xfrm>
        </p:spPr>
        <p:txBody>
          <a:bodyPr>
            <a:normAutofit/>
          </a:bodyPr>
          <a:lstStyle/>
          <a:p>
            <a:r>
              <a:rPr lang="en-GB" dirty="0">
                <a:latin typeface="Arial" panose="020B0604020202020204" pitchFamily="34" charset="0"/>
                <a:cs typeface="Arial" panose="020B0604020202020204" pitchFamily="34" charset="0"/>
              </a:rPr>
              <a:t>Technology tools used at UWTSD</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Laptop">
            <a:extLst>
              <a:ext uri="{FF2B5EF4-FFF2-40B4-BE49-F238E27FC236}">
                <a16:creationId xmlns:a16="http://schemas.microsoft.com/office/drawing/2014/main" id="{B6F750C0-7414-E0D5-6570-0A6E1717F6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7A4CE666-C164-4FD2-93B6-847BC69CDD78}"/>
              </a:ext>
            </a:extLst>
          </p:cNvPr>
          <p:cNvSpPr>
            <a:spLocks noGrp="1"/>
          </p:cNvSpPr>
          <p:nvPr>
            <p:ph idx="1"/>
          </p:nvPr>
        </p:nvSpPr>
        <p:spPr>
          <a:xfrm>
            <a:off x="4706460" y="2108201"/>
            <a:ext cx="6388260" cy="3760891"/>
          </a:xfrm>
        </p:spPr>
        <p:txBody>
          <a:bodyPr>
            <a:normAutofit lnSpcReduction="10000"/>
          </a:bodyPr>
          <a:lstStyle/>
          <a:p>
            <a:pPr algn="just"/>
            <a:r>
              <a:rPr lang="en-GB" dirty="0">
                <a:latin typeface="Arial" panose="020B0604020202020204" pitchFamily="34" charset="0"/>
                <a:cs typeface="Arial" panose="020B0604020202020204" pitchFamily="34" charset="0"/>
              </a:rPr>
              <a:t>At UWTSD students have access to different tool in order to collaborate such as Student Portal and Microsoft Teams. </a:t>
            </a:r>
            <a:r>
              <a:rPr lang="en-GB" sz="1800" dirty="0">
                <a:effectLst/>
                <a:latin typeface="Calibri" panose="020F0502020204030204" pitchFamily="34" charset="0"/>
                <a:ea typeface="Calibri" panose="020F0502020204030204" pitchFamily="34" charset="0"/>
                <a:cs typeface="Times New Roman" panose="02020603050405020304" pitchFamily="18" charset="0"/>
              </a:rPr>
              <a:t>(David, 2022)</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Student Portal: it an technological tool used by students to access class material, receive grades, upload assessments and </a:t>
            </a:r>
          </a:p>
          <a:p>
            <a:pPr algn="just"/>
            <a:r>
              <a:rPr lang="en-GB" dirty="0">
                <a:latin typeface="Arial" panose="020B0604020202020204" pitchFamily="34" charset="0"/>
                <a:cs typeface="Arial" panose="020B0604020202020204" pitchFamily="34" charset="0"/>
              </a:rPr>
              <a:t>Microsoft Teams: the university offer a free student account of Microsoft teams which it help students to collaborate by emails, video conference group chat , audio call and so on.</a:t>
            </a:r>
            <a:r>
              <a:rPr lang="en-GB" sz="1800" dirty="0">
                <a:effectLst/>
                <a:latin typeface="Calibri" panose="020F0502020204030204" pitchFamily="34" charset="0"/>
                <a:ea typeface="Calibri" panose="020F0502020204030204" pitchFamily="34" charset="0"/>
                <a:cs typeface="Times New Roman" panose="02020603050405020304" pitchFamily="18" charset="0"/>
              </a:rPr>
              <a:t> (Education, 2022)</a:t>
            </a:r>
          </a:p>
          <a:p>
            <a:pPr algn="just"/>
            <a:endParaRPr lang="en-GB" dirty="0">
              <a:latin typeface="Arial" panose="020B0604020202020204" pitchFamily="34" charset="0"/>
              <a:cs typeface="Arial" panose="020B0604020202020204" pitchFamily="34" charset="0"/>
            </a:endParaRPr>
          </a:p>
          <a:p>
            <a:endParaRPr lang="en-GB"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44445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6489E-74A7-4740-A400-2702A25B2F52}"/>
              </a:ext>
            </a:extLst>
          </p:cNvPr>
          <p:cNvSpPr>
            <a:spLocks noGrp="1"/>
          </p:cNvSpPr>
          <p:nvPr>
            <p:ph type="title"/>
          </p:nvPr>
        </p:nvSpPr>
        <p:spPr>
          <a:xfrm>
            <a:off x="1036320" y="286603"/>
            <a:ext cx="10058400" cy="1450757"/>
          </a:xfrm>
        </p:spPr>
        <p:txBody>
          <a:bodyPr>
            <a:normAutofit/>
          </a:bodyPr>
          <a:lstStyle/>
          <a:p>
            <a:r>
              <a:rPr lang="en-GB" dirty="0">
                <a:latin typeface="Arial" panose="020B0604020202020204" pitchFamily="34" charset="0"/>
                <a:cs typeface="Arial" panose="020B0604020202020204" pitchFamily="34" charset="0"/>
              </a:rPr>
              <a:t>About Microsoft Teams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hat">
            <a:extLst>
              <a:ext uri="{FF2B5EF4-FFF2-40B4-BE49-F238E27FC236}">
                <a16:creationId xmlns:a16="http://schemas.microsoft.com/office/drawing/2014/main" id="{3ECA9B52-F854-024F-4541-24564E5966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9B989B9D-2509-42AF-AA9A-A83AE50365A3}"/>
              </a:ext>
            </a:extLst>
          </p:cNvPr>
          <p:cNvSpPr>
            <a:spLocks noGrp="1"/>
          </p:cNvSpPr>
          <p:nvPr>
            <p:ph idx="1"/>
          </p:nvPr>
        </p:nvSpPr>
        <p:spPr>
          <a:xfrm>
            <a:off x="4706460" y="1895845"/>
            <a:ext cx="6388260" cy="3722529"/>
          </a:xfrm>
        </p:spPr>
        <p:txBody>
          <a:bodyPr>
            <a:noAutofit/>
          </a:bodyPr>
          <a:lstStyle/>
          <a:p>
            <a:pPr algn="just">
              <a:lnSpc>
                <a:spcPct val="100000"/>
              </a:lnSpc>
            </a:pPr>
            <a:r>
              <a:rPr lang="en-GB" sz="1400" dirty="0">
                <a:latin typeface="Arial" panose="020B0604020202020204" pitchFamily="34" charset="0"/>
                <a:cs typeface="Arial" panose="020B0604020202020204" pitchFamily="34" charset="0"/>
              </a:rPr>
              <a:t>Microsoft teams is an online communication tool as a </a:t>
            </a:r>
            <a:r>
              <a:rPr lang="en-US" sz="1400" dirty="0">
                <a:latin typeface="Arial" panose="020B0604020202020204" pitchFamily="34" charset="0"/>
                <a:cs typeface="Arial" panose="020B0604020202020204" pitchFamily="34" charset="0"/>
              </a:rPr>
              <a:t>chat-based collaboration platform that perform document sharing, online meetings and many more.</a:t>
            </a:r>
          </a:p>
          <a:p>
            <a:pPr algn="just">
              <a:lnSpc>
                <a:spcPct val="100000"/>
              </a:lnSpc>
            </a:pPr>
            <a:r>
              <a:rPr lang="en-US" sz="1400" dirty="0">
                <a:latin typeface="Arial" panose="020B0604020202020204" pitchFamily="34" charset="0"/>
                <a:cs typeface="Arial" panose="020B0604020202020204" pitchFamily="34" charset="0"/>
              </a:rPr>
              <a:t>The Microsoft Teams features are that are suitable and use by the UWTSD Students to collaborate are:</a:t>
            </a:r>
          </a:p>
          <a:p>
            <a:pPr algn="just" fontAlgn="base">
              <a:lnSpc>
                <a:spcPct val="100000"/>
              </a:lnSpc>
              <a:buFont typeface="Arial" panose="020B0604020202020204" pitchFamily="34" charset="0"/>
              <a:buChar char="•"/>
            </a:pPr>
            <a:r>
              <a:rPr lang="en-US" sz="1400" b="1" i="0" dirty="0">
                <a:effectLst/>
                <a:latin typeface="Arial" panose="020B0604020202020204" pitchFamily="34" charset="0"/>
                <a:cs typeface="Arial" panose="020B0604020202020204" pitchFamily="34" charset="0"/>
              </a:rPr>
              <a:t>Teams and channels: </a:t>
            </a:r>
            <a:r>
              <a:rPr lang="en-US" sz="1400" i="0" dirty="0">
                <a:effectLst/>
                <a:latin typeface="Arial" panose="020B0604020202020204" pitchFamily="34" charset="0"/>
                <a:cs typeface="Arial" panose="020B0604020202020204" pitchFamily="34" charset="0"/>
              </a:rPr>
              <a:t>Is used to create a </a:t>
            </a:r>
            <a:r>
              <a:rPr lang="en-US" sz="1400" dirty="0">
                <a:latin typeface="Arial" panose="020B0604020202020204" pitchFamily="34" charset="0"/>
                <a:cs typeface="Arial" panose="020B0604020202020204" pitchFamily="34" charset="0"/>
              </a:rPr>
              <a:t>group</a:t>
            </a:r>
            <a:r>
              <a:rPr lang="en-US" sz="1400" i="0" dirty="0">
                <a:effectLst/>
                <a:latin typeface="Arial" panose="020B0604020202020204" pitchFamily="34" charset="0"/>
                <a:cs typeface="Arial" panose="020B0604020202020204" pitchFamily="34" charset="0"/>
              </a:rPr>
              <a:t> channel that allow the group to speak about university presentation or any othe</a:t>
            </a:r>
            <a:r>
              <a:rPr lang="en-US" sz="1400" dirty="0">
                <a:latin typeface="Arial" panose="020B0604020202020204" pitchFamily="34" charset="0"/>
                <a:cs typeface="Arial" panose="020B0604020202020204" pitchFamily="34" charset="0"/>
              </a:rPr>
              <a:t>r.</a:t>
            </a:r>
            <a:endParaRPr lang="en-US" sz="1400" i="0" dirty="0">
              <a:effectLst/>
              <a:latin typeface="Arial" panose="020B0604020202020204" pitchFamily="34" charset="0"/>
              <a:cs typeface="Arial" panose="020B0604020202020204" pitchFamily="34" charset="0"/>
            </a:endParaRPr>
          </a:p>
          <a:p>
            <a:pPr algn="just" fontAlgn="base">
              <a:lnSpc>
                <a:spcPct val="100000"/>
              </a:lnSpc>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  </a:t>
            </a:r>
            <a:r>
              <a:rPr lang="en-US" sz="1400" b="1" i="0" dirty="0">
                <a:effectLst/>
                <a:latin typeface="Arial" panose="020B0604020202020204" pitchFamily="34" charset="0"/>
                <a:cs typeface="Arial" panose="020B0604020202020204" pitchFamily="34" charset="0"/>
              </a:rPr>
              <a:t>Conversations within channels and teams. </a:t>
            </a:r>
            <a:r>
              <a:rPr lang="en-US" sz="1400" i="0" dirty="0">
                <a:effectLst/>
                <a:latin typeface="Arial" panose="020B0604020202020204" pitchFamily="34" charset="0"/>
                <a:cs typeface="Arial" panose="020B0604020202020204" pitchFamily="34" charset="0"/>
              </a:rPr>
              <a:t>Any group member </a:t>
            </a:r>
            <a:r>
              <a:rPr lang="en-US" sz="1400" b="0" i="0" dirty="0">
                <a:effectLst/>
                <a:latin typeface="Arial" panose="020B0604020202020204" pitchFamily="34" charset="0"/>
                <a:cs typeface="Arial" panose="020B0604020202020204" pitchFamily="34" charset="0"/>
              </a:rPr>
              <a:t>can view and add </a:t>
            </a:r>
            <a:r>
              <a:rPr lang="en-US" sz="1400" dirty="0">
                <a:latin typeface="Arial" panose="020B0604020202020204" pitchFamily="34" charset="0"/>
                <a:cs typeface="Arial" panose="020B0604020202020204" pitchFamily="34" charset="0"/>
              </a:rPr>
              <a:t>from </a:t>
            </a:r>
            <a:r>
              <a:rPr lang="en-US" sz="1400" b="0" i="0" dirty="0">
                <a:effectLst/>
                <a:latin typeface="Arial" panose="020B0604020202020204" pitchFamily="34" charset="0"/>
                <a:cs typeface="Arial" panose="020B0604020202020204" pitchFamily="34" charset="0"/>
              </a:rPr>
              <a:t>different chats in the General channel and can invite a member to different chats and channels by use an @ function.</a:t>
            </a:r>
          </a:p>
          <a:p>
            <a:pPr algn="just" fontAlgn="base">
              <a:lnSpc>
                <a:spcPct val="100000"/>
              </a:lnSpc>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 </a:t>
            </a:r>
            <a:r>
              <a:rPr lang="en-US" sz="1400" b="1" i="0" dirty="0">
                <a:effectLst/>
                <a:latin typeface="Arial" panose="020B0604020202020204" pitchFamily="34" charset="0"/>
                <a:cs typeface="Arial" panose="020B0604020202020204" pitchFamily="34" charset="0"/>
              </a:rPr>
              <a:t>A chat function.</a:t>
            </a:r>
            <a:r>
              <a:rPr lang="en-US" sz="1400" b="0" i="0" dirty="0">
                <a:effectLst/>
                <a:latin typeface="Arial" panose="020B0604020202020204" pitchFamily="34" charset="0"/>
                <a:cs typeface="Arial" panose="020B0604020202020204" pitchFamily="34" charset="0"/>
              </a:rPr>
              <a:t> The chat function that can take place between groups and individuals in order to collaborate.</a:t>
            </a:r>
          </a:p>
          <a:p>
            <a:pPr algn="just" fontAlgn="base">
              <a:lnSpc>
                <a:spcPct val="100000"/>
              </a:lnSpc>
              <a:buFont typeface="Arial" panose="020B0604020202020204" pitchFamily="34" charset="0"/>
              <a:buChar char="•"/>
            </a:pPr>
            <a:r>
              <a:rPr lang="en-US" sz="1400" b="0" i="0" dirty="0">
                <a:effectLst/>
                <a:latin typeface="Arial" panose="020B0604020202020204" pitchFamily="34" charset="0"/>
                <a:cs typeface="Arial" panose="020B0604020202020204" pitchFamily="34" charset="0"/>
              </a:rPr>
              <a:t> </a:t>
            </a:r>
            <a:r>
              <a:rPr lang="en-US" sz="1400" b="1" i="0" dirty="0">
                <a:effectLst/>
                <a:latin typeface="Arial" panose="020B0604020202020204" pitchFamily="34" charset="0"/>
                <a:cs typeface="Arial" panose="020B0604020202020204" pitchFamily="34" charset="0"/>
              </a:rPr>
              <a:t>Document storage in SharePoint.</a:t>
            </a:r>
            <a:r>
              <a:rPr lang="en-US" sz="1400" b="0" i="0" dirty="0">
                <a:effectLst/>
                <a:latin typeface="Arial" panose="020B0604020202020204" pitchFamily="34" charset="0"/>
                <a:cs typeface="Arial" panose="020B0604020202020204" pitchFamily="34" charset="0"/>
              </a:rPr>
              <a:t> The groups can use Microsoft Teams to share and storage documents and files across all conversation an will automatically save the document </a:t>
            </a:r>
            <a:r>
              <a:rPr lang="en-US" sz="1400" dirty="0">
                <a:latin typeface="Arial" panose="020B0604020202020204" pitchFamily="34" charset="0"/>
                <a:cs typeface="Arial" panose="020B0604020202020204" pitchFamily="34" charset="0"/>
              </a:rPr>
              <a:t>with </a:t>
            </a:r>
            <a:r>
              <a:rPr lang="en-US" sz="1400" b="0" i="0" dirty="0">
                <a:effectLst/>
                <a:latin typeface="Arial" panose="020B0604020202020204" pitchFamily="34" charset="0"/>
                <a:cs typeface="Arial" panose="020B0604020202020204" pitchFamily="34" charset="0"/>
              </a:rPr>
              <a:t>SharePoint Online, Also the security and permission can be personalized</a:t>
            </a:r>
          </a:p>
          <a:p>
            <a:pPr marL="0" indent="0" algn="just" fontAlgn="base">
              <a:lnSpc>
                <a:spcPct val="100000"/>
              </a:lnSpc>
              <a:buNone/>
            </a:pPr>
            <a:r>
              <a:rPr lang="en-US" sz="1400" dirty="0">
                <a:latin typeface="Arial" panose="020B0604020202020204" pitchFamily="34" charset="0"/>
                <a:cs typeface="Arial" panose="020B0604020202020204" pitchFamily="34" charset="0"/>
              </a:rPr>
              <a:t>(Louis Martin, 2019)</a:t>
            </a: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1802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BE4A0BF-D5BE-468B-9F08-E4A43CDCA13B}"/>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latin typeface="Arial" panose="020B0604020202020204" pitchFamily="34" charset="0"/>
                <a:cs typeface="Arial" panose="020B0604020202020204" pitchFamily="34" charset="0"/>
              </a:rPr>
              <a:t>Continue</a:t>
            </a:r>
          </a:p>
        </p:txBody>
      </p:sp>
      <p:sp>
        <p:nvSpPr>
          <p:cNvPr id="3" name="Content Placeholder 2">
            <a:extLst>
              <a:ext uri="{FF2B5EF4-FFF2-40B4-BE49-F238E27FC236}">
                <a16:creationId xmlns:a16="http://schemas.microsoft.com/office/drawing/2014/main" id="{26DE09F1-77C2-475B-A69E-694D80C3D41E}"/>
              </a:ext>
            </a:extLst>
          </p:cNvPr>
          <p:cNvSpPr>
            <a:spLocks noGrp="1"/>
          </p:cNvSpPr>
          <p:nvPr>
            <p:ph idx="1"/>
          </p:nvPr>
        </p:nvSpPr>
        <p:spPr>
          <a:xfrm>
            <a:off x="972766" y="2023963"/>
            <a:ext cx="10182597" cy="3845025"/>
          </a:xfrm>
        </p:spPr>
        <p:txBody>
          <a:bodyPr>
            <a:normAutofit lnSpcReduction="10000"/>
          </a:bodyPr>
          <a:lstStyle/>
          <a:p>
            <a:pPr algn="just" fontAlgn="base">
              <a:lnSpc>
                <a:spcPct val="100000"/>
              </a:lnSpc>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Online video calling and screen sharing. </a:t>
            </a:r>
            <a:r>
              <a:rPr lang="en-US" sz="1600" i="0" dirty="0">
                <a:effectLst/>
                <a:latin typeface="Arial" panose="020B0604020202020204" pitchFamily="34" charset="0"/>
                <a:cs typeface="Arial" panose="020B0604020202020204" pitchFamily="34" charset="0"/>
              </a:rPr>
              <a:t>Students can use Microsoft </a:t>
            </a:r>
            <a:r>
              <a:rPr lang="en-US" sz="1600" dirty="0">
                <a:latin typeface="Arial" panose="020B0604020202020204" pitchFamily="34" charset="0"/>
                <a:cs typeface="Arial" panose="020B0604020202020204" pitchFamily="34" charset="0"/>
              </a:rPr>
              <a:t>Teams also for </a:t>
            </a:r>
            <a:r>
              <a:rPr lang="en-US" sz="1600" b="0" i="0" dirty="0">
                <a:effectLst/>
                <a:latin typeface="Arial" panose="020B0604020202020204" pitchFamily="34" charset="0"/>
                <a:cs typeface="Arial" panose="020B0604020202020204" pitchFamily="34" charset="0"/>
              </a:rPr>
              <a:t>good video calls feature </a:t>
            </a:r>
            <a:r>
              <a:rPr lang="en-US" sz="1600" dirty="0">
                <a:latin typeface="Arial" panose="020B0604020202020204" pitchFamily="34" charset="0"/>
                <a:cs typeface="Arial" panose="020B0604020202020204" pitchFamily="34" charset="0"/>
              </a:rPr>
              <a:t>which are great to use in collaborating with the group or other students outside the campus on the </a:t>
            </a:r>
            <a:r>
              <a:rPr lang="en-US" sz="1600" b="0" i="0" dirty="0">
                <a:effectLst/>
                <a:latin typeface="Arial" panose="020B0604020202020204" pitchFamily="34" charset="0"/>
                <a:cs typeface="Arial" panose="020B0604020202020204" pitchFamily="34" charset="0"/>
              </a:rPr>
              <a:t>platform. </a:t>
            </a:r>
            <a:r>
              <a:rPr lang="en-US" sz="1600" dirty="0">
                <a:latin typeface="Arial" panose="020B0604020202020204" pitchFamily="34" charset="0"/>
                <a:cs typeface="Arial" panose="020B0604020202020204" pitchFamily="34" charset="0"/>
              </a:rPr>
              <a:t>Also it can be use </a:t>
            </a:r>
            <a:r>
              <a:rPr lang="en-US" sz="1600" b="0" i="0" dirty="0">
                <a:effectLst/>
                <a:latin typeface="Arial" panose="020B0604020202020204" pitchFamily="34" charset="0"/>
                <a:cs typeface="Arial" panose="020B0604020202020204" pitchFamily="34" charset="0"/>
              </a:rPr>
              <a:t>fast desktop sharing for technical assistance or in desktop help.</a:t>
            </a:r>
          </a:p>
          <a:p>
            <a:pPr algn="just" fontAlgn="base">
              <a:lnSpc>
                <a:spcPct val="100000"/>
              </a:lnSpc>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 </a:t>
            </a:r>
            <a:r>
              <a:rPr lang="en-US" sz="1600" b="1" i="0" dirty="0">
                <a:effectLst/>
                <a:latin typeface="Arial" panose="020B0604020202020204" pitchFamily="34" charset="0"/>
                <a:cs typeface="Arial" panose="020B0604020202020204" pitchFamily="34" charset="0"/>
              </a:rPr>
              <a:t>Online meetings.</a:t>
            </a:r>
            <a:r>
              <a:rPr lang="en-US" sz="1600" b="0" i="0" dirty="0">
                <a:effectLst/>
                <a:latin typeface="Arial" panose="020B0604020202020204" pitchFamily="34" charset="0"/>
                <a:cs typeface="Arial" panose="020B0604020202020204" pitchFamily="34" charset="0"/>
              </a:rPr>
              <a:t> Online meetings can include any student is good for group presen</a:t>
            </a:r>
            <a:r>
              <a:rPr lang="en-US" sz="1600" dirty="0">
                <a:latin typeface="Arial" panose="020B0604020202020204" pitchFamily="34" charset="0"/>
                <a:cs typeface="Arial" panose="020B0604020202020204" pitchFamily="34" charset="0"/>
              </a:rPr>
              <a:t>tation practice and collaboration </a:t>
            </a:r>
            <a:r>
              <a:rPr lang="en-US" sz="1600" b="0" i="0" dirty="0">
                <a:effectLst/>
                <a:latin typeface="Arial" panose="020B0604020202020204" pitchFamily="34" charset="0"/>
                <a:cs typeface="Arial" panose="020B0604020202020204" pitchFamily="34" charset="0"/>
              </a:rPr>
              <a:t>. This feature also includes a scheduling aid that will help the students to remember, a note-taking app , file uploading, and in-meeting chat messaging that are easy to use.</a:t>
            </a:r>
          </a:p>
          <a:p>
            <a:pPr algn="just" fontAlgn="base">
              <a:lnSpc>
                <a:spcPct val="100000"/>
              </a:lnSpc>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 </a:t>
            </a:r>
            <a:r>
              <a:rPr lang="en-US" sz="1600" b="1" i="0" dirty="0">
                <a:effectLst/>
                <a:latin typeface="Arial" panose="020B0604020202020204" pitchFamily="34" charset="0"/>
                <a:cs typeface="Arial" panose="020B0604020202020204" pitchFamily="34" charset="0"/>
              </a:rPr>
              <a:t>Audio conferencing. </a:t>
            </a:r>
            <a:r>
              <a:rPr lang="en-US" sz="1600" dirty="0">
                <a:latin typeface="Arial" panose="020B0604020202020204" pitchFamily="34" charset="0"/>
                <a:cs typeface="Arial" panose="020B0604020202020204" pitchFamily="34" charset="0"/>
              </a:rPr>
              <a:t>The </a:t>
            </a:r>
            <a:r>
              <a:rPr lang="en-US" sz="1600" b="0" i="0" dirty="0">
                <a:effectLst/>
                <a:latin typeface="Arial" panose="020B0604020202020204" pitchFamily="34" charset="0"/>
                <a:cs typeface="Arial" panose="020B0604020202020204" pitchFamily="34" charset="0"/>
              </a:rPr>
              <a:t>audio conferencing can be use by anyone with bad internet signal by  join an online meeting via phone </a:t>
            </a:r>
            <a:r>
              <a:rPr lang="en-US" sz="1600" dirty="0">
                <a:latin typeface="Arial" panose="020B0604020202020204" pitchFamily="34" charset="0"/>
                <a:cs typeface="Arial" panose="020B0604020202020204" pitchFamily="34" charset="0"/>
              </a:rPr>
              <a:t>using a </a:t>
            </a:r>
            <a:r>
              <a:rPr lang="en-US" sz="1600" b="0" i="0" dirty="0">
                <a:effectLst/>
                <a:latin typeface="Arial" panose="020B0604020202020204" pitchFamily="34" charset="0"/>
                <a:cs typeface="Arial" panose="020B0604020202020204" pitchFamily="34" charset="0"/>
              </a:rPr>
              <a:t>dial-in number which is also very useful for students who are travelling  because on the go can participate with no internet required. </a:t>
            </a:r>
          </a:p>
          <a:p>
            <a:pPr algn="just" fontAlgn="base">
              <a:lnSpc>
                <a:spcPct val="100000"/>
              </a:lnSpc>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 </a:t>
            </a:r>
            <a:r>
              <a:rPr lang="en-US" sz="1600" b="1" i="0" dirty="0">
                <a:effectLst/>
                <a:latin typeface="Arial" panose="020B0604020202020204" pitchFamily="34" charset="0"/>
                <a:cs typeface="Arial" panose="020B0604020202020204" pitchFamily="34" charset="0"/>
              </a:rPr>
              <a:t>Full telephony.</a:t>
            </a:r>
            <a:r>
              <a:rPr lang="en-US" sz="1600" b="0" i="0" dirty="0">
                <a:effectLst/>
                <a:latin typeface="Arial" panose="020B0604020202020204" pitchFamily="34" charset="0"/>
                <a:cs typeface="Arial" panose="020B0604020202020204" pitchFamily="34" charset="0"/>
              </a:rPr>
              <a:t> This feature help students to contact each other without knowing the other one phone number and without internet which will help students to contact each other easier in case they forgot to ask for phone number.</a:t>
            </a:r>
          </a:p>
          <a:p>
            <a:pPr marL="0" indent="0" algn="just" fontAlgn="base">
              <a:lnSpc>
                <a:spcPct val="100000"/>
              </a:lnSpc>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Ilag</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p>
          <a:p>
            <a:pPr algn="just" fontAlgn="base">
              <a:lnSpc>
                <a:spcPct val="10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4690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8749A-B27A-4411-A0ED-B74611BEE601}"/>
              </a:ext>
            </a:extLst>
          </p:cNvPr>
          <p:cNvSpPr>
            <a:spLocks noGrp="1"/>
          </p:cNvSpPr>
          <p:nvPr>
            <p:ph type="title"/>
          </p:nvPr>
        </p:nvSpPr>
        <p:spPr>
          <a:xfrm>
            <a:off x="1036320" y="286603"/>
            <a:ext cx="10058400" cy="1450757"/>
          </a:xfrm>
        </p:spPr>
        <p:txBody>
          <a:bodyPr>
            <a:normAutofit/>
          </a:bodyPr>
          <a:lstStyle/>
          <a:p>
            <a:r>
              <a:rPr lang="en-GB" dirty="0">
                <a:latin typeface="Arial" panose="020B0604020202020204" pitchFamily="34" charset="0"/>
                <a:cs typeface="Arial" panose="020B0604020202020204" pitchFamily="34" charset="0"/>
              </a:rPr>
              <a:t>Performing and training</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Fabric Report Library">
            <a:extLst>
              <a:ext uri="{FF2B5EF4-FFF2-40B4-BE49-F238E27FC236}">
                <a16:creationId xmlns:a16="http://schemas.microsoft.com/office/drawing/2014/main" id="{A27B6815-5DCE-FCF8-ED15-C5B9815BD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4AF71E5E-401C-4DF7-A8CE-58BA96F80243}"/>
              </a:ext>
            </a:extLst>
          </p:cNvPr>
          <p:cNvSpPr>
            <a:spLocks noGrp="1"/>
          </p:cNvSpPr>
          <p:nvPr>
            <p:ph idx="1"/>
          </p:nvPr>
        </p:nvSpPr>
        <p:spPr>
          <a:xfrm>
            <a:off x="4675695" y="2108201"/>
            <a:ext cx="6419025" cy="3774125"/>
          </a:xfrm>
        </p:spPr>
        <p:txBody>
          <a:bodyPr>
            <a:normAutofit lnSpcReduction="10000"/>
          </a:bodyPr>
          <a:lstStyle/>
          <a:p>
            <a:pPr algn="just">
              <a:buFont typeface="Arial" panose="020B0604020202020204" pitchFamily="34" charset="0"/>
              <a:buChar char="•"/>
            </a:pPr>
            <a:r>
              <a:rPr lang="en-GB" dirty="0"/>
              <a:t> </a:t>
            </a:r>
            <a:r>
              <a:rPr lang="en-GB" dirty="0">
                <a:latin typeface="Arial" panose="020B0604020202020204" pitchFamily="34" charset="0"/>
                <a:cs typeface="Arial" panose="020B0604020202020204" pitchFamily="34" charset="0"/>
              </a:rPr>
              <a:t>UWTSD is not only give access to students it also provide training and instructions documents which are available on the student portal in order to ensure that the students have everything is needed to be able to collaborate and maximize their potential.</a:t>
            </a:r>
          </a:p>
          <a:p>
            <a:pPr algn="just">
              <a:buFont typeface="Arial" panose="020B0604020202020204" pitchFamily="34" charset="0"/>
              <a:buChar char="•"/>
            </a:pPr>
            <a:r>
              <a:rPr lang="en-GB" dirty="0">
                <a:latin typeface="Arial" panose="020B0604020202020204" pitchFamily="34" charset="0"/>
                <a:cs typeface="Arial" panose="020B0604020202020204" pitchFamily="34" charset="0"/>
              </a:rPr>
              <a:t> The instruction of how to use Microsoft Teams are clean and are provided with photos for a better understanding. Also the university provide in campus help in case any student need more help to understand how to use it</a:t>
            </a:r>
          </a:p>
          <a:p>
            <a:pPr marL="0" indent="0" algn="jus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(David, 2022)</a:t>
            </a: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5207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D30BE-2DDE-4090-92DD-4E260A9F5503}"/>
              </a:ext>
            </a:extLst>
          </p:cNvPr>
          <p:cNvSpPr>
            <a:spLocks noGrp="1"/>
          </p:cNvSpPr>
          <p:nvPr>
            <p:ph type="title"/>
          </p:nvPr>
        </p:nvSpPr>
        <p:spPr>
          <a:xfrm>
            <a:off x="4974771" y="634946"/>
            <a:ext cx="6574972" cy="1450757"/>
          </a:xfrm>
        </p:spPr>
        <p:txBody>
          <a:bodyPr>
            <a:normAutofit/>
          </a:bodyPr>
          <a:lstStyle/>
          <a:p>
            <a:r>
              <a:rPr lang="en-GB" dirty="0"/>
              <a:t>Conclusion</a:t>
            </a:r>
          </a:p>
        </p:txBody>
      </p:sp>
      <p:pic>
        <p:nvPicPr>
          <p:cNvPr id="7" name="Graphic 6" descr="Users">
            <a:extLst>
              <a:ext uri="{FF2B5EF4-FFF2-40B4-BE49-F238E27FC236}">
                <a16:creationId xmlns:a16="http://schemas.microsoft.com/office/drawing/2014/main" id="{3FFD14AF-B847-1FB9-67C0-FA757A613F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000" y="1351115"/>
            <a:ext cx="3695179" cy="3695179"/>
          </a:xfrm>
          <a:prstGeom prst="rect">
            <a:avLst/>
          </a:prstGeom>
        </p:spPr>
      </p:pic>
      <p:cxnSp>
        <p:nvCxnSpPr>
          <p:cNvPr id="12" name="Straight Connector 1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63482" y="2246569"/>
            <a:ext cx="58521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8FA6F9-9274-4EC5-AB08-95C5ADA1173C}"/>
              </a:ext>
            </a:extLst>
          </p:cNvPr>
          <p:cNvSpPr>
            <a:spLocks noGrp="1"/>
          </p:cNvSpPr>
          <p:nvPr>
            <p:ph idx="1"/>
          </p:nvPr>
        </p:nvSpPr>
        <p:spPr>
          <a:xfrm>
            <a:off x="4973711" y="2407436"/>
            <a:ext cx="6576032" cy="3461657"/>
          </a:xfrm>
        </p:spPr>
        <p:txBody>
          <a:bodyPr>
            <a:normAutofit/>
          </a:bodyPr>
          <a:lstStyle/>
          <a:p>
            <a:pPr algn="just"/>
            <a:r>
              <a:rPr lang="en-GB" dirty="0">
                <a:latin typeface="Arial" panose="020B0604020202020204" pitchFamily="34" charset="0"/>
                <a:cs typeface="Arial" panose="020B0604020202020204" pitchFamily="34" charset="0"/>
              </a:rPr>
              <a:t>In conclusion the UWTSD students use technology in order to collaborate with each other via Microsoft teams. The university provide all the support needed for students in order to ensure  that students can use properly the Microsoft Teams to communicate and collaborate with each other. Further there is no needed for more training to be implemented as students already have all the resources they need provided by the university.</a:t>
            </a:r>
          </a:p>
        </p:txBody>
      </p:sp>
      <p:sp>
        <p:nvSpPr>
          <p:cNvPr id="14" name="Rectangle 13">
            <a:extLst>
              <a:ext uri="{FF2B5EF4-FFF2-40B4-BE49-F238E27FC236}">
                <a16:creationId xmlns:a16="http://schemas.microsoft.com/office/drawing/2014/main" id="{3BD57AB6-3172-4520-B22E-FCD0184F3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9580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FDAA8-D562-4515-B8BF-3FD81F57B0D3}"/>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3615F279-65CB-43E3-BB1F-5BC0A20EB4C5}"/>
              </a:ext>
            </a:extLst>
          </p:cNvPr>
          <p:cNvSpPr>
            <a:spLocks noGrp="1" noChangeArrowheads="1"/>
          </p:cNvSpPr>
          <p:nvPr>
            <p:ph idx="1"/>
          </p:nvPr>
        </p:nvSpPr>
        <p:spPr bwMode="auto">
          <a:xfrm>
            <a:off x="1097279" y="1822899"/>
            <a:ext cx="10196031"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David, U. o. W. T. S., 2022. </a:t>
            </a:r>
            <a:r>
              <a:rPr kumimoji="0" lang="en-US" altLang="en-US" sz="16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Microsoft Teams. </a:t>
            </a: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6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https://www.uwtsd.ac.uk/teams/</a:t>
            </a:r>
            <a:b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18 06 2022].</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Education, M. T. f., 2022. </a:t>
            </a:r>
            <a:r>
              <a:rPr kumimoji="0" lang="en-US" altLang="en-US" sz="16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True teamwork in Microsoft Teams. </a:t>
            </a: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6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https://support.microsoft.com/en-us/topic/true-teamwork-in-microsoft-teams-c724a033-092c-4ccd-96af-286a29a0757e#:~:text=Microsoft%20Teams%20is%20a%20digital,upcoming%20work%20in%20one%20place.</a:t>
            </a:r>
            <a:b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20 06 2022].</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Ilag</a:t>
            </a: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B. N., 2020. </a:t>
            </a:r>
            <a:r>
              <a:rPr kumimoji="0" lang="en-US" altLang="en-US" sz="16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Microsoft Teams Overview. In: Understanding Microsoft Teams. </a:t>
            </a: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Berkeley, CA: </a:t>
            </a:r>
            <a:r>
              <a:rPr kumimoji="0" lang="en-US" altLang="en-US" sz="16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Apress</a:t>
            </a: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Louis Martin, D. T., 2019. Teaching with Teams: An introduction to teaching an undergraduate law module using Microsoft Teams. </a:t>
            </a:r>
            <a:r>
              <a:rPr kumimoji="0" lang="en-US" altLang="en-US" sz="16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Innovative Practice in Higher Education, </a:t>
            </a:r>
            <a:r>
              <a:rPr kumimoji="0" lang="en-US" altLang="en-US" sz="16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3(3), pp. 1-9.</a:t>
            </a:r>
            <a:endParaRPr kumimoji="0" lang="en-GB"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32861132"/>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2F281B"/>
      </a:dk2>
      <a:lt2>
        <a:srgbClr val="F0F0F3"/>
      </a:lt2>
      <a:accent1>
        <a:srgbClr val="A0A641"/>
      </a:accent1>
      <a:accent2>
        <a:srgbClr val="B1873B"/>
      </a:accent2>
      <a:accent3>
        <a:srgbClr val="C3684D"/>
      </a:accent3>
      <a:accent4>
        <a:srgbClr val="B13B51"/>
      </a:accent4>
      <a:accent5>
        <a:srgbClr val="C34D94"/>
      </a:accent5>
      <a:accent6>
        <a:srgbClr val="AF3BB1"/>
      </a:accent6>
      <a:hlink>
        <a:srgbClr val="C1457B"/>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1220</TotalTime>
  <Words>944</Words>
  <Application>Microsoft Office PowerPoint</Application>
  <PresentationFormat>Widescreen</PresentationFormat>
  <Paragraphs>47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Georgia Pro Cond Light</vt:lpstr>
      <vt:lpstr>Speak Pro</vt:lpstr>
      <vt:lpstr>RetrospectVTI</vt:lpstr>
      <vt:lpstr>Group Presentation- How do students use technology to collaborate at UWTSD</vt:lpstr>
      <vt:lpstr>Table of Content</vt:lpstr>
      <vt:lpstr>Introduction</vt:lpstr>
      <vt:lpstr>Technology tools used at UWTSD</vt:lpstr>
      <vt:lpstr>About Microsoft Teams</vt:lpstr>
      <vt:lpstr>Continue</vt:lpstr>
      <vt:lpstr>Performing and training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How do students use technology to collaborate at UWTSD</dc:title>
  <dc:creator>Stefania Dinca</dc:creator>
  <cp:lastModifiedBy>nikki Dinca</cp:lastModifiedBy>
  <cp:revision>2</cp:revision>
  <dcterms:created xsi:type="dcterms:W3CDTF">2022-06-21T11:48:06Z</dcterms:created>
  <dcterms:modified xsi:type="dcterms:W3CDTF">2022-06-25T13:22:52Z</dcterms:modified>
</cp:coreProperties>
</file>