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57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AE1"/>
    <a:srgbClr val="FFE3CD"/>
    <a:srgbClr val="6A002D"/>
    <a:srgbClr val="F1E1BC"/>
    <a:srgbClr val="969A60"/>
    <a:srgbClr val="D7D4C7"/>
    <a:srgbClr val="C6C2B8"/>
    <a:srgbClr val="5F0D23"/>
    <a:srgbClr val="ED1A51"/>
    <a:srgbClr val="0E7E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04" autoAdjust="0"/>
    <p:restoredTop sz="94660"/>
  </p:normalViewPr>
  <p:slideViewPr>
    <p:cSldViewPr snapToGrid="0">
      <p:cViewPr varScale="1">
        <p:scale>
          <a:sx n="60" d="100"/>
          <a:sy n="60" d="100"/>
        </p:scale>
        <p:origin x="102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8162" y="1042979"/>
            <a:ext cx="8733186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162" y="3522654"/>
            <a:ext cx="8733186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rgbClr val="6A002D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379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25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943" y="1683613"/>
            <a:ext cx="8251553" cy="285273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943" y="4563338"/>
            <a:ext cx="8251553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6A002D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4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4943" y="1873975"/>
            <a:ext cx="420624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0926" y="1873975"/>
            <a:ext cx="429768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49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943" y="299811"/>
            <a:ext cx="8623663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940" y="1615849"/>
            <a:ext cx="43891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4941" y="2439761"/>
            <a:ext cx="438912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1629" y="1615849"/>
            <a:ext cx="411697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11629" y="2439761"/>
            <a:ext cx="411697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711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736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54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943" y="465138"/>
            <a:ext cx="3099980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7594" y="465138"/>
            <a:ext cx="5371011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4943" y="2065338"/>
            <a:ext cx="309998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62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944" y="483326"/>
            <a:ext cx="2677886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18899" y="483326"/>
            <a:ext cx="5809707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4944" y="2083526"/>
            <a:ext cx="267788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5/15/2018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54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04943" y="417376"/>
            <a:ext cx="1121497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943" y="1841862"/>
            <a:ext cx="9456509" cy="4387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04943" y="6356349"/>
            <a:ext cx="21836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276D79ED-3FA7-4EF8-964B-EB8BCFAB02F8}" type="datetimeFigureOut">
              <a:rPr lang="en-US" smtClean="0"/>
              <a:pPr/>
              <a:t>5/15/2018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18899" y="6356349"/>
            <a:ext cx="327551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24693" y="6356350"/>
            <a:ext cx="19039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C6F12CB2-7F2C-47B9-AE70-22A94B49F23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610475" y="4914981"/>
            <a:ext cx="896556" cy="324395"/>
          </a:xfrm>
          <a:prstGeom prst="rect">
            <a:avLst/>
          </a:prstGeom>
        </p:spPr>
      </p:pic>
      <p:sp>
        <p:nvSpPr>
          <p:cNvPr id="12" name="TextBox 11"/>
          <p:cNvSpPr txBox="1"/>
          <p:nvPr userDrawn="1"/>
        </p:nvSpPr>
        <p:spPr>
          <a:xfrm rot="16200000">
            <a:off x="-2113768" y="2546065"/>
            <a:ext cx="3888671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bs-Latn-BA" sz="1200" dirty="0">
                <a:solidFill>
                  <a:schemeClr val="bg1">
                    <a:lumMod val="65000"/>
                  </a:schemeClr>
                </a:solidFill>
              </a:rPr>
              <a:t>Find</a:t>
            </a:r>
            <a:r>
              <a:rPr lang="bs-Latn-BA" sz="1200" baseline="0" dirty="0">
                <a:solidFill>
                  <a:schemeClr val="bg1">
                    <a:lumMod val="65000"/>
                  </a:schemeClr>
                </a:solidFill>
              </a:rPr>
              <a:t> m</a:t>
            </a:r>
            <a:r>
              <a:rPr lang="bs-Latn-BA" sz="1200" dirty="0">
                <a:solidFill>
                  <a:schemeClr val="bg1">
                    <a:lumMod val="65000"/>
                  </a:schemeClr>
                </a:solidFill>
              </a:rPr>
              <a:t>ore PowerPoint templates</a:t>
            </a:r>
            <a:r>
              <a:rPr lang="bs-Latn-BA" sz="1200" baseline="0" dirty="0">
                <a:solidFill>
                  <a:schemeClr val="bg1">
                    <a:lumMod val="65000"/>
                  </a:schemeClr>
                </a:solidFill>
              </a:rPr>
              <a:t> on </a:t>
            </a:r>
            <a:r>
              <a:rPr lang="bs-Latn-BA" sz="1200" b="1" baseline="0" dirty="0">
                <a:solidFill>
                  <a:schemeClr val="bg1">
                    <a:lumMod val="65000"/>
                  </a:schemeClr>
                </a:solidFill>
              </a:rPr>
              <a:t>prezentr.com</a:t>
            </a:r>
            <a:r>
              <a:rPr lang="bs-Latn-BA" sz="1200" baseline="0" dirty="0">
                <a:solidFill>
                  <a:schemeClr val="bg1">
                    <a:lumMod val="65000"/>
                  </a:schemeClr>
                </a:solidFill>
              </a:rPr>
              <a:t>!</a:t>
            </a:r>
            <a:endParaRPr lang="en-US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349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ln>
            <a:noFill/>
          </a:ln>
          <a:solidFill>
            <a:srgbClr val="6A002D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rgbClr val="6A002D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6A002D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rgbClr val="6A002D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6A002D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rgbClr val="6A002D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Do birds of a feather flock together?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8162" y="4093497"/>
            <a:ext cx="8733186" cy="1655762"/>
          </a:xfrm>
        </p:spPr>
        <p:txBody>
          <a:bodyPr>
            <a:normAutofit/>
          </a:bodyPr>
          <a:lstStyle/>
          <a:p>
            <a:r>
              <a:rPr lang="en-US" sz="3200" b="1" dirty="0"/>
              <a:t>Why are we attracted to certain individuals?</a:t>
            </a:r>
          </a:p>
        </p:txBody>
      </p:sp>
    </p:spTree>
    <p:extLst>
      <p:ext uri="{BB962C8B-B14F-4D97-AF65-F5344CB8AC3E}">
        <p14:creationId xmlns:p14="http://schemas.microsoft.com/office/powerpoint/2010/main" val="72092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44843-325D-44A8-BE08-1337213DA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influences the formation of relationships between individuals?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0241C-E4E6-41BD-A5F2-493279E77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4055" y="2242695"/>
            <a:ext cx="6935309" cy="376979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dirty="0"/>
              <a:t> Similarity</a:t>
            </a:r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dirty="0"/>
              <a:t> Proximity</a:t>
            </a:r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dirty="0"/>
              <a:t> Physical attractiveness</a:t>
            </a:r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dirty="0"/>
              <a:t> Familiarity</a:t>
            </a:r>
          </a:p>
        </p:txBody>
      </p:sp>
    </p:spTree>
    <p:extLst>
      <p:ext uri="{BB962C8B-B14F-4D97-AF65-F5344CB8AC3E}">
        <p14:creationId xmlns:p14="http://schemas.microsoft.com/office/powerpoint/2010/main" val="4205444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C76DD-F7E2-4A58-8067-23D4ECA69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43" y="232013"/>
            <a:ext cx="11214971" cy="1132764"/>
          </a:xfrm>
        </p:spPr>
        <p:txBody>
          <a:bodyPr/>
          <a:lstStyle/>
          <a:p>
            <a:r>
              <a:rPr lang="en-GB" dirty="0"/>
              <a:t>Similarity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03CD2-1E97-4747-8737-BEB497E6D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847" y="1555844"/>
            <a:ext cx="9456509" cy="45977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In surface characteristics</a:t>
            </a:r>
            <a:r>
              <a:rPr lang="en-US" dirty="0"/>
              <a:t>; </a:t>
            </a:r>
          </a:p>
          <a:p>
            <a:pPr lvl="2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2400" dirty="0"/>
              <a:t>race</a:t>
            </a:r>
          </a:p>
          <a:p>
            <a:pPr lvl="2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2400" dirty="0"/>
              <a:t>gender</a:t>
            </a:r>
          </a:p>
          <a:p>
            <a:pPr lvl="2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2400" dirty="0"/>
              <a:t>values</a:t>
            </a:r>
          </a:p>
          <a:p>
            <a:pPr lvl="2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2400" dirty="0"/>
              <a:t>beliefs </a:t>
            </a:r>
          </a:p>
          <a:p>
            <a:pPr marL="0" indent="0">
              <a:buNone/>
            </a:pPr>
            <a:r>
              <a:rPr lang="en-US" sz="3200" dirty="0"/>
              <a:t>People who complement us on;</a:t>
            </a:r>
          </a:p>
          <a:p>
            <a:pPr lvl="2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2400" dirty="0"/>
              <a:t> interests</a:t>
            </a:r>
          </a:p>
          <a:p>
            <a:pPr lvl="2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2400" dirty="0"/>
              <a:t> goals</a:t>
            </a:r>
          </a:p>
          <a:p>
            <a:pPr lvl="2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2400" dirty="0"/>
              <a:t> needs</a:t>
            </a:r>
            <a:br>
              <a:rPr lang="en-US" dirty="0"/>
            </a:br>
            <a:r>
              <a:rPr lang="en-US" dirty="0"/>
              <a:t>(Finkel &amp; Eastwick,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1784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376AA-37FC-42EE-A372-5185AD687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647" y="335490"/>
            <a:ext cx="11214971" cy="1325563"/>
          </a:xfrm>
        </p:spPr>
        <p:txBody>
          <a:bodyPr/>
          <a:lstStyle/>
          <a:p>
            <a:r>
              <a:rPr lang="en-GB" dirty="0"/>
              <a:t>Physical Attractiveness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0E0A2-0255-499B-A99D-E86EE2558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563" y="1923080"/>
            <a:ext cx="10235820" cy="4568161"/>
          </a:xfrm>
        </p:spPr>
        <p:txBody>
          <a:bodyPr/>
          <a:lstStyle/>
          <a:p>
            <a:pPr marL="0" indent="0">
              <a:buNone/>
            </a:pPr>
            <a:endParaRPr lang="en-US" sz="2000" dirty="0"/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3100" dirty="0"/>
              <a:t>Physical attractiveness is vital to relationship</a:t>
            </a:r>
            <a:br>
              <a:rPr lang="en-US" sz="3100" dirty="0"/>
            </a:br>
            <a:r>
              <a:rPr lang="en-US" sz="3100" dirty="0"/>
              <a:t>formation.</a:t>
            </a:r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3100" dirty="0"/>
              <a:t>We often change our appearances to look more attractive to others </a:t>
            </a:r>
            <a:r>
              <a:rPr lang="en-US" sz="2000" dirty="0"/>
              <a:t>(Regan, 2011).</a:t>
            </a:r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3100" dirty="0"/>
              <a:t>Deceptive online profiles.</a:t>
            </a:r>
          </a:p>
          <a:p>
            <a:pPr marL="0" indent="0">
              <a:buNone/>
            </a:pPr>
            <a:endParaRPr lang="en-US" sz="3100" dirty="0"/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en-US" sz="3100" dirty="0"/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en-US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91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Proximity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4943" y="2685142"/>
            <a:ext cx="9456509" cy="3544071"/>
          </a:xfrm>
        </p:spPr>
        <p:txBody>
          <a:bodyPr/>
          <a:lstStyle/>
          <a:p>
            <a:pPr lvl="1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3200" dirty="0"/>
              <a:t>We develop relationships with those who we     share a  place. </a:t>
            </a:r>
          </a:p>
          <a:p>
            <a:pPr lvl="1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US" sz="3200" dirty="0"/>
              <a:t>In many cases proximity leads to liking.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971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432D7-293C-4E28-84D8-E03114D8B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Familiarity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5F581-AF1D-4CE0-B03C-9CC155E45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2735" y="2946400"/>
            <a:ext cx="3648442" cy="1668272"/>
          </a:xfrm>
        </p:spPr>
        <p:txBody>
          <a:bodyPr>
            <a:normAutofit/>
          </a:bodyPr>
          <a:lstStyle/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3200" dirty="0"/>
              <a:t> Trust</a:t>
            </a:r>
          </a:p>
          <a:p>
            <a:pPr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3200" dirty="0"/>
              <a:t> Understanding</a:t>
            </a:r>
          </a:p>
        </p:txBody>
      </p:sp>
    </p:spTree>
    <p:extLst>
      <p:ext uri="{BB962C8B-B14F-4D97-AF65-F5344CB8AC3E}">
        <p14:creationId xmlns:p14="http://schemas.microsoft.com/office/powerpoint/2010/main" val="4699434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AE530-378F-4767-8926-31449D643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958CE-56A3-42D1-802E-CD49CC01C1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  <a:r>
              <a:rPr lang="en-GB" sz="3200" dirty="0"/>
              <a:t>Let’s see what makes or breaks a relationship…</a:t>
            </a:r>
            <a:br>
              <a:rPr lang="en-GB" sz="3200" dirty="0"/>
            </a:br>
            <a:endParaRPr lang="en-GB" sz="3200" dirty="0"/>
          </a:p>
          <a:p>
            <a:pPr lvl="1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3200" dirty="0"/>
              <a:t> Fulfilling goals and wishes </a:t>
            </a:r>
            <a:r>
              <a:rPr lang="en-GB" dirty="0"/>
              <a:t>(Finkel &amp; Eastwick, 2015)</a:t>
            </a:r>
          </a:p>
          <a:p>
            <a:pPr lvl="1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3200" dirty="0"/>
              <a:t> Versatility</a:t>
            </a:r>
          </a:p>
          <a:p>
            <a:pPr lvl="1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3200" dirty="0"/>
              <a:t> External influences</a:t>
            </a:r>
          </a:p>
          <a:p>
            <a:pPr lvl="1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r>
              <a:rPr lang="en-GB" sz="3200" dirty="0"/>
              <a:t> Dependant on circumstances</a:t>
            </a:r>
          </a:p>
          <a:p>
            <a:pPr lvl="1">
              <a:buBlip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</a:buBlip>
            </a:pPr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723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CEE94-9CE1-48B1-9C25-B39BDC8FFB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20A6E-B55D-4B6E-9BE3-A0CA98917F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943" y="1451429"/>
            <a:ext cx="9456509" cy="4777785"/>
          </a:xfrm>
        </p:spPr>
        <p:txBody>
          <a:bodyPr/>
          <a:lstStyle/>
          <a:p>
            <a:pPr marL="457200" lvl="1" indent="-457200">
              <a:lnSpc>
                <a:spcPct val="150000"/>
              </a:lnSpc>
              <a:buNone/>
            </a:pPr>
            <a:r>
              <a:rPr lang="en-US" sz="2000" dirty="0"/>
              <a:t>Finkel, E. J., &amp; Eastwick, P. E. (2015). Interpersonal attraction: In search of a theoretical Rosetta stone. </a:t>
            </a:r>
            <a:r>
              <a:rPr lang="en-US" sz="2000" i="1" dirty="0"/>
              <a:t>Handbook of personality and social psychology: Interpersonal relations and group processes. Washington, DC: American Psychological Association</a:t>
            </a:r>
            <a:r>
              <a:rPr lang="en-US" sz="2000" dirty="0"/>
              <a:t>.</a:t>
            </a:r>
            <a:endParaRPr lang="en-GB" sz="2000" dirty="0"/>
          </a:p>
          <a:p>
            <a:pPr marL="457200" lvl="1" indent="-457200">
              <a:lnSpc>
                <a:spcPct val="150000"/>
              </a:lnSpc>
              <a:buNone/>
            </a:pPr>
            <a:endParaRPr lang="en-US" sz="2000" dirty="0"/>
          </a:p>
          <a:p>
            <a:pPr marL="457200" lvl="1" indent="-457200">
              <a:lnSpc>
                <a:spcPct val="150000"/>
              </a:lnSpc>
              <a:buNone/>
            </a:pPr>
            <a:r>
              <a:rPr lang="en-US" sz="2000" dirty="0"/>
              <a:t>Regan, P. C. (2011). Cinderella revisited: women's appearance modification as a function of target audience sex and attractiveness. </a:t>
            </a:r>
            <a:r>
              <a:rPr lang="en-US" sz="2000" i="1" dirty="0"/>
              <a:t>Social behavior and personality: an international journal</a:t>
            </a:r>
            <a:r>
              <a:rPr lang="en-US" sz="2000" dirty="0"/>
              <a:t>, </a:t>
            </a:r>
            <a:r>
              <a:rPr lang="en-US" sz="2000" i="1" dirty="0"/>
              <a:t>39</a:t>
            </a:r>
            <a:r>
              <a:rPr lang="en-US" sz="2000" dirty="0"/>
              <a:t>(4), 563-576.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98588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uple-PowerPoint-Template" id="{81836839-DFC1-3942-85A1-18A5B30DEF5C}" vid="{BCF46093-F790-BB4F-AD15-F20B8EC4EB5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127</Words>
  <Application>Microsoft Office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Trebuchet MS</vt:lpstr>
      <vt:lpstr>Office Theme</vt:lpstr>
      <vt:lpstr>Do birds of a feather flock together?</vt:lpstr>
      <vt:lpstr>What influences the formation of relationships between individuals?</vt:lpstr>
      <vt:lpstr>Similarity</vt:lpstr>
      <vt:lpstr>Physical Attractiveness</vt:lpstr>
      <vt:lpstr>Proximity</vt:lpstr>
      <vt:lpstr>Familiarity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 birds of a feather flock together?</dc:title>
  <dc:creator>Jane Gonzalez (1703398)</dc:creator>
  <cp:lastModifiedBy>Jane Gonzalez (1703398)</cp:lastModifiedBy>
  <cp:revision>40</cp:revision>
  <dcterms:created xsi:type="dcterms:W3CDTF">2018-04-27T07:34:05Z</dcterms:created>
  <dcterms:modified xsi:type="dcterms:W3CDTF">2018-05-15T09:20:11Z</dcterms:modified>
</cp:coreProperties>
</file>