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38"/>
  </p:notesMasterIdLst>
  <p:handoutMasterIdLst>
    <p:handoutMasterId r:id="rId39"/>
  </p:handoutMasterIdLst>
  <p:sldIdLst>
    <p:sldId id="258" r:id="rId2"/>
    <p:sldId id="345" r:id="rId3"/>
    <p:sldId id="346" r:id="rId4"/>
    <p:sldId id="347" r:id="rId5"/>
    <p:sldId id="348" r:id="rId6"/>
    <p:sldId id="349" r:id="rId7"/>
    <p:sldId id="350" r:id="rId8"/>
    <p:sldId id="351" r:id="rId9"/>
    <p:sldId id="352" r:id="rId10"/>
    <p:sldId id="353" r:id="rId11"/>
    <p:sldId id="354" r:id="rId12"/>
    <p:sldId id="355" r:id="rId13"/>
    <p:sldId id="356" r:id="rId14"/>
    <p:sldId id="357" r:id="rId15"/>
    <p:sldId id="358" r:id="rId16"/>
    <p:sldId id="359" r:id="rId17"/>
    <p:sldId id="360" r:id="rId18"/>
    <p:sldId id="361" r:id="rId19"/>
    <p:sldId id="362" r:id="rId20"/>
    <p:sldId id="363" r:id="rId21"/>
    <p:sldId id="364" r:id="rId22"/>
    <p:sldId id="365" r:id="rId23"/>
    <p:sldId id="366" r:id="rId24"/>
    <p:sldId id="367" r:id="rId25"/>
    <p:sldId id="368" r:id="rId26"/>
    <p:sldId id="369" r:id="rId27"/>
    <p:sldId id="370" r:id="rId28"/>
    <p:sldId id="386" r:id="rId29"/>
    <p:sldId id="387" r:id="rId30"/>
    <p:sldId id="388" r:id="rId31"/>
    <p:sldId id="389" r:id="rId32"/>
    <p:sldId id="371" r:id="rId33"/>
    <p:sldId id="372" r:id="rId34"/>
    <p:sldId id="373" r:id="rId35"/>
    <p:sldId id="374" r:id="rId36"/>
    <p:sldId id="375" r:id="rId37"/>
  </p:sldIdLst>
  <p:sldSz cx="9144000" cy="6858000" type="screen4x3"/>
  <p:notesSz cx="7010400" cy="9296400"/>
  <p:defaultTextStyle>
    <a:defPPr>
      <a:defRPr lang="en-US"/>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autoAdjust="0"/>
    <p:restoredTop sz="94660"/>
  </p:normalViewPr>
  <p:slideViewPr>
    <p:cSldViewPr>
      <p:cViewPr varScale="1">
        <p:scale>
          <a:sx n="60" d="100"/>
          <a:sy n="60" d="100"/>
        </p:scale>
        <p:origin x="1464" y="22"/>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1" Type="http://schemas.openxmlformats.org/officeDocument/2006/relationships/slide" Target="slides/slide3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B658F46F-455D-D758-8121-075AA6C86BEE}"/>
              </a:ext>
            </a:extLst>
          </p:cNvPr>
          <p:cNvSpPr>
            <a:spLocks noGrp="1" noChangeArrowheads="1"/>
          </p:cNvSpPr>
          <p:nvPr>
            <p:ph type="hdr" sz="quarter"/>
          </p:nvPr>
        </p:nvSpPr>
        <p:spPr bwMode="auto">
          <a:xfrm>
            <a:off x="0" y="0"/>
            <a:ext cx="3036888" cy="465138"/>
          </a:xfrm>
          <a:prstGeom prst="rect">
            <a:avLst/>
          </a:prstGeom>
          <a:noFill/>
          <a:ln w="9525">
            <a:noFill/>
            <a:miter lim="800000"/>
            <a:headEnd/>
            <a:tailEnd/>
          </a:ln>
          <a:effectLst/>
        </p:spPr>
        <p:txBody>
          <a:bodyPr vert="horz" wrap="square" lIns="94348" tIns="47174" rIns="94348" bIns="47174" numCol="1" anchor="t" anchorCtr="0" compatLnSpc="1">
            <a:prstTxWarp prst="textNoShape">
              <a:avLst/>
            </a:prstTxWarp>
          </a:bodyPr>
          <a:lstStyle>
            <a:lvl1pPr defTabSz="942975" eaLnBrk="1" hangingPunct="1">
              <a:defRPr sz="1200"/>
            </a:lvl1pPr>
          </a:lstStyle>
          <a:p>
            <a:pPr>
              <a:defRPr/>
            </a:pPr>
            <a:endParaRPr lang="en-GB"/>
          </a:p>
        </p:txBody>
      </p:sp>
      <p:sp>
        <p:nvSpPr>
          <p:cNvPr id="37891" name="Rectangle 3">
            <a:extLst>
              <a:ext uri="{FF2B5EF4-FFF2-40B4-BE49-F238E27FC236}">
                <a16:creationId xmlns:a16="http://schemas.microsoft.com/office/drawing/2014/main" id="{FF253A82-1BF3-575D-DEE0-40A450529FC7}"/>
              </a:ext>
            </a:extLst>
          </p:cNvPr>
          <p:cNvSpPr>
            <a:spLocks noGrp="1" noChangeArrowheads="1"/>
          </p:cNvSpPr>
          <p:nvPr>
            <p:ph type="dt" sz="quarter" idx="1"/>
          </p:nvPr>
        </p:nvSpPr>
        <p:spPr bwMode="auto">
          <a:xfrm>
            <a:off x="3973513" y="0"/>
            <a:ext cx="3036887" cy="465138"/>
          </a:xfrm>
          <a:prstGeom prst="rect">
            <a:avLst/>
          </a:prstGeom>
          <a:noFill/>
          <a:ln w="9525">
            <a:noFill/>
            <a:miter lim="800000"/>
            <a:headEnd/>
            <a:tailEnd/>
          </a:ln>
          <a:effectLst/>
        </p:spPr>
        <p:txBody>
          <a:bodyPr vert="horz" wrap="square" lIns="94348" tIns="47174" rIns="94348" bIns="47174" numCol="1" anchor="t" anchorCtr="0" compatLnSpc="1">
            <a:prstTxWarp prst="textNoShape">
              <a:avLst/>
            </a:prstTxWarp>
          </a:bodyPr>
          <a:lstStyle>
            <a:lvl1pPr algn="r" defTabSz="942975" eaLnBrk="1" hangingPunct="1">
              <a:defRPr sz="1200"/>
            </a:lvl1pPr>
          </a:lstStyle>
          <a:p>
            <a:pPr>
              <a:defRPr/>
            </a:pPr>
            <a:endParaRPr lang="en-GB"/>
          </a:p>
        </p:txBody>
      </p:sp>
      <p:sp>
        <p:nvSpPr>
          <p:cNvPr id="37892" name="Rectangle 4">
            <a:extLst>
              <a:ext uri="{FF2B5EF4-FFF2-40B4-BE49-F238E27FC236}">
                <a16:creationId xmlns:a16="http://schemas.microsoft.com/office/drawing/2014/main" id="{DC2C333A-4F9C-CA02-B82D-AB1148B07A35}"/>
              </a:ext>
            </a:extLst>
          </p:cNvPr>
          <p:cNvSpPr>
            <a:spLocks noGrp="1" noChangeArrowheads="1"/>
          </p:cNvSpPr>
          <p:nvPr>
            <p:ph type="ftr" sz="quarter" idx="2"/>
          </p:nvPr>
        </p:nvSpPr>
        <p:spPr bwMode="auto">
          <a:xfrm>
            <a:off x="0" y="8831263"/>
            <a:ext cx="3036888" cy="465137"/>
          </a:xfrm>
          <a:prstGeom prst="rect">
            <a:avLst/>
          </a:prstGeom>
          <a:noFill/>
          <a:ln w="9525">
            <a:noFill/>
            <a:miter lim="800000"/>
            <a:headEnd/>
            <a:tailEnd/>
          </a:ln>
          <a:effectLst/>
        </p:spPr>
        <p:txBody>
          <a:bodyPr vert="horz" wrap="square" lIns="94348" tIns="47174" rIns="94348" bIns="47174" numCol="1" anchor="b" anchorCtr="0" compatLnSpc="1">
            <a:prstTxWarp prst="textNoShape">
              <a:avLst/>
            </a:prstTxWarp>
          </a:bodyPr>
          <a:lstStyle>
            <a:lvl1pPr defTabSz="942975" eaLnBrk="1" hangingPunct="1">
              <a:defRPr sz="1200"/>
            </a:lvl1pPr>
          </a:lstStyle>
          <a:p>
            <a:pPr>
              <a:defRPr/>
            </a:pPr>
            <a:endParaRPr lang="en-GB"/>
          </a:p>
        </p:txBody>
      </p:sp>
      <p:sp>
        <p:nvSpPr>
          <p:cNvPr id="37893" name="Rectangle 5">
            <a:extLst>
              <a:ext uri="{FF2B5EF4-FFF2-40B4-BE49-F238E27FC236}">
                <a16:creationId xmlns:a16="http://schemas.microsoft.com/office/drawing/2014/main" id="{30B2D820-BF25-463F-DD8C-32BA08D8D9A3}"/>
              </a:ext>
            </a:extLst>
          </p:cNvPr>
          <p:cNvSpPr>
            <a:spLocks noGrp="1" noChangeArrowheads="1"/>
          </p:cNvSpPr>
          <p:nvPr>
            <p:ph type="sldNum" sz="quarter" idx="3"/>
          </p:nvPr>
        </p:nvSpPr>
        <p:spPr bwMode="auto">
          <a:xfrm>
            <a:off x="3973513" y="8831263"/>
            <a:ext cx="3036887" cy="465137"/>
          </a:xfrm>
          <a:prstGeom prst="rect">
            <a:avLst/>
          </a:prstGeom>
          <a:noFill/>
          <a:ln w="9525">
            <a:noFill/>
            <a:miter lim="800000"/>
            <a:headEnd/>
            <a:tailEnd/>
          </a:ln>
          <a:effectLst/>
        </p:spPr>
        <p:txBody>
          <a:bodyPr vert="horz" wrap="square" lIns="94348" tIns="47174" rIns="94348" bIns="47174" numCol="1" anchor="b" anchorCtr="0" compatLnSpc="1">
            <a:prstTxWarp prst="textNoShape">
              <a:avLst/>
            </a:prstTxWarp>
          </a:bodyPr>
          <a:lstStyle>
            <a:lvl1pPr algn="r" defTabSz="942975" eaLnBrk="1" hangingPunct="1">
              <a:defRPr sz="1200"/>
            </a:lvl1pPr>
          </a:lstStyle>
          <a:p>
            <a:fld id="{4832B416-C2A6-44C4-A215-655E9E029131}"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426" name="Rectangle 1026">
            <a:extLst>
              <a:ext uri="{FF2B5EF4-FFF2-40B4-BE49-F238E27FC236}">
                <a16:creationId xmlns:a16="http://schemas.microsoft.com/office/drawing/2014/main" id="{F72D64B2-B827-AA6D-C008-07A71DAC4503}"/>
              </a:ext>
            </a:extLst>
          </p:cNvPr>
          <p:cNvSpPr>
            <a:spLocks noGrp="1" noChangeArrowheads="1"/>
          </p:cNvSpPr>
          <p:nvPr>
            <p:ph type="hdr" sz="quarter"/>
          </p:nvPr>
        </p:nvSpPr>
        <p:spPr bwMode="auto">
          <a:xfrm>
            <a:off x="0" y="0"/>
            <a:ext cx="3024188" cy="4429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p>
        </p:txBody>
      </p:sp>
      <p:sp>
        <p:nvSpPr>
          <p:cNvPr id="103427" name="Rectangle 1027">
            <a:extLst>
              <a:ext uri="{FF2B5EF4-FFF2-40B4-BE49-F238E27FC236}">
                <a16:creationId xmlns:a16="http://schemas.microsoft.com/office/drawing/2014/main" id="{AACB524F-8915-0FBE-A60E-434AD64AF7D7}"/>
              </a:ext>
            </a:extLst>
          </p:cNvPr>
          <p:cNvSpPr>
            <a:spLocks noGrp="1" noChangeArrowheads="1"/>
          </p:cNvSpPr>
          <p:nvPr>
            <p:ph type="dt" idx="1"/>
          </p:nvPr>
        </p:nvSpPr>
        <p:spPr bwMode="auto">
          <a:xfrm>
            <a:off x="3956050" y="0"/>
            <a:ext cx="3022600" cy="4429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p>
        </p:txBody>
      </p:sp>
      <p:sp>
        <p:nvSpPr>
          <p:cNvPr id="6148" name="Rectangle 1028">
            <a:extLst>
              <a:ext uri="{FF2B5EF4-FFF2-40B4-BE49-F238E27FC236}">
                <a16:creationId xmlns:a16="http://schemas.microsoft.com/office/drawing/2014/main" id="{6A4110F8-EDA3-5E8D-41A2-3943B5A884F8}"/>
              </a:ext>
            </a:extLst>
          </p:cNvPr>
          <p:cNvSpPr>
            <a:spLocks noChangeArrowheads="1" noTextEdit="1"/>
          </p:cNvSpPr>
          <p:nvPr>
            <p:ph type="sldImg" idx="2"/>
          </p:nvPr>
        </p:nvSpPr>
        <p:spPr bwMode="auto">
          <a:xfrm>
            <a:off x="1133475" y="661988"/>
            <a:ext cx="4711700" cy="35337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3429" name="Rectangle 1029">
            <a:extLst>
              <a:ext uri="{FF2B5EF4-FFF2-40B4-BE49-F238E27FC236}">
                <a16:creationId xmlns:a16="http://schemas.microsoft.com/office/drawing/2014/main" id="{63CB7B91-0E6D-746A-1A1B-497366A879E8}"/>
              </a:ext>
            </a:extLst>
          </p:cNvPr>
          <p:cNvSpPr>
            <a:spLocks noGrp="1" noChangeArrowheads="1"/>
          </p:cNvSpPr>
          <p:nvPr>
            <p:ph type="body" sz="quarter" idx="3"/>
          </p:nvPr>
        </p:nvSpPr>
        <p:spPr bwMode="auto">
          <a:xfrm>
            <a:off x="930275" y="4416425"/>
            <a:ext cx="5118100" cy="41957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03430" name="Rectangle 1030">
            <a:extLst>
              <a:ext uri="{FF2B5EF4-FFF2-40B4-BE49-F238E27FC236}">
                <a16:creationId xmlns:a16="http://schemas.microsoft.com/office/drawing/2014/main" id="{62DA1EE2-B7B1-E534-4D09-EE08080AC187}"/>
              </a:ext>
            </a:extLst>
          </p:cNvPr>
          <p:cNvSpPr>
            <a:spLocks noGrp="1" noChangeArrowheads="1"/>
          </p:cNvSpPr>
          <p:nvPr>
            <p:ph type="ftr" sz="quarter" idx="4"/>
          </p:nvPr>
        </p:nvSpPr>
        <p:spPr bwMode="auto">
          <a:xfrm>
            <a:off x="0" y="8832850"/>
            <a:ext cx="3024188" cy="44291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p>
        </p:txBody>
      </p:sp>
      <p:sp>
        <p:nvSpPr>
          <p:cNvPr id="103431" name="Rectangle 1031">
            <a:extLst>
              <a:ext uri="{FF2B5EF4-FFF2-40B4-BE49-F238E27FC236}">
                <a16:creationId xmlns:a16="http://schemas.microsoft.com/office/drawing/2014/main" id="{B0D8070F-EEB5-DCA2-F6A8-FEC236D9DB73}"/>
              </a:ext>
            </a:extLst>
          </p:cNvPr>
          <p:cNvSpPr>
            <a:spLocks noGrp="1" noChangeArrowheads="1"/>
          </p:cNvSpPr>
          <p:nvPr>
            <p:ph type="sldNum" sz="quarter" idx="5"/>
          </p:nvPr>
        </p:nvSpPr>
        <p:spPr bwMode="auto">
          <a:xfrm>
            <a:off x="3956050" y="8832850"/>
            <a:ext cx="3022600" cy="44291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286EA971-A41C-4F2E-87CE-B923FB805875}"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C4CEF796-4BC6-450E-8CD4-E2CCB6DBC4F7}" type="slidenum">
              <a:rPr lang="en-IE" smtClean="0"/>
              <a:pPr/>
              <a:t>1</a:t>
            </a:fld>
            <a:endParaRPr lang="en-IE"/>
          </a:p>
        </p:txBody>
      </p:sp>
    </p:spTree>
    <p:extLst>
      <p:ext uri="{BB962C8B-B14F-4D97-AF65-F5344CB8AC3E}">
        <p14:creationId xmlns:p14="http://schemas.microsoft.com/office/powerpoint/2010/main" val="36392040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81A8DB-EA19-628A-C311-B3B2F707A568}"/>
              </a:ext>
            </a:extLst>
          </p:cNvPr>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3E7158DB-0659-2A55-9DE0-0C4B7A1EC798}"/>
              </a:ext>
            </a:extLst>
          </p:cNvPr>
          <p:cNvSpPr>
            <a:spLocks noGrp="1"/>
          </p:cNvSpPr>
          <p:nvPr>
            <p:ph type="dt" sz="half" idx="10"/>
          </p:nvPr>
        </p:nvSpPr>
        <p:spPr/>
        <p:txBody>
          <a:bodyPr/>
          <a:lstStyle>
            <a:lvl1pPr>
              <a:defRPr/>
            </a:lvl1pPr>
          </a:lstStyle>
          <a:p>
            <a:pPr>
              <a:defRPr/>
            </a:pPr>
            <a:fld id="{13EB90FD-6F37-4208-BF60-AE3171EA9E1B}" type="datetime1">
              <a:rPr lang="en-US"/>
              <a:pPr>
                <a:defRPr/>
              </a:pPr>
              <a:t>7/23/2022</a:t>
            </a:fld>
            <a:endParaRPr lang="en-GB"/>
          </a:p>
        </p:txBody>
      </p:sp>
      <p:sp>
        <p:nvSpPr>
          <p:cNvPr id="12" name="Footer Placeholder 16">
            <a:extLst>
              <a:ext uri="{FF2B5EF4-FFF2-40B4-BE49-F238E27FC236}">
                <a16:creationId xmlns:a16="http://schemas.microsoft.com/office/drawing/2014/main" id="{371E92A4-459F-E428-14C9-9074F9B00F59}"/>
              </a:ext>
            </a:extLst>
          </p:cNvPr>
          <p:cNvSpPr>
            <a:spLocks noGrp="1"/>
          </p:cNvSpPr>
          <p:nvPr>
            <p:ph type="ftr" sz="quarter" idx="11"/>
          </p:nvPr>
        </p:nvSpPr>
        <p:spPr/>
        <p:txBody>
          <a:bodyPr/>
          <a:lstStyle>
            <a:lvl1pPr>
              <a:defRPr/>
            </a:lvl1pPr>
          </a:lstStyle>
          <a:p>
            <a:pPr>
              <a:defRPr/>
            </a:pPr>
            <a:r>
              <a:rPr lang="en-GB"/>
              <a:t>S. Byrne</a:t>
            </a:r>
          </a:p>
        </p:txBody>
      </p:sp>
      <p:sp>
        <p:nvSpPr>
          <p:cNvPr id="13" name="Slide Number Placeholder 28">
            <a:extLst>
              <a:ext uri="{FF2B5EF4-FFF2-40B4-BE49-F238E27FC236}">
                <a16:creationId xmlns:a16="http://schemas.microsoft.com/office/drawing/2014/main" id="{B8AF47D1-6668-418D-A64E-ED369C2F8248}"/>
              </a:ext>
            </a:extLst>
          </p:cNvPr>
          <p:cNvSpPr>
            <a:spLocks noGrp="1"/>
          </p:cNvSpPr>
          <p:nvPr>
            <p:ph type="sldNum" sz="quarter" idx="12"/>
          </p:nvPr>
        </p:nvSpPr>
        <p:spPr/>
        <p:txBody>
          <a:bodyPr/>
          <a:lstStyle>
            <a:lvl1pPr>
              <a:defRPr/>
            </a:lvl1pPr>
          </a:lstStyle>
          <a:p>
            <a:fld id="{D40503AC-DCEE-407C-BA40-71ECF183EF1F}" type="slidenum">
              <a:rPr lang="en-GB" altLang="en-US"/>
              <a:pPr/>
              <a:t>‹#›</a:t>
            </a:fld>
            <a:endParaRPr lang="en-GB" altLang="en-US"/>
          </a:p>
        </p:txBody>
      </p:sp>
    </p:spTree>
    <p:extLst>
      <p:ext uri="{BB962C8B-B14F-4D97-AF65-F5344CB8AC3E}">
        <p14:creationId xmlns:p14="http://schemas.microsoft.com/office/powerpoint/2010/main" val="1220093121"/>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914400" y="1447800"/>
            <a:ext cx="77724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01C72ABF-A58D-4DE9-2E5D-D33E6F0D265C}"/>
              </a:ext>
            </a:extLst>
          </p:cNvPr>
          <p:cNvSpPr>
            <a:spLocks noGrp="1"/>
          </p:cNvSpPr>
          <p:nvPr>
            <p:ph type="dt" sz="half" idx="10"/>
          </p:nvPr>
        </p:nvSpPr>
        <p:spPr/>
        <p:txBody>
          <a:bodyPr/>
          <a:lstStyle>
            <a:lvl1pPr>
              <a:defRPr/>
            </a:lvl1pPr>
          </a:lstStyle>
          <a:p>
            <a:pPr>
              <a:defRPr/>
            </a:pPr>
            <a:fld id="{3ED805BE-D989-491A-AC48-3B6B3A81C6A9}" type="datetime1">
              <a:rPr lang="en-US"/>
              <a:pPr>
                <a:defRPr/>
              </a:pPr>
              <a:t>7/23/2022</a:t>
            </a:fld>
            <a:endParaRPr lang="en-GB"/>
          </a:p>
        </p:txBody>
      </p:sp>
      <p:sp>
        <p:nvSpPr>
          <p:cNvPr id="5" name="Footer Placeholder 2">
            <a:extLst>
              <a:ext uri="{FF2B5EF4-FFF2-40B4-BE49-F238E27FC236}">
                <a16:creationId xmlns:a16="http://schemas.microsoft.com/office/drawing/2014/main" id="{46B0CAA9-4A80-AF27-DAD5-EEF2429961C7}"/>
              </a:ext>
            </a:extLst>
          </p:cNvPr>
          <p:cNvSpPr>
            <a:spLocks noGrp="1"/>
          </p:cNvSpPr>
          <p:nvPr>
            <p:ph type="ftr" sz="quarter" idx="11"/>
          </p:nvPr>
        </p:nvSpPr>
        <p:spPr/>
        <p:txBody>
          <a:bodyPr/>
          <a:lstStyle>
            <a:lvl1pPr>
              <a:defRPr/>
            </a:lvl1pPr>
          </a:lstStyle>
          <a:p>
            <a:pPr>
              <a:defRPr/>
            </a:pPr>
            <a:r>
              <a:rPr lang="en-GB"/>
              <a:t>S. Byrne</a:t>
            </a:r>
          </a:p>
        </p:txBody>
      </p:sp>
      <p:sp>
        <p:nvSpPr>
          <p:cNvPr id="6" name="Slide Number Placeholder 22">
            <a:extLst>
              <a:ext uri="{FF2B5EF4-FFF2-40B4-BE49-F238E27FC236}">
                <a16:creationId xmlns:a16="http://schemas.microsoft.com/office/drawing/2014/main" id="{FAAFD301-10D5-05F4-A726-0678295A4A0E}"/>
              </a:ext>
            </a:extLst>
          </p:cNvPr>
          <p:cNvSpPr>
            <a:spLocks noGrp="1"/>
          </p:cNvSpPr>
          <p:nvPr>
            <p:ph type="sldNum" sz="quarter" idx="12"/>
          </p:nvPr>
        </p:nvSpPr>
        <p:spPr/>
        <p:txBody>
          <a:bodyPr/>
          <a:lstStyle>
            <a:lvl1pPr>
              <a:defRPr/>
            </a:lvl1pPr>
          </a:lstStyle>
          <a:p>
            <a:fld id="{ABBF87C7-2356-4F3E-8F3D-BB982D415AC1}" type="slidenum">
              <a:rPr lang="en-GB" altLang="en-US"/>
              <a:pPr/>
              <a:t>‹#›</a:t>
            </a:fld>
            <a:endParaRPr lang="en-GB" altLang="en-US"/>
          </a:p>
        </p:txBody>
      </p:sp>
    </p:spTree>
    <p:extLst>
      <p:ext uri="{BB962C8B-B14F-4D97-AF65-F5344CB8AC3E}">
        <p14:creationId xmlns:p14="http://schemas.microsoft.com/office/powerpoint/2010/main" val="1643007870"/>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5CBA85C-1792-F99F-913E-A2C6D1636344}"/>
              </a:ext>
            </a:extLst>
          </p:cNvPr>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useBgFill="1">
        <p:nvSpPr>
          <p:cNvPr id="5" name="Rounded Rectangle 10">
            <a:extLst>
              <a:ext uri="{FF2B5EF4-FFF2-40B4-BE49-F238E27FC236}">
                <a16:creationId xmlns:a16="http://schemas.microsoft.com/office/drawing/2014/main" id="{DBE01B10-78CE-AD7E-D819-4325403E6320}"/>
              </a:ext>
            </a:extLst>
          </p:cNvPr>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a:p>
        </p:txBody>
      </p:sp>
      <p:sp>
        <p:nvSpPr>
          <p:cNvPr id="6" name="Rectangle 5">
            <a:extLst>
              <a:ext uri="{FF2B5EF4-FFF2-40B4-BE49-F238E27FC236}">
                <a16:creationId xmlns:a16="http://schemas.microsoft.com/office/drawing/2014/main" id="{B0FDF382-E8B8-0370-337A-32220DBABAF2}"/>
              </a:ext>
            </a:extLst>
          </p:cNvPr>
          <p:cNvSpPr/>
          <p:nvPr/>
        </p:nvSpPr>
        <p:spPr>
          <a:xfrm flipV="1">
            <a:off x="69850" y="2376488"/>
            <a:ext cx="901382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7" name="Rectangle 6">
            <a:extLst>
              <a:ext uri="{FF2B5EF4-FFF2-40B4-BE49-F238E27FC236}">
                <a16:creationId xmlns:a16="http://schemas.microsoft.com/office/drawing/2014/main" id="{66823CBB-E05C-8655-DA7D-01C68FF4DC39}"/>
              </a:ext>
            </a:extLst>
          </p:cNvPr>
          <p:cNvSpPr/>
          <p:nvPr/>
        </p:nvSpPr>
        <p:spPr>
          <a:xfrm>
            <a:off x="69850" y="2341563"/>
            <a:ext cx="901382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8" name="Rectangle 7">
            <a:extLst>
              <a:ext uri="{FF2B5EF4-FFF2-40B4-BE49-F238E27FC236}">
                <a16:creationId xmlns:a16="http://schemas.microsoft.com/office/drawing/2014/main" id="{A9920EB5-CCBC-F013-75F1-CF92B2E9FEA8}"/>
              </a:ext>
            </a:extLst>
          </p:cNvPr>
          <p:cNvSpPr/>
          <p:nvPr/>
        </p:nvSpPr>
        <p:spPr>
          <a:xfrm>
            <a:off x="68263" y="2468563"/>
            <a:ext cx="9015412"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2" name="Title 1"/>
          <p:cNvSpPr>
            <a:spLocks noGrp="1"/>
          </p:cNvSpPr>
          <p:nvPr>
            <p:ph type="title"/>
          </p:nvPr>
        </p:nvSpPr>
        <p:spPr>
          <a:xfrm>
            <a:off x="722313" y="952500"/>
            <a:ext cx="77724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722313" y="2547938"/>
            <a:ext cx="77724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F1A66D58-0E0E-6C8F-DECE-E45543AC3A43}"/>
              </a:ext>
            </a:extLst>
          </p:cNvPr>
          <p:cNvSpPr>
            <a:spLocks noGrp="1"/>
          </p:cNvSpPr>
          <p:nvPr>
            <p:ph type="dt" sz="half" idx="10"/>
          </p:nvPr>
        </p:nvSpPr>
        <p:spPr/>
        <p:txBody>
          <a:bodyPr/>
          <a:lstStyle>
            <a:lvl1pPr>
              <a:defRPr/>
            </a:lvl1pPr>
          </a:lstStyle>
          <a:p>
            <a:pPr>
              <a:defRPr/>
            </a:pPr>
            <a:fld id="{EC6CA653-064F-4007-A09D-C6A4BAC34CE5}" type="datetime1">
              <a:rPr lang="en-US"/>
              <a:pPr>
                <a:defRPr/>
              </a:pPr>
              <a:t>7/23/2022</a:t>
            </a:fld>
            <a:endParaRPr lang="en-GB"/>
          </a:p>
        </p:txBody>
      </p:sp>
      <p:sp>
        <p:nvSpPr>
          <p:cNvPr id="10" name="Footer Placeholder 4">
            <a:extLst>
              <a:ext uri="{FF2B5EF4-FFF2-40B4-BE49-F238E27FC236}">
                <a16:creationId xmlns:a16="http://schemas.microsoft.com/office/drawing/2014/main" id="{39257DD4-F948-EF9E-E5A6-74231AFFAB1C}"/>
              </a:ext>
            </a:extLst>
          </p:cNvPr>
          <p:cNvSpPr>
            <a:spLocks noGrp="1"/>
          </p:cNvSpPr>
          <p:nvPr>
            <p:ph type="ftr" sz="quarter" idx="11"/>
          </p:nvPr>
        </p:nvSpPr>
        <p:spPr>
          <a:xfrm>
            <a:off x="800100" y="6172200"/>
            <a:ext cx="4000500" cy="457200"/>
          </a:xfrm>
        </p:spPr>
        <p:txBody>
          <a:bodyPr/>
          <a:lstStyle>
            <a:lvl1pPr>
              <a:defRPr/>
            </a:lvl1pPr>
          </a:lstStyle>
          <a:p>
            <a:pPr>
              <a:defRPr/>
            </a:pPr>
            <a:r>
              <a:rPr lang="en-GB"/>
              <a:t>S. Byrne</a:t>
            </a:r>
          </a:p>
        </p:txBody>
      </p:sp>
      <p:sp>
        <p:nvSpPr>
          <p:cNvPr id="11" name="Slide Number Placeholder 5">
            <a:extLst>
              <a:ext uri="{FF2B5EF4-FFF2-40B4-BE49-F238E27FC236}">
                <a16:creationId xmlns:a16="http://schemas.microsoft.com/office/drawing/2014/main" id="{4C465106-4533-2B78-320C-218DF3CB9748}"/>
              </a:ext>
            </a:extLst>
          </p:cNvPr>
          <p:cNvSpPr>
            <a:spLocks noGrp="1"/>
          </p:cNvSpPr>
          <p:nvPr>
            <p:ph type="sldNum" sz="quarter" idx="12"/>
          </p:nvPr>
        </p:nvSpPr>
        <p:spPr>
          <a:xfrm>
            <a:off x="146050" y="6208713"/>
            <a:ext cx="457200" cy="457200"/>
          </a:xfrm>
        </p:spPr>
        <p:txBody>
          <a:bodyPr/>
          <a:lstStyle>
            <a:lvl1pPr>
              <a:defRPr/>
            </a:lvl1pPr>
          </a:lstStyle>
          <a:p>
            <a:fld id="{1F68A42D-D0B3-4EE2-A81F-5072F8B6AA71}" type="slidenum">
              <a:rPr lang="en-GB" altLang="en-US"/>
              <a:pPr/>
              <a:t>‹#›</a:t>
            </a:fld>
            <a:endParaRPr lang="en-GB" altLang="en-US"/>
          </a:p>
        </p:txBody>
      </p:sp>
    </p:spTree>
    <p:extLst>
      <p:ext uri="{BB962C8B-B14F-4D97-AF65-F5344CB8AC3E}">
        <p14:creationId xmlns:p14="http://schemas.microsoft.com/office/powerpoint/2010/main" val="2636738534"/>
      </p:ext>
    </p:extLst>
  </p:cSld>
  <p:clrMapOvr>
    <a:overrideClrMapping bg1="lt1" tx1="dk1" bg2="lt2" tx2="dk2" accent1="accent1" accent2="accent2" accent3="accent3" accent4="accent4" accent5="accent5" accent6="accent6" hlink="hlink" folHlink="folHlink"/>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914400" y="1447800"/>
            <a:ext cx="374904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4933950" y="1447800"/>
            <a:ext cx="374904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FF685B88-ECB7-E672-1119-E2137D55742E}"/>
              </a:ext>
            </a:extLst>
          </p:cNvPr>
          <p:cNvSpPr>
            <a:spLocks noGrp="1"/>
          </p:cNvSpPr>
          <p:nvPr>
            <p:ph type="dt" sz="half" idx="10"/>
          </p:nvPr>
        </p:nvSpPr>
        <p:spPr/>
        <p:txBody>
          <a:bodyPr/>
          <a:lstStyle>
            <a:lvl1pPr>
              <a:defRPr/>
            </a:lvl1pPr>
          </a:lstStyle>
          <a:p>
            <a:pPr>
              <a:defRPr/>
            </a:pPr>
            <a:fld id="{7509769F-963E-4034-AA14-8D815E856A2A}" type="datetime1">
              <a:rPr lang="en-US"/>
              <a:pPr>
                <a:defRPr/>
              </a:pPr>
              <a:t>7/23/2022</a:t>
            </a:fld>
            <a:endParaRPr lang="en-GB"/>
          </a:p>
        </p:txBody>
      </p:sp>
      <p:sp>
        <p:nvSpPr>
          <p:cNvPr id="6" name="Footer Placeholder 2">
            <a:extLst>
              <a:ext uri="{FF2B5EF4-FFF2-40B4-BE49-F238E27FC236}">
                <a16:creationId xmlns:a16="http://schemas.microsoft.com/office/drawing/2014/main" id="{395D8815-7D95-F2F3-3CA5-307773B20DFD}"/>
              </a:ext>
            </a:extLst>
          </p:cNvPr>
          <p:cNvSpPr>
            <a:spLocks noGrp="1"/>
          </p:cNvSpPr>
          <p:nvPr>
            <p:ph type="ftr" sz="quarter" idx="11"/>
          </p:nvPr>
        </p:nvSpPr>
        <p:spPr/>
        <p:txBody>
          <a:bodyPr/>
          <a:lstStyle>
            <a:lvl1pPr>
              <a:defRPr/>
            </a:lvl1pPr>
          </a:lstStyle>
          <a:p>
            <a:pPr>
              <a:defRPr/>
            </a:pPr>
            <a:r>
              <a:rPr lang="en-GB"/>
              <a:t>S. Byrne</a:t>
            </a:r>
          </a:p>
        </p:txBody>
      </p:sp>
      <p:sp>
        <p:nvSpPr>
          <p:cNvPr id="7" name="Slide Number Placeholder 22">
            <a:extLst>
              <a:ext uri="{FF2B5EF4-FFF2-40B4-BE49-F238E27FC236}">
                <a16:creationId xmlns:a16="http://schemas.microsoft.com/office/drawing/2014/main" id="{1D9C2B35-ED21-079E-5BCA-536A2C51111F}"/>
              </a:ext>
            </a:extLst>
          </p:cNvPr>
          <p:cNvSpPr>
            <a:spLocks noGrp="1"/>
          </p:cNvSpPr>
          <p:nvPr>
            <p:ph type="sldNum" sz="quarter" idx="12"/>
          </p:nvPr>
        </p:nvSpPr>
        <p:spPr/>
        <p:txBody>
          <a:bodyPr/>
          <a:lstStyle>
            <a:lvl1pPr>
              <a:defRPr/>
            </a:lvl1pPr>
          </a:lstStyle>
          <a:p>
            <a:fld id="{27EBAD9A-5A42-495D-93AD-BB360C7ABC85}" type="slidenum">
              <a:rPr lang="en-GB" altLang="en-US"/>
              <a:pPr/>
              <a:t>‹#›</a:t>
            </a:fld>
            <a:endParaRPr lang="en-GB" altLang="en-US"/>
          </a:p>
        </p:txBody>
      </p:sp>
    </p:spTree>
    <p:extLst>
      <p:ext uri="{BB962C8B-B14F-4D97-AF65-F5344CB8AC3E}">
        <p14:creationId xmlns:p14="http://schemas.microsoft.com/office/powerpoint/2010/main" val="544996699"/>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914400" y="2247900"/>
            <a:ext cx="3733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4953000" y="2247900"/>
            <a:ext cx="3733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5E58EEC-5F67-DCA6-6D83-955F77188170}"/>
              </a:ext>
            </a:extLst>
          </p:cNvPr>
          <p:cNvSpPr>
            <a:spLocks noGrp="1"/>
          </p:cNvSpPr>
          <p:nvPr>
            <p:ph type="dt" sz="half" idx="10"/>
          </p:nvPr>
        </p:nvSpPr>
        <p:spPr/>
        <p:txBody>
          <a:bodyPr/>
          <a:lstStyle>
            <a:lvl1pPr>
              <a:defRPr/>
            </a:lvl1pPr>
          </a:lstStyle>
          <a:p>
            <a:pPr>
              <a:defRPr/>
            </a:pPr>
            <a:fld id="{042BAC5F-132E-4B58-9D1D-03247D64DA4F}" type="datetime1">
              <a:rPr lang="en-US"/>
              <a:pPr>
                <a:defRPr/>
              </a:pPr>
              <a:t>7/23/2022</a:t>
            </a:fld>
            <a:endParaRPr lang="en-GB"/>
          </a:p>
        </p:txBody>
      </p:sp>
      <p:sp>
        <p:nvSpPr>
          <p:cNvPr id="8" name="Footer Placeholder 2">
            <a:extLst>
              <a:ext uri="{FF2B5EF4-FFF2-40B4-BE49-F238E27FC236}">
                <a16:creationId xmlns:a16="http://schemas.microsoft.com/office/drawing/2014/main" id="{CB5B51F8-AAEE-8A95-49FE-365D1D91B453}"/>
              </a:ext>
            </a:extLst>
          </p:cNvPr>
          <p:cNvSpPr>
            <a:spLocks noGrp="1"/>
          </p:cNvSpPr>
          <p:nvPr>
            <p:ph type="ftr" sz="quarter" idx="11"/>
          </p:nvPr>
        </p:nvSpPr>
        <p:spPr/>
        <p:txBody>
          <a:bodyPr/>
          <a:lstStyle>
            <a:lvl1pPr>
              <a:defRPr/>
            </a:lvl1pPr>
          </a:lstStyle>
          <a:p>
            <a:pPr>
              <a:defRPr/>
            </a:pPr>
            <a:r>
              <a:rPr lang="en-GB"/>
              <a:t>S. Byrne</a:t>
            </a:r>
          </a:p>
        </p:txBody>
      </p:sp>
      <p:sp>
        <p:nvSpPr>
          <p:cNvPr id="9" name="Slide Number Placeholder 22">
            <a:extLst>
              <a:ext uri="{FF2B5EF4-FFF2-40B4-BE49-F238E27FC236}">
                <a16:creationId xmlns:a16="http://schemas.microsoft.com/office/drawing/2014/main" id="{03CD7D7C-1034-892F-6CBE-80742B2CA443}"/>
              </a:ext>
            </a:extLst>
          </p:cNvPr>
          <p:cNvSpPr>
            <a:spLocks noGrp="1"/>
          </p:cNvSpPr>
          <p:nvPr>
            <p:ph type="sldNum" sz="quarter" idx="12"/>
          </p:nvPr>
        </p:nvSpPr>
        <p:spPr/>
        <p:txBody>
          <a:bodyPr/>
          <a:lstStyle>
            <a:lvl1pPr>
              <a:defRPr/>
            </a:lvl1pPr>
          </a:lstStyle>
          <a:p>
            <a:fld id="{666C9EA8-C846-4031-B97E-78D38B2593AD}" type="slidenum">
              <a:rPr lang="en-GB" altLang="en-US"/>
              <a:pPr/>
              <a:t>‹#›</a:t>
            </a:fld>
            <a:endParaRPr lang="en-GB" altLang="en-US"/>
          </a:p>
        </p:txBody>
      </p:sp>
    </p:spTree>
    <p:extLst>
      <p:ext uri="{BB962C8B-B14F-4D97-AF65-F5344CB8AC3E}">
        <p14:creationId xmlns:p14="http://schemas.microsoft.com/office/powerpoint/2010/main" val="152065134"/>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FAA85159-1186-1739-F764-67F6A2DF274C}"/>
              </a:ext>
            </a:extLst>
          </p:cNvPr>
          <p:cNvSpPr>
            <a:spLocks noGrp="1"/>
          </p:cNvSpPr>
          <p:nvPr>
            <p:ph type="dt" sz="half" idx="10"/>
          </p:nvPr>
        </p:nvSpPr>
        <p:spPr/>
        <p:txBody>
          <a:bodyPr/>
          <a:lstStyle>
            <a:lvl1pPr>
              <a:defRPr/>
            </a:lvl1pPr>
          </a:lstStyle>
          <a:p>
            <a:pPr>
              <a:defRPr/>
            </a:pPr>
            <a:fld id="{1CD10C8E-B388-4610-B440-7141978FC20E}" type="datetime1">
              <a:rPr lang="en-US"/>
              <a:pPr>
                <a:defRPr/>
              </a:pPr>
              <a:t>7/23/2022</a:t>
            </a:fld>
            <a:endParaRPr lang="en-GB"/>
          </a:p>
        </p:txBody>
      </p:sp>
      <p:sp>
        <p:nvSpPr>
          <p:cNvPr id="4" name="Footer Placeholder 2">
            <a:extLst>
              <a:ext uri="{FF2B5EF4-FFF2-40B4-BE49-F238E27FC236}">
                <a16:creationId xmlns:a16="http://schemas.microsoft.com/office/drawing/2014/main" id="{2AFFF78A-EFF0-7E5D-BBC0-499409B487DE}"/>
              </a:ext>
            </a:extLst>
          </p:cNvPr>
          <p:cNvSpPr>
            <a:spLocks noGrp="1"/>
          </p:cNvSpPr>
          <p:nvPr>
            <p:ph type="ftr" sz="quarter" idx="11"/>
          </p:nvPr>
        </p:nvSpPr>
        <p:spPr/>
        <p:txBody>
          <a:bodyPr/>
          <a:lstStyle>
            <a:lvl1pPr>
              <a:defRPr/>
            </a:lvl1pPr>
          </a:lstStyle>
          <a:p>
            <a:pPr>
              <a:defRPr/>
            </a:pPr>
            <a:r>
              <a:rPr lang="en-GB"/>
              <a:t>S. Byrne</a:t>
            </a:r>
          </a:p>
        </p:txBody>
      </p:sp>
      <p:sp>
        <p:nvSpPr>
          <p:cNvPr id="5" name="Slide Number Placeholder 22">
            <a:extLst>
              <a:ext uri="{FF2B5EF4-FFF2-40B4-BE49-F238E27FC236}">
                <a16:creationId xmlns:a16="http://schemas.microsoft.com/office/drawing/2014/main" id="{71F3237A-AAA3-9D97-FCE7-29922E0B9D42}"/>
              </a:ext>
            </a:extLst>
          </p:cNvPr>
          <p:cNvSpPr>
            <a:spLocks noGrp="1"/>
          </p:cNvSpPr>
          <p:nvPr>
            <p:ph type="sldNum" sz="quarter" idx="12"/>
          </p:nvPr>
        </p:nvSpPr>
        <p:spPr/>
        <p:txBody>
          <a:bodyPr/>
          <a:lstStyle>
            <a:lvl1pPr>
              <a:defRPr/>
            </a:lvl1pPr>
          </a:lstStyle>
          <a:p>
            <a:fld id="{FF3C7EA9-5E29-4DBF-AE0E-BD0BC63BBF94}" type="slidenum">
              <a:rPr lang="en-GB" altLang="en-US"/>
              <a:pPr/>
              <a:t>‹#›</a:t>
            </a:fld>
            <a:endParaRPr lang="en-GB" altLang="en-US"/>
          </a:p>
        </p:txBody>
      </p:sp>
    </p:spTree>
    <p:extLst>
      <p:ext uri="{BB962C8B-B14F-4D97-AF65-F5344CB8AC3E}">
        <p14:creationId xmlns:p14="http://schemas.microsoft.com/office/powerpoint/2010/main" val="3863564260"/>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EC3AAB01-21EA-73FE-C0DC-8F7FFD030C18}"/>
              </a:ext>
            </a:extLst>
          </p:cNvPr>
          <p:cNvSpPr>
            <a:spLocks noGrp="1"/>
          </p:cNvSpPr>
          <p:nvPr>
            <p:ph type="dt" sz="half" idx="10"/>
          </p:nvPr>
        </p:nvSpPr>
        <p:spPr/>
        <p:txBody>
          <a:bodyPr/>
          <a:lstStyle>
            <a:lvl1pPr>
              <a:defRPr/>
            </a:lvl1pPr>
          </a:lstStyle>
          <a:p>
            <a:pPr>
              <a:defRPr/>
            </a:pPr>
            <a:fld id="{5F66151C-D0C4-4552-8A3A-26CF27F30BE4}" type="datetime1">
              <a:rPr lang="en-US"/>
              <a:pPr>
                <a:defRPr/>
              </a:pPr>
              <a:t>7/23/2022</a:t>
            </a:fld>
            <a:endParaRPr lang="en-GB"/>
          </a:p>
        </p:txBody>
      </p:sp>
      <p:sp>
        <p:nvSpPr>
          <p:cNvPr id="3" name="Footer Placeholder 2">
            <a:extLst>
              <a:ext uri="{FF2B5EF4-FFF2-40B4-BE49-F238E27FC236}">
                <a16:creationId xmlns:a16="http://schemas.microsoft.com/office/drawing/2014/main" id="{C9E2717E-AD79-FC78-BF88-27C741907D5E}"/>
              </a:ext>
            </a:extLst>
          </p:cNvPr>
          <p:cNvSpPr>
            <a:spLocks noGrp="1"/>
          </p:cNvSpPr>
          <p:nvPr>
            <p:ph type="ftr" sz="quarter" idx="11"/>
          </p:nvPr>
        </p:nvSpPr>
        <p:spPr/>
        <p:txBody>
          <a:bodyPr/>
          <a:lstStyle>
            <a:lvl1pPr>
              <a:defRPr/>
            </a:lvl1pPr>
          </a:lstStyle>
          <a:p>
            <a:pPr>
              <a:defRPr/>
            </a:pPr>
            <a:r>
              <a:rPr lang="en-GB"/>
              <a:t>S. Byrne</a:t>
            </a:r>
          </a:p>
        </p:txBody>
      </p:sp>
      <p:sp>
        <p:nvSpPr>
          <p:cNvPr id="4" name="Slide Number Placeholder 22">
            <a:extLst>
              <a:ext uri="{FF2B5EF4-FFF2-40B4-BE49-F238E27FC236}">
                <a16:creationId xmlns:a16="http://schemas.microsoft.com/office/drawing/2014/main" id="{9DAF0F2B-132D-E307-FFB4-C595A7AE7255}"/>
              </a:ext>
            </a:extLst>
          </p:cNvPr>
          <p:cNvSpPr>
            <a:spLocks noGrp="1"/>
          </p:cNvSpPr>
          <p:nvPr>
            <p:ph type="sldNum" sz="quarter" idx="12"/>
          </p:nvPr>
        </p:nvSpPr>
        <p:spPr/>
        <p:txBody>
          <a:bodyPr/>
          <a:lstStyle>
            <a:lvl1pPr>
              <a:defRPr/>
            </a:lvl1pPr>
          </a:lstStyle>
          <a:p>
            <a:fld id="{5A69249C-9E1A-47D0-A825-AA2B2D1FEE3F}" type="slidenum">
              <a:rPr lang="en-GB" altLang="en-US"/>
              <a:pPr/>
              <a:t>‹#›</a:t>
            </a:fld>
            <a:endParaRPr lang="en-GB" altLang="en-US"/>
          </a:p>
        </p:txBody>
      </p:sp>
    </p:spTree>
    <p:extLst>
      <p:ext uri="{BB962C8B-B14F-4D97-AF65-F5344CB8AC3E}">
        <p14:creationId xmlns:p14="http://schemas.microsoft.com/office/powerpoint/2010/main" val="2955484805"/>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65BCB1F-F26D-9D07-5FA4-F66F7F5AC031}"/>
              </a:ext>
            </a:extLst>
          </p:cNvPr>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useBgFill="1">
        <p:nvSpPr>
          <p:cNvPr id="6" name="Rounded Rectangle 10">
            <a:extLst>
              <a:ext uri="{FF2B5EF4-FFF2-40B4-BE49-F238E27FC236}">
                <a16:creationId xmlns:a16="http://schemas.microsoft.com/office/drawing/2014/main" id="{1193E15C-E632-CDEA-120D-44E2FB9C765A}"/>
              </a:ext>
            </a:extLst>
          </p:cNvPr>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a:p>
        </p:txBody>
      </p:sp>
      <p:sp>
        <p:nvSpPr>
          <p:cNvPr id="2" name="Title 1"/>
          <p:cNvSpPr>
            <a:spLocks noGrp="1"/>
          </p:cNvSpPr>
          <p:nvPr>
            <p:ph type="title"/>
          </p:nvPr>
        </p:nvSpPr>
        <p:spPr>
          <a:xfrm>
            <a:off x="914400" y="273050"/>
            <a:ext cx="77724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2971800" y="1600200"/>
            <a:ext cx="5715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9CAB77EC-40C3-FB2B-A16D-40A4971FD92C}"/>
              </a:ext>
            </a:extLst>
          </p:cNvPr>
          <p:cNvSpPr>
            <a:spLocks noGrp="1"/>
          </p:cNvSpPr>
          <p:nvPr>
            <p:ph type="dt" sz="half" idx="10"/>
          </p:nvPr>
        </p:nvSpPr>
        <p:spPr/>
        <p:txBody>
          <a:bodyPr/>
          <a:lstStyle>
            <a:lvl1pPr>
              <a:defRPr/>
            </a:lvl1pPr>
          </a:lstStyle>
          <a:p>
            <a:pPr>
              <a:defRPr/>
            </a:pPr>
            <a:fld id="{8104D154-66D0-4923-9256-F24AF1D17FE4}" type="datetime1">
              <a:rPr lang="en-US"/>
              <a:pPr>
                <a:defRPr/>
              </a:pPr>
              <a:t>7/23/2022</a:t>
            </a:fld>
            <a:endParaRPr lang="en-GB"/>
          </a:p>
        </p:txBody>
      </p:sp>
      <p:sp>
        <p:nvSpPr>
          <p:cNvPr id="8" name="Footer Placeholder 5">
            <a:extLst>
              <a:ext uri="{FF2B5EF4-FFF2-40B4-BE49-F238E27FC236}">
                <a16:creationId xmlns:a16="http://schemas.microsoft.com/office/drawing/2014/main" id="{445B1C79-5656-548E-6AFE-89749276E18C}"/>
              </a:ext>
            </a:extLst>
          </p:cNvPr>
          <p:cNvSpPr>
            <a:spLocks noGrp="1"/>
          </p:cNvSpPr>
          <p:nvPr>
            <p:ph type="ftr" sz="quarter" idx="11"/>
          </p:nvPr>
        </p:nvSpPr>
        <p:spPr/>
        <p:txBody>
          <a:bodyPr/>
          <a:lstStyle>
            <a:lvl1pPr>
              <a:defRPr/>
            </a:lvl1pPr>
          </a:lstStyle>
          <a:p>
            <a:pPr>
              <a:defRPr/>
            </a:pPr>
            <a:r>
              <a:rPr lang="en-GB"/>
              <a:t>S. Byrne</a:t>
            </a:r>
          </a:p>
        </p:txBody>
      </p:sp>
      <p:sp>
        <p:nvSpPr>
          <p:cNvPr id="9" name="Slide Number Placeholder 6">
            <a:extLst>
              <a:ext uri="{FF2B5EF4-FFF2-40B4-BE49-F238E27FC236}">
                <a16:creationId xmlns:a16="http://schemas.microsoft.com/office/drawing/2014/main" id="{EBA8A23E-072E-A42D-D1FF-0C656C45C0B4}"/>
              </a:ext>
            </a:extLst>
          </p:cNvPr>
          <p:cNvSpPr>
            <a:spLocks noGrp="1"/>
          </p:cNvSpPr>
          <p:nvPr>
            <p:ph type="sldNum" sz="quarter" idx="12"/>
          </p:nvPr>
        </p:nvSpPr>
        <p:spPr/>
        <p:txBody>
          <a:bodyPr/>
          <a:lstStyle>
            <a:lvl1pPr>
              <a:defRPr/>
            </a:lvl1pPr>
          </a:lstStyle>
          <a:p>
            <a:fld id="{609A34BB-F644-40F1-810D-75B0408ABDF4}" type="slidenum">
              <a:rPr lang="en-GB" altLang="en-US"/>
              <a:pPr/>
              <a:t>‹#›</a:t>
            </a:fld>
            <a:endParaRPr lang="en-GB" altLang="en-US"/>
          </a:p>
        </p:txBody>
      </p:sp>
    </p:spTree>
    <p:extLst>
      <p:ext uri="{BB962C8B-B14F-4D97-AF65-F5344CB8AC3E}">
        <p14:creationId xmlns:p14="http://schemas.microsoft.com/office/powerpoint/2010/main" val="3739085991"/>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4350FE8-1213-DEAA-1D10-8FF9332F3BA8}"/>
              </a:ext>
            </a:extLst>
          </p:cNvPr>
          <p:cNvSpPr/>
          <p:nvPr/>
        </p:nvSpPr>
        <p:spPr>
          <a:xfrm flipV="1">
            <a:off x="68263" y="4683125"/>
            <a:ext cx="9007475"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6" name="Rectangle 5">
            <a:extLst>
              <a:ext uri="{FF2B5EF4-FFF2-40B4-BE49-F238E27FC236}">
                <a16:creationId xmlns:a16="http://schemas.microsoft.com/office/drawing/2014/main" id="{2829AE20-9AB9-6643-97EB-789EBFCA5A6D}"/>
              </a:ext>
            </a:extLst>
          </p:cNvPr>
          <p:cNvSpPr/>
          <p:nvPr/>
        </p:nvSpPr>
        <p:spPr>
          <a:xfrm>
            <a:off x="68263" y="4649788"/>
            <a:ext cx="9007475"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7" name="Rectangle 6">
            <a:extLst>
              <a:ext uri="{FF2B5EF4-FFF2-40B4-BE49-F238E27FC236}">
                <a16:creationId xmlns:a16="http://schemas.microsoft.com/office/drawing/2014/main" id="{77385989-EB1A-3DD8-1A37-3D3CB6595B6F}"/>
              </a:ext>
            </a:extLst>
          </p:cNvPr>
          <p:cNvSpPr/>
          <p:nvPr/>
        </p:nvSpPr>
        <p:spPr>
          <a:xfrm>
            <a:off x="68263" y="4773613"/>
            <a:ext cx="9007475"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FBEEF9C2-69ED-05C9-6C07-897121F17C4A}"/>
              </a:ext>
            </a:extLst>
          </p:cNvPr>
          <p:cNvSpPr>
            <a:spLocks noGrp="1"/>
          </p:cNvSpPr>
          <p:nvPr>
            <p:ph type="dt" sz="half" idx="10"/>
          </p:nvPr>
        </p:nvSpPr>
        <p:spPr/>
        <p:txBody>
          <a:bodyPr/>
          <a:lstStyle>
            <a:lvl1pPr>
              <a:defRPr/>
            </a:lvl1pPr>
          </a:lstStyle>
          <a:p>
            <a:pPr>
              <a:defRPr/>
            </a:pPr>
            <a:fld id="{4D9AE3CF-E611-4857-803D-AE183BE92117}" type="datetime1">
              <a:rPr lang="en-US"/>
              <a:pPr>
                <a:defRPr/>
              </a:pPr>
              <a:t>7/23/2022</a:t>
            </a:fld>
            <a:endParaRPr lang="en-GB"/>
          </a:p>
        </p:txBody>
      </p:sp>
      <p:sp>
        <p:nvSpPr>
          <p:cNvPr id="9" name="Footer Placeholder 5">
            <a:extLst>
              <a:ext uri="{FF2B5EF4-FFF2-40B4-BE49-F238E27FC236}">
                <a16:creationId xmlns:a16="http://schemas.microsoft.com/office/drawing/2014/main" id="{26401D47-467E-508A-983A-4FD962374526}"/>
              </a:ext>
            </a:extLst>
          </p:cNvPr>
          <p:cNvSpPr>
            <a:spLocks noGrp="1"/>
          </p:cNvSpPr>
          <p:nvPr>
            <p:ph type="ftr" sz="quarter" idx="11"/>
          </p:nvPr>
        </p:nvSpPr>
        <p:spPr>
          <a:xfrm>
            <a:off x="914400" y="6172200"/>
            <a:ext cx="3886200" cy="457200"/>
          </a:xfrm>
        </p:spPr>
        <p:txBody>
          <a:bodyPr/>
          <a:lstStyle>
            <a:lvl1pPr>
              <a:defRPr/>
            </a:lvl1pPr>
          </a:lstStyle>
          <a:p>
            <a:pPr>
              <a:defRPr/>
            </a:pPr>
            <a:r>
              <a:rPr lang="en-GB"/>
              <a:t>S. Byrne</a:t>
            </a:r>
          </a:p>
        </p:txBody>
      </p:sp>
      <p:sp>
        <p:nvSpPr>
          <p:cNvPr id="10" name="Slide Number Placeholder 6">
            <a:extLst>
              <a:ext uri="{FF2B5EF4-FFF2-40B4-BE49-F238E27FC236}">
                <a16:creationId xmlns:a16="http://schemas.microsoft.com/office/drawing/2014/main" id="{B7CCED54-1C09-5881-5CBD-A48D3CD562C3}"/>
              </a:ext>
            </a:extLst>
          </p:cNvPr>
          <p:cNvSpPr>
            <a:spLocks noGrp="1"/>
          </p:cNvSpPr>
          <p:nvPr>
            <p:ph type="sldNum" sz="quarter" idx="12"/>
          </p:nvPr>
        </p:nvSpPr>
        <p:spPr>
          <a:xfrm>
            <a:off x="146050" y="6208713"/>
            <a:ext cx="457200" cy="457200"/>
          </a:xfrm>
        </p:spPr>
        <p:txBody>
          <a:bodyPr/>
          <a:lstStyle>
            <a:lvl1pPr>
              <a:defRPr/>
            </a:lvl1pPr>
          </a:lstStyle>
          <a:p>
            <a:fld id="{B767C5E8-ED5B-4A1F-A148-720B3D9350A3}" type="slidenum">
              <a:rPr lang="en-GB" altLang="en-US"/>
              <a:pPr/>
              <a:t>‹#›</a:t>
            </a:fld>
            <a:endParaRPr lang="en-GB" altLang="en-US"/>
          </a:p>
        </p:txBody>
      </p:sp>
    </p:spTree>
    <p:extLst>
      <p:ext uri="{BB962C8B-B14F-4D97-AF65-F5344CB8AC3E}">
        <p14:creationId xmlns:p14="http://schemas.microsoft.com/office/powerpoint/2010/main" val="3315035387"/>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3B2C40B7-3482-FCB1-A10C-B5C0E438318E}"/>
              </a:ext>
            </a:extLst>
          </p:cNvPr>
          <p:cNvSpPr>
            <a:spLocks noGrp="1"/>
          </p:cNvSpPr>
          <p:nvPr>
            <p:ph type="dt" sz="half" idx="10"/>
          </p:nvPr>
        </p:nvSpPr>
        <p:spPr/>
        <p:txBody>
          <a:bodyPr/>
          <a:lstStyle>
            <a:lvl1pPr>
              <a:defRPr/>
            </a:lvl1pPr>
          </a:lstStyle>
          <a:p>
            <a:pPr>
              <a:defRPr/>
            </a:pPr>
            <a:fld id="{19AF2EFC-7C3F-475F-846B-CB7AAA01FD83}" type="datetime1">
              <a:rPr lang="en-US"/>
              <a:pPr>
                <a:defRPr/>
              </a:pPr>
              <a:t>7/23/2022</a:t>
            </a:fld>
            <a:endParaRPr lang="en-GB"/>
          </a:p>
        </p:txBody>
      </p:sp>
      <p:sp>
        <p:nvSpPr>
          <p:cNvPr id="5" name="Footer Placeholder 2">
            <a:extLst>
              <a:ext uri="{FF2B5EF4-FFF2-40B4-BE49-F238E27FC236}">
                <a16:creationId xmlns:a16="http://schemas.microsoft.com/office/drawing/2014/main" id="{077EE43D-AE52-A155-4906-30916F3C44D5}"/>
              </a:ext>
            </a:extLst>
          </p:cNvPr>
          <p:cNvSpPr>
            <a:spLocks noGrp="1"/>
          </p:cNvSpPr>
          <p:nvPr>
            <p:ph type="ftr" sz="quarter" idx="11"/>
          </p:nvPr>
        </p:nvSpPr>
        <p:spPr/>
        <p:txBody>
          <a:bodyPr/>
          <a:lstStyle>
            <a:lvl1pPr>
              <a:defRPr/>
            </a:lvl1pPr>
          </a:lstStyle>
          <a:p>
            <a:pPr>
              <a:defRPr/>
            </a:pPr>
            <a:r>
              <a:rPr lang="en-GB"/>
              <a:t>S. Byrne</a:t>
            </a:r>
          </a:p>
        </p:txBody>
      </p:sp>
      <p:sp>
        <p:nvSpPr>
          <p:cNvPr id="6" name="Slide Number Placeholder 22">
            <a:extLst>
              <a:ext uri="{FF2B5EF4-FFF2-40B4-BE49-F238E27FC236}">
                <a16:creationId xmlns:a16="http://schemas.microsoft.com/office/drawing/2014/main" id="{8797C991-595D-90F4-E2F8-57E7CDEE8239}"/>
              </a:ext>
            </a:extLst>
          </p:cNvPr>
          <p:cNvSpPr>
            <a:spLocks noGrp="1"/>
          </p:cNvSpPr>
          <p:nvPr>
            <p:ph type="sldNum" sz="quarter" idx="12"/>
          </p:nvPr>
        </p:nvSpPr>
        <p:spPr/>
        <p:txBody>
          <a:bodyPr/>
          <a:lstStyle>
            <a:lvl1pPr>
              <a:defRPr/>
            </a:lvl1pPr>
          </a:lstStyle>
          <a:p>
            <a:fld id="{737A0AED-0F7E-46EC-95FC-7623F85E4D51}" type="slidenum">
              <a:rPr lang="en-GB" altLang="en-US"/>
              <a:pPr/>
              <a:t>‹#›</a:t>
            </a:fld>
            <a:endParaRPr lang="en-GB" altLang="en-US"/>
          </a:p>
        </p:txBody>
      </p:sp>
    </p:spTree>
    <p:extLst>
      <p:ext uri="{BB962C8B-B14F-4D97-AF65-F5344CB8AC3E}">
        <p14:creationId xmlns:p14="http://schemas.microsoft.com/office/powerpoint/2010/main" val="90439789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FB7D708B-9B62-8E8F-2A33-71DE3D46AA3D}"/>
              </a:ext>
            </a:extLst>
          </p:cNvPr>
          <p:cNvSpPr>
            <a:spLocks noGrp="1"/>
          </p:cNvSpPr>
          <p:nvPr>
            <p:ph type="dt" sz="half" idx="10"/>
          </p:nvPr>
        </p:nvSpPr>
        <p:spPr/>
        <p:txBody>
          <a:bodyPr/>
          <a:lstStyle>
            <a:lvl1pPr>
              <a:defRPr/>
            </a:lvl1pPr>
          </a:lstStyle>
          <a:p>
            <a:pPr>
              <a:defRPr/>
            </a:pPr>
            <a:fld id="{1FD1FD0E-F480-4774-B78A-FD6E07FEEFCC}" type="datetime1">
              <a:rPr lang="en-US"/>
              <a:pPr>
                <a:defRPr/>
              </a:pPr>
              <a:t>7/23/2022</a:t>
            </a:fld>
            <a:endParaRPr lang="en-GB"/>
          </a:p>
        </p:txBody>
      </p:sp>
      <p:sp>
        <p:nvSpPr>
          <p:cNvPr id="5" name="Footer Placeholder 2">
            <a:extLst>
              <a:ext uri="{FF2B5EF4-FFF2-40B4-BE49-F238E27FC236}">
                <a16:creationId xmlns:a16="http://schemas.microsoft.com/office/drawing/2014/main" id="{C4DF45B7-4F27-D1E9-3E4B-DC97ADB1DAA5}"/>
              </a:ext>
            </a:extLst>
          </p:cNvPr>
          <p:cNvSpPr>
            <a:spLocks noGrp="1"/>
          </p:cNvSpPr>
          <p:nvPr>
            <p:ph type="ftr" sz="quarter" idx="11"/>
          </p:nvPr>
        </p:nvSpPr>
        <p:spPr/>
        <p:txBody>
          <a:bodyPr/>
          <a:lstStyle>
            <a:lvl1pPr>
              <a:defRPr/>
            </a:lvl1pPr>
          </a:lstStyle>
          <a:p>
            <a:pPr>
              <a:defRPr/>
            </a:pPr>
            <a:r>
              <a:rPr lang="en-GB"/>
              <a:t>S. Byrne</a:t>
            </a:r>
          </a:p>
        </p:txBody>
      </p:sp>
      <p:sp>
        <p:nvSpPr>
          <p:cNvPr id="6" name="Slide Number Placeholder 22">
            <a:extLst>
              <a:ext uri="{FF2B5EF4-FFF2-40B4-BE49-F238E27FC236}">
                <a16:creationId xmlns:a16="http://schemas.microsoft.com/office/drawing/2014/main" id="{B5381F6A-B7C3-F66C-1DE1-11BC72637496}"/>
              </a:ext>
            </a:extLst>
          </p:cNvPr>
          <p:cNvSpPr>
            <a:spLocks noGrp="1"/>
          </p:cNvSpPr>
          <p:nvPr>
            <p:ph type="sldNum" sz="quarter" idx="12"/>
          </p:nvPr>
        </p:nvSpPr>
        <p:spPr/>
        <p:txBody>
          <a:bodyPr/>
          <a:lstStyle>
            <a:lvl1pPr>
              <a:defRPr/>
            </a:lvl1pPr>
          </a:lstStyle>
          <a:p>
            <a:fld id="{D10224DA-25F8-499C-A9D2-221B94A1FEB0}" type="slidenum">
              <a:rPr lang="en-GB" altLang="en-US"/>
              <a:pPr/>
              <a:t>‹#›</a:t>
            </a:fld>
            <a:endParaRPr lang="en-GB" altLang="en-US"/>
          </a:p>
        </p:txBody>
      </p:sp>
    </p:spTree>
    <p:extLst>
      <p:ext uri="{BB962C8B-B14F-4D97-AF65-F5344CB8AC3E}">
        <p14:creationId xmlns:p14="http://schemas.microsoft.com/office/powerpoint/2010/main" val="2519554053"/>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70C463D-A593-CFF6-8E7F-69B979AB0A32}"/>
              </a:ext>
            </a:extLst>
          </p:cNvPr>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useBgFill="1">
        <p:nvSpPr>
          <p:cNvPr id="8" name="Rounded Rectangle 7">
            <a:extLst>
              <a:ext uri="{FF2B5EF4-FFF2-40B4-BE49-F238E27FC236}">
                <a16:creationId xmlns:a16="http://schemas.microsoft.com/office/drawing/2014/main" id="{541A8D7E-1881-2971-EF40-343D521B740A}"/>
              </a:ext>
            </a:extLst>
          </p:cNvPr>
          <p:cNvSpPr/>
          <p:nvPr/>
        </p:nvSpPr>
        <p:spPr>
          <a:xfrm>
            <a:off x="63500" y="69850"/>
            <a:ext cx="9013825"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a:p>
        </p:txBody>
      </p:sp>
      <p:sp>
        <p:nvSpPr>
          <p:cNvPr id="1028" name="Title Placeholder 21">
            <a:extLst>
              <a:ext uri="{FF2B5EF4-FFF2-40B4-BE49-F238E27FC236}">
                <a16:creationId xmlns:a16="http://schemas.microsoft.com/office/drawing/2014/main" id="{B7010B39-5D45-D495-FB80-99DE56D27D95}"/>
              </a:ext>
            </a:extLst>
          </p:cNvPr>
          <p:cNvSpPr>
            <a:spLocks noGrp="1"/>
          </p:cNvSpPr>
          <p:nvPr>
            <p:ph type="title"/>
          </p:nvPr>
        </p:nvSpPr>
        <p:spPr bwMode="auto">
          <a:xfrm>
            <a:off x="914400" y="274638"/>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FADF454B-A88C-DD7B-6FA4-B13792C6D186}"/>
              </a:ext>
            </a:extLst>
          </p:cNvPr>
          <p:cNvSpPr>
            <a:spLocks noGrp="1"/>
          </p:cNvSpPr>
          <p:nvPr>
            <p:ph type="body" idx="1"/>
          </p:nvPr>
        </p:nvSpPr>
        <p:spPr bwMode="auto">
          <a:xfrm>
            <a:off x="914400" y="1447800"/>
            <a:ext cx="77724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4AA9DB63-D44A-56A8-2B0A-D8A5C3EB31BC}"/>
              </a:ext>
            </a:extLst>
          </p:cNvPr>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pPr>
              <a:defRPr/>
            </a:pPr>
            <a:fld id="{B6D99431-B7A4-4AAD-9664-E9657C4D2C4E}" type="datetime1">
              <a:rPr lang="en-US"/>
              <a:pPr>
                <a:defRPr/>
              </a:pPr>
              <a:t>7/23/2022</a:t>
            </a:fld>
            <a:endParaRPr lang="en-GB"/>
          </a:p>
        </p:txBody>
      </p:sp>
      <p:sp>
        <p:nvSpPr>
          <p:cNvPr id="3" name="Footer Placeholder 2">
            <a:extLst>
              <a:ext uri="{FF2B5EF4-FFF2-40B4-BE49-F238E27FC236}">
                <a16:creationId xmlns:a16="http://schemas.microsoft.com/office/drawing/2014/main" id="{A18FC505-5ECA-29DA-7BA6-39274CC15EA7}"/>
              </a:ext>
            </a:extLst>
          </p:cNvPr>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pPr>
              <a:defRPr/>
            </a:pPr>
            <a:r>
              <a:rPr lang="en-GB"/>
              <a:t>S. Byrne</a:t>
            </a:r>
          </a:p>
        </p:txBody>
      </p:sp>
      <p:sp>
        <p:nvSpPr>
          <p:cNvPr id="23" name="Slide Number Placeholder 22">
            <a:extLst>
              <a:ext uri="{FF2B5EF4-FFF2-40B4-BE49-F238E27FC236}">
                <a16:creationId xmlns:a16="http://schemas.microsoft.com/office/drawing/2014/main" id="{BBE5A84B-59F5-BAAF-E972-8F2E1DB03310}"/>
              </a:ext>
            </a:extLst>
          </p:cNvPr>
          <p:cNvSpPr>
            <a:spLocks noGrp="1"/>
          </p:cNvSpPr>
          <p:nvPr>
            <p:ph type="sldNum" sz="quarter" idx="4"/>
          </p:nvPr>
        </p:nvSpPr>
        <p:spPr>
          <a:xfrm>
            <a:off x="146050" y="6210300"/>
            <a:ext cx="4572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fld id="{BB3F3DB6-CCE0-4FB7-9556-876D206EDCA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44" r:id="rId1"/>
    <p:sldLayoutId id="2147483837" r:id="rId2"/>
    <p:sldLayoutId id="2147483845" r:id="rId3"/>
    <p:sldLayoutId id="2147483838" r:id="rId4"/>
    <p:sldLayoutId id="2147483839" r:id="rId5"/>
    <p:sldLayoutId id="2147483840" r:id="rId6"/>
    <p:sldLayoutId id="2147483841" r:id="rId7"/>
    <p:sldLayoutId id="2147483846" r:id="rId8"/>
    <p:sldLayoutId id="2147483847" r:id="rId9"/>
    <p:sldLayoutId id="2147483842" r:id="rId10"/>
    <p:sldLayoutId id="2147483843" r:id="rId11"/>
  </p:sldLayoutIdLst>
  <p:transition>
    <p:dissolve/>
  </p:transition>
  <p:hf hdr="0"/>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image" Target="../media/image18.w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23.wmf"/><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5.wmf"/><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owl.english.purdue.edu/owl/" TargetMode="External"/><Relationship Id="rId7" Type="http://schemas.openxmlformats.org/officeDocument/2006/relationships/hyperlink" Target="http://www.unc.edu/depts/wcweb/" TargetMode="External"/><Relationship Id="rId2" Type="http://schemas.openxmlformats.org/officeDocument/2006/relationships/hyperlink" Target="http://www.economist.com/styleguide/introduction" TargetMode="External"/><Relationship Id="rId1" Type="http://schemas.openxmlformats.org/officeDocument/2006/relationships/slideLayout" Target="../slideLayouts/slideLayout2.xml"/><Relationship Id="rId6" Type="http://schemas.openxmlformats.org/officeDocument/2006/relationships/hyperlink" Target="http://www.unc.edu/depts/wcweb/handouts/style.html" TargetMode="External"/><Relationship Id="rId5" Type="http://schemas.openxmlformats.org/officeDocument/2006/relationships/hyperlink" Target="http://www.victoria.ac.nz/llc/academic-writing/" TargetMode="External"/><Relationship Id="rId4" Type="http://schemas.openxmlformats.org/officeDocument/2006/relationships/hyperlink" Target="http://www.writing.utoronto.ca/adv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419872" y="2492896"/>
            <a:ext cx="4464496" cy="936104"/>
          </a:xfrm>
        </p:spPr>
        <p:txBody>
          <a:bodyPr>
            <a:normAutofit/>
          </a:bodyPr>
          <a:lstStyle/>
          <a:p>
            <a:r>
              <a:rPr lang="en-IE" sz="4800" b="1" dirty="0">
                <a:solidFill>
                  <a:schemeClr val="tx1"/>
                </a:solidFill>
              </a:rPr>
              <a:t>Writing Up</a:t>
            </a:r>
          </a:p>
        </p:txBody>
      </p:sp>
      <p:pic>
        <p:nvPicPr>
          <p:cNvPr id="1026" name="Picture 2" descr="C:\Users\ogilvieb\AppData\Local\Microsoft\Windows\Temporary Internet Files\Content.IE5\QEBVR410\MP90040927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9552" y="620688"/>
            <a:ext cx="2280419"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013319"/>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CE764BD-BFFF-F571-86BB-8F79054ADD75}"/>
              </a:ext>
            </a:extLst>
          </p:cNvPr>
          <p:cNvSpPr>
            <a:spLocks noGrp="1" noChangeArrowheads="1"/>
          </p:cNvSpPr>
          <p:nvPr>
            <p:ph type="title"/>
          </p:nvPr>
        </p:nvSpPr>
        <p:spPr>
          <a:xfrm>
            <a:off x="250825" y="260350"/>
            <a:ext cx="7772400" cy="1582738"/>
          </a:xfrm>
        </p:spPr>
        <p:txBody>
          <a:bodyPr/>
          <a:lstStyle/>
          <a:p>
            <a:pPr eaLnBrk="1" hangingPunct="1"/>
            <a:r>
              <a:rPr lang="en-GB" altLang="en-US"/>
              <a:t>The components </a:t>
            </a:r>
            <a:br>
              <a:rPr lang="en-GB" altLang="en-US"/>
            </a:br>
            <a:r>
              <a:rPr lang="en-GB" altLang="en-US"/>
              <a:t>of a paper/thesis</a:t>
            </a:r>
          </a:p>
        </p:txBody>
      </p:sp>
      <p:sp>
        <p:nvSpPr>
          <p:cNvPr id="9219" name="Date Placeholder 4">
            <a:extLst>
              <a:ext uri="{FF2B5EF4-FFF2-40B4-BE49-F238E27FC236}">
                <a16:creationId xmlns:a16="http://schemas.microsoft.com/office/drawing/2014/main" id="{F4FBD997-E151-EE6A-BA5A-08FE9B14CEC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5A083ADE-A922-489E-A247-2F16A4190A99}"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9220" name="Slide Number Placeholder 6">
            <a:extLst>
              <a:ext uri="{FF2B5EF4-FFF2-40B4-BE49-F238E27FC236}">
                <a16:creationId xmlns:a16="http://schemas.microsoft.com/office/drawing/2014/main" id="{5BF25EE4-76DC-E752-30F3-25A2AAA1920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875EF62F-5E9E-4453-BFED-058741D10A65}" type="slidenum">
              <a:rPr lang="en-GB" altLang="en-US" sz="1400">
                <a:solidFill>
                  <a:srgbClr val="FFFFFF"/>
                </a:solidFill>
                <a:latin typeface="Franklin Gothic Book" panose="020B0503020102020204" pitchFamily="34" charset="0"/>
              </a:rPr>
              <a:pPr>
                <a:spcBef>
                  <a:spcPct val="0"/>
                </a:spcBef>
                <a:buClrTx/>
                <a:buSzTx/>
                <a:buFontTx/>
                <a:buNone/>
              </a:pPr>
              <a:t>2</a:t>
            </a:fld>
            <a:endParaRPr lang="en-GB" altLang="en-US" sz="1400">
              <a:solidFill>
                <a:srgbClr val="FFFFFF"/>
              </a:solidFill>
              <a:latin typeface="Franklin Gothic Book" panose="020B0503020102020204" pitchFamily="34" charset="0"/>
            </a:endParaRPr>
          </a:p>
        </p:txBody>
      </p:sp>
      <p:sp>
        <p:nvSpPr>
          <p:cNvPr id="7174" name="Rectangle 3">
            <a:extLst>
              <a:ext uri="{FF2B5EF4-FFF2-40B4-BE49-F238E27FC236}">
                <a16:creationId xmlns:a16="http://schemas.microsoft.com/office/drawing/2014/main" id="{96C55C0F-53FF-FBCC-7AA8-1AA6EDD2E5F6}"/>
              </a:ext>
            </a:extLst>
          </p:cNvPr>
          <p:cNvSpPr>
            <a:spLocks noGrp="1" noChangeArrowheads="1"/>
          </p:cNvSpPr>
          <p:nvPr>
            <p:ph sz="quarter" idx="1"/>
          </p:nvPr>
        </p:nvSpPr>
        <p:spPr>
          <a:xfrm>
            <a:off x="835025" y="1843088"/>
            <a:ext cx="3810000" cy="4824412"/>
          </a:xfrm>
        </p:spPr>
        <p:txBody>
          <a:bodyPr/>
          <a:lstStyle/>
          <a:p>
            <a:pPr eaLnBrk="1" hangingPunct="1"/>
            <a:r>
              <a:rPr lang="en-GB" altLang="en-US" sz="2400"/>
              <a:t>Title</a:t>
            </a:r>
          </a:p>
          <a:p>
            <a:pPr eaLnBrk="1" hangingPunct="1"/>
            <a:r>
              <a:rPr lang="en-GB" altLang="en-US" sz="2400"/>
              <a:t>Abstract</a:t>
            </a:r>
          </a:p>
          <a:p>
            <a:pPr eaLnBrk="1" hangingPunct="1"/>
            <a:r>
              <a:rPr lang="en-GB" altLang="en-US" sz="2400"/>
              <a:t>Key words (paper)</a:t>
            </a:r>
          </a:p>
          <a:p>
            <a:pPr eaLnBrk="1" hangingPunct="1"/>
            <a:r>
              <a:rPr lang="en-GB" altLang="en-US" sz="2400"/>
              <a:t>Acknowledgements</a:t>
            </a:r>
          </a:p>
          <a:p>
            <a:pPr eaLnBrk="1" hangingPunct="1"/>
            <a:r>
              <a:rPr lang="en-GB" altLang="en-US" sz="2400"/>
              <a:t>Dedication</a:t>
            </a:r>
          </a:p>
          <a:p>
            <a:pPr eaLnBrk="1" hangingPunct="1"/>
            <a:r>
              <a:rPr lang="en-GB" altLang="en-US" sz="2400"/>
              <a:t>Table of Contents</a:t>
            </a:r>
          </a:p>
          <a:p>
            <a:pPr eaLnBrk="1" hangingPunct="1"/>
            <a:r>
              <a:rPr lang="en-GB" altLang="en-US" sz="2400"/>
              <a:t>List of Tables</a:t>
            </a:r>
          </a:p>
          <a:p>
            <a:pPr eaLnBrk="1" hangingPunct="1"/>
            <a:r>
              <a:rPr lang="en-GB" altLang="en-US" sz="2400"/>
              <a:t>List of Exhibits</a:t>
            </a:r>
          </a:p>
          <a:p>
            <a:pPr eaLnBrk="1" hangingPunct="1"/>
            <a:r>
              <a:rPr lang="en-GB" altLang="en-US" sz="2400"/>
              <a:t>List of Abbreviations,</a:t>
            </a:r>
          </a:p>
          <a:p>
            <a:pPr eaLnBrk="1" hangingPunct="1"/>
            <a:r>
              <a:rPr lang="en-GB" altLang="en-US" sz="2400"/>
              <a:t>List of Appendices</a:t>
            </a:r>
          </a:p>
          <a:p>
            <a:pPr eaLnBrk="1" hangingPunct="1"/>
            <a:r>
              <a:rPr lang="en-GB" altLang="en-US" sz="2400"/>
              <a:t>Quotation</a:t>
            </a:r>
          </a:p>
        </p:txBody>
      </p:sp>
      <p:sp>
        <p:nvSpPr>
          <p:cNvPr id="7175" name="Rectangle 4">
            <a:extLst>
              <a:ext uri="{FF2B5EF4-FFF2-40B4-BE49-F238E27FC236}">
                <a16:creationId xmlns:a16="http://schemas.microsoft.com/office/drawing/2014/main" id="{86DA8ECE-E963-307D-0CB3-23BA0ADFF316}"/>
              </a:ext>
            </a:extLst>
          </p:cNvPr>
          <p:cNvSpPr>
            <a:spLocks noGrp="1" noChangeArrowheads="1"/>
          </p:cNvSpPr>
          <p:nvPr>
            <p:ph sz="quarter" idx="2"/>
          </p:nvPr>
        </p:nvSpPr>
        <p:spPr>
          <a:xfrm>
            <a:off x="4648200" y="2286000"/>
            <a:ext cx="3810000" cy="4572000"/>
          </a:xfrm>
        </p:spPr>
        <p:txBody>
          <a:bodyPr/>
          <a:lstStyle/>
          <a:p>
            <a:pPr eaLnBrk="1" hangingPunct="1"/>
            <a:r>
              <a:rPr lang="en-GB" altLang="en-US" sz="2400"/>
              <a:t>Introduction</a:t>
            </a:r>
          </a:p>
          <a:p>
            <a:pPr eaLnBrk="1" hangingPunct="1"/>
            <a:r>
              <a:rPr lang="en-GB" altLang="en-US" sz="2400"/>
              <a:t>Literature Review</a:t>
            </a:r>
          </a:p>
          <a:p>
            <a:pPr eaLnBrk="1" hangingPunct="1"/>
            <a:r>
              <a:rPr lang="en-GB" altLang="en-US" sz="2400"/>
              <a:t>Research Methodology</a:t>
            </a:r>
          </a:p>
          <a:p>
            <a:pPr eaLnBrk="1" hangingPunct="1"/>
            <a:r>
              <a:rPr lang="en-GB" altLang="en-US" sz="2400"/>
              <a:t>Presentation of Findings</a:t>
            </a:r>
          </a:p>
          <a:p>
            <a:pPr eaLnBrk="1" hangingPunct="1"/>
            <a:r>
              <a:rPr lang="en-GB" altLang="en-US" sz="2400"/>
              <a:t>Discussion</a:t>
            </a:r>
          </a:p>
          <a:p>
            <a:pPr eaLnBrk="1" hangingPunct="1"/>
            <a:r>
              <a:rPr lang="en-GB" altLang="en-US" sz="2400"/>
              <a:t>Conclusion</a:t>
            </a:r>
          </a:p>
          <a:p>
            <a:pPr eaLnBrk="1" hangingPunct="1"/>
            <a:r>
              <a:rPr lang="en-GB" altLang="en-US" sz="2400"/>
              <a:t>References</a:t>
            </a:r>
          </a:p>
          <a:p>
            <a:pPr eaLnBrk="1" hangingPunct="1"/>
            <a:r>
              <a:rPr lang="en-GB" altLang="en-US" sz="2400"/>
              <a:t>Glossary of Terms</a:t>
            </a:r>
          </a:p>
          <a:p>
            <a:pPr eaLnBrk="1" hangingPunct="1"/>
            <a:r>
              <a:rPr lang="en-GB" altLang="en-US" sz="2400"/>
              <a:t>Appendices</a:t>
            </a:r>
          </a:p>
          <a:p>
            <a:pPr eaLnBrk="1" hangingPunct="1"/>
            <a:endParaRPr lang="en-GB" altLang="en-US" sz="2400"/>
          </a:p>
        </p:txBody>
      </p:sp>
      <p:pic>
        <p:nvPicPr>
          <p:cNvPr id="9223" name="Picture 5" descr="MCPE07271_0000[1]">
            <a:extLst>
              <a:ext uri="{FF2B5EF4-FFF2-40B4-BE49-F238E27FC236}">
                <a16:creationId xmlns:a16="http://schemas.microsoft.com/office/drawing/2014/main" id="{7BC70666-CB91-3522-A280-F96F37FE0B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1213" y="0"/>
            <a:ext cx="4522787" cy="207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174">
                                            <p:txEl>
                                              <p:pRg st="0" end="0"/>
                                            </p:txEl>
                                          </p:spTgt>
                                        </p:tgtEl>
                                        <p:attrNameLst>
                                          <p:attrName>style.visibility</p:attrName>
                                        </p:attrNameLst>
                                      </p:cBhvr>
                                      <p:to>
                                        <p:strVal val="visible"/>
                                      </p:to>
                                    </p:set>
                                    <p:anim calcmode="lin" valueType="num">
                                      <p:cBhvr additive="base">
                                        <p:cTn id="7" dur="500" fill="hold"/>
                                        <p:tgtEl>
                                          <p:spTgt spid="717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174">
                                            <p:txEl>
                                              <p:pRg st="1" end="1"/>
                                            </p:txEl>
                                          </p:spTgt>
                                        </p:tgtEl>
                                        <p:attrNameLst>
                                          <p:attrName>style.visibility</p:attrName>
                                        </p:attrNameLst>
                                      </p:cBhvr>
                                      <p:to>
                                        <p:strVal val="visible"/>
                                      </p:to>
                                    </p:set>
                                    <p:anim calcmode="lin" valueType="num">
                                      <p:cBhvr additive="base">
                                        <p:cTn id="13" dur="500" fill="hold"/>
                                        <p:tgtEl>
                                          <p:spTgt spid="717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174">
                                            <p:txEl>
                                              <p:pRg st="2" end="2"/>
                                            </p:txEl>
                                          </p:spTgt>
                                        </p:tgtEl>
                                        <p:attrNameLst>
                                          <p:attrName>style.visibility</p:attrName>
                                        </p:attrNameLst>
                                      </p:cBhvr>
                                      <p:to>
                                        <p:strVal val="visible"/>
                                      </p:to>
                                    </p:set>
                                    <p:anim calcmode="lin" valueType="num">
                                      <p:cBhvr additive="base">
                                        <p:cTn id="19" dur="500" fill="hold"/>
                                        <p:tgtEl>
                                          <p:spTgt spid="717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17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174">
                                            <p:txEl>
                                              <p:pRg st="3" end="3"/>
                                            </p:txEl>
                                          </p:spTgt>
                                        </p:tgtEl>
                                        <p:attrNameLst>
                                          <p:attrName>style.visibility</p:attrName>
                                        </p:attrNameLst>
                                      </p:cBhvr>
                                      <p:to>
                                        <p:strVal val="visible"/>
                                      </p:to>
                                    </p:set>
                                    <p:anim calcmode="lin" valueType="num">
                                      <p:cBhvr additive="base">
                                        <p:cTn id="25" dur="500" fill="hold"/>
                                        <p:tgtEl>
                                          <p:spTgt spid="717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17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174">
                                            <p:txEl>
                                              <p:pRg st="4" end="4"/>
                                            </p:txEl>
                                          </p:spTgt>
                                        </p:tgtEl>
                                        <p:attrNameLst>
                                          <p:attrName>style.visibility</p:attrName>
                                        </p:attrNameLst>
                                      </p:cBhvr>
                                      <p:to>
                                        <p:strVal val="visible"/>
                                      </p:to>
                                    </p:set>
                                    <p:anim calcmode="lin" valueType="num">
                                      <p:cBhvr additive="base">
                                        <p:cTn id="31" dur="500" fill="hold"/>
                                        <p:tgtEl>
                                          <p:spTgt spid="717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17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174">
                                            <p:txEl>
                                              <p:pRg st="5" end="5"/>
                                            </p:txEl>
                                          </p:spTgt>
                                        </p:tgtEl>
                                        <p:attrNameLst>
                                          <p:attrName>style.visibility</p:attrName>
                                        </p:attrNameLst>
                                      </p:cBhvr>
                                      <p:to>
                                        <p:strVal val="visible"/>
                                      </p:to>
                                    </p:set>
                                    <p:anim calcmode="lin" valueType="num">
                                      <p:cBhvr additive="base">
                                        <p:cTn id="37" dur="500" fill="hold"/>
                                        <p:tgtEl>
                                          <p:spTgt spid="717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17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174">
                                            <p:txEl>
                                              <p:pRg st="6" end="6"/>
                                            </p:txEl>
                                          </p:spTgt>
                                        </p:tgtEl>
                                        <p:attrNameLst>
                                          <p:attrName>style.visibility</p:attrName>
                                        </p:attrNameLst>
                                      </p:cBhvr>
                                      <p:to>
                                        <p:strVal val="visible"/>
                                      </p:to>
                                    </p:set>
                                    <p:anim calcmode="lin" valueType="num">
                                      <p:cBhvr additive="base">
                                        <p:cTn id="43" dur="500" fill="hold"/>
                                        <p:tgtEl>
                                          <p:spTgt spid="717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717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7174">
                                            <p:txEl>
                                              <p:pRg st="7" end="7"/>
                                            </p:txEl>
                                          </p:spTgt>
                                        </p:tgtEl>
                                        <p:attrNameLst>
                                          <p:attrName>style.visibility</p:attrName>
                                        </p:attrNameLst>
                                      </p:cBhvr>
                                      <p:to>
                                        <p:strVal val="visible"/>
                                      </p:to>
                                    </p:set>
                                    <p:anim calcmode="lin" valueType="num">
                                      <p:cBhvr additive="base">
                                        <p:cTn id="49" dur="500" fill="hold"/>
                                        <p:tgtEl>
                                          <p:spTgt spid="717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717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7174">
                                            <p:txEl>
                                              <p:pRg st="8" end="8"/>
                                            </p:txEl>
                                          </p:spTgt>
                                        </p:tgtEl>
                                        <p:attrNameLst>
                                          <p:attrName>style.visibility</p:attrName>
                                        </p:attrNameLst>
                                      </p:cBhvr>
                                      <p:to>
                                        <p:strVal val="visible"/>
                                      </p:to>
                                    </p:set>
                                    <p:anim calcmode="lin" valueType="num">
                                      <p:cBhvr additive="base">
                                        <p:cTn id="55" dur="500" fill="hold"/>
                                        <p:tgtEl>
                                          <p:spTgt spid="7174">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717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7174">
                                            <p:txEl>
                                              <p:pRg st="9" end="9"/>
                                            </p:txEl>
                                          </p:spTgt>
                                        </p:tgtEl>
                                        <p:attrNameLst>
                                          <p:attrName>style.visibility</p:attrName>
                                        </p:attrNameLst>
                                      </p:cBhvr>
                                      <p:to>
                                        <p:strVal val="visible"/>
                                      </p:to>
                                    </p:set>
                                    <p:anim calcmode="lin" valueType="num">
                                      <p:cBhvr additive="base">
                                        <p:cTn id="61" dur="500" fill="hold"/>
                                        <p:tgtEl>
                                          <p:spTgt spid="7174">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717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7174">
                                            <p:txEl>
                                              <p:pRg st="10" end="10"/>
                                            </p:txEl>
                                          </p:spTgt>
                                        </p:tgtEl>
                                        <p:attrNameLst>
                                          <p:attrName>style.visibility</p:attrName>
                                        </p:attrNameLst>
                                      </p:cBhvr>
                                      <p:to>
                                        <p:strVal val="visible"/>
                                      </p:to>
                                    </p:set>
                                    <p:anim calcmode="lin" valueType="num">
                                      <p:cBhvr additive="base">
                                        <p:cTn id="67" dur="500" fill="hold"/>
                                        <p:tgtEl>
                                          <p:spTgt spid="7174">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717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7175">
                                            <p:txEl>
                                              <p:pRg st="0" end="0"/>
                                            </p:txEl>
                                          </p:spTgt>
                                        </p:tgtEl>
                                        <p:attrNameLst>
                                          <p:attrName>style.visibility</p:attrName>
                                        </p:attrNameLst>
                                      </p:cBhvr>
                                      <p:to>
                                        <p:strVal val="visible"/>
                                      </p:to>
                                    </p:set>
                                    <p:anim calcmode="lin" valueType="num">
                                      <p:cBhvr additive="base">
                                        <p:cTn id="73" dur="500" fill="hold"/>
                                        <p:tgtEl>
                                          <p:spTgt spid="7175">
                                            <p:txEl>
                                              <p:pRg st="0" end="0"/>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71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75" fill="hold" nodeType="clickPar">
                      <p:stCondLst>
                        <p:cond delay="indefinite"/>
                      </p:stCondLst>
                      <p:childTnLst>
                        <p:par>
                          <p:cTn id="76" fill="hold" nodeType="withGroup">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7175">
                                            <p:txEl>
                                              <p:pRg st="1" end="1"/>
                                            </p:txEl>
                                          </p:spTgt>
                                        </p:tgtEl>
                                        <p:attrNameLst>
                                          <p:attrName>style.visibility</p:attrName>
                                        </p:attrNameLst>
                                      </p:cBhvr>
                                      <p:to>
                                        <p:strVal val="visible"/>
                                      </p:to>
                                    </p:set>
                                    <p:anim calcmode="lin" valueType="num">
                                      <p:cBhvr additive="base">
                                        <p:cTn id="79" dur="500" fill="hold"/>
                                        <p:tgtEl>
                                          <p:spTgt spid="7175">
                                            <p:txEl>
                                              <p:pRg st="1" end="1"/>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717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1" fill="hold" nodeType="clickPar">
                      <p:stCondLst>
                        <p:cond delay="indefinite"/>
                      </p:stCondLst>
                      <p:childTnLst>
                        <p:par>
                          <p:cTn id="82" fill="hold" nodeType="withGroup">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7175">
                                            <p:txEl>
                                              <p:pRg st="2" end="2"/>
                                            </p:txEl>
                                          </p:spTgt>
                                        </p:tgtEl>
                                        <p:attrNameLst>
                                          <p:attrName>style.visibility</p:attrName>
                                        </p:attrNameLst>
                                      </p:cBhvr>
                                      <p:to>
                                        <p:strVal val="visible"/>
                                      </p:to>
                                    </p:set>
                                    <p:anim calcmode="lin" valueType="num">
                                      <p:cBhvr additive="base">
                                        <p:cTn id="85" dur="500" fill="hold"/>
                                        <p:tgtEl>
                                          <p:spTgt spid="7175">
                                            <p:txEl>
                                              <p:pRg st="2" end="2"/>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71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87" fill="hold" nodeType="clickPar">
                      <p:stCondLst>
                        <p:cond delay="indefinite"/>
                      </p:stCondLst>
                      <p:childTnLst>
                        <p:par>
                          <p:cTn id="88" fill="hold" nodeType="withGroup">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7175">
                                            <p:txEl>
                                              <p:pRg st="3" end="3"/>
                                            </p:txEl>
                                          </p:spTgt>
                                        </p:tgtEl>
                                        <p:attrNameLst>
                                          <p:attrName>style.visibility</p:attrName>
                                        </p:attrNameLst>
                                      </p:cBhvr>
                                      <p:to>
                                        <p:strVal val="visible"/>
                                      </p:to>
                                    </p:set>
                                    <p:anim calcmode="lin" valueType="num">
                                      <p:cBhvr additive="base">
                                        <p:cTn id="91" dur="500" fill="hold"/>
                                        <p:tgtEl>
                                          <p:spTgt spid="7175">
                                            <p:txEl>
                                              <p:pRg st="3" end="3"/>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717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3" fill="hold" nodeType="clickPar">
                      <p:stCondLst>
                        <p:cond delay="indefinite"/>
                      </p:stCondLst>
                      <p:childTnLst>
                        <p:par>
                          <p:cTn id="94" fill="hold" nodeType="withGroup">
                            <p:stCondLst>
                              <p:cond delay="0"/>
                            </p:stCondLst>
                            <p:childTnLst>
                              <p:par>
                                <p:cTn id="95" presetID="2" presetClass="entr" presetSubtype="4" fill="hold" grpId="0" nodeType="clickEffect">
                                  <p:stCondLst>
                                    <p:cond delay="0"/>
                                  </p:stCondLst>
                                  <p:childTnLst>
                                    <p:set>
                                      <p:cBhvr>
                                        <p:cTn id="96" dur="1" fill="hold">
                                          <p:stCondLst>
                                            <p:cond delay="0"/>
                                          </p:stCondLst>
                                        </p:cTn>
                                        <p:tgtEl>
                                          <p:spTgt spid="7175">
                                            <p:txEl>
                                              <p:pRg st="4" end="4"/>
                                            </p:txEl>
                                          </p:spTgt>
                                        </p:tgtEl>
                                        <p:attrNameLst>
                                          <p:attrName>style.visibility</p:attrName>
                                        </p:attrNameLst>
                                      </p:cBhvr>
                                      <p:to>
                                        <p:strVal val="visible"/>
                                      </p:to>
                                    </p:set>
                                    <p:anim calcmode="lin" valueType="num">
                                      <p:cBhvr additive="base">
                                        <p:cTn id="97" dur="500" fill="hold"/>
                                        <p:tgtEl>
                                          <p:spTgt spid="7175">
                                            <p:txEl>
                                              <p:pRg st="4" end="4"/>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717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9" fill="hold" nodeType="clickPar">
                      <p:stCondLst>
                        <p:cond delay="indefinite"/>
                      </p:stCondLst>
                      <p:childTnLst>
                        <p:par>
                          <p:cTn id="100" fill="hold" nodeType="withGroup">
                            <p:stCondLst>
                              <p:cond delay="0"/>
                            </p:stCondLst>
                            <p:childTnLst>
                              <p:par>
                                <p:cTn id="101" presetID="2" presetClass="entr" presetSubtype="4" fill="hold" grpId="0" nodeType="clickEffect">
                                  <p:stCondLst>
                                    <p:cond delay="0"/>
                                  </p:stCondLst>
                                  <p:childTnLst>
                                    <p:set>
                                      <p:cBhvr>
                                        <p:cTn id="102" dur="1" fill="hold">
                                          <p:stCondLst>
                                            <p:cond delay="0"/>
                                          </p:stCondLst>
                                        </p:cTn>
                                        <p:tgtEl>
                                          <p:spTgt spid="7175">
                                            <p:txEl>
                                              <p:pRg st="5" end="5"/>
                                            </p:txEl>
                                          </p:spTgt>
                                        </p:tgtEl>
                                        <p:attrNameLst>
                                          <p:attrName>style.visibility</p:attrName>
                                        </p:attrNameLst>
                                      </p:cBhvr>
                                      <p:to>
                                        <p:strVal val="visible"/>
                                      </p:to>
                                    </p:set>
                                    <p:anim calcmode="lin" valueType="num">
                                      <p:cBhvr additive="base">
                                        <p:cTn id="103" dur="500" fill="hold"/>
                                        <p:tgtEl>
                                          <p:spTgt spid="7175">
                                            <p:txEl>
                                              <p:pRg st="5" end="5"/>
                                            </p:txEl>
                                          </p:spTgt>
                                        </p:tgtEl>
                                        <p:attrNameLst>
                                          <p:attrName>ppt_x</p:attrName>
                                        </p:attrNameLst>
                                      </p:cBhvr>
                                      <p:tavLst>
                                        <p:tav tm="0">
                                          <p:val>
                                            <p:strVal val="#ppt_x"/>
                                          </p:val>
                                        </p:tav>
                                        <p:tav tm="100000">
                                          <p:val>
                                            <p:strVal val="#ppt_x"/>
                                          </p:val>
                                        </p:tav>
                                      </p:tavLst>
                                    </p:anim>
                                    <p:anim calcmode="lin" valueType="num">
                                      <p:cBhvr additive="base">
                                        <p:cTn id="104" dur="500" fill="hold"/>
                                        <p:tgtEl>
                                          <p:spTgt spid="717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05" fill="hold" nodeType="clickPar">
                      <p:stCondLst>
                        <p:cond delay="indefinite"/>
                      </p:stCondLst>
                      <p:childTnLst>
                        <p:par>
                          <p:cTn id="106" fill="hold" nodeType="withGroup">
                            <p:stCondLst>
                              <p:cond delay="0"/>
                            </p:stCondLst>
                            <p:childTnLst>
                              <p:par>
                                <p:cTn id="107" presetID="2" presetClass="entr" presetSubtype="4" fill="hold" grpId="0" nodeType="clickEffect">
                                  <p:stCondLst>
                                    <p:cond delay="0"/>
                                  </p:stCondLst>
                                  <p:childTnLst>
                                    <p:set>
                                      <p:cBhvr>
                                        <p:cTn id="108" dur="1" fill="hold">
                                          <p:stCondLst>
                                            <p:cond delay="0"/>
                                          </p:stCondLst>
                                        </p:cTn>
                                        <p:tgtEl>
                                          <p:spTgt spid="7175">
                                            <p:txEl>
                                              <p:pRg st="6" end="6"/>
                                            </p:txEl>
                                          </p:spTgt>
                                        </p:tgtEl>
                                        <p:attrNameLst>
                                          <p:attrName>style.visibility</p:attrName>
                                        </p:attrNameLst>
                                      </p:cBhvr>
                                      <p:to>
                                        <p:strVal val="visible"/>
                                      </p:to>
                                    </p:set>
                                    <p:anim calcmode="lin" valueType="num">
                                      <p:cBhvr additive="base">
                                        <p:cTn id="109" dur="500" fill="hold"/>
                                        <p:tgtEl>
                                          <p:spTgt spid="7175">
                                            <p:txEl>
                                              <p:pRg st="6" end="6"/>
                                            </p:txEl>
                                          </p:spTgt>
                                        </p:tgtEl>
                                        <p:attrNameLst>
                                          <p:attrName>ppt_x</p:attrName>
                                        </p:attrNameLst>
                                      </p:cBhvr>
                                      <p:tavLst>
                                        <p:tav tm="0">
                                          <p:val>
                                            <p:strVal val="#ppt_x"/>
                                          </p:val>
                                        </p:tav>
                                        <p:tav tm="100000">
                                          <p:val>
                                            <p:strVal val="#ppt_x"/>
                                          </p:val>
                                        </p:tav>
                                      </p:tavLst>
                                    </p:anim>
                                    <p:anim calcmode="lin" valueType="num">
                                      <p:cBhvr additive="base">
                                        <p:cTn id="110" dur="500" fill="hold"/>
                                        <p:tgtEl>
                                          <p:spTgt spid="717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11" fill="hold" nodeType="clickPar">
                      <p:stCondLst>
                        <p:cond delay="indefinite"/>
                      </p:stCondLst>
                      <p:childTnLst>
                        <p:par>
                          <p:cTn id="112" fill="hold" nodeType="withGroup">
                            <p:stCondLst>
                              <p:cond delay="0"/>
                            </p:stCondLst>
                            <p:childTnLst>
                              <p:par>
                                <p:cTn id="113" presetID="2" presetClass="entr" presetSubtype="4" fill="hold" grpId="0" nodeType="clickEffect">
                                  <p:stCondLst>
                                    <p:cond delay="0"/>
                                  </p:stCondLst>
                                  <p:childTnLst>
                                    <p:set>
                                      <p:cBhvr>
                                        <p:cTn id="114" dur="1" fill="hold">
                                          <p:stCondLst>
                                            <p:cond delay="0"/>
                                          </p:stCondLst>
                                        </p:cTn>
                                        <p:tgtEl>
                                          <p:spTgt spid="7175">
                                            <p:txEl>
                                              <p:pRg st="7" end="7"/>
                                            </p:txEl>
                                          </p:spTgt>
                                        </p:tgtEl>
                                        <p:attrNameLst>
                                          <p:attrName>style.visibility</p:attrName>
                                        </p:attrNameLst>
                                      </p:cBhvr>
                                      <p:to>
                                        <p:strVal val="visible"/>
                                      </p:to>
                                    </p:set>
                                    <p:anim calcmode="lin" valueType="num">
                                      <p:cBhvr additive="base">
                                        <p:cTn id="115" dur="500" fill="hold"/>
                                        <p:tgtEl>
                                          <p:spTgt spid="7175">
                                            <p:txEl>
                                              <p:pRg st="7" end="7"/>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717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nodeType="clickPar">
                      <p:stCondLst>
                        <p:cond delay="indefinite"/>
                      </p:stCondLst>
                      <p:childTnLst>
                        <p:par>
                          <p:cTn id="118" fill="hold" nodeType="withGroup">
                            <p:stCondLst>
                              <p:cond delay="0"/>
                            </p:stCondLst>
                            <p:childTnLst>
                              <p:par>
                                <p:cTn id="119" presetID="2" presetClass="entr" presetSubtype="4" fill="hold" grpId="0" nodeType="clickEffect">
                                  <p:stCondLst>
                                    <p:cond delay="0"/>
                                  </p:stCondLst>
                                  <p:childTnLst>
                                    <p:set>
                                      <p:cBhvr>
                                        <p:cTn id="120" dur="1" fill="hold">
                                          <p:stCondLst>
                                            <p:cond delay="0"/>
                                          </p:stCondLst>
                                        </p:cTn>
                                        <p:tgtEl>
                                          <p:spTgt spid="7175">
                                            <p:txEl>
                                              <p:pRg st="8" end="8"/>
                                            </p:txEl>
                                          </p:spTgt>
                                        </p:tgtEl>
                                        <p:attrNameLst>
                                          <p:attrName>style.visibility</p:attrName>
                                        </p:attrNameLst>
                                      </p:cBhvr>
                                      <p:to>
                                        <p:strVal val="visible"/>
                                      </p:to>
                                    </p:set>
                                    <p:anim calcmode="lin" valueType="num">
                                      <p:cBhvr additive="base">
                                        <p:cTn id="121" dur="500" fill="hold"/>
                                        <p:tgtEl>
                                          <p:spTgt spid="7175">
                                            <p:txEl>
                                              <p:pRg st="8" end="8"/>
                                            </p:txEl>
                                          </p:spTgt>
                                        </p:tgtEl>
                                        <p:attrNameLst>
                                          <p:attrName>ppt_x</p:attrName>
                                        </p:attrNameLst>
                                      </p:cBhvr>
                                      <p:tavLst>
                                        <p:tav tm="0">
                                          <p:val>
                                            <p:strVal val="#ppt_x"/>
                                          </p:val>
                                        </p:tav>
                                        <p:tav tm="100000">
                                          <p:val>
                                            <p:strVal val="#ppt_x"/>
                                          </p:val>
                                        </p:tav>
                                      </p:tavLst>
                                    </p:anim>
                                    <p:anim calcmode="lin" valueType="num">
                                      <p:cBhvr additive="base">
                                        <p:cTn id="122" dur="500" fill="hold"/>
                                        <p:tgtEl>
                                          <p:spTgt spid="717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4" grpId="0" build="p"/>
      <p:bldP spid="717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DE88593-98A4-6026-C509-72B8774F1918}"/>
              </a:ext>
            </a:extLst>
          </p:cNvPr>
          <p:cNvSpPr>
            <a:spLocks noGrp="1" noChangeArrowheads="1"/>
          </p:cNvSpPr>
          <p:nvPr>
            <p:ph type="title"/>
          </p:nvPr>
        </p:nvSpPr>
        <p:spPr>
          <a:xfrm>
            <a:off x="323850" y="188913"/>
            <a:ext cx="7772400" cy="1143000"/>
          </a:xfrm>
        </p:spPr>
        <p:txBody>
          <a:bodyPr/>
          <a:lstStyle/>
          <a:p>
            <a:pPr eaLnBrk="1" hangingPunct="1"/>
            <a:r>
              <a:rPr lang="en-GB" altLang="en-US"/>
              <a:t>Writing an abstract</a:t>
            </a:r>
          </a:p>
        </p:txBody>
      </p:sp>
      <p:sp>
        <p:nvSpPr>
          <p:cNvPr id="10243" name="Date Placeholder 3">
            <a:extLst>
              <a:ext uri="{FF2B5EF4-FFF2-40B4-BE49-F238E27FC236}">
                <a16:creationId xmlns:a16="http://schemas.microsoft.com/office/drawing/2014/main" id="{41EDD411-753C-5119-62F7-7199A9BD6B1A}"/>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75215042-DD37-4940-90E9-3F0E3DF92D0E}"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10244" name="Slide Number Placeholder 5">
            <a:extLst>
              <a:ext uri="{FF2B5EF4-FFF2-40B4-BE49-F238E27FC236}">
                <a16:creationId xmlns:a16="http://schemas.microsoft.com/office/drawing/2014/main" id="{76EE7741-ADAC-518E-18B3-D5112235550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88B6FDC1-C485-45FD-8CC2-29D75CAAC0A0}" type="slidenum">
              <a:rPr lang="en-GB" altLang="en-US" sz="1400">
                <a:solidFill>
                  <a:srgbClr val="FFFFFF"/>
                </a:solidFill>
                <a:latin typeface="Franklin Gothic Book" panose="020B0503020102020204" pitchFamily="34" charset="0"/>
              </a:rPr>
              <a:pPr>
                <a:spcBef>
                  <a:spcPct val="0"/>
                </a:spcBef>
                <a:buClrTx/>
                <a:buSzTx/>
                <a:buFontTx/>
                <a:buNone/>
              </a:pPr>
              <a:t>3</a:t>
            </a:fld>
            <a:endParaRPr lang="en-GB" altLang="en-US" sz="1400">
              <a:solidFill>
                <a:srgbClr val="FFFFFF"/>
              </a:solidFill>
              <a:latin typeface="Franklin Gothic Book" panose="020B0503020102020204" pitchFamily="34" charset="0"/>
            </a:endParaRPr>
          </a:p>
        </p:txBody>
      </p:sp>
      <p:sp>
        <p:nvSpPr>
          <p:cNvPr id="8198" name="Rectangle 3">
            <a:extLst>
              <a:ext uri="{FF2B5EF4-FFF2-40B4-BE49-F238E27FC236}">
                <a16:creationId xmlns:a16="http://schemas.microsoft.com/office/drawing/2014/main" id="{9C04C345-4FE3-EC4E-211C-194886A80664}"/>
              </a:ext>
            </a:extLst>
          </p:cNvPr>
          <p:cNvSpPr>
            <a:spLocks noGrp="1" noChangeArrowheads="1"/>
          </p:cNvSpPr>
          <p:nvPr>
            <p:ph sz="quarter" idx="1"/>
          </p:nvPr>
        </p:nvSpPr>
        <p:spPr>
          <a:xfrm>
            <a:off x="323850" y="1268413"/>
            <a:ext cx="8572500" cy="5373687"/>
          </a:xfrm>
        </p:spPr>
        <p:txBody>
          <a:bodyPr/>
          <a:lstStyle/>
          <a:p>
            <a:pPr eaLnBrk="1" hangingPunct="1">
              <a:lnSpc>
                <a:spcPct val="90000"/>
              </a:lnSpc>
            </a:pPr>
            <a:r>
              <a:rPr lang="en-GB" altLang="en-US" sz="3200"/>
              <a:t>Important to give time to drafting the abstract – should not read like a last minute effort e.g. 1</a:t>
            </a:r>
            <a:r>
              <a:rPr lang="en-GB" altLang="en-US" sz="3200" baseline="30000"/>
              <a:t>st</a:t>
            </a:r>
            <a:r>
              <a:rPr lang="en-GB" altLang="en-US" sz="3200"/>
              <a:t> draft, 2</a:t>
            </a:r>
            <a:r>
              <a:rPr lang="en-GB" altLang="en-US" sz="3200" baseline="30000"/>
              <a:t>nd</a:t>
            </a:r>
            <a:r>
              <a:rPr lang="en-GB" altLang="en-US" sz="3200"/>
              <a:t> draft and final draft.</a:t>
            </a:r>
          </a:p>
          <a:p>
            <a:pPr eaLnBrk="1" hangingPunct="1">
              <a:lnSpc>
                <a:spcPct val="90000"/>
              </a:lnSpc>
            </a:pPr>
            <a:r>
              <a:rPr lang="en-GB" altLang="en-US" sz="3200"/>
              <a:t>Often what the reader will first read – opportunity to create a good ‘first impression’</a:t>
            </a:r>
          </a:p>
          <a:p>
            <a:pPr eaLnBrk="1" hangingPunct="1">
              <a:lnSpc>
                <a:spcPct val="90000"/>
              </a:lnSpc>
            </a:pPr>
            <a:r>
              <a:rPr lang="en-GB" altLang="en-US" sz="3200"/>
              <a:t>Captures the essence of the dissertation on one page (sometimes two pages)</a:t>
            </a:r>
          </a:p>
          <a:p>
            <a:pPr eaLnBrk="1" hangingPunct="1">
              <a:lnSpc>
                <a:spcPct val="90000"/>
              </a:lnSpc>
            </a:pPr>
            <a:r>
              <a:rPr lang="en-GB" altLang="en-US" sz="3200"/>
              <a:t>Informs the reader of the purpose of the research, the methodology employed and the key findings and conclusions</a:t>
            </a:r>
          </a:p>
        </p:txBody>
      </p:sp>
      <p:pic>
        <p:nvPicPr>
          <p:cNvPr id="10246" name="Picture 4" descr="MPj04340640000[1]">
            <a:extLst>
              <a:ext uri="{FF2B5EF4-FFF2-40B4-BE49-F238E27FC236}">
                <a16:creationId xmlns:a16="http://schemas.microsoft.com/office/drawing/2014/main" id="{E5944D9E-E8BD-0130-8DA0-34853431A6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95258" y="93140"/>
            <a:ext cx="2811886" cy="126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8">
                                            <p:txEl>
                                              <p:pRg st="0" end="0"/>
                                            </p:txEl>
                                          </p:spTgt>
                                        </p:tgtEl>
                                        <p:attrNameLst>
                                          <p:attrName>style.visibility</p:attrName>
                                        </p:attrNameLst>
                                      </p:cBhvr>
                                      <p:to>
                                        <p:strVal val="visible"/>
                                      </p:to>
                                    </p:set>
                                    <p:anim calcmode="lin" valueType="num">
                                      <p:cBhvr additive="base">
                                        <p:cTn id="7" dur="500" fill="hold"/>
                                        <p:tgtEl>
                                          <p:spTgt spid="819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198">
                                            <p:txEl>
                                              <p:pRg st="1" end="1"/>
                                            </p:txEl>
                                          </p:spTgt>
                                        </p:tgtEl>
                                        <p:attrNameLst>
                                          <p:attrName>style.visibility</p:attrName>
                                        </p:attrNameLst>
                                      </p:cBhvr>
                                      <p:to>
                                        <p:strVal val="visible"/>
                                      </p:to>
                                    </p:set>
                                    <p:anim calcmode="lin" valueType="num">
                                      <p:cBhvr additive="base">
                                        <p:cTn id="13" dur="500" fill="hold"/>
                                        <p:tgtEl>
                                          <p:spTgt spid="819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19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198">
                                            <p:txEl>
                                              <p:pRg st="2" end="2"/>
                                            </p:txEl>
                                          </p:spTgt>
                                        </p:tgtEl>
                                        <p:attrNameLst>
                                          <p:attrName>style.visibility</p:attrName>
                                        </p:attrNameLst>
                                      </p:cBhvr>
                                      <p:to>
                                        <p:strVal val="visible"/>
                                      </p:to>
                                    </p:set>
                                    <p:anim calcmode="lin" valueType="num">
                                      <p:cBhvr additive="base">
                                        <p:cTn id="19" dur="500" fill="hold"/>
                                        <p:tgtEl>
                                          <p:spTgt spid="819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19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198">
                                            <p:txEl>
                                              <p:pRg st="3" end="3"/>
                                            </p:txEl>
                                          </p:spTgt>
                                        </p:tgtEl>
                                        <p:attrNameLst>
                                          <p:attrName>style.visibility</p:attrName>
                                        </p:attrNameLst>
                                      </p:cBhvr>
                                      <p:to>
                                        <p:strVal val="visible"/>
                                      </p:to>
                                    </p:set>
                                    <p:anim calcmode="lin" valueType="num">
                                      <p:cBhvr additive="base">
                                        <p:cTn id="25" dur="500" fill="hold"/>
                                        <p:tgtEl>
                                          <p:spTgt spid="819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198">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C64C49CB-B5DC-6B89-F4BD-1A3537EE7DC0}"/>
              </a:ext>
            </a:extLst>
          </p:cNvPr>
          <p:cNvSpPr>
            <a:spLocks noGrp="1" noChangeArrowheads="1"/>
          </p:cNvSpPr>
          <p:nvPr>
            <p:ph type="title"/>
          </p:nvPr>
        </p:nvSpPr>
        <p:spPr>
          <a:xfrm>
            <a:off x="395288" y="0"/>
            <a:ext cx="7377112" cy="1143000"/>
          </a:xfrm>
        </p:spPr>
        <p:txBody>
          <a:bodyPr/>
          <a:lstStyle/>
          <a:p>
            <a:pPr eaLnBrk="1" hangingPunct="1"/>
            <a:r>
              <a:rPr lang="en-GB" altLang="en-US"/>
              <a:t>Introduction</a:t>
            </a:r>
          </a:p>
        </p:txBody>
      </p:sp>
      <p:sp>
        <p:nvSpPr>
          <p:cNvPr id="11267" name="Date Placeholder 3">
            <a:extLst>
              <a:ext uri="{FF2B5EF4-FFF2-40B4-BE49-F238E27FC236}">
                <a16:creationId xmlns:a16="http://schemas.microsoft.com/office/drawing/2014/main" id="{8FCAB79E-ACCF-3368-B342-5FD5A7246D84}"/>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7C1511B2-C177-4B78-A74A-C8E068271A39}"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11268" name="Slide Number Placeholder 5">
            <a:extLst>
              <a:ext uri="{FF2B5EF4-FFF2-40B4-BE49-F238E27FC236}">
                <a16:creationId xmlns:a16="http://schemas.microsoft.com/office/drawing/2014/main" id="{9C070527-F496-9335-69A7-094F28AA03F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4BB2B402-0EDB-4B5D-8DE8-01FA614656A0}" type="slidenum">
              <a:rPr lang="en-GB" altLang="en-US" sz="1400">
                <a:solidFill>
                  <a:srgbClr val="FFFFFF"/>
                </a:solidFill>
                <a:latin typeface="Franklin Gothic Book" panose="020B0503020102020204" pitchFamily="34" charset="0"/>
              </a:rPr>
              <a:pPr>
                <a:spcBef>
                  <a:spcPct val="0"/>
                </a:spcBef>
                <a:buClrTx/>
                <a:buSzTx/>
                <a:buFontTx/>
                <a:buNone/>
              </a:pPr>
              <a:t>4</a:t>
            </a:fld>
            <a:endParaRPr lang="en-GB" altLang="en-US" sz="1400">
              <a:solidFill>
                <a:srgbClr val="FFFFFF"/>
              </a:solidFill>
              <a:latin typeface="Franklin Gothic Book" panose="020B0503020102020204" pitchFamily="34" charset="0"/>
            </a:endParaRPr>
          </a:p>
        </p:txBody>
      </p:sp>
      <p:sp>
        <p:nvSpPr>
          <p:cNvPr id="9222" name="Rectangle 3">
            <a:extLst>
              <a:ext uri="{FF2B5EF4-FFF2-40B4-BE49-F238E27FC236}">
                <a16:creationId xmlns:a16="http://schemas.microsoft.com/office/drawing/2014/main" id="{B58C9D1E-729E-9632-20C4-3EB9EFAB60FD}"/>
              </a:ext>
            </a:extLst>
          </p:cNvPr>
          <p:cNvSpPr>
            <a:spLocks noGrp="1" noChangeArrowheads="1"/>
          </p:cNvSpPr>
          <p:nvPr>
            <p:ph sz="quarter" idx="1"/>
          </p:nvPr>
        </p:nvSpPr>
        <p:spPr>
          <a:xfrm>
            <a:off x="179388" y="1341438"/>
            <a:ext cx="8458200" cy="5183187"/>
          </a:xfrm>
        </p:spPr>
        <p:txBody>
          <a:bodyPr/>
          <a:lstStyle/>
          <a:p>
            <a:pPr eaLnBrk="1" hangingPunct="1">
              <a:lnSpc>
                <a:spcPct val="90000"/>
              </a:lnSpc>
            </a:pPr>
            <a:r>
              <a:rPr lang="en-GB" altLang="en-US" sz="2800"/>
              <a:t>Background and rationale for the study: business context (e.g. internationalisation, competition, industry trends); why this topic is worth studying (and why now); why it is different to previous studies (and complementary to them) and why the study may contribute to a better understanding of the topic (practically and academically)</a:t>
            </a:r>
          </a:p>
          <a:p>
            <a:pPr eaLnBrk="1" hangingPunct="1">
              <a:lnSpc>
                <a:spcPct val="90000"/>
              </a:lnSpc>
            </a:pPr>
            <a:r>
              <a:rPr lang="en-GB" altLang="en-US" sz="2800"/>
              <a:t>Overall research objectives / questions / hypotheses</a:t>
            </a:r>
          </a:p>
          <a:p>
            <a:pPr eaLnBrk="1" hangingPunct="1">
              <a:lnSpc>
                <a:spcPct val="90000"/>
              </a:lnSpc>
            </a:pPr>
            <a:r>
              <a:rPr lang="en-GB" altLang="en-US" sz="2800"/>
              <a:t>Outline of research methodology employed</a:t>
            </a:r>
          </a:p>
          <a:p>
            <a:pPr eaLnBrk="1" hangingPunct="1">
              <a:lnSpc>
                <a:spcPct val="90000"/>
              </a:lnSpc>
            </a:pPr>
            <a:r>
              <a:rPr lang="en-GB" altLang="en-US" sz="2800"/>
              <a:t>Limitations of the study</a:t>
            </a:r>
          </a:p>
          <a:p>
            <a:pPr eaLnBrk="1" hangingPunct="1">
              <a:lnSpc>
                <a:spcPct val="90000"/>
              </a:lnSpc>
            </a:pPr>
            <a:r>
              <a:rPr lang="en-GB" altLang="en-US" sz="2800"/>
              <a:t>Structure of the dissertation</a:t>
            </a:r>
          </a:p>
          <a:p>
            <a:pPr eaLnBrk="1" hangingPunct="1">
              <a:lnSpc>
                <a:spcPct val="90000"/>
              </a:lnSpc>
            </a:pPr>
            <a:r>
              <a:rPr lang="en-GB" altLang="en-US" sz="2800"/>
              <a:t>Open the file at the beginning, dip in and out but mostly write up at the end?</a:t>
            </a:r>
          </a:p>
          <a:p>
            <a:pPr eaLnBrk="1" hangingPunct="1">
              <a:lnSpc>
                <a:spcPct val="90000"/>
              </a:lnSpc>
            </a:pPr>
            <a:endParaRPr lang="en-GB" altLang="en-US" sz="2800"/>
          </a:p>
        </p:txBody>
      </p:sp>
      <p:pic>
        <p:nvPicPr>
          <p:cNvPr id="11270" name="Picture 4" descr="MPj04225120000[1]">
            <a:extLst>
              <a:ext uri="{FF2B5EF4-FFF2-40B4-BE49-F238E27FC236}">
                <a16:creationId xmlns:a16="http://schemas.microsoft.com/office/drawing/2014/main" id="{F5E1996E-0DD2-D762-FAD1-DC266F5346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34150" y="44624"/>
            <a:ext cx="2476500" cy="1362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22">
                                            <p:txEl>
                                              <p:pRg st="0" end="0"/>
                                            </p:txEl>
                                          </p:spTgt>
                                        </p:tgtEl>
                                        <p:attrNameLst>
                                          <p:attrName>style.visibility</p:attrName>
                                        </p:attrNameLst>
                                      </p:cBhvr>
                                      <p:to>
                                        <p:strVal val="visible"/>
                                      </p:to>
                                    </p:set>
                                    <p:anim calcmode="lin" valueType="num">
                                      <p:cBhvr additive="base">
                                        <p:cTn id="7" dur="500" fill="hold"/>
                                        <p:tgtEl>
                                          <p:spTgt spid="922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2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222">
                                            <p:txEl>
                                              <p:pRg st="1" end="1"/>
                                            </p:txEl>
                                          </p:spTgt>
                                        </p:tgtEl>
                                        <p:attrNameLst>
                                          <p:attrName>style.visibility</p:attrName>
                                        </p:attrNameLst>
                                      </p:cBhvr>
                                      <p:to>
                                        <p:strVal val="visible"/>
                                      </p:to>
                                    </p:set>
                                    <p:anim calcmode="lin" valueType="num">
                                      <p:cBhvr additive="base">
                                        <p:cTn id="13" dur="500" fill="hold"/>
                                        <p:tgtEl>
                                          <p:spTgt spid="922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2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222">
                                            <p:txEl>
                                              <p:pRg st="2" end="2"/>
                                            </p:txEl>
                                          </p:spTgt>
                                        </p:tgtEl>
                                        <p:attrNameLst>
                                          <p:attrName>style.visibility</p:attrName>
                                        </p:attrNameLst>
                                      </p:cBhvr>
                                      <p:to>
                                        <p:strVal val="visible"/>
                                      </p:to>
                                    </p:set>
                                    <p:anim calcmode="lin" valueType="num">
                                      <p:cBhvr additive="base">
                                        <p:cTn id="19" dur="500" fill="hold"/>
                                        <p:tgtEl>
                                          <p:spTgt spid="922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2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222">
                                            <p:txEl>
                                              <p:pRg st="3" end="3"/>
                                            </p:txEl>
                                          </p:spTgt>
                                        </p:tgtEl>
                                        <p:attrNameLst>
                                          <p:attrName>style.visibility</p:attrName>
                                        </p:attrNameLst>
                                      </p:cBhvr>
                                      <p:to>
                                        <p:strVal val="visible"/>
                                      </p:to>
                                    </p:set>
                                    <p:anim calcmode="lin" valueType="num">
                                      <p:cBhvr additive="base">
                                        <p:cTn id="25" dur="500" fill="hold"/>
                                        <p:tgtEl>
                                          <p:spTgt spid="922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2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222">
                                            <p:txEl>
                                              <p:pRg st="4" end="4"/>
                                            </p:txEl>
                                          </p:spTgt>
                                        </p:tgtEl>
                                        <p:attrNameLst>
                                          <p:attrName>style.visibility</p:attrName>
                                        </p:attrNameLst>
                                      </p:cBhvr>
                                      <p:to>
                                        <p:strVal val="visible"/>
                                      </p:to>
                                    </p:set>
                                    <p:anim calcmode="lin" valueType="num">
                                      <p:cBhvr additive="base">
                                        <p:cTn id="31" dur="500" fill="hold"/>
                                        <p:tgtEl>
                                          <p:spTgt spid="922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22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222">
                                            <p:txEl>
                                              <p:pRg st="5" end="5"/>
                                            </p:txEl>
                                          </p:spTgt>
                                        </p:tgtEl>
                                        <p:attrNameLst>
                                          <p:attrName>style.visibility</p:attrName>
                                        </p:attrNameLst>
                                      </p:cBhvr>
                                      <p:to>
                                        <p:strVal val="visible"/>
                                      </p:to>
                                    </p:set>
                                    <p:anim calcmode="lin" valueType="num">
                                      <p:cBhvr additive="base">
                                        <p:cTn id="37" dur="500" fill="hold"/>
                                        <p:tgtEl>
                                          <p:spTgt spid="9222">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22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CF1C6482-FEAB-B864-8547-53FB1AB88550}"/>
              </a:ext>
            </a:extLst>
          </p:cNvPr>
          <p:cNvSpPr>
            <a:spLocks noGrp="1" noChangeArrowheads="1"/>
          </p:cNvSpPr>
          <p:nvPr>
            <p:ph type="title"/>
          </p:nvPr>
        </p:nvSpPr>
        <p:spPr>
          <a:xfrm>
            <a:off x="250825" y="0"/>
            <a:ext cx="7772400" cy="1143000"/>
          </a:xfrm>
        </p:spPr>
        <p:txBody>
          <a:bodyPr/>
          <a:lstStyle/>
          <a:p>
            <a:pPr eaLnBrk="1" hangingPunct="1"/>
            <a:r>
              <a:rPr lang="en-GB" altLang="en-US"/>
              <a:t>Literature Review </a:t>
            </a:r>
          </a:p>
        </p:txBody>
      </p:sp>
      <p:sp>
        <p:nvSpPr>
          <p:cNvPr id="12291" name="Date Placeholder 3">
            <a:extLst>
              <a:ext uri="{FF2B5EF4-FFF2-40B4-BE49-F238E27FC236}">
                <a16:creationId xmlns:a16="http://schemas.microsoft.com/office/drawing/2014/main" id="{47E8902F-CDE1-DE6E-7CEF-B8E67FA7B203}"/>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28B07A71-55A8-44E5-A77E-19392509350D}"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12292" name="Slide Number Placeholder 5">
            <a:extLst>
              <a:ext uri="{FF2B5EF4-FFF2-40B4-BE49-F238E27FC236}">
                <a16:creationId xmlns:a16="http://schemas.microsoft.com/office/drawing/2014/main" id="{01102108-DCE0-30AA-68C9-986640721A3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2C03F435-FB86-4E19-8280-156E60E4A81B}" type="slidenum">
              <a:rPr lang="en-GB" altLang="en-US" sz="1400">
                <a:solidFill>
                  <a:srgbClr val="FFFFFF"/>
                </a:solidFill>
                <a:latin typeface="Franklin Gothic Book" panose="020B0503020102020204" pitchFamily="34" charset="0"/>
              </a:rPr>
              <a:pPr>
                <a:spcBef>
                  <a:spcPct val="0"/>
                </a:spcBef>
                <a:buClrTx/>
                <a:buSzTx/>
                <a:buFontTx/>
                <a:buNone/>
              </a:pPr>
              <a:t>5</a:t>
            </a:fld>
            <a:endParaRPr lang="en-GB" altLang="en-US" sz="1400">
              <a:solidFill>
                <a:srgbClr val="FFFFFF"/>
              </a:solidFill>
              <a:latin typeface="Franklin Gothic Book" panose="020B0503020102020204" pitchFamily="34" charset="0"/>
            </a:endParaRPr>
          </a:p>
        </p:txBody>
      </p:sp>
      <p:sp>
        <p:nvSpPr>
          <p:cNvPr id="10246" name="Rectangle 3">
            <a:extLst>
              <a:ext uri="{FF2B5EF4-FFF2-40B4-BE49-F238E27FC236}">
                <a16:creationId xmlns:a16="http://schemas.microsoft.com/office/drawing/2014/main" id="{A5774474-1119-7E16-59C9-09C255E86B5F}"/>
              </a:ext>
            </a:extLst>
          </p:cNvPr>
          <p:cNvSpPr>
            <a:spLocks noGrp="1" noChangeArrowheads="1"/>
          </p:cNvSpPr>
          <p:nvPr>
            <p:ph sz="quarter" idx="1"/>
          </p:nvPr>
        </p:nvSpPr>
        <p:spPr>
          <a:xfrm>
            <a:off x="323850" y="1412875"/>
            <a:ext cx="8458200" cy="4572000"/>
          </a:xfrm>
        </p:spPr>
        <p:txBody>
          <a:bodyPr/>
          <a:lstStyle/>
          <a:p>
            <a:pPr eaLnBrk="1" hangingPunct="1"/>
            <a:r>
              <a:rPr lang="en-GB" altLang="en-US" sz="3200"/>
              <a:t>May have one to three chapters</a:t>
            </a:r>
          </a:p>
          <a:p>
            <a:pPr eaLnBrk="1" hangingPunct="1"/>
            <a:r>
              <a:rPr lang="en-GB" altLang="en-US" sz="3200"/>
              <a:t>Typically progresses from the general to the specific</a:t>
            </a:r>
          </a:p>
          <a:p>
            <a:pPr eaLnBrk="1" hangingPunct="1"/>
            <a:r>
              <a:rPr lang="en-GB" altLang="en-US" sz="3200"/>
              <a:t>Critical and objective (no opinions) review of all relevant academic literature on the topic of study  </a:t>
            </a:r>
          </a:p>
          <a:p>
            <a:pPr eaLnBrk="1" hangingPunct="1"/>
            <a:r>
              <a:rPr lang="en-GB" altLang="en-US" sz="3200"/>
              <a:t>Literature must be up-to-date (current) but there may be older landmark studies that should be included</a:t>
            </a:r>
          </a:p>
          <a:p>
            <a:pPr eaLnBrk="1" hangingPunct="1"/>
            <a:r>
              <a:rPr lang="en-GB" altLang="en-US" sz="3200"/>
              <a:t>As it is a review of the work of others, it must be fully and accurately referenced in the text and bibliography</a:t>
            </a:r>
          </a:p>
        </p:txBody>
      </p:sp>
      <p:pic>
        <p:nvPicPr>
          <p:cNvPr id="12294" name="Picture 7" descr="C:\Documents and Settings\sbyrne\My Documents\My Pictures\Microsoft Clip Organizer\j0426054.wmf">
            <a:extLst>
              <a:ext uri="{FF2B5EF4-FFF2-40B4-BE49-F238E27FC236}">
                <a16:creationId xmlns:a16="http://schemas.microsoft.com/office/drawing/2014/main" id="{741F6C05-CB50-9892-A029-3862B75D1C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0875" y="285750"/>
            <a:ext cx="1841500" cy="160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246">
                                            <p:txEl>
                                              <p:pRg st="0" end="0"/>
                                            </p:txEl>
                                          </p:spTgt>
                                        </p:tgtEl>
                                        <p:attrNameLst>
                                          <p:attrName>style.visibility</p:attrName>
                                        </p:attrNameLst>
                                      </p:cBhvr>
                                      <p:to>
                                        <p:strVal val="visible"/>
                                      </p:to>
                                    </p:set>
                                    <p:anim calcmode="lin" valueType="num">
                                      <p:cBhvr additive="base">
                                        <p:cTn id="7" dur="500" fill="hold"/>
                                        <p:tgtEl>
                                          <p:spTgt spid="1024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246">
                                            <p:txEl>
                                              <p:pRg st="1" end="1"/>
                                            </p:txEl>
                                          </p:spTgt>
                                        </p:tgtEl>
                                        <p:attrNameLst>
                                          <p:attrName>style.visibility</p:attrName>
                                        </p:attrNameLst>
                                      </p:cBhvr>
                                      <p:to>
                                        <p:strVal val="visible"/>
                                      </p:to>
                                    </p:set>
                                    <p:anim calcmode="lin" valueType="num">
                                      <p:cBhvr additive="base">
                                        <p:cTn id="13" dur="500" fill="hold"/>
                                        <p:tgtEl>
                                          <p:spTgt spid="1024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246">
                                            <p:txEl>
                                              <p:pRg st="2" end="2"/>
                                            </p:txEl>
                                          </p:spTgt>
                                        </p:tgtEl>
                                        <p:attrNameLst>
                                          <p:attrName>style.visibility</p:attrName>
                                        </p:attrNameLst>
                                      </p:cBhvr>
                                      <p:to>
                                        <p:strVal val="visible"/>
                                      </p:to>
                                    </p:set>
                                    <p:anim calcmode="lin" valueType="num">
                                      <p:cBhvr additive="base">
                                        <p:cTn id="19" dur="500" fill="hold"/>
                                        <p:tgtEl>
                                          <p:spTgt spid="1024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246">
                                            <p:txEl>
                                              <p:pRg st="3" end="3"/>
                                            </p:txEl>
                                          </p:spTgt>
                                        </p:tgtEl>
                                        <p:attrNameLst>
                                          <p:attrName>style.visibility</p:attrName>
                                        </p:attrNameLst>
                                      </p:cBhvr>
                                      <p:to>
                                        <p:strVal val="visible"/>
                                      </p:to>
                                    </p:set>
                                    <p:anim calcmode="lin" valueType="num">
                                      <p:cBhvr additive="base">
                                        <p:cTn id="25" dur="500" fill="hold"/>
                                        <p:tgtEl>
                                          <p:spTgt spid="1024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24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246">
                                            <p:txEl>
                                              <p:pRg st="4" end="4"/>
                                            </p:txEl>
                                          </p:spTgt>
                                        </p:tgtEl>
                                        <p:attrNameLst>
                                          <p:attrName>style.visibility</p:attrName>
                                        </p:attrNameLst>
                                      </p:cBhvr>
                                      <p:to>
                                        <p:strVal val="visible"/>
                                      </p:to>
                                    </p:set>
                                    <p:anim calcmode="lin" valueType="num">
                                      <p:cBhvr additive="base">
                                        <p:cTn id="31" dur="500" fill="hold"/>
                                        <p:tgtEl>
                                          <p:spTgt spid="1024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24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42D77D2B-6EBA-5D1C-2755-13D7A9DEA5E8}"/>
              </a:ext>
            </a:extLst>
          </p:cNvPr>
          <p:cNvSpPr>
            <a:spLocks noGrp="1" noChangeArrowheads="1"/>
          </p:cNvSpPr>
          <p:nvPr>
            <p:ph type="title"/>
          </p:nvPr>
        </p:nvSpPr>
        <p:spPr/>
        <p:txBody>
          <a:bodyPr/>
          <a:lstStyle/>
          <a:p>
            <a:pPr eaLnBrk="1" hangingPunct="1"/>
            <a:r>
              <a:rPr lang="en-GB" altLang="en-US"/>
              <a:t>Literature Review </a:t>
            </a:r>
          </a:p>
        </p:txBody>
      </p:sp>
      <p:sp>
        <p:nvSpPr>
          <p:cNvPr id="13315" name="Date Placeholder 3">
            <a:extLst>
              <a:ext uri="{FF2B5EF4-FFF2-40B4-BE49-F238E27FC236}">
                <a16:creationId xmlns:a16="http://schemas.microsoft.com/office/drawing/2014/main" id="{46F59900-C82C-C94F-5F62-A7275CB0BBB3}"/>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C99234D6-7A77-4615-B625-2B787CA112FD}"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13316" name="Slide Number Placeholder 5">
            <a:extLst>
              <a:ext uri="{FF2B5EF4-FFF2-40B4-BE49-F238E27FC236}">
                <a16:creationId xmlns:a16="http://schemas.microsoft.com/office/drawing/2014/main" id="{5B73C90D-C94A-4D1E-DF88-6E0F8413EED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259E2E32-6DFA-4C36-8421-F3DBD4DF48FB}" type="slidenum">
              <a:rPr lang="en-GB" altLang="en-US" sz="1400">
                <a:solidFill>
                  <a:srgbClr val="FFFFFF"/>
                </a:solidFill>
                <a:latin typeface="Franklin Gothic Book" panose="020B0503020102020204" pitchFamily="34" charset="0"/>
              </a:rPr>
              <a:pPr>
                <a:spcBef>
                  <a:spcPct val="0"/>
                </a:spcBef>
                <a:buClrTx/>
                <a:buSzTx/>
                <a:buFontTx/>
                <a:buNone/>
              </a:pPr>
              <a:t>6</a:t>
            </a:fld>
            <a:endParaRPr lang="en-GB" altLang="en-US" sz="1400">
              <a:solidFill>
                <a:srgbClr val="FFFFFF"/>
              </a:solidFill>
              <a:latin typeface="Franklin Gothic Book" panose="020B0503020102020204" pitchFamily="34" charset="0"/>
            </a:endParaRPr>
          </a:p>
        </p:txBody>
      </p:sp>
      <p:sp>
        <p:nvSpPr>
          <p:cNvPr id="11270" name="Rectangle 3">
            <a:extLst>
              <a:ext uri="{FF2B5EF4-FFF2-40B4-BE49-F238E27FC236}">
                <a16:creationId xmlns:a16="http://schemas.microsoft.com/office/drawing/2014/main" id="{EF90802C-5433-1895-2B4D-2286123C331F}"/>
              </a:ext>
            </a:extLst>
          </p:cNvPr>
          <p:cNvSpPr>
            <a:spLocks noGrp="1" noChangeArrowheads="1"/>
          </p:cNvSpPr>
          <p:nvPr>
            <p:ph sz="quarter" idx="1"/>
          </p:nvPr>
        </p:nvSpPr>
        <p:spPr>
          <a:xfrm>
            <a:off x="384175" y="1557338"/>
            <a:ext cx="8458200" cy="4648200"/>
          </a:xfrm>
        </p:spPr>
        <p:txBody>
          <a:bodyPr/>
          <a:lstStyle/>
          <a:p>
            <a:pPr eaLnBrk="1" hangingPunct="1"/>
            <a:r>
              <a:rPr lang="en-GB" altLang="en-US" sz="3200"/>
              <a:t>Structure is critical – table of contents</a:t>
            </a:r>
          </a:p>
          <a:p>
            <a:pPr eaLnBrk="1" hangingPunct="1"/>
            <a:r>
              <a:rPr lang="en-GB" altLang="en-US" sz="3200"/>
              <a:t>Follow the reference trail – are key authors re-appearing?</a:t>
            </a:r>
          </a:p>
          <a:p>
            <a:pPr eaLnBrk="1" hangingPunct="1"/>
            <a:r>
              <a:rPr lang="en-GB" altLang="en-US" sz="3200"/>
              <a:t>Iterative process – the final product reflects little of its confusing beginnings or its messy construction!!</a:t>
            </a:r>
          </a:p>
          <a:p>
            <a:pPr eaLnBrk="1" hangingPunct="1"/>
            <a:r>
              <a:rPr lang="en-GB" altLang="en-US" sz="3200" i="1" u="sng"/>
              <a:t>Read and Write, Read and Write, Read and Write…&gt;</a:t>
            </a:r>
          </a:p>
        </p:txBody>
      </p:sp>
      <p:pic>
        <p:nvPicPr>
          <p:cNvPr id="13318" name="Picture 7" descr="C:\Documents and Settings\sbyrne\My Documents\My Pictures\Microsoft Clip Organizer\j0426054.wmf">
            <a:extLst>
              <a:ext uri="{FF2B5EF4-FFF2-40B4-BE49-F238E27FC236}">
                <a16:creationId xmlns:a16="http://schemas.microsoft.com/office/drawing/2014/main" id="{4BFDDB94-AB44-736D-2EF1-D1E8C76365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0875" y="285750"/>
            <a:ext cx="1841500" cy="160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270">
                                            <p:txEl>
                                              <p:pRg st="0" end="0"/>
                                            </p:txEl>
                                          </p:spTgt>
                                        </p:tgtEl>
                                        <p:attrNameLst>
                                          <p:attrName>style.visibility</p:attrName>
                                        </p:attrNameLst>
                                      </p:cBhvr>
                                      <p:to>
                                        <p:strVal val="visible"/>
                                      </p:to>
                                    </p:set>
                                    <p:anim calcmode="lin" valueType="num">
                                      <p:cBhvr additive="base">
                                        <p:cTn id="7" dur="500" fill="hold"/>
                                        <p:tgtEl>
                                          <p:spTgt spid="1127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7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270">
                                            <p:txEl>
                                              <p:pRg st="1" end="1"/>
                                            </p:txEl>
                                          </p:spTgt>
                                        </p:tgtEl>
                                        <p:attrNameLst>
                                          <p:attrName>style.visibility</p:attrName>
                                        </p:attrNameLst>
                                      </p:cBhvr>
                                      <p:to>
                                        <p:strVal val="visible"/>
                                      </p:to>
                                    </p:set>
                                    <p:anim calcmode="lin" valueType="num">
                                      <p:cBhvr additive="base">
                                        <p:cTn id="13" dur="500" fill="hold"/>
                                        <p:tgtEl>
                                          <p:spTgt spid="1127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7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270">
                                            <p:txEl>
                                              <p:pRg st="2" end="2"/>
                                            </p:txEl>
                                          </p:spTgt>
                                        </p:tgtEl>
                                        <p:attrNameLst>
                                          <p:attrName>style.visibility</p:attrName>
                                        </p:attrNameLst>
                                      </p:cBhvr>
                                      <p:to>
                                        <p:strVal val="visible"/>
                                      </p:to>
                                    </p:set>
                                    <p:anim calcmode="lin" valueType="num">
                                      <p:cBhvr additive="base">
                                        <p:cTn id="19" dur="500" fill="hold"/>
                                        <p:tgtEl>
                                          <p:spTgt spid="1127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7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270">
                                            <p:txEl>
                                              <p:pRg st="3" end="3"/>
                                            </p:txEl>
                                          </p:spTgt>
                                        </p:tgtEl>
                                        <p:attrNameLst>
                                          <p:attrName>style.visibility</p:attrName>
                                        </p:attrNameLst>
                                      </p:cBhvr>
                                      <p:to>
                                        <p:strVal val="visible"/>
                                      </p:to>
                                    </p:set>
                                    <p:anim calcmode="lin" valueType="num">
                                      <p:cBhvr additive="base">
                                        <p:cTn id="25" dur="500" fill="hold"/>
                                        <p:tgtEl>
                                          <p:spTgt spid="1127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70">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70"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04B31182-7F11-5EA9-FC81-576A6E87E7F0}"/>
              </a:ext>
            </a:extLst>
          </p:cNvPr>
          <p:cNvSpPr>
            <a:spLocks noGrp="1" noChangeArrowheads="1"/>
          </p:cNvSpPr>
          <p:nvPr>
            <p:ph type="title"/>
          </p:nvPr>
        </p:nvSpPr>
        <p:spPr>
          <a:xfrm>
            <a:off x="684213" y="0"/>
            <a:ext cx="7772400" cy="981075"/>
          </a:xfrm>
        </p:spPr>
        <p:txBody>
          <a:bodyPr/>
          <a:lstStyle/>
          <a:p>
            <a:pPr eaLnBrk="1" hangingPunct="1"/>
            <a:r>
              <a:rPr lang="en-GB" altLang="en-US"/>
              <a:t>Literature Review</a:t>
            </a:r>
          </a:p>
        </p:txBody>
      </p:sp>
      <p:sp>
        <p:nvSpPr>
          <p:cNvPr id="14339" name="Date Placeholder 3">
            <a:extLst>
              <a:ext uri="{FF2B5EF4-FFF2-40B4-BE49-F238E27FC236}">
                <a16:creationId xmlns:a16="http://schemas.microsoft.com/office/drawing/2014/main" id="{CFBD5392-0ED7-A83E-2AA8-5C0B0CF0D482}"/>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F0CC30F7-855F-45EB-9524-B64885D0FAC1}"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14340" name="Slide Number Placeholder 5">
            <a:extLst>
              <a:ext uri="{FF2B5EF4-FFF2-40B4-BE49-F238E27FC236}">
                <a16:creationId xmlns:a16="http://schemas.microsoft.com/office/drawing/2014/main" id="{04671A77-1D2B-C16E-6609-7B3E5E86669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4AFC5134-B182-4C9E-907D-624C5E91A3CB}" type="slidenum">
              <a:rPr lang="en-GB" altLang="en-US" sz="1400">
                <a:solidFill>
                  <a:srgbClr val="FFFFFF"/>
                </a:solidFill>
                <a:latin typeface="Franklin Gothic Book" panose="020B0503020102020204" pitchFamily="34" charset="0"/>
              </a:rPr>
              <a:pPr>
                <a:spcBef>
                  <a:spcPct val="0"/>
                </a:spcBef>
                <a:buClrTx/>
                <a:buSzTx/>
                <a:buFontTx/>
                <a:buNone/>
              </a:pPr>
              <a:t>7</a:t>
            </a:fld>
            <a:endParaRPr lang="en-GB" altLang="en-US" sz="1400">
              <a:solidFill>
                <a:srgbClr val="FFFFFF"/>
              </a:solidFill>
              <a:latin typeface="Franklin Gothic Book" panose="020B0503020102020204" pitchFamily="34" charset="0"/>
            </a:endParaRPr>
          </a:p>
        </p:txBody>
      </p:sp>
      <p:sp>
        <p:nvSpPr>
          <p:cNvPr id="12294" name="Rectangle 3">
            <a:extLst>
              <a:ext uri="{FF2B5EF4-FFF2-40B4-BE49-F238E27FC236}">
                <a16:creationId xmlns:a16="http://schemas.microsoft.com/office/drawing/2014/main" id="{F188168C-7600-F373-1E8F-9AE1FA15F041}"/>
              </a:ext>
            </a:extLst>
          </p:cNvPr>
          <p:cNvSpPr>
            <a:spLocks noGrp="1" noChangeArrowheads="1"/>
          </p:cNvSpPr>
          <p:nvPr>
            <p:ph sz="quarter" idx="1"/>
          </p:nvPr>
        </p:nvSpPr>
        <p:spPr>
          <a:xfrm>
            <a:off x="395288" y="1125538"/>
            <a:ext cx="8458200" cy="5257800"/>
          </a:xfrm>
        </p:spPr>
        <p:txBody>
          <a:bodyPr/>
          <a:lstStyle/>
          <a:p>
            <a:pPr eaLnBrk="1" hangingPunct="1"/>
            <a:r>
              <a:rPr lang="en-GB" altLang="en-US" sz="3200"/>
              <a:t>Finding the key academic journals /texts for topic: </a:t>
            </a:r>
          </a:p>
          <a:p>
            <a:pPr lvl="1" eaLnBrk="1" hangingPunct="1"/>
            <a:r>
              <a:rPr lang="en-GB" altLang="en-US" sz="3200"/>
              <a:t>Identify the key:</a:t>
            </a:r>
          </a:p>
          <a:p>
            <a:pPr lvl="2" eaLnBrk="1" hangingPunct="1"/>
            <a:r>
              <a:rPr lang="en-GB" altLang="en-US" sz="2800"/>
              <a:t>journals </a:t>
            </a:r>
          </a:p>
          <a:p>
            <a:pPr lvl="2" eaLnBrk="1" hangingPunct="1"/>
            <a:r>
              <a:rPr lang="en-GB" altLang="en-US" sz="2800"/>
              <a:t>Articles</a:t>
            </a:r>
          </a:p>
          <a:p>
            <a:pPr lvl="2" eaLnBrk="1" hangingPunct="1"/>
            <a:r>
              <a:rPr lang="en-GB" altLang="en-US" sz="2800"/>
              <a:t>authors </a:t>
            </a:r>
          </a:p>
          <a:p>
            <a:pPr lvl="2" eaLnBrk="1" hangingPunct="1">
              <a:buFont typeface="Wingdings" panose="05000000000000000000" pitchFamily="2" charset="2"/>
              <a:buNone/>
            </a:pPr>
            <a:r>
              <a:rPr lang="en-GB" altLang="en-US" sz="2800"/>
              <a:t>and the literature on which their work is based</a:t>
            </a:r>
          </a:p>
          <a:p>
            <a:pPr lvl="1" eaLnBrk="1" hangingPunct="1"/>
            <a:r>
              <a:rPr lang="en-GB" altLang="en-US" sz="3200"/>
              <a:t>Note the theoretical and methodological assumptions (if possible summarise the article)</a:t>
            </a:r>
          </a:p>
          <a:p>
            <a:pPr lvl="1" eaLnBrk="1" hangingPunct="1"/>
            <a:r>
              <a:rPr lang="en-GB" altLang="en-US" sz="3200"/>
              <a:t>Structure the literature around the major dimensions to the topic </a:t>
            </a:r>
          </a:p>
          <a:p>
            <a:pPr lvl="1" eaLnBrk="1" hangingPunct="1"/>
            <a:endParaRPr lang="en-GB" altLang="en-US" sz="3200"/>
          </a:p>
          <a:p>
            <a:pPr lvl="1" eaLnBrk="1" hangingPunct="1"/>
            <a:endParaRPr lang="en-GB" altLang="en-US" sz="3200"/>
          </a:p>
        </p:txBody>
      </p:sp>
      <p:pic>
        <p:nvPicPr>
          <p:cNvPr id="14342" name="Picture 7" descr="C:\Documents and Settings\sbyrne\My Documents\My Pictures\Microsoft Clip Organizer\j0426054.wmf">
            <a:extLst>
              <a:ext uri="{FF2B5EF4-FFF2-40B4-BE49-F238E27FC236}">
                <a16:creationId xmlns:a16="http://schemas.microsoft.com/office/drawing/2014/main" id="{0CFDC758-028E-CF13-FD77-9A982D371A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4750" y="188913"/>
            <a:ext cx="1462088"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294">
                                            <p:txEl>
                                              <p:pRg st="0" end="0"/>
                                            </p:txEl>
                                          </p:spTgt>
                                        </p:tgtEl>
                                        <p:attrNameLst>
                                          <p:attrName>style.visibility</p:attrName>
                                        </p:attrNameLst>
                                      </p:cBhvr>
                                      <p:to>
                                        <p:strVal val="visible"/>
                                      </p:to>
                                    </p:set>
                                    <p:anim calcmode="lin" valueType="num">
                                      <p:cBhvr additive="base">
                                        <p:cTn id="7" dur="500" fill="hold"/>
                                        <p:tgtEl>
                                          <p:spTgt spid="1229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2294">
                                            <p:txEl>
                                              <p:pRg st="1" end="1"/>
                                            </p:txEl>
                                          </p:spTgt>
                                        </p:tgtEl>
                                        <p:attrNameLst>
                                          <p:attrName>style.visibility</p:attrName>
                                        </p:attrNameLst>
                                      </p:cBhvr>
                                      <p:to>
                                        <p:strVal val="visible"/>
                                      </p:to>
                                    </p:set>
                                    <p:anim calcmode="lin" valueType="num">
                                      <p:cBhvr additive="base">
                                        <p:cTn id="11" dur="500" fill="hold"/>
                                        <p:tgtEl>
                                          <p:spTgt spid="1229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229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2294">
                                            <p:txEl>
                                              <p:pRg st="2" end="2"/>
                                            </p:txEl>
                                          </p:spTgt>
                                        </p:tgtEl>
                                        <p:attrNameLst>
                                          <p:attrName>style.visibility</p:attrName>
                                        </p:attrNameLst>
                                      </p:cBhvr>
                                      <p:to>
                                        <p:strVal val="visible"/>
                                      </p:to>
                                    </p:set>
                                    <p:anim calcmode="lin" valueType="num">
                                      <p:cBhvr additive="base">
                                        <p:cTn id="15" dur="500" fill="hold"/>
                                        <p:tgtEl>
                                          <p:spTgt spid="1229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2294">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2294">
                                            <p:txEl>
                                              <p:pRg st="3" end="3"/>
                                            </p:txEl>
                                          </p:spTgt>
                                        </p:tgtEl>
                                        <p:attrNameLst>
                                          <p:attrName>style.visibility</p:attrName>
                                        </p:attrNameLst>
                                      </p:cBhvr>
                                      <p:to>
                                        <p:strVal val="visible"/>
                                      </p:to>
                                    </p:set>
                                    <p:anim calcmode="lin" valueType="num">
                                      <p:cBhvr additive="base">
                                        <p:cTn id="19" dur="500" fill="hold"/>
                                        <p:tgtEl>
                                          <p:spTgt spid="12294">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4">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2294">
                                            <p:txEl>
                                              <p:pRg st="4" end="4"/>
                                            </p:txEl>
                                          </p:spTgt>
                                        </p:tgtEl>
                                        <p:attrNameLst>
                                          <p:attrName>style.visibility</p:attrName>
                                        </p:attrNameLst>
                                      </p:cBhvr>
                                      <p:to>
                                        <p:strVal val="visible"/>
                                      </p:to>
                                    </p:set>
                                    <p:anim calcmode="lin" valueType="num">
                                      <p:cBhvr additive="base">
                                        <p:cTn id="23" dur="500" fill="hold"/>
                                        <p:tgtEl>
                                          <p:spTgt spid="12294">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2294">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2294">
                                            <p:txEl>
                                              <p:pRg st="5" end="5"/>
                                            </p:txEl>
                                          </p:spTgt>
                                        </p:tgtEl>
                                        <p:attrNameLst>
                                          <p:attrName>style.visibility</p:attrName>
                                        </p:attrNameLst>
                                      </p:cBhvr>
                                      <p:to>
                                        <p:strVal val="visible"/>
                                      </p:to>
                                    </p:set>
                                    <p:anim calcmode="lin" valueType="num">
                                      <p:cBhvr additive="base">
                                        <p:cTn id="27" dur="500" fill="hold"/>
                                        <p:tgtEl>
                                          <p:spTgt spid="12294">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2294">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12294">
                                            <p:txEl>
                                              <p:pRg st="6" end="6"/>
                                            </p:txEl>
                                          </p:spTgt>
                                        </p:tgtEl>
                                        <p:attrNameLst>
                                          <p:attrName>style.visibility</p:attrName>
                                        </p:attrNameLst>
                                      </p:cBhvr>
                                      <p:to>
                                        <p:strVal val="visible"/>
                                      </p:to>
                                    </p:set>
                                    <p:anim calcmode="lin" valueType="num">
                                      <p:cBhvr additive="base">
                                        <p:cTn id="31" dur="500" fill="hold"/>
                                        <p:tgtEl>
                                          <p:spTgt spid="1229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2294">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12294">
                                            <p:txEl>
                                              <p:pRg st="7" end="7"/>
                                            </p:txEl>
                                          </p:spTgt>
                                        </p:tgtEl>
                                        <p:attrNameLst>
                                          <p:attrName>style.visibility</p:attrName>
                                        </p:attrNameLst>
                                      </p:cBhvr>
                                      <p:to>
                                        <p:strVal val="visible"/>
                                      </p:to>
                                    </p:set>
                                    <p:anim calcmode="lin" valueType="num">
                                      <p:cBhvr additive="base">
                                        <p:cTn id="35" dur="500" fill="hold"/>
                                        <p:tgtEl>
                                          <p:spTgt spid="12294">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229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82BB483-1A5D-681D-112E-64CA7757B95C}"/>
              </a:ext>
            </a:extLst>
          </p:cNvPr>
          <p:cNvSpPr>
            <a:spLocks noGrp="1" noChangeArrowheads="1"/>
          </p:cNvSpPr>
          <p:nvPr>
            <p:ph type="title"/>
          </p:nvPr>
        </p:nvSpPr>
        <p:spPr>
          <a:xfrm>
            <a:off x="250825" y="0"/>
            <a:ext cx="7772400" cy="1143000"/>
          </a:xfrm>
        </p:spPr>
        <p:txBody>
          <a:bodyPr/>
          <a:lstStyle/>
          <a:p>
            <a:pPr eaLnBrk="1" hangingPunct="1"/>
            <a:r>
              <a:rPr lang="en-GB" altLang="en-US"/>
              <a:t>Literature Review</a:t>
            </a:r>
          </a:p>
        </p:txBody>
      </p:sp>
      <p:sp>
        <p:nvSpPr>
          <p:cNvPr id="15363" name="Date Placeholder 3">
            <a:extLst>
              <a:ext uri="{FF2B5EF4-FFF2-40B4-BE49-F238E27FC236}">
                <a16:creationId xmlns:a16="http://schemas.microsoft.com/office/drawing/2014/main" id="{205D3983-8315-102D-3FF4-0A2C9B71282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242E936C-65D3-4769-B003-345775A7783A}"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15364" name="Slide Number Placeholder 5">
            <a:extLst>
              <a:ext uri="{FF2B5EF4-FFF2-40B4-BE49-F238E27FC236}">
                <a16:creationId xmlns:a16="http://schemas.microsoft.com/office/drawing/2014/main" id="{9498D81C-AA9D-DA7F-04FA-376F40EA533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771EE158-E6CD-4C4D-BFEF-F08BC578B616}" type="slidenum">
              <a:rPr lang="en-GB" altLang="en-US" sz="1400">
                <a:solidFill>
                  <a:srgbClr val="FFFFFF"/>
                </a:solidFill>
                <a:latin typeface="Franklin Gothic Book" panose="020B0503020102020204" pitchFamily="34" charset="0"/>
              </a:rPr>
              <a:pPr>
                <a:spcBef>
                  <a:spcPct val="0"/>
                </a:spcBef>
                <a:buClrTx/>
                <a:buSzTx/>
                <a:buFontTx/>
                <a:buNone/>
              </a:pPr>
              <a:t>8</a:t>
            </a:fld>
            <a:endParaRPr lang="en-GB" altLang="en-US" sz="1400">
              <a:solidFill>
                <a:srgbClr val="FFFFFF"/>
              </a:solidFill>
              <a:latin typeface="Franklin Gothic Book" panose="020B0503020102020204" pitchFamily="34" charset="0"/>
            </a:endParaRPr>
          </a:p>
        </p:txBody>
      </p:sp>
      <p:sp>
        <p:nvSpPr>
          <p:cNvPr id="13318" name="Rectangle 3">
            <a:extLst>
              <a:ext uri="{FF2B5EF4-FFF2-40B4-BE49-F238E27FC236}">
                <a16:creationId xmlns:a16="http://schemas.microsoft.com/office/drawing/2014/main" id="{F877D56B-4FD9-8A74-D743-B501C9CD22B1}"/>
              </a:ext>
            </a:extLst>
          </p:cNvPr>
          <p:cNvSpPr>
            <a:spLocks noGrp="1" noChangeArrowheads="1"/>
          </p:cNvSpPr>
          <p:nvPr>
            <p:ph sz="quarter" idx="1"/>
          </p:nvPr>
        </p:nvSpPr>
        <p:spPr>
          <a:xfrm>
            <a:off x="468313" y="1557338"/>
            <a:ext cx="8458200" cy="4495800"/>
          </a:xfrm>
        </p:spPr>
        <p:txBody>
          <a:bodyPr/>
          <a:lstStyle/>
          <a:p>
            <a:pPr eaLnBrk="1" hangingPunct="1">
              <a:lnSpc>
                <a:spcPct val="90000"/>
              </a:lnSpc>
            </a:pPr>
            <a:r>
              <a:rPr lang="en-GB" altLang="en-US" sz="2800"/>
              <a:t>Find the key academic journals /texts for topic: </a:t>
            </a:r>
          </a:p>
          <a:p>
            <a:pPr lvl="1" eaLnBrk="1" hangingPunct="1">
              <a:lnSpc>
                <a:spcPct val="90000"/>
              </a:lnSpc>
            </a:pPr>
            <a:r>
              <a:rPr lang="en-GB" altLang="en-US" sz="2800"/>
              <a:t>Classify the importance of the material in relation to your study</a:t>
            </a:r>
          </a:p>
          <a:p>
            <a:pPr lvl="2" eaLnBrk="1" hangingPunct="1">
              <a:lnSpc>
                <a:spcPct val="90000"/>
              </a:lnSpc>
            </a:pPr>
            <a:r>
              <a:rPr lang="en-GB" altLang="en-US" sz="2400"/>
              <a:t>give it a score e.g. (1 = excellent to 5= poor)</a:t>
            </a:r>
          </a:p>
          <a:p>
            <a:pPr lvl="2" eaLnBrk="1" hangingPunct="1">
              <a:lnSpc>
                <a:spcPct val="90000"/>
              </a:lnSpc>
            </a:pPr>
            <a:r>
              <a:rPr lang="en-GB" altLang="en-US" sz="2400"/>
              <a:t>classify it according to its main contents e.g.mainly theoretical, practical, methodological, review paper…..</a:t>
            </a:r>
          </a:p>
          <a:p>
            <a:pPr eaLnBrk="1" hangingPunct="1">
              <a:lnSpc>
                <a:spcPct val="90000"/>
              </a:lnSpc>
            </a:pPr>
            <a:r>
              <a:rPr lang="en-GB" altLang="en-US" sz="2800"/>
              <a:t>Make it interesting to read</a:t>
            </a:r>
          </a:p>
          <a:p>
            <a:pPr lvl="1" eaLnBrk="1" hangingPunct="1">
              <a:lnSpc>
                <a:spcPct val="90000"/>
              </a:lnSpc>
            </a:pPr>
            <a:r>
              <a:rPr lang="en-GB" altLang="en-US" sz="2800"/>
              <a:t>What does the reviewed literature suggest? Interpretation!</a:t>
            </a:r>
          </a:p>
          <a:p>
            <a:pPr lvl="1" eaLnBrk="1" hangingPunct="1">
              <a:lnSpc>
                <a:spcPct val="90000"/>
              </a:lnSpc>
            </a:pPr>
            <a:r>
              <a:rPr lang="en-GB" altLang="en-US" sz="2800"/>
              <a:t>Can you build convincing arguments with the literature?</a:t>
            </a:r>
          </a:p>
          <a:p>
            <a:pPr lvl="1" eaLnBrk="1" hangingPunct="1">
              <a:lnSpc>
                <a:spcPct val="90000"/>
              </a:lnSpc>
            </a:pPr>
            <a:r>
              <a:rPr lang="en-GB" altLang="en-US" sz="2800"/>
              <a:t>Is it possible to inject welcome breaks in the long narrative by using tables, figures, graphs?</a:t>
            </a:r>
          </a:p>
        </p:txBody>
      </p:sp>
      <p:pic>
        <p:nvPicPr>
          <p:cNvPr id="15366" name="Picture 7" descr="C:\Documents and Settings\sbyrne\My Documents\My Pictures\Microsoft Clip Organizer\j0426054.wmf">
            <a:extLst>
              <a:ext uri="{FF2B5EF4-FFF2-40B4-BE49-F238E27FC236}">
                <a16:creationId xmlns:a16="http://schemas.microsoft.com/office/drawing/2014/main" id="{BA7D96FC-647D-B661-AA6C-842E8477CD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0875" y="285750"/>
            <a:ext cx="1841500" cy="160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318">
                                            <p:txEl>
                                              <p:pRg st="0" end="0"/>
                                            </p:txEl>
                                          </p:spTgt>
                                        </p:tgtEl>
                                        <p:attrNameLst>
                                          <p:attrName>style.visibility</p:attrName>
                                        </p:attrNameLst>
                                      </p:cBhvr>
                                      <p:to>
                                        <p:strVal val="visible"/>
                                      </p:to>
                                    </p:set>
                                    <p:anim calcmode="lin" valueType="num">
                                      <p:cBhvr additive="base">
                                        <p:cTn id="7" dur="500" fill="hold"/>
                                        <p:tgtEl>
                                          <p:spTgt spid="1331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3318">
                                            <p:txEl>
                                              <p:pRg st="1" end="1"/>
                                            </p:txEl>
                                          </p:spTgt>
                                        </p:tgtEl>
                                        <p:attrNameLst>
                                          <p:attrName>style.visibility</p:attrName>
                                        </p:attrNameLst>
                                      </p:cBhvr>
                                      <p:to>
                                        <p:strVal val="visible"/>
                                      </p:to>
                                    </p:set>
                                    <p:anim calcmode="lin" valueType="num">
                                      <p:cBhvr additive="base">
                                        <p:cTn id="11" dur="500" fill="hold"/>
                                        <p:tgtEl>
                                          <p:spTgt spid="1331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3318">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318">
                                            <p:txEl>
                                              <p:pRg st="2" end="2"/>
                                            </p:txEl>
                                          </p:spTgt>
                                        </p:tgtEl>
                                        <p:attrNameLst>
                                          <p:attrName>style.visibility</p:attrName>
                                        </p:attrNameLst>
                                      </p:cBhvr>
                                      <p:to>
                                        <p:strVal val="visible"/>
                                      </p:to>
                                    </p:set>
                                    <p:anim calcmode="lin" valueType="num">
                                      <p:cBhvr additive="base">
                                        <p:cTn id="15" dur="500" fill="hold"/>
                                        <p:tgtEl>
                                          <p:spTgt spid="13318">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3318">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3318">
                                            <p:txEl>
                                              <p:pRg st="3" end="3"/>
                                            </p:txEl>
                                          </p:spTgt>
                                        </p:tgtEl>
                                        <p:attrNameLst>
                                          <p:attrName>style.visibility</p:attrName>
                                        </p:attrNameLst>
                                      </p:cBhvr>
                                      <p:to>
                                        <p:strVal val="visible"/>
                                      </p:to>
                                    </p:set>
                                    <p:anim calcmode="lin" valueType="num">
                                      <p:cBhvr additive="base">
                                        <p:cTn id="19" dur="500" fill="hold"/>
                                        <p:tgtEl>
                                          <p:spTgt spid="13318">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31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318">
                                            <p:txEl>
                                              <p:pRg st="4" end="4"/>
                                            </p:txEl>
                                          </p:spTgt>
                                        </p:tgtEl>
                                        <p:attrNameLst>
                                          <p:attrName>style.visibility</p:attrName>
                                        </p:attrNameLst>
                                      </p:cBhvr>
                                      <p:to>
                                        <p:strVal val="visible"/>
                                      </p:to>
                                    </p:set>
                                    <p:anim calcmode="lin" valueType="num">
                                      <p:cBhvr additive="base">
                                        <p:cTn id="25" dur="500" fill="hold"/>
                                        <p:tgtEl>
                                          <p:spTgt spid="13318">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318">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13318">
                                            <p:txEl>
                                              <p:pRg st="5" end="5"/>
                                            </p:txEl>
                                          </p:spTgt>
                                        </p:tgtEl>
                                        <p:attrNameLst>
                                          <p:attrName>style.visibility</p:attrName>
                                        </p:attrNameLst>
                                      </p:cBhvr>
                                      <p:to>
                                        <p:strVal val="visible"/>
                                      </p:to>
                                    </p:set>
                                    <p:anim calcmode="lin" valueType="num">
                                      <p:cBhvr additive="base">
                                        <p:cTn id="29" dur="500" fill="hold"/>
                                        <p:tgtEl>
                                          <p:spTgt spid="13318">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3318">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13318">
                                            <p:txEl>
                                              <p:pRg st="6" end="6"/>
                                            </p:txEl>
                                          </p:spTgt>
                                        </p:tgtEl>
                                        <p:attrNameLst>
                                          <p:attrName>style.visibility</p:attrName>
                                        </p:attrNameLst>
                                      </p:cBhvr>
                                      <p:to>
                                        <p:strVal val="visible"/>
                                      </p:to>
                                    </p:set>
                                    <p:anim calcmode="lin" valueType="num">
                                      <p:cBhvr additive="base">
                                        <p:cTn id="33" dur="500" fill="hold"/>
                                        <p:tgtEl>
                                          <p:spTgt spid="13318">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3318">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13318">
                                            <p:txEl>
                                              <p:pRg st="7" end="7"/>
                                            </p:txEl>
                                          </p:spTgt>
                                        </p:tgtEl>
                                        <p:attrNameLst>
                                          <p:attrName>style.visibility</p:attrName>
                                        </p:attrNameLst>
                                      </p:cBhvr>
                                      <p:to>
                                        <p:strVal val="visible"/>
                                      </p:to>
                                    </p:set>
                                    <p:anim calcmode="lin" valueType="num">
                                      <p:cBhvr additive="base">
                                        <p:cTn id="37" dur="500" fill="hold"/>
                                        <p:tgtEl>
                                          <p:spTgt spid="13318">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3318">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D443C1EA-0F81-8158-5E2A-EDA8C6BF0EA3}"/>
              </a:ext>
            </a:extLst>
          </p:cNvPr>
          <p:cNvSpPr>
            <a:spLocks noGrp="1" noChangeArrowheads="1"/>
          </p:cNvSpPr>
          <p:nvPr>
            <p:ph type="title"/>
          </p:nvPr>
        </p:nvSpPr>
        <p:spPr>
          <a:xfrm>
            <a:off x="539750" y="0"/>
            <a:ext cx="7772400" cy="1143000"/>
          </a:xfrm>
        </p:spPr>
        <p:txBody>
          <a:bodyPr/>
          <a:lstStyle/>
          <a:p>
            <a:pPr eaLnBrk="1" hangingPunct="1"/>
            <a:r>
              <a:rPr lang="en-GB" altLang="en-US"/>
              <a:t>Literature Review</a:t>
            </a:r>
          </a:p>
        </p:txBody>
      </p:sp>
      <p:sp>
        <p:nvSpPr>
          <p:cNvPr id="16387" name="Date Placeholder 3">
            <a:extLst>
              <a:ext uri="{FF2B5EF4-FFF2-40B4-BE49-F238E27FC236}">
                <a16:creationId xmlns:a16="http://schemas.microsoft.com/office/drawing/2014/main" id="{42906157-9F87-423A-2F0D-9CAE4B986A4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BCE40FB8-CB47-4A2C-A91E-4916A8AF2CE7}"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16388" name="Slide Number Placeholder 5">
            <a:extLst>
              <a:ext uri="{FF2B5EF4-FFF2-40B4-BE49-F238E27FC236}">
                <a16:creationId xmlns:a16="http://schemas.microsoft.com/office/drawing/2014/main" id="{8FDC54A3-C7ED-BB1F-C0B0-A4BDF78AE7EA}"/>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58B22A85-F77C-4489-8DB2-EA78F4360F23}" type="slidenum">
              <a:rPr lang="en-GB" altLang="en-US" sz="1400">
                <a:solidFill>
                  <a:srgbClr val="FFFFFF"/>
                </a:solidFill>
                <a:latin typeface="Franklin Gothic Book" panose="020B0503020102020204" pitchFamily="34" charset="0"/>
              </a:rPr>
              <a:pPr>
                <a:spcBef>
                  <a:spcPct val="0"/>
                </a:spcBef>
                <a:buClrTx/>
                <a:buSzTx/>
                <a:buFontTx/>
                <a:buNone/>
              </a:pPr>
              <a:t>9</a:t>
            </a:fld>
            <a:endParaRPr lang="en-GB" altLang="en-US" sz="1400">
              <a:solidFill>
                <a:srgbClr val="FFFFFF"/>
              </a:solidFill>
              <a:latin typeface="Franklin Gothic Book" panose="020B0503020102020204" pitchFamily="34" charset="0"/>
            </a:endParaRPr>
          </a:p>
        </p:txBody>
      </p:sp>
      <p:sp>
        <p:nvSpPr>
          <p:cNvPr id="14342" name="Rectangle 3">
            <a:extLst>
              <a:ext uri="{FF2B5EF4-FFF2-40B4-BE49-F238E27FC236}">
                <a16:creationId xmlns:a16="http://schemas.microsoft.com/office/drawing/2014/main" id="{9824D7EB-6DAF-63DA-62FE-CA75779FBFBD}"/>
              </a:ext>
            </a:extLst>
          </p:cNvPr>
          <p:cNvSpPr>
            <a:spLocks noGrp="1" noChangeArrowheads="1"/>
          </p:cNvSpPr>
          <p:nvPr>
            <p:ph sz="quarter" idx="1"/>
          </p:nvPr>
        </p:nvSpPr>
        <p:spPr>
          <a:xfrm>
            <a:off x="250825" y="1412875"/>
            <a:ext cx="8458200" cy="4797425"/>
          </a:xfrm>
        </p:spPr>
        <p:txBody>
          <a:bodyPr/>
          <a:lstStyle/>
          <a:p>
            <a:pPr eaLnBrk="1" hangingPunct="1"/>
            <a:r>
              <a:rPr lang="en-GB" altLang="en-US" sz="2800"/>
              <a:t>Critique your own critique of the literature: </a:t>
            </a:r>
          </a:p>
          <a:p>
            <a:pPr eaLnBrk="1" hangingPunct="1"/>
            <a:r>
              <a:rPr lang="en-GB" altLang="en-US" sz="2800"/>
              <a:t>Any sections that appeared relevant at the beginning but not now? Can I justify everything included?</a:t>
            </a:r>
          </a:p>
          <a:p>
            <a:pPr eaLnBrk="1" hangingPunct="1"/>
            <a:r>
              <a:rPr lang="en-GB" altLang="en-US" sz="2800"/>
              <a:t>Use of non-academic material (e.g. newspapers, business magazines) can be cut back on?</a:t>
            </a:r>
          </a:p>
          <a:p>
            <a:pPr eaLnBrk="1" hangingPunct="1"/>
            <a:r>
              <a:rPr lang="en-GB" altLang="en-US" sz="2800"/>
              <a:t>As yourself: can I support this? What is the evidence I am providing for that? Any unsupported assertions/sweeping statements? Anything missing? Does it flow well? Apply the dreadful ‘so what’ to your referencing of other studies. </a:t>
            </a:r>
          </a:p>
          <a:p>
            <a:pPr eaLnBrk="1" hangingPunct="1"/>
            <a:r>
              <a:rPr lang="en-GB" altLang="en-US" sz="2800"/>
              <a:t>Is the style appropriate? Word count excessive? </a:t>
            </a:r>
          </a:p>
        </p:txBody>
      </p:sp>
      <p:pic>
        <p:nvPicPr>
          <p:cNvPr id="16390" name="Picture 7" descr="C:\Documents and Settings\sbyrne\My Documents\My Pictures\Microsoft Clip Organizer\j0426054.wmf">
            <a:extLst>
              <a:ext uri="{FF2B5EF4-FFF2-40B4-BE49-F238E27FC236}">
                <a16:creationId xmlns:a16="http://schemas.microsoft.com/office/drawing/2014/main" id="{B1067AE2-0745-01F5-07EB-3B8610252F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0875" y="285750"/>
            <a:ext cx="1841500" cy="160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342">
                                            <p:txEl>
                                              <p:pRg st="0" end="0"/>
                                            </p:txEl>
                                          </p:spTgt>
                                        </p:tgtEl>
                                        <p:attrNameLst>
                                          <p:attrName>style.visibility</p:attrName>
                                        </p:attrNameLst>
                                      </p:cBhvr>
                                      <p:to>
                                        <p:strVal val="visible"/>
                                      </p:to>
                                    </p:set>
                                    <p:anim calcmode="lin" valueType="num">
                                      <p:cBhvr additive="base">
                                        <p:cTn id="7" dur="500" fill="hold"/>
                                        <p:tgtEl>
                                          <p:spTgt spid="1434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34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342">
                                            <p:txEl>
                                              <p:pRg st="1" end="1"/>
                                            </p:txEl>
                                          </p:spTgt>
                                        </p:tgtEl>
                                        <p:attrNameLst>
                                          <p:attrName>style.visibility</p:attrName>
                                        </p:attrNameLst>
                                      </p:cBhvr>
                                      <p:to>
                                        <p:strVal val="visible"/>
                                      </p:to>
                                    </p:set>
                                    <p:anim calcmode="lin" valueType="num">
                                      <p:cBhvr additive="base">
                                        <p:cTn id="13" dur="500" fill="hold"/>
                                        <p:tgtEl>
                                          <p:spTgt spid="1434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34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342">
                                            <p:txEl>
                                              <p:pRg st="2" end="2"/>
                                            </p:txEl>
                                          </p:spTgt>
                                        </p:tgtEl>
                                        <p:attrNameLst>
                                          <p:attrName>style.visibility</p:attrName>
                                        </p:attrNameLst>
                                      </p:cBhvr>
                                      <p:to>
                                        <p:strVal val="visible"/>
                                      </p:to>
                                    </p:set>
                                    <p:anim calcmode="lin" valueType="num">
                                      <p:cBhvr additive="base">
                                        <p:cTn id="19" dur="500" fill="hold"/>
                                        <p:tgtEl>
                                          <p:spTgt spid="1434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34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4342">
                                            <p:txEl>
                                              <p:pRg st="3" end="3"/>
                                            </p:txEl>
                                          </p:spTgt>
                                        </p:tgtEl>
                                        <p:attrNameLst>
                                          <p:attrName>style.visibility</p:attrName>
                                        </p:attrNameLst>
                                      </p:cBhvr>
                                      <p:to>
                                        <p:strVal val="visible"/>
                                      </p:to>
                                    </p:set>
                                    <p:anim calcmode="lin" valueType="num">
                                      <p:cBhvr additive="base">
                                        <p:cTn id="25" dur="500" fill="hold"/>
                                        <p:tgtEl>
                                          <p:spTgt spid="1434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34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342">
                                            <p:txEl>
                                              <p:pRg st="4" end="4"/>
                                            </p:txEl>
                                          </p:spTgt>
                                        </p:tgtEl>
                                        <p:attrNameLst>
                                          <p:attrName>style.visibility</p:attrName>
                                        </p:attrNameLst>
                                      </p:cBhvr>
                                      <p:to>
                                        <p:strVal val="visible"/>
                                      </p:to>
                                    </p:set>
                                    <p:anim calcmode="lin" valueType="num">
                                      <p:cBhvr additive="base">
                                        <p:cTn id="31" dur="500" fill="hold"/>
                                        <p:tgtEl>
                                          <p:spTgt spid="1434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434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42"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4C1AD66-45D0-8D80-3149-3CBE1F8E37CB}"/>
              </a:ext>
            </a:extLst>
          </p:cNvPr>
          <p:cNvSpPr>
            <a:spLocks noGrp="1" noChangeArrowheads="1"/>
          </p:cNvSpPr>
          <p:nvPr>
            <p:ph type="title"/>
          </p:nvPr>
        </p:nvSpPr>
        <p:spPr>
          <a:xfrm>
            <a:off x="323850" y="188913"/>
            <a:ext cx="7772400" cy="1143000"/>
          </a:xfrm>
        </p:spPr>
        <p:txBody>
          <a:bodyPr/>
          <a:lstStyle/>
          <a:p>
            <a:pPr eaLnBrk="1" hangingPunct="1"/>
            <a:r>
              <a:rPr lang="en-GB" altLang="en-US"/>
              <a:t>Literature Review</a:t>
            </a:r>
          </a:p>
        </p:txBody>
      </p:sp>
      <p:sp>
        <p:nvSpPr>
          <p:cNvPr id="17411" name="Date Placeholder 3">
            <a:extLst>
              <a:ext uri="{FF2B5EF4-FFF2-40B4-BE49-F238E27FC236}">
                <a16:creationId xmlns:a16="http://schemas.microsoft.com/office/drawing/2014/main" id="{91D37916-BED3-E536-26B0-94C2F021DC2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B12421E2-2DC8-4530-8682-036ECE485D3D}"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17412" name="Slide Number Placeholder 5">
            <a:extLst>
              <a:ext uri="{FF2B5EF4-FFF2-40B4-BE49-F238E27FC236}">
                <a16:creationId xmlns:a16="http://schemas.microsoft.com/office/drawing/2014/main" id="{0F1335E8-A250-2543-3FB6-0592DA3EA86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3C8EE807-92FD-4743-A99C-7B022697FD33}" type="slidenum">
              <a:rPr lang="en-GB" altLang="en-US" sz="1400">
                <a:solidFill>
                  <a:srgbClr val="FFFFFF"/>
                </a:solidFill>
                <a:latin typeface="Franklin Gothic Book" panose="020B0503020102020204" pitchFamily="34" charset="0"/>
              </a:rPr>
              <a:pPr>
                <a:spcBef>
                  <a:spcPct val="0"/>
                </a:spcBef>
                <a:buClrTx/>
                <a:buSzTx/>
                <a:buFontTx/>
                <a:buNone/>
              </a:pPr>
              <a:t>10</a:t>
            </a:fld>
            <a:endParaRPr lang="en-GB" altLang="en-US" sz="1400">
              <a:solidFill>
                <a:srgbClr val="FFFFFF"/>
              </a:solidFill>
              <a:latin typeface="Franklin Gothic Book" panose="020B0503020102020204" pitchFamily="34" charset="0"/>
            </a:endParaRPr>
          </a:p>
        </p:txBody>
      </p:sp>
      <p:sp>
        <p:nvSpPr>
          <p:cNvPr id="15366" name="Rectangle 3">
            <a:extLst>
              <a:ext uri="{FF2B5EF4-FFF2-40B4-BE49-F238E27FC236}">
                <a16:creationId xmlns:a16="http://schemas.microsoft.com/office/drawing/2014/main" id="{543B9578-E977-0433-FC16-CF9AE8AA07D7}"/>
              </a:ext>
            </a:extLst>
          </p:cNvPr>
          <p:cNvSpPr>
            <a:spLocks noGrp="1" noChangeArrowheads="1"/>
          </p:cNvSpPr>
          <p:nvPr>
            <p:ph sz="quarter" idx="1"/>
          </p:nvPr>
        </p:nvSpPr>
        <p:spPr>
          <a:xfrm>
            <a:off x="323850" y="1700213"/>
            <a:ext cx="8458200" cy="4572000"/>
          </a:xfrm>
        </p:spPr>
        <p:txBody>
          <a:bodyPr/>
          <a:lstStyle/>
          <a:p>
            <a:pPr eaLnBrk="1" hangingPunct="1"/>
            <a:r>
              <a:rPr lang="en-GB" altLang="en-US" sz="2800"/>
              <a:t>Critique your own critique of the literature (cont.)</a:t>
            </a:r>
          </a:p>
          <a:p>
            <a:pPr eaLnBrk="1" hangingPunct="1"/>
            <a:r>
              <a:rPr lang="en-GB" altLang="en-US" sz="2800"/>
              <a:t>Does it read objectively? My own personal opinions and suspicions on the topic, though very valid and important, are not obvious?</a:t>
            </a:r>
          </a:p>
          <a:p>
            <a:pPr eaLnBrk="1" hangingPunct="1"/>
            <a:r>
              <a:rPr lang="en-GB" altLang="en-US" sz="2800"/>
              <a:t>Are sections appropriately structured e.g. section 2.3 goes from 2.3.1 to 2.3.28 while section 2.4 only goes from 2.4.1 to 2.4.2</a:t>
            </a:r>
          </a:p>
          <a:p>
            <a:pPr eaLnBrk="1" hangingPunct="1"/>
            <a:r>
              <a:rPr lang="en-GB" altLang="en-US" sz="2800"/>
              <a:t>How well are sections closed? E.g. At the end of section 2.5, do you close with a comment on what the literature seems to be suggesting and provide a pointer to what’s next?</a:t>
            </a:r>
          </a:p>
          <a:p>
            <a:pPr lvl="1" eaLnBrk="1" hangingPunct="1"/>
            <a:endParaRPr lang="en-GB" altLang="en-US" sz="2800"/>
          </a:p>
          <a:p>
            <a:pPr lvl="1" eaLnBrk="1" hangingPunct="1"/>
            <a:endParaRPr lang="en-GB" altLang="en-US" sz="2800"/>
          </a:p>
        </p:txBody>
      </p:sp>
      <p:pic>
        <p:nvPicPr>
          <p:cNvPr id="17414" name="Picture 7" descr="C:\Documents and Settings\sbyrne\My Documents\My Pictures\Microsoft Clip Organizer\j0426054.wmf">
            <a:extLst>
              <a:ext uri="{FF2B5EF4-FFF2-40B4-BE49-F238E27FC236}">
                <a16:creationId xmlns:a16="http://schemas.microsoft.com/office/drawing/2014/main" id="{17495788-1E92-C613-0245-40DDE64217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0875" y="285750"/>
            <a:ext cx="1841500" cy="160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366">
                                            <p:txEl>
                                              <p:pRg st="0" end="0"/>
                                            </p:txEl>
                                          </p:spTgt>
                                        </p:tgtEl>
                                        <p:attrNameLst>
                                          <p:attrName>style.visibility</p:attrName>
                                        </p:attrNameLst>
                                      </p:cBhvr>
                                      <p:to>
                                        <p:strVal val="visible"/>
                                      </p:to>
                                    </p:set>
                                    <p:anim calcmode="lin" valueType="num">
                                      <p:cBhvr additive="base">
                                        <p:cTn id="7" dur="500" fill="hold"/>
                                        <p:tgtEl>
                                          <p:spTgt spid="1536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366">
                                            <p:txEl>
                                              <p:pRg st="1" end="1"/>
                                            </p:txEl>
                                          </p:spTgt>
                                        </p:tgtEl>
                                        <p:attrNameLst>
                                          <p:attrName>style.visibility</p:attrName>
                                        </p:attrNameLst>
                                      </p:cBhvr>
                                      <p:to>
                                        <p:strVal val="visible"/>
                                      </p:to>
                                    </p:set>
                                    <p:anim calcmode="lin" valueType="num">
                                      <p:cBhvr additive="base">
                                        <p:cTn id="13" dur="500" fill="hold"/>
                                        <p:tgtEl>
                                          <p:spTgt spid="1536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536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5366">
                                            <p:txEl>
                                              <p:pRg st="2" end="2"/>
                                            </p:txEl>
                                          </p:spTgt>
                                        </p:tgtEl>
                                        <p:attrNameLst>
                                          <p:attrName>style.visibility</p:attrName>
                                        </p:attrNameLst>
                                      </p:cBhvr>
                                      <p:to>
                                        <p:strVal val="visible"/>
                                      </p:to>
                                    </p:set>
                                    <p:anim calcmode="lin" valueType="num">
                                      <p:cBhvr additive="base">
                                        <p:cTn id="19" dur="500" fill="hold"/>
                                        <p:tgtEl>
                                          <p:spTgt spid="1536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536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5366">
                                            <p:txEl>
                                              <p:pRg st="3" end="3"/>
                                            </p:txEl>
                                          </p:spTgt>
                                        </p:tgtEl>
                                        <p:attrNameLst>
                                          <p:attrName>style.visibility</p:attrName>
                                        </p:attrNameLst>
                                      </p:cBhvr>
                                      <p:to>
                                        <p:strVal val="visible"/>
                                      </p:to>
                                    </p:set>
                                    <p:anim calcmode="lin" valueType="num">
                                      <p:cBhvr additive="base">
                                        <p:cTn id="25" dur="500" fill="hold"/>
                                        <p:tgtEl>
                                          <p:spTgt spid="1536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536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29486848-D6BC-E10F-91EE-82B617BADA72}"/>
              </a:ext>
            </a:extLst>
          </p:cNvPr>
          <p:cNvSpPr>
            <a:spLocks noGrp="1" noChangeArrowheads="1"/>
          </p:cNvSpPr>
          <p:nvPr>
            <p:ph type="title"/>
          </p:nvPr>
        </p:nvSpPr>
        <p:spPr>
          <a:xfrm>
            <a:off x="323850" y="260350"/>
            <a:ext cx="7772400" cy="1296988"/>
          </a:xfrm>
        </p:spPr>
        <p:txBody>
          <a:bodyPr/>
          <a:lstStyle/>
          <a:p>
            <a:pPr eaLnBrk="1" hangingPunct="1"/>
            <a:r>
              <a:rPr lang="en-GB" altLang="en-US"/>
              <a:t>Research</a:t>
            </a:r>
            <a:br>
              <a:rPr lang="en-GB" altLang="en-US"/>
            </a:br>
            <a:r>
              <a:rPr lang="en-GB" altLang="en-US"/>
              <a:t>Methodology </a:t>
            </a:r>
          </a:p>
        </p:txBody>
      </p:sp>
      <p:sp>
        <p:nvSpPr>
          <p:cNvPr id="18435" name="Date Placeholder 3">
            <a:extLst>
              <a:ext uri="{FF2B5EF4-FFF2-40B4-BE49-F238E27FC236}">
                <a16:creationId xmlns:a16="http://schemas.microsoft.com/office/drawing/2014/main" id="{571E9AD0-4836-7130-2F27-A4FE14D9F271}"/>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16CE99C9-1428-4375-95DD-9806B3788C88}"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18436" name="Slide Number Placeholder 5">
            <a:extLst>
              <a:ext uri="{FF2B5EF4-FFF2-40B4-BE49-F238E27FC236}">
                <a16:creationId xmlns:a16="http://schemas.microsoft.com/office/drawing/2014/main" id="{4BA65D8F-CEC2-21EB-BFE8-71A63BC53DA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B5D0FCCB-5B74-4473-9A5A-D8BEDCA3022F}" type="slidenum">
              <a:rPr lang="en-GB" altLang="en-US" sz="1400">
                <a:solidFill>
                  <a:srgbClr val="FFFFFF"/>
                </a:solidFill>
                <a:latin typeface="Franklin Gothic Book" panose="020B0503020102020204" pitchFamily="34" charset="0"/>
              </a:rPr>
              <a:pPr>
                <a:spcBef>
                  <a:spcPct val="0"/>
                </a:spcBef>
                <a:buClrTx/>
                <a:buSzTx/>
                <a:buFontTx/>
                <a:buNone/>
              </a:pPr>
              <a:t>11</a:t>
            </a:fld>
            <a:endParaRPr lang="en-GB" altLang="en-US" sz="1400">
              <a:solidFill>
                <a:srgbClr val="FFFFFF"/>
              </a:solidFill>
              <a:latin typeface="Franklin Gothic Book" panose="020B0503020102020204" pitchFamily="34" charset="0"/>
            </a:endParaRPr>
          </a:p>
        </p:txBody>
      </p:sp>
      <p:sp>
        <p:nvSpPr>
          <p:cNvPr id="16390" name="Rectangle 3">
            <a:extLst>
              <a:ext uri="{FF2B5EF4-FFF2-40B4-BE49-F238E27FC236}">
                <a16:creationId xmlns:a16="http://schemas.microsoft.com/office/drawing/2014/main" id="{20B3FDCF-2AA2-5DE4-C20D-E85FAF58235D}"/>
              </a:ext>
            </a:extLst>
          </p:cNvPr>
          <p:cNvSpPr>
            <a:spLocks noGrp="1" noChangeArrowheads="1"/>
          </p:cNvSpPr>
          <p:nvPr>
            <p:ph sz="quarter" idx="1"/>
          </p:nvPr>
        </p:nvSpPr>
        <p:spPr>
          <a:xfrm>
            <a:off x="179388" y="1557338"/>
            <a:ext cx="8001000" cy="4751387"/>
          </a:xfrm>
        </p:spPr>
        <p:txBody>
          <a:bodyPr/>
          <a:lstStyle/>
          <a:p>
            <a:pPr eaLnBrk="1" hangingPunct="1"/>
            <a:r>
              <a:rPr lang="en-GB" altLang="en-US" sz="3200"/>
              <a:t>Overview of research process – definitions, diagram, plan, steps involved?</a:t>
            </a:r>
          </a:p>
          <a:p>
            <a:pPr eaLnBrk="1" hangingPunct="1"/>
            <a:r>
              <a:rPr lang="en-GB" altLang="en-US" sz="3200"/>
              <a:t>Research problem (from literature, practice…)</a:t>
            </a:r>
          </a:p>
          <a:p>
            <a:pPr eaLnBrk="1" hangingPunct="1"/>
            <a:r>
              <a:rPr lang="en-GB" altLang="en-US" sz="3200"/>
              <a:t>Research question(s), objective(s), hypotheses</a:t>
            </a:r>
          </a:p>
          <a:p>
            <a:pPr eaLnBrk="1" hangingPunct="1"/>
            <a:r>
              <a:rPr lang="en-GB" altLang="en-US" sz="3200"/>
              <a:t>Research design – nature of investigation e.g. exploratory, descriptive, explanatory and tools of investigation e.g. case study method, postal, intercept, telephone or focus group survey, content analysis, multi-method approach…. </a:t>
            </a:r>
          </a:p>
        </p:txBody>
      </p:sp>
      <p:pic>
        <p:nvPicPr>
          <p:cNvPr id="18438" name="Picture 4" descr="MCj02905020000[1]">
            <a:extLst>
              <a:ext uri="{FF2B5EF4-FFF2-40B4-BE49-F238E27FC236}">
                <a16:creationId xmlns:a16="http://schemas.microsoft.com/office/drawing/2014/main" id="{5893C47C-0E29-8037-AF43-C30C23A2FA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1863" y="0"/>
            <a:ext cx="3132137" cy="191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9" name="Picture 5" descr="j0252349">
            <a:extLst>
              <a:ext uri="{FF2B5EF4-FFF2-40B4-BE49-F238E27FC236}">
                <a16:creationId xmlns:a16="http://schemas.microsoft.com/office/drawing/2014/main" id="{90A9A704-5975-25CF-42CA-1E4451B684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3313" y="214313"/>
            <a:ext cx="1827212" cy="111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390">
                                            <p:txEl>
                                              <p:pRg st="0" end="0"/>
                                            </p:txEl>
                                          </p:spTgt>
                                        </p:tgtEl>
                                        <p:attrNameLst>
                                          <p:attrName>style.visibility</p:attrName>
                                        </p:attrNameLst>
                                      </p:cBhvr>
                                      <p:to>
                                        <p:strVal val="visible"/>
                                      </p:to>
                                    </p:set>
                                    <p:anim calcmode="lin" valueType="num">
                                      <p:cBhvr additive="base">
                                        <p:cTn id="7" dur="500" fill="hold"/>
                                        <p:tgtEl>
                                          <p:spTgt spid="1639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639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6390">
                                            <p:txEl>
                                              <p:pRg st="1" end="1"/>
                                            </p:txEl>
                                          </p:spTgt>
                                        </p:tgtEl>
                                        <p:attrNameLst>
                                          <p:attrName>style.visibility</p:attrName>
                                        </p:attrNameLst>
                                      </p:cBhvr>
                                      <p:to>
                                        <p:strVal val="visible"/>
                                      </p:to>
                                    </p:set>
                                    <p:anim calcmode="lin" valueType="num">
                                      <p:cBhvr additive="base">
                                        <p:cTn id="13" dur="500" fill="hold"/>
                                        <p:tgtEl>
                                          <p:spTgt spid="1639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639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390">
                                            <p:txEl>
                                              <p:pRg st="2" end="2"/>
                                            </p:txEl>
                                          </p:spTgt>
                                        </p:tgtEl>
                                        <p:attrNameLst>
                                          <p:attrName>style.visibility</p:attrName>
                                        </p:attrNameLst>
                                      </p:cBhvr>
                                      <p:to>
                                        <p:strVal val="visible"/>
                                      </p:to>
                                    </p:set>
                                    <p:anim calcmode="lin" valueType="num">
                                      <p:cBhvr additive="base">
                                        <p:cTn id="19" dur="500" fill="hold"/>
                                        <p:tgtEl>
                                          <p:spTgt spid="1639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639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6390">
                                            <p:txEl>
                                              <p:pRg st="3" end="3"/>
                                            </p:txEl>
                                          </p:spTgt>
                                        </p:tgtEl>
                                        <p:attrNameLst>
                                          <p:attrName>style.visibility</p:attrName>
                                        </p:attrNameLst>
                                      </p:cBhvr>
                                      <p:to>
                                        <p:strVal val="visible"/>
                                      </p:to>
                                    </p:set>
                                    <p:anim calcmode="lin" valueType="num">
                                      <p:cBhvr additive="base">
                                        <p:cTn id="25" dur="500" fill="hold"/>
                                        <p:tgtEl>
                                          <p:spTgt spid="1639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6390">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9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E578F11C-6EEC-6333-3795-C87FA315954D}"/>
              </a:ext>
            </a:extLst>
          </p:cNvPr>
          <p:cNvSpPr>
            <a:spLocks noGrp="1" noChangeArrowheads="1"/>
          </p:cNvSpPr>
          <p:nvPr>
            <p:ph type="title"/>
          </p:nvPr>
        </p:nvSpPr>
        <p:spPr>
          <a:xfrm>
            <a:off x="323850" y="0"/>
            <a:ext cx="7772400" cy="1654175"/>
          </a:xfrm>
        </p:spPr>
        <p:txBody>
          <a:bodyPr/>
          <a:lstStyle/>
          <a:p>
            <a:pPr eaLnBrk="1" hangingPunct="1"/>
            <a:r>
              <a:rPr lang="en-GB" altLang="en-US"/>
              <a:t>Research</a:t>
            </a:r>
            <a:br>
              <a:rPr lang="en-GB" altLang="en-US"/>
            </a:br>
            <a:r>
              <a:rPr lang="en-GB" altLang="en-US"/>
              <a:t>Methodology </a:t>
            </a:r>
          </a:p>
        </p:txBody>
      </p:sp>
      <p:sp>
        <p:nvSpPr>
          <p:cNvPr id="19459" name="Date Placeholder 3">
            <a:extLst>
              <a:ext uri="{FF2B5EF4-FFF2-40B4-BE49-F238E27FC236}">
                <a16:creationId xmlns:a16="http://schemas.microsoft.com/office/drawing/2014/main" id="{13DD1F8A-E787-951F-C214-52D683208D7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829F82EF-A775-4EBD-AD22-215B0C654A2C}"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19460" name="Slide Number Placeholder 5">
            <a:extLst>
              <a:ext uri="{FF2B5EF4-FFF2-40B4-BE49-F238E27FC236}">
                <a16:creationId xmlns:a16="http://schemas.microsoft.com/office/drawing/2014/main" id="{64224D46-A66B-7D78-F312-852E8BF50EE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63A33FD8-51DB-416B-A8F7-920236E40F2A}" type="slidenum">
              <a:rPr lang="en-GB" altLang="en-US" sz="1400">
                <a:solidFill>
                  <a:srgbClr val="FFFFFF"/>
                </a:solidFill>
                <a:latin typeface="Franklin Gothic Book" panose="020B0503020102020204" pitchFamily="34" charset="0"/>
              </a:rPr>
              <a:pPr>
                <a:spcBef>
                  <a:spcPct val="0"/>
                </a:spcBef>
                <a:buClrTx/>
                <a:buSzTx/>
                <a:buFontTx/>
                <a:buNone/>
              </a:pPr>
              <a:t>12</a:t>
            </a:fld>
            <a:endParaRPr lang="en-GB" altLang="en-US" sz="1400">
              <a:solidFill>
                <a:srgbClr val="FFFFFF"/>
              </a:solidFill>
              <a:latin typeface="Franklin Gothic Book" panose="020B0503020102020204" pitchFamily="34" charset="0"/>
            </a:endParaRPr>
          </a:p>
        </p:txBody>
      </p:sp>
      <p:sp>
        <p:nvSpPr>
          <p:cNvPr id="17414" name="Rectangle 3">
            <a:extLst>
              <a:ext uri="{FF2B5EF4-FFF2-40B4-BE49-F238E27FC236}">
                <a16:creationId xmlns:a16="http://schemas.microsoft.com/office/drawing/2014/main" id="{DC2671F6-BA5A-CDAA-3035-B632D525B73C}"/>
              </a:ext>
            </a:extLst>
          </p:cNvPr>
          <p:cNvSpPr>
            <a:spLocks noGrp="1" noChangeArrowheads="1"/>
          </p:cNvSpPr>
          <p:nvPr>
            <p:ph sz="quarter" idx="1"/>
          </p:nvPr>
        </p:nvSpPr>
        <p:spPr>
          <a:xfrm>
            <a:off x="395288" y="1557338"/>
            <a:ext cx="8353425" cy="5040312"/>
          </a:xfrm>
        </p:spPr>
        <p:txBody>
          <a:bodyPr/>
          <a:lstStyle/>
          <a:p>
            <a:pPr eaLnBrk="1" hangingPunct="1"/>
            <a:r>
              <a:rPr lang="en-GB" altLang="en-US" sz="3200"/>
              <a:t>Research design rationale:</a:t>
            </a:r>
          </a:p>
          <a:p>
            <a:pPr eaLnBrk="1" hangingPunct="1"/>
            <a:r>
              <a:rPr lang="en-GB" altLang="en-US" sz="3200"/>
              <a:t>Thorough defence of the research design selected. Why the methods are the most appropriate to address the research objectives and why other methods are less appropriate</a:t>
            </a:r>
          </a:p>
          <a:p>
            <a:pPr eaLnBrk="1" hangingPunct="1"/>
            <a:r>
              <a:rPr lang="en-GB" altLang="en-US" sz="3200"/>
              <a:t>Defence of research methods should consider the general social science research method issues and also the specific methodological issues pertaining to the discipline</a:t>
            </a:r>
          </a:p>
          <a:p>
            <a:pPr eaLnBrk="1" hangingPunct="1"/>
            <a:r>
              <a:rPr lang="en-GB" altLang="en-US" sz="3200"/>
              <a:t>Limitations should be clearly articulated / discussed</a:t>
            </a:r>
          </a:p>
        </p:txBody>
      </p:sp>
      <p:pic>
        <p:nvPicPr>
          <p:cNvPr id="19462" name="Picture 4" descr="MCj02905020000[1]">
            <a:extLst>
              <a:ext uri="{FF2B5EF4-FFF2-40B4-BE49-F238E27FC236}">
                <a16:creationId xmlns:a16="http://schemas.microsoft.com/office/drawing/2014/main" id="{0A0B1737-888B-C2DB-9EAC-22E929194E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1863" y="0"/>
            <a:ext cx="3132137" cy="191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3" name="Picture 5" descr="j0252349">
            <a:extLst>
              <a:ext uri="{FF2B5EF4-FFF2-40B4-BE49-F238E27FC236}">
                <a16:creationId xmlns:a16="http://schemas.microsoft.com/office/drawing/2014/main" id="{C6F5CE8B-3FF9-5756-84E2-66FBD17701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6925" y="196850"/>
            <a:ext cx="1827213" cy="111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7414">
                                            <p:txEl>
                                              <p:pRg st="0" end="0"/>
                                            </p:txEl>
                                          </p:spTgt>
                                        </p:tgtEl>
                                        <p:attrNameLst>
                                          <p:attrName>style.visibility</p:attrName>
                                        </p:attrNameLst>
                                      </p:cBhvr>
                                      <p:to>
                                        <p:strVal val="visible"/>
                                      </p:to>
                                    </p:set>
                                    <p:anim calcmode="lin" valueType="num">
                                      <p:cBhvr additive="base">
                                        <p:cTn id="7" dur="500" fill="hold"/>
                                        <p:tgtEl>
                                          <p:spTgt spid="1741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74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7414">
                                            <p:txEl>
                                              <p:pRg st="1" end="1"/>
                                            </p:txEl>
                                          </p:spTgt>
                                        </p:tgtEl>
                                        <p:attrNameLst>
                                          <p:attrName>style.visibility</p:attrName>
                                        </p:attrNameLst>
                                      </p:cBhvr>
                                      <p:to>
                                        <p:strVal val="visible"/>
                                      </p:to>
                                    </p:set>
                                    <p:anim calcmode="lin" valueType="num">
                                      <p:cBhvr additive="base">
                                        <p:cTn id="13" dur="500" fill="hold"/>
                                        <p:tgtEl>
                                          <p:spTgt spid="1741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741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7414">
                                            <p:txEl>
                                              <p:pRg st="2" end="2"/>
                                            </p:txEl>
                                          </p:spTgt>
                                        </p:tgtEl>
                                        <p:attrNameLst>
                                          <p:attrName>style.visibility</p:attrName>
                                        </p:attrNameLst>
                                      </p:cBhvr>
                                      <p:to>
                                        <p:strVal val="visible"/>
                                      </p:to>
                                    </p:set>
                                    <p:anim calcmode="lin" valueType="num">
                                      <p:cBhvr additive="base">
                                        <p:cTn id="19" dur="500" fill="hold"/>
                                        <p:tgtEl>
                                          <p:spTgt spid="1741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74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7414">
                                            <p:txEl>
                                              <p:pRg st="3" end="3"/>
                                            </p:txEl>
                                          </p:spTgt>
                                        </p:tgtEl>
                                        <p:attrNameLst>
                                          <p:attrName>style.visibility</p:attrName>
                                        </p:attrNameLst>
                                      </p:cBhvr>
                                      <p:to>
                                        <p:strVal val="visible"/>
                                      </p:to>
                                    </p:set>
                                    <p:anim calcmode="lin" valueType="num">
                                      <p:cBhvr additive="base">
                                        <p:cTn id="25" dur="500" fill="hold"/>
                                        <p:tgtEl>
                                          <p:spTgt spid="1741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741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2F3996FF-832E-1091-A1EE-4B533D187160}"/>
              </a:ext>
            </a:extLst>
          </p:cNvPr>
          <p:cNvSpPr>
            <a:spLocks noGrp="1" noChangeArrowheads="1"/>
          </p:cNvSpPr>
          <p:nvPr>
            <p:ph type="title"/>
          </p:nvPr>
        </p:nvSpPr>
        <p:spPr>
          <a:xfrm>
            <a:off x="0" y="0"/>
            <a:ext cx="7772400" cy="1654175"/>
          </a:xfrm>
        </p:spPr>
        <p:txBody>
          <a:bodyPr/>
          <a:lstStyle/>
          <a:p>
            <a:pPr eaLnBrk="1" hangingPunct="1"/>
            <a:r>
              <a:rPr lang="en-GB" altLang="en-US"/>
              <a:t>Research</a:t>
            </a:r>
            <a:br>
              <a:rPr lang="en-GB" altLang="en-US"/>
            </a:br>
            <a:r>
              <a:rPr lang="en-GB" altLang="en-US"/>
              <a:t>Methodology </a:t>
            </a:r>
          </a:p>
        </p:txBody>
      </p:sp>
      <p:sp>
        <p:nvSpPr>
          <p:cNvPr id="20483" name="Date Placeholder 3">
            <a:extLst>
              <a:ext uri="{FF2B5EF4-FFF2-40B4-BE49-F238E27FC236}">
                <a16:creationId xmlns:a16="http://schemas.microsoft.com/office/drawing/2014/main" id="{8EA8A6F9-3D40-8FB8-BB74-79ED4517717D}"/>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A5956626-3CE1-4364-A6C2-F39F0CFA57C9}"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20484" name="Slide Number Placeholder 5">
            <a:extLst>
              <a:ext uri="{FF2B5EF4-FFF2-40B4-BE49-F238E27FC236}">
                <a16:creationId xmlns:a16="http://schemas.microsoft.com/office/drawing/2014/main" id="{E3C9ADCD-B81C-8E9A-C0A6-F764FC4BE1D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2C0DBF17-0AD9-4F08-960C-4B3CC46A22BE}" type="slidenum">
              <a:rPr lang="en-GB" altLang="en-US" sz="1400">
                <a:solidFill>
                  <a:srgbClr val="FFFFFF"/>
                </a:solidFill>
                <a:latin typeface="Franklin Gothic Book" panose="020B0503020102020204" pitchFamily="34" charset="0"/>
              </a:rPr>
              <a:pPr>
                <a:spcBef>
                  <a:spcPct val="0"/>
                </a:spcBef>
                <a:buClrTx/>
                <a:buSzTx/>
                <a:buFontTx/>
                <a:buNone/>
              </a:pPr>
              <a:t>13</a:t>
            </a:fld>
            <a:endParaRPr lang="en-GB" altLang="en-US" sz="1400">
              <a:solidFill>
                <a:srgbClr val="FFFFFF"/>
              </a:solidFill>
              <a:latin typeface="Franklin Gothic Book" panose="020B0503020102020204" pitchFamily="34" charset="0"/>
            </a:endParaRPr>
          </a:p>
        </p:txBody>
      </p:sp>
      <p:sp>
        <p:nvSpPr>
          <p:cNvPr id="18438" name="Rectangle 3">
            <a:extLst>
              <a:ext uri="{FF2B5EF4-FFF2-40B4-BE49-F238E27FC236}">
                <a16:creationId xmlns:a16="http://schemas.microsoft.com/office/drawing/2014/main" id="{32CEDA7A-A0BE-7C19-A6ED-86443C8ECC37}"/>
              </a:ext>
            </a:extLst>
          </p:cNvPr>
          <p:cNvSpPr>
            <a:spLocks noGrp="1" noChangeArrowheads="1"/>
          </p:cNvSpPr>
          <p:nvPr>
            <p:ph sz="quarter" idx="1"/>
          </p:nvPr>
        </p:nvSpPr>
        <p:spPr>
          <a:xfrm>
            <a:off x="323850" y="1773238"/>
            <a:ext cx="8458200" cy="4495800"/>
          </a:xfrm>
        </p:spPr>
        <p:txBody>
          <a:bodyPr/>
          <a:lstStyle/>
          <a:p>
            <a:pPr eaLnBrk="1" hangingPunct="1"/>
            <a:r>
              <a:rPr lang="en-GB" altLang="en-US" sz="3600"/>
              <a:t>Selection of research subject(s) in relation to methodology:</a:t>
            </a:r>
          </a:p>
          <a:p>
            <a:pPr eaLnBrk="1" hangingPunct="1"/>
            <a:r>
              <a:rPr lang="en-GB" altLang="en-US" sz="3200"/>
              <a:t>Quantitative - sample selection, operationalisation of variables, hypotheses, instrument design, pilot, analysis planned…</a:t>
            </a:r>
          </a:p>
          <a:p>
            <a:pPr eaLnBrk="1" hangingPunct="1"/>
            <a:r>
              <a:rPr lang="en-GB" altLang="en-US" sz="3200"/>
              <a:t>Qualitative - research site(s) justification and for each respondent interviewed, how access was gained, preliminary interviews</a:t>
            </a:r>
            <a:r>
              <a:rPr lang="en-GB" altLang="en-US" sz="2800"/>
              <a:t>…</a:t>
            </a:r>
          </a:p>
        </p:txBody>
      </p:sp>
      <p:pic>
        <p:nvPicPr>
          <p:cNvPr id="20486" name="Picture 4" descr="MCj02905020000[1]">
            <a:extLst>
              <a:ext uri="{FF2B5EF4-FFF2-40B4-BE49-F238E27FC236}">
                <a16:creationId xmlns:a16="http://schemas.microsoft.com/office/drawing/2014/main" id="{C3D6C08D-27AB-2FEF-F2FE-4AC5401F13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1863" y="0"/>
            <a:ext cx="3132137" cy="191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7" name="Picture 5" descr="j0252349">
            <a:extLst>
              <a:ext uri="{FF2B5EF4-FFF2-40B4-BE49-F238E27FC236}">
                <a16:creationId xmlns:a16="http://schemas.microsoft.com/office/drawing/2014/main" id="{E881CB0F-80DB-38F9-F127-3D1744B484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6925" y="196850"/>
            <a:ext cx="1827213" cy="111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anim calcmode="lin" valueType="num">
                                      <p:cBhvr additive="base">
                                        <p:cTn id="7" dur="500" fill="hold"/>
                                        <p:tgtEl>
                                          <p:spTgt spid="1843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438">
                                            <p:txEl>
                                              <p:pRg st="1" end="1"/>
                                            </p:txEl>
                                          </p:spTgt>
                                        </p:tgtEl>
                                        <p:attrNameLst>
                                          <p:attrName>style.visibility</p:attrName>
                                        </p:attrNameLst>
                                      </p:cBhvr>
                                      <p:to>
                                        <p:strVal val="visible"/>
                                      </p:to>
                                    </p:set>
                                    <p:anim calcmode="lin" valueType="num">
                                      <p:cBhvr additive="base">
                                        <p:cTn id="13" dur="500" fill="hold"/>
                                        <p:tgtEl>
                                          <p:spTgt spid="1843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438">
                                            <p:txEl>
                                              <p:pRg st="2" end="2"/>
                                            </p:txEl>
                                          </p:spTgt>
                                        </p:tgtEl>
                                        <p:attrNameLst>
                                          <p:attrName>style.visibility</p:attrName>
                                        </p:attrNameLst>
                                      </p:cBhvr>
                                      <p:to>
                                        <p:strVal val="visible"/>
                                      </p:to>
                                    </p:set>
                                    <p:anim calcmode="lin" valueType="num">
                                      <p:cBhvr additive="base">
                                        <p:cTn id="19" dur="500" fill="hold"/>
                                        <p:tgtEl>
                                          <p:spTgt spid="1843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3E8F6BED-7115-C6E8-5944-04FD5B09BDBB}"/>
              </a:ext>
            </a:extLst>
          </p:cNvPr>
          <p:cNvSpPr>
            <a:spLocks noGrp="1" noChangeArrowheads="1"/>
          </p:cNvSpPr>
          <p:nvPr>
            <p:ph type="title"/>
          </p:nvPr>
        </p:nvSpPr>
        <p:spPr>
          <a:xfrm>
            <a:off x="250825" y="0"/>
            <a:ext cx="7772400" cy="1654175"/>
          </a:xfrm>
        </p:spPr>
        <p:txBody>
          <a:bodyPr/>
          <a:lstStyle/>
          <a:p>
            <a:pPr eaLnBrk="1" hangingPunct="1"/>
            <a:r>
              <a:rPr lang="en-GB" altLang="en-US"/>
              <a:t>Research</a:t>
            </a:r>
            <a:br>
              <a:rPr lang="en-GB" altLang="en-US"/>
            </a:br>
            <a:r>
              <a:rPr lang="en-GB" altLang="en-US"/>
              <a:t>Methodology</a:t>
            </a:r>
          </a:p>
        </p:txBody>
      </p:sp>
      <p:sp>
        <p:nvSpPr>
          <p:cNvPr id="21507" name="Date Placeholder 3">
            <a:extLst>
              <a:ext uri="{FF2B5EF4-FFF2-40B4-BE49-F238E27FC236}">
                <a16:creationId xmlns:a16="http://schemas.microsoft.com/office/drawing/2014/main" id="{5916D3A0-F6E3-5ADC-1CBE-3C0FB035B434}"/>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3765CE5A-E1B4-43DB-AB40-98EAE9238BDF}"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21508" name="Slide Number Placeholder 5">
            <a:extLst>
              <a:ext uri="{FF2B5EF4-FFF2-40B4-BE49-F238E27FC236}">
                <a16:creationId xmlns:a16="http://schemas.microsoft.com/office/drawing/2014/main" id="{D3D8B658-5F04-A93E-7F03-5A971DDFA4D7}"/>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A566459C-769C-43C3-9D5E-02619421DE64}" type="slidenum">
              <a:rPr lang="en-GB" altLang="en-US" sz="1400">
                <a:solidFill>
                  <a:srgbClr val="FFFFFF"/>
                </a:solidFill>
                <a:latin typeface="Franklin Gothic Book" panose="020B0503020102020204" pitchFamily="34" charset="0"/>
              </a:rPr>
              <a:pPr>
                <a:spcBef>
                  <a:spcPct val="0"/>
                </a:spcBef>
                <a:buClrTx/>
                <a:buSzTx/>
                <a:buFontTx/>
                <a:buNone/>
              </a:pPr>
              <a:t>14</a:t>
            </a:fld>
            <a:endParaRPr lang="en-GB" altLang="en-US" sz="1400">
              <a:solidFill>
                <a:srgbClr val="FFFFFF"/>
              </a:solidFill>
              <a:latin typeface="Franklin Gothic Book" panose="020B0503020102020204" pitchFamily="34" charset="0"/>
            </a:endParaRPr>
          </a:p>
        </p:txBody>
      </p:sp>
      <p:sp>
        <p:nvSpPr>
          <p:cNvPr id="19462" name="Rectangle 3">
            <a:extLst>
              <a:ext uri="{FF2B5EF4-FFF2-40B4-BE49-F238E27FC236}">
                <a16:creationId xmlns:a16="http://schemas.microsoft.com/office/drawing/2014/main" id="{E1088437-E4BD-3CF7-A166-AB194395278A}"/>
              </a:ext>
            </a:extLst>
          </p:cNvPr>
          <p:cNvSpPr>
            <a:spLocks noGrp="1" noChangeArrowheads="1"/>
          </p:cNvSpPr>
          <p:nvPr>
            <p:ph sz="quarter" idx="1"/>
          </p:nvPr>
        </p:nvSpPr>
        <p:spPr>
          <a:xfrm>
            <a:off x="323850" y="1557338"/>
            <a:ext cx="8458200" cy="4572000"/>
          </a:xfrm>
        </p:spPr>
        <p:txBody>
          <a:bodyPr/>
          <a:lstStyle/>
          <a:p>
            <a:pPr eaLnBrk="1" hangingPunct="1"/>
            <a:r>
              <a:rPr lang="en-GB" altLang="en-US" sz="2800"/>
              <a:t>Data collection:</a:t>
            </a:r>
          </a:p>
          <a:p>
            <a:pPr eaLnBrk="1" hangingPunct="1"/>
            <a:r>
              <a:rPr lang="en-GB" altLang="en-US" sz="2800"/>
              <a:t>Secondary data e.g. </a:t>
            </a:r>
            <a:r>
              <a:rPr lang="en-GB" altLang="en-US" sz="2800" b="1" u="sng"/>
              <a:t>specific</a:t>
            </a:r>
            <a:r>
              <a:rPr lang="en-GB" altLang="en-US" sz="2800"/>
              <a:t> sources, where/what/when consulted </a:t>
            </a:r>
          </a:p>
          <a:p>
            <a:pPr eaLnBrk="1" hangingPunct="1"/>
            <a:r>
              <a:rPr lang="en-GB" altLang="en-US" sz="2800"/>
              <a:t>Primary data e.g. structured-unstructured interviews, respondents (positions in society, organisation), interview guide, response rate analysis and follow-up….</a:t>
            </a:r>
          </a:p>
          <a:p>
            <a:pPr eaLnBrk="1" hangingPunct="1"/>
            <a:r>
              <a:rPr lang="en-GB" altLang="en-US" sz="2800"/>
              <a:t>Operational Details</a:t>
            </a:r>
          </a:p>
          <a:p>
            <a:pPr lvl="1" eaLnBrk="1" hangingPunct="1"/>
            <a:r>
              <a:rPr lang="en-GB" altLang="en-US" sz="2800"/>
              <a:t>E.g. timing and location of interviews / surveys, interview questions advanced (or not), recording, transcription, confidentiality  </a:t>
            </a:r>
          </a:p>
        </p:txBody>
      </p:sp>
      <p:pic>
        <p:nvPicPr>
          <p:cNvPr id="21510" name="Picture 4" descr="MCj02905020000[1]">
            <a:extLst>
              <a:ext uri="{FF2B5EF4-FFF2-40B4-BE49-F238E27FC236}">
                <a16:creationId xmlns:a16="http://schemas.microsoft.com/office/drawing/2014/main" id="{376CD2A3-DABB-CF27-B35B-8DC165B94C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1863" y="0"/>
            <a:ext cx="3132137" cy="191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1" name="Picture 5" descr="j0252349">
            <a:extLst>
              <a:ext uri="{FF2B5EF4-FFF2-40B4-BE49-F238E27FC236}">
                <a16:creationId xmlns:a16="http://schemas.microsoft.com/office/drawing/2014/main" id="{D146CF25-CAB5-4ED9-8156-2B86481F10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36925" y="196850"/>
            <a:ext cx="1827213" cy="111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462">
                                            <p:txEl>
                                              <p:pRg st="0" end="0"/>
                                            </p:txEl>
                                          </p:spTgt>
                                        </p:tgtEl>
                                        <p:attrNameLst>
                                          <p:attrName>style.visibility</p:attrName>
                                        </p:attrNameLst>
                                      </p:cBhvr>
                                      <p:to>
                                        <p:strVal val="visible"/>
                                      </p:to>
                                    </p:set>
                                    <p:anim calcmode="lin" valueType="num">
                                      <p:cBhvr additive="base">
                                        <p:cTn id="7" dur="500" fill="hold"/>
                                        <p:tgtEl>
                                          <p:spTgt spid="1946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46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462">
                                            <p:txEl>
                                              <p:pRg st="1" end="1"/>
                                            </p:txEl>
                                          </p:spTgt>
                                        </p:tgtEl>
                                        <p:attrNameLst>
                                          <p:attrName>style.visibility</p:attrName>
                                        </p:attrNameLst>
                                      </p:cBhvr>
                                      <p:to>
                                        <p:strVal val="visible"/>
                                      </p:to>
                                    </p:set>
                                    <p:anim calcmode="lin" valueType="num">
                                      <p:cBhvr additive="base">
                                        <p:cTn id="13" dur="500" fill="hold"/>
                                        <p:tgtEl>
                                          <p:spTgt spid="1946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46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9462">
                                            <p:txEl>
                                              <p:pRg st="2" end="2"/>
                                            </p:txEl>
                                          </p:spTgt>
                                        </p:tgtEl>
                                        <p:attrNameLst>
                                          <p:attrName>style.visibility</p:attrName>
                                        </p:attrNameLst>
                                      </p:cBhvr>
                                      <p:to>
                                        <p:strVal val="visible"/>
                                      </p:to>
                                    </p:set>
                                    <p:anim calcmode="lin" valueType="num">
                                      <p:cBhvr additive="base">
                                        <p:cTn id="19" dur="500" fill="hold"/>
                                        <p:tgtEl>
                                          <p:spTgt spid="1946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46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9462">
                                            <p:txEl>
                                              <p:pRg st="3" end="3"/>
                                            </p:txEl>
                                          </p:spTgt>
                                        </p:tgtEl>
                                        <p:attrNameLst>
                                          <p:attrName>style.visibility</p:attrName>
                                        </p:attrNameLst>
                                      </p:cBhvr>
                                      <p:to>
                                        <p:strVal val="visible"/>
                                      </p:to>
                                    </p:set>
                                    <p:anim calcmode="lin" valueType="num">
                                      <p:cBhvr additive="base">
                                        <p:cTn id="25" dur="500" fill="hold"/>
                                        <p:tgtEl>
                                          <p:spTgt spid="1946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9462">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19462">
                                            <p:txEl>
                                              <p:pRg st="4" end="4"/>
                                            </p:txEl>
                                          </p:spTgt>
                                        </p:tgtEl>
                                        <p:attrNameLst>
                                          <p:attrName>style.visibility</p:attrName>
                                        </p:attrNameLst>
                                      </p:cBhvr>
                                      <p:to>
                                        <p:strVal val="visible"/>
                                      </p:to>
                                    </p:set>
                                    <p:anim calcmode="lin" valueType="num">
                                      <p:cBhvr additive="base">
                                        <p:cTn id="29" dur="500" fill="hold"/>
                                        <p:tgtEl>
                                          <p:spTgt spid="19462">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946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FA30C40D-ABA0-6F78-94C5-D2840390CC1A}"/>
              </a:ext>
            </a:extLst>
          </p:cNvPr>
          <p:cNvSpPr>
            <a:spLocks noGrp="1" noChangeArrowheads="1"/>
          </p:cNvSpPr>
          <p:nvPr>
            <p:ph type="title"/>
          </p:nvPr>
        </p:nvSpPr>
        <p:spPr>
          <a:xfrm>
            <a:off x="323850" y="0"/>
            <a:ext cx="7772400" cy="1143000"/>
          </a:xfrm>
        </p:spPr>
        <p:txBody>
          <a:bodyPr/>
          <a:lstStyle/>
          <a:p>
            <a:pPr eaLnBrk="1" hangingPunct="1"/>
            <a:r>
              <a:rPr lang="en-GB" altLang="en-US"/>
              <a:t>Findings</a:t>
            </a:r>
          </a:p>
        </p:txBody>
      </p:sp>
      <p:sp>
        <p:nvSpPr>
          <p:cNvPr id="22531" name="Date Placeholder 3">
            <a:extLst>
              <a:ext uri="{FF2B5EF4-FFF2-40B4-BE49-F238E27FC236}">
                <a16:creationId xmlns:a16="http://schemas.microsoft.com/office/drawing/2014/main" id="{92EC795A-137C-C21F-1E2F-C38A102CCB5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CF012427-B89B-42B5-B3A8-738C79B2A050}"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22532" name="Slide Number Placeholder 5">
            <a:extLst>
              <a:ext uri="{FF2B5EF4-FFF2-40B4-BE49-F238E27FC236}">
                <a16:creationId xmlns:a16="http://schemas.microsoft.com/office/drawing/2014/main" id="{59338AF0-96B9-2037-88A9-081B7F36FCB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CACD3E50-A222-4116-AAF1-6FB95AA694B4}" type="slidenum">
              <a:rPr lang="en-GB" altLang="en-US" sz="1400">
                <a:solidFill>
                  <a:srgbClr val="FFFFFF"/>
                </a:solidFill>
                <a:latin typeface="Franklin Gothic Book" panose="020B0503020102020204" pitchFamily="34" charset="0"/>
              </a:rPr>
              <a:pPr>
                <a:spcBef>
                  <a:spcPct val="0"/>
                </a:spcBef>
                <a:buClrTx/>
                <a:buSzTx/>
                <a:buFontTx/>
                <a:buNone/>
              </a:pPr>
              <a:t>15</a:t>
            </a:fld>
            <a:endParaRPr lang="en-GB" altLang="en-US" sz="1400">
              <a:solidFill>
                <a:srgbClr val="FFFFFF"/>
              </a:solidFill>
              <a:latin typeface="Franklin Gothic Book" panose="020B0503020102020204" pitchFamily="34" charset="0"/>
            </a:endParaRPr>
          </a:p>
        </p:txBody>
      </p:sp>
      <p:sp>
        <p:nvSpPr>
          <p:cNvPr id="20486" name="Rectangle 3">
            <a:extLst>
              <a:ext uri="{FF2B5EF4-FFF2-40B4-BE49-F238E27FC236}">
                <a16:creationId xmlns:a16="http://schemas.microsoft.com/office/drawing/2014/main" id="{0949EF3F-5FDC-B4B5-2913-DE1C42C8D4EA}"/>
              </a:ext>
            </a:extLst>
          </p:cNvPr>
          <p:cNvSpPr>
            <a:spLocks noGrp="1" noChangeArrowheads="1"/>
          </p:cNvSpPr>
          <p:nvPr>
            <p:ph sz="quarter" idx="1"/>
          </p:nvPr>
        </p:nvSpPr>
        <p:spPr>
          <a:xfrm>
            <a:off x="250825" y="1773238"/>
            <a:ext cx="8458200" cy="4343400"/>
          </a:xfrm>
        </p:spPr>
        <p:txBody>
          <a:bodyPr/>
          <a:lstStyle/>
          <a:p>
            <a:pPr eaLnBrk="1" hangingPunct="1">
              <a:lnSpc>
                <a:spcPct val="90000"/>
              </a:lnSpc>
            </a:pPr>
            <a:r>
              <a:rPr lang="en-GB" altLang="en-US" sz="2800"/>
              <a:t>Objective presentation of primary data findings – no interpretation / analysis and no literature references</a:t>
            </a:r>
          </a:p>
          <a:p>
            <a:pPr eaLnBrk="1" hangingPunct="1">
              <a:lnSpc>
                <a:spcPct val="90000"/>
              </a:lnSpc>
            </a:pPr>
            <a:r>
              <a:rPr lang="en-GB" altLang="en-US" sz="2800"/>
              <a:t>Use of appropriate data displays e.g use of quotations, tables, charts, exhibits</a:t>
            </a:r>
          </a:p>
          <a:p>
            <a:pPr eaLnBrk="1" hangingPunct="1">
              <a:lnSpc>
                <a:spcPct val="90000"/>
              </a:lnSpc>
            </a:pPr>
            <a:r>
              <a:rPr lang="en-GB" altLang="en-US" sz="2800"/>
              <a:t>Carefully consider the most appropriate order of presentation e.g. by respondent groupings, by research site, by major themes of literature review, qualitative after/before or combined with quantitative?</a:t>
            </a:r>
          </a:p>
          <a:p>
            <a:pPr eaLnBrk="1" hangingPunct="1">
              <a:lnSpc>
                <a:spcPct val="90000"/>
              </a:lnSpc>
            </a:pPr>
            <a:r>
              <a:rPr lang="en-GB" altLang="en-US" sz="2800"/>
              <a:t>Chapter may begin with profiles of respondents or research sites e.g. demographic profiles of survey respondents or organisational /interviewee profiles, organisational charts</a:t>
            </a:r>
          </a:p>
        </p:txBody>
      </p:sp>
      <p:pic>
        <p:nvPicPr>
          <p:cNvPr id="22534" name="Picture 4" descr="MMj02867660000[1]">
            <a:extLst>
              <a:ext uri="{FF2B5EF4-FFF2-40B4-BE49-F238E27FC236}">
                <a16:creationId xmlns:a16="http://schemas.microsoft.com/office/drawing/2014/main" id="{789007A9-D577-B367-C467-A532E05244F8}"/>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6877050" y="-142875"/>
            <a:ext cx="2266950" cy="2166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6">
                                            <p:txEl>
                                              <p:pRg st="0" end="0"/>
                                            </p:txEl>
                                          </p:spTgt>
                                        </p:tgtEl>
                                        <p:attrNameLst>
                                          <p:attrName>style.visibility</p:attrName>
                                        </p:attrNameLst>
                                      </p:cBhvr>
                                      <p:to>
                                        <p:strVal val="visible"/>
                                      </p:to>
                                    </p:set>
                                    <p:anim calcmode="lin" valueType="num">
                                      <p:cBhvr additive="base">
                                        <p:cTn id="7" dur="500" fill="hold"/>
                                        <p:tgtEl>
                                          <p:spTgt spid="2048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6">
                                            <p:txEl>
                                              <p:pRg st="1" end="1"/>
                                            </p:txEl>
                                          </p:spTgt>
                                        </p:tgtEl>
                                        <p:attrNameLst>
                                          <p:attrName>style.visibility</p:attrName>
                                        </p:attrNameLst>
                                      </p:cBhvr>
                                      <p:to>
                                        <p:strVal val="visible"/>
                                      </p:to>
                                    </p:set>
                                    <p:anim calcmode="lin" valueType="num">
                                      <p:cBhvr additive="base">
                                        <p:cTn id="13" dur="500" fill="hold"/>
                                        <p:tgtEl>
                                          <p:spTgt spid="2048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486">
                                            <p:txEl>
                                              <p:pRg st="2" end="2"/>
                                            </p:txEl>
                                          </p:spTgt>
                                        </p:tgtEl>
                                        <p:attrNameLst>
                                          <p:attrName>style.visibility</p:attrName>
                                        </p:attrNameLst>
                                      </p:cBhvr>
                                      <p:to>
                                        <p:strVal val="visible"/>
                                      </p:to>
                                    </p:set>
                                    <p:anim calcmode="lin" valueType="num">
                                      <p:cBhvr additive="base">
                                        <p:cTn id="19" dur="500" fill="hold"/>
                                        <p:tgtEl>
                                          <p:spTgt spid="2048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486">
                                            <p:txEl>
                                              <p:pRg st="3" end="3"/>
                                            </p:txEl>
                                          </p:spTgt>
                                        </p:tgtEl>
                                        <p:attrNameLst>
                                          <p:attrName>style.visibility</p:attrName>
                                        </p:attrNameLst>
                                      </p:cBhvr>
                                      <p:to>
                                        <p:strVal val="visible"/>
                                      </p:to>
                                    </p:set>
                                    <p:anim calcmode="lin" valueType="num">
                                      <p:cBhvr additive="base">
                                        <p:cTn id="25" dur="500" fill="hold"/>
                                        <p:tgtEl>
                                          <p:spTgt spid="2048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48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9" name="Rectangle 2">
            <a:extLst>
              <a:ext uri="{FF2B5EF4-FFF2-40B4-BE49-F238E27FC236}">
                <a16:creationId xmlns:a16="http://schemas.microsoft.com/office/drawing/2014/main" id="{C15CC8DA-36C3-F399-F853-5E9CC0A33101}"/>
              </a:ext>
            </a:extLst>
          </p:cNvPr>
          <p:cNvSpPr>
            <a:spLocks noGrp="1" noChangeArrowheads="1"/>
          </p:cNvSpPr>
          <p:nvPr>
            <p:ph type="title"/>
          </p:nvPr>
        </p:nvSpPr>
        <p:spPr>
          <a:xfrm>
            <a:off x="714375" y="571500"/>
            <a:ext cx="8001000" cy="1143000"/>
          </a:xfrm>
        </p:spPr>
        <p:txBody>
          <a:bodyPr>
            <a:normAutofit fontScale="90000"/>
          </a:bodyPr>
          <a:lstStyle/>
          <a:p>
            <a:pPr eaLnBrk="1" fontAlgn="auto" hangingPunct="1">
              <a:spcAft>
                <a:spcPts val="0"/>
              </a:spcAft>
              <a:defRPr/>
            </a:pPr>
            <a:r>
              <a:rPr lang="en-GB"/>
              <a:t>Analysis of Findings:</a:t>
            </a:r>
            <a:br>
              <a:rPr lang="en-GB"/>
            </a:br>
            <a:r>
              <a:rPr lang="en-GB"/>
              <a:t>Discussion</a:t>
            </a:r>
          </a:p>
        </p:txBody>
      </p:sp>
      <p:sp>
        <p:nvSpPr>
          <p:cNvPr id="23555" name="Date Placeholder 3">
            <a:extLst>
              <a:ext uri="{FF2B5EF4-FFF2-40B4-BE49-F238E27FC236}">
                <a16:creationId xmlns:a16="http://schemas.microsoft.com/office/drawing/2014/main" id="{2752DB2A-AC5D-DAE5-16FD-01CE34809B70}"/>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BF033447-B961-4BE2-824B-7C7781801FA3}"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23556" name="Slide Number Placeholder 5">
            <a:extLst>
              <a:ext uri="{FF2B5EF4-FFF2-40B4-BE49-F238E27FC236}">
                <a16:creationId xmlns:a16="http://schemas.microsoft.com/office/drawing/2014/main" id="{E08DF2BE-BDD0-25C8-AC02-899F1F6006C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B91B73B0-C38E-4FF4-A71B-65AFD6207CB6}" type="slidenum">
              <a:rPr lang="en-GB" altLang="en-US" sz="1400">
                <a:solidFill>
                  <a:srgbClr val="FFFFFF"/>
                </a:solidFill>
                <a:latin typeface="Franklin Gothic Book" panose="020B0503020102020204" pitchFamily="34" charset="0"/>
              </a:rPr>
              <a:pPr>
                <a:spcBef>
                  <a:spcPct val="0"/>
                </a:spcBef>
                <a:buClrTx/>
                <a:buSzTx/>
                <a:buFontTx/>
                <a:buNone/>
              </a:pPr>
              <a:t>16</a:t>
            </a:fld>
            <a:endParaRPr lang="en-GB" altLang="en-US" sz="1400">
              <a:solidFill>
                <a:srgbClr val="FFFFFF"/>
              </a:solidFill>
              <a:latin typeface="Franklin Gothic Book" panose="020B0503020102020204" pitchFamily="34" charset="0"/>
            </a:endParaRPr>
          </a:p>
        </p:txBody>
      </p:sp>
      <p:sp>
        <p:nvSpPr>
          <p:cNvPr id="21510" name="Rectangle 3">
            <a:extLst>
              <a:ext uri="{FF2B5EF4-FFF2-40B4-BE49-F238E27FC236}">
                <a16:creationId xmlns:a16="http://schemas.microsoft.com/office/drawing/2014/main" id="{2D0C4AF3-63AD-D1B9-80FD-FB16A6AFC4FA}"/>
              </a:ext>
            </a:extLst>
          </p:cNvPr>
          <p:cNvSpPr>
            <a:spLocks noGrp="1" noChangeArrowheads="1"/>
          </p:cNvSpPr>
          <p:nvPr>
            <p:ph sz="quarter" idx="1"/>
          </p:nvPr>
        </p:nvSpPr>
        <p:spPr>
          <a:xfrm>
            <a:off x="468313" y="1717675"/>
            <a:ext cx="7772400" cy="4572000"/>
          </a:xfrm>
        </p:spPr>
        <p:txBody>
          <a:bodyPr/>
          <a:lstStyle/>
          <a:p>
            <a:pPr eaLnBrk="1" hangingPunct="1">
              <a:lnSpc>
                <a:spcPct val="90000"/>
              </a:lnSpc>
            </a:pPr>
            <a:r>
              <a:rPr lang="en-GB" altLang="en-US" sz="3200"/>
              <a:t>What do the findings MEAN?</a:t>
            </a:r>
          </a:p>
          <a:p>
            <a:pPr eaLnBrk="1" hangingPunct="1">
              <a:lnSpc>
                <a:spcPct val="90000"/>
              </a:lnSpc>
            </a:pPr>
            <a:r>
              <a:rPr lang="en-GB" altLang="en-US" sz="3200"/>
              <a:t>What commonalities and differences merit closer examination</a:t>
            </a:r>
          </a:p>
          <a:p>
            <a:pPr eaLnBrk="1" hangingPunct="1">
              <a:lnSpc>
                <a:spcPct val="90000"/>
              </a:lnSpc>
            </a:pPr>
            <a:r>
              <a:rPr lang="en-GB" altLang="en-US" sz="3200"/>
              <a:t>Do the findings concur, diverge or represent something new in relation to the literature?</a:t>
            </a:r>
          </a:p>
          <a:p>
            <a:pPr eaLnBrk="1" hangingPunct="1">
              <a:lnSpc>
                <a:spcPct val="90000"/>
              </a:lnSpc>
            </a:pPr>
            <a:r>
              <a:rPr lang="en-GB" altLang="en-US" sz="3200"/>
              <a:t>Providing plausible explanations of the findings in the context of the literature reviewed</a:t>
            </a:r>
          </a:p>
          <a:p>
            <a:pPr eaLnBrk="1" hangingPunct="1">
              <a:lnSpc>
                <a:spcPct val="90000"/>
              </a:lnSpc>
            </a:pPr>
            <a:r>
              <a:rPr lang="en-GB" altLang="en-US" sz="3200"/>
              <a:t>Not merely a reproduction of the findings and the literature </a:t>
            </a:r>
          </a:p>
          <a:p>
            <a:pPr eaLnBrk="1" hangingPunct="1">
              <a:lnSpc>
                <a:spcPct val="90000"/>
              </a:lnSpc>
            </a:pPr>
            <a:r>
              <a:rPr lang="en-GB" altLang="en-US" sz="3200"/>
              <a:t>Organisation around key themes?</a:t>
            </a:r>
          </a:p>
        </p:txBody>
      </p:sp>
      <p:pic>
        <p:nvPicPr>
          <p:cNvPr id="23558" name="Picture 4" descr="MPj04221190000[1]">
            <a:extLst>
              <a:ext uri="{FF2B5EF4-FFF2-40B4-BE49-F238E27FC236}">
                <a16:creationId xmlns:a16="http://schemas.microsoft.com/office/drawing/2014/main" id="{F04942DF-85E7-6461-F310-24359F3189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0688" y="0"/>
            <a:ext cx="3643312" cy="170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510">
                                            <p:txEl>
                                              <p:pRg st="0" end="0"/>
                                            </p:txEl>
                                          </p:spTgt>
                                        </p:tgtEl>
                                        <p:attrNameLst>
                                          <p:attrName>style.visibility</p:attrName>
                                        </p:attrNameLst>
                                      </p:cBhvr>
                                      <p:to>
                                        <p:strVal val="visible"/>
                                      </p:to>
                                    </p:set>
                                    <p:anim calcmode="lin" valueType="num">
                                      <p:cBhvr additive="base">
                                        <p:cTn id="7" dur="500" fill="hold"/>
                                        <p:tgtEl>
                                          <p:spTgt spid="215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510">
                                            <p:txEl>
                                              <p:pRg st="1" end="1"/>
                                            </p:txEl>
                                          </p:spTgt>
                                        </p:tgtEl>
                                        <p:attrNameLst>
                                          <p:attrName>style.visibility</p:attrName>
                                        </p:attrNameLst>
                                      </p:cBhvr>
                                      <p:to>
                                        <p:strVal val="visible"/>
                                      </p:to>
                                    </p:set>
                                    <p:anim calcmode="lin" valueType="num">
                                      <p:cBhvr additive="base">
                                        <p:cTn id="13" dur="500" fill="hold"/>
                                        <p:tgtEl>
                                          <p:spTgt spid="215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1510">
                                            <p:txEl>
                                              <p:pRg st="2" end="2"/>
                                            </p:txEl>
                                          </p:spTgt>
                                        </p:tgtEl>
                                        <p:attrNameLst>
                                          <p:attrName>style.visibility</p:attrName>
                                        </p:attrNameLst>
                                      </p:cBhvr>
                                      <p:to>
                                        <p:strVal val="visible"/>
                                      </p:to>
                                    </p:set>
                                    <p:anim calcmode="lin" valueType="num">
                                      <p:cBhvr additive="base">
                                        <p:cTn id="19" dur="500" fill="hold"/>
                                        <p:tgtEl>
                                          <p:spTgt spid="2151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1510">
                                            <p:txEl>
                                              <p:pRg st="3" end="3"/>
                                            </p:txEl>
                                          </p:spTgt>
                                        </p:tgtEl>
                                        <p:attrNameLst>
                                          <p:attrName>style.visibility</p:attrName>
                                        </p:attrNameLst>
                                      </p:cBhvr>
                                      <p:to>
                                        <p:strVal val="visible"/>
                                      </p:to>
                                    </p:set>
                                    <p:anim calcmode="lin" valueType="num">
                                      <p:cBhvr additive="base">
                                        <p:cTn id="25" dur="500" fill="hold"/>
                                        <p:tgtEl>
                                          <p:spTgt spid="2151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510">
                                            <p:txEl>
                                              <p:pRg st="4" end="4"/>
                                            </p:txEl>
                                          </p:spTgt>
                                        </p:tgtEl>
                                        <p:attrNameLst>
                                          <p:attrName>style.visibility</p:attrName>
                                        </p:attrNameLst>
                                      </p:cBhvr>
                                      <p:to>
                                        <p:strVal val="visible"/>
                                      </p:to>
                                    </p:set>
                                    <p:anim calcmode="lin" valueType="num">
                                      <p:cBhvr additive="base">
                                        <p:cTn id="31" dur="500" fill="hold"/>
                                        <p:tgtEl>
                                          <p:spTgt spid="2151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1510">
                                            <p:txEl>
                                              <p:pRg st="5" end="5"/>
                                            </p:txEl>
                                          </p:spTgt>
                                        </p:tgtEl>
                                        <p:attrNameLst>
                                          <p:attrName>style.visibility</p:attrName>
                                        </p:attrNameLst>
                                      </p:cBhvr>
                                      <p:to>
                                        <p:strVal val="visible"/>
                                      </p:to>
                                    </p:set>
                                    <p:anim calcmode="lin" valueType="num">
                                      <p:cBhvr additive="base">
                                        <p:cTn id="37" dur="500" fill="hold"/>
                                        <p:tgtEl>
                                          <p:spTgt spid="2151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1510">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10"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AC2F7BBB-F1EC-F8BE-1C57-F72ABC594BE2}"/>
              </a:ext>
            </a:extLst>
          </p:cNvPr>
          <p:cNvSpPr>
            <a:spLocks noGrp="1" noChangeArrowheads="1"/>
          </p:cNvSpPr>
          <p:nvPr>
            <p:ph type="title"/>
          </p:nvPr>
        </p:nvSpPr>
        <p:spPr>
          <a:xfrm>
            <a:off x="323850" y="0"/>
            <a:ext cx="7772400" cy="1143000"/>
          </a:xfrm>
        </p:spPr>
        <p:txBody>
          <a:bodyPr/>
          <a:lstStyle/>
          <a:p>
            <a:pPr eaLnBrk="1" hangingPunct="1"/>
            <a:r>
              <a:rPr lang="en-GB" altLang="en-US"/>
              <a:t>Conclusions</a:t>
            </a:r>
          </a:p>
        </p:txBody>
      </p:sp>
      <p:sp>
        <p:nvSpPr>
          <p:cNvPr id="24579" name="Date Placeholder 3">
            <a:extLst>
              <a:ext uri="{FF2B5EF4-FFF2-40B4-BE49-F238E27FC236}">
                <a16:creationId xmlns:a16="http://schemas.microsoft.com/office/drawing/2014/main" id="{39A149F0-0101-BB66-28C8-66719CBC9F61}"/>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3652C474-1BE4-460C-A63F-8F06C62BE412}"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24580" name="Slide Number Placeholder 5">
            <a:extLst>
              <a:ext uri="{FF2B5EF4-FFF2-40B4-BE49-F238E27FC236}">
                <a16:creationId xmlns:a16="http://schemas.microsoft.com/office/drawing/2014/main" id="{3C7664F5-F47A-4E12-A0B5-4D3ED0D4F4AB}"/>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12572B94-A455-4EDC-8DA8-49EAA6D05CDC}" type="slidenum">
              <a:rPr lang="en-GB" altLang="en-US" sz="1400">
                <a:solidFill>
                  <a:srgbClr val="FFFFFF"/>
                </a:solidFill>
                <a:latin typeface="Franklin Gothic Book" panose="020B0503020102020204" pitchFamily="34" charset="0"/>
              </a:rPr>
              <a:pPr>
                <a:spcBef>
                  <a:spcPct val="0"/>
                </a:spcBef>
                <a:buClrTx/>
                <a:buSzTx/>
                <a:buFontTx/>
                <a:buNone/>
              </a:pPr>
              <a:t>17</a:t>
            </a:fld>
            <a:endParaRPr lang="en-GB" altLang="en-US" sz="1400">
              <a:solidFill>
                <a:srgbClr val="FFFFFF"/>
              </a:solidFill>
              <a:latin typeface="Franklin Gothic Book" panose="020B0503020102020204" pitchFamily="34" charset="0"/>
            </a:endParaRPr>
          </a:p>
        </p:txBody>
      </p:sp>
      <p:sp>
        <p:nvSpPr>
          <p:cNvPr id="22534" name="Rectangle 3">
            <a:extLst>
              <a:ext uri="{FF2B5EF4-FFF2-40B4-BE49-F238E27FC236}">
                <a16:creationId xmlns:a16="http://schemas.microsoft.com/office/drawing/2014/main" id="{9DFF9148-FB15-541B-7FB7-D7DF2DAF861B}"/>
              </a:ext>
            </a:extLst>
          </p:cNvPr>
          <p:cNvSpPr>
            <a:spLocks noGrp="1" noChangeArrowheads="1"/>
          </p:cNvSpPr>
          <p:nvPr>
            <p:ph sz="quarter" idx="1"/>
          </p:nvPr>
        </p:nvSpPr>
        <p:spPr>
          <a:xfrm>
            <a:off x="179388" y="1125538"/>
            <a:ext cx="8382000" cy="5038725"/>
          </a:xfrm>
        </p:spPr>
        <p:txBody>
          <a:bodyPr/>
          <a:lstStyle/>
          <a:p>
            <a:pPr eaLnBrk="1" hangingPunct="1">
              <a:lnSpc>
                <a:spcPct val="90000"/>
              </a:lnSpc>
            </a:pPr>
            <a:r>
              <a:rPr lang="en-GB" altLang="en-US" sz="3200"/>
              <a:t>Summary of key research findings</a:t>
            </a:r>
          </a:p>
          <a:p>
            <a:pPr eaLnBrk="1" hangingPunct="1">
              <a:lnSpc>
                <a:spcPct val="90000"/>
              </a:lnSpc>
            </a:pPr>
            <a:r>
              <a:rPr lang="en-GB" altLang="en-US" sz="3200"/>
              <a:t>Conclusions - revisit the objectives of the study (closing the circle) to draw overall conclusions</a:t>
            </a:r>
          </a:p>
          <a:p>
            <a:pPr eaLnBrk="1" hangingPunct="1">
              <a:lnSpc>
                <a:spcPct val="90000"/>
              </a:lnSpc>
            </a:pPr>
            <a:r>
              <a:rPr lang="en-GB" altLang="en-US" sz="3200"/>
              <a:t>Limitations of the study</a:t>
            </a:r>
          </a:p>
          <a:p>
            <a:pPr eaLnBrk="1" hangingPunct="1">
              <a:lnSpc>
                <a:spcPct val="90000"/>
              </a:lnSpc>
            </a:pPr>
            <a:r>
              <a:rPr lang="en-GB" altLang="en-US" sz="3200"/>
              <a:t>Recommendations for practitioners </a:t>
            </a:r>
          </a:p>
          <a:p>
            <a:pPr eaLnBrk="1" hangingPunct="1">
              <a:lnSpc>
                <a:spcPct val="90000"/>
              </a:lnSpc>
            </a:pPr>
            <a:r>
              <a:rPr lang="en-GB" altLang="en-US" sz="3200"/>
              <a:t>Trajectories for further research</a:t>
            </a:r>
          </a:p>
          <a:p>
            <a:pPr eaLnBrk="1" hangingPunct="1">
              <a:lnSpc>
                <a:spcPct val="90000"/>
              </a:lnSpc>
            </a:pPr>
            <a:r>
              <a:rPr lang="en-GB" altLang="en-US" sz="3200"/>
              <a:t>Any concluding comments</a:t>
            </a:r>
          </a:p>
          <a:p>
            <a:pPr eaLnBrk="1" hangingPunct="1">
              <a:lnSpc>
                <a:spcPct val="90000"/>
              </a:lnSpc>
            </a:pPr>
            <a:r>
              <a:rPr lang="en-GB" altLang="en-US" sz="3200"/>
              <a:t>Consider: plausibility, relevance, evidence to support comments in thesis, repetition, sense of over/under statement of significance of contribution  </a:t>
            </a:r>
          </a:p>
          <a:p>
            <a:pPr eaLnBrk="1" hangingPunct="1">
              <a:lnSpc>
                <a:spcPct val="90000"/>
              </a:lnSpc>
            </a:pPr>
            <a:endParaRPr lang="en-GB" altLang="en-US" sz="3200"/>
          </a:p>
        </p:txBody>
      </p:sp>
      <p:pic>
        <p:nvPicPr>
          <p:cNvPr id="24582" name="Picture 4" descr="j0236303">
            <a:extLst>
              <a:ext uri="{FF2B5EF4-FFF2-40B4-BE49-F238E27FC236}">
                <a16:creationId xmlns:a16="http://schemas.microsoft.com/office/drawing/2014/main" id="{73B4EE82-5F38-598F-12B2-4C91D511FBE9}"/>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7019925" y="76200"/>
            <a:ext cx="2071688" cy="191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4">
                                            <p:txEl>
                                              <p:pRg st="0" end="0"/>
                                            </p:txEl>
                                          </p:spTgt>
                                        </p:tgtEl>
                                        <p:attrNameLst>
                                          <p:attrName>style.visibility</p:attrName>
                                        </p:attrNameLst>
                                      </p:cBhvr>
                                      <p:to>
                                        <p:strVal val="visible"/>
                                      </p:to>
                                    </p:set>
                                    <p:anim calcmode="lin" valueType="num">
                                      <p:cBhvr additive="base">
                                        <p:cTn id="7" dur="500" fill="hold"/>
                                        <p:tgtEl>
                                          <p:spTgt spid="2253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534">
                                            <p:txEl>
                                              <p:pRg st="1" end="1"/>
                                            </p:txEl>
                                          </p:spTgt>
                                        </p:tgtEl>
                                        <p:attrNameLst>
                                          <p:attrName>style.visibility</p:attrName>
                                        </p:attrNameLst>
                                      </p:cBhvr>
                                      <p:to>
                                        <p:strVal val="visible"/>
                                      </p:to>
                                    </p:set>
                                    <p:anim calcmode="lin" valueType="num">
                                      <p:cBhvr additive="base">
                                        <p:cTn id="13" dur="500" fill="hold"/>
                                        <p:tgtEl>
                                          <p:spTgt spid="2253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534">
                                            <p:txEl>
                                              <p:pRg st="2" end="2"/>
                                            </p:txEl>
                                          </p:spTgt>
                                        </p:tgtEl>
                                        <p:attrNameLst>
                                          <p:attrName>style.visibility</p:attrName>
                                        </p:attrNameLst>
                                      </p:cBhvr>
                                      <p:to>
                                        <p:strVal val="visible"/>
                                      </p:to>
                                    </p:set>
                                    <p:anim calcmode="lin" valueType="num">
                                      <p:cBhvr additive="base">
                                        <p:cTn id="19" dur="500" fill="hold"/>
                                        <p:tgtEl>
                                          <p:spTgt spid="2253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53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2534">
                                            <p:txEl>
                                              <p:pRg st="3" end="3"/>
                                            </p:txEl>
                                          </p:spTgt>
                                        </p:tgtEl>
                                        <p:attrNameLst>
                                          <p:attrName>style.visibility</p:attrName>
                                        </p:attrNameLst>
                                      </p:cBhvr>
                                      <p:to>
                                        <p:strVal val="visible"/>
                                      </p:to>
                                    </p:set>
                                    <p:anim calcmode="lin" valueType="num">
                                      <p:cBhvr additive="base">
                                        <p:cTn id="25" dur="500" fill="hold"/>
                                        <p:tgtEl>
                                          <p:spTgt spid="2253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253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2534">
                                            <p:txEl>
                                              <p:pRg st="4" end="4"/>
                                            </p:txEl>
                                          </p:spTgt>
                                        </p:tgtEl>
                                        <p:attrNameLst>
                                          <p:attrName>style.visibility</p:attrName>
                                        </p:attrNameLst>
                                      </p:cBhvr>
                                      <p:to>
                                        <p:strVal val="visible"/>
                                      </p:to>
                                    </p:set>
                                    <p:anim calcmode="lin" valueType="num">
                                      <p:cBhvr additive="base">
                                        <p:cTn id="31" dur="500" fill="hold"/>
                                        <p:tgtEl>
                                          <p:spTgt spid="2253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253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2534">
                                            <p:txEl>
                                              <p:pRg st="5" end="5"/>
                                            </p:txEl>
                                          </p:spTgt>
                                        </p:tgtEl>
                                        <p:attrNameLst>
                                          <p:attrName>style.visibility</p:attrName>
                                        </p:attrNameLst>
                                      </p:cBhvr>
                                      <p:to>
                                        <p:strVal val="visible"/>
                                      </p:to>
                                    </p:set>
                                    <p:anim calcmode="lin" valueType="num">
                                      <p:cBhvr additive="base">
                                        <p:cTn id="37" dur="500" fill="hold"/>
                                        <p:tgtEl>
                                          <p:spTgt spid="2253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253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2534">
                                            <p:txEl>
                                              <p:pRg st="6" end="6"/>
                                            </p:txEl>
                                          </p:spTgt>
                                        </p:tgtEl>
                                        <p:attrNameLst>
                                          <p:attrName>style.visibility</p:attrName>
                                        </p:attrNameLst>
                                      </p:cBhvr>
                                      <p:to>
                                        <p:strVal val="visible"/>
                                      </p:to>
                                    </p:set>
                                    <p:anim calcmode="lin" valueType="num">
                                      <p:cBhvr additive="base">
                                        <p:cTn id="43" dur="500" fill="hold"/>
                                        <p:tgtEl>
                                          <p:spTgt spid="2253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253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1300769E-B08B-82D4-3E2E-8851C9996887}"/>
              </a:ext>
            </a:extLst>
          </p:cNvPr>
          <p:cNvSpPr>
            <a:spLocks noGrp="1" noChangeArrowheads="1"/>
          </p:cNvSpPr>
          <p:nvPr>
            <p:ph type="title"/>
          </p:nvPr>
        </p:nvSpPr>
        <p:spPr>
          <a:xfrm>
            <a:off x="755650" y="0"/>
            <a:ext cx="7772400" cy="1143000"/>
          </a:xfrm>
        </p:spPr>
        <p:txBody>
          <a:bodyPr/>
          <a:lstStyle/>
          <a:p>
            <a:pPr eaLnBrk="1" hangingPunct="1"/>
            <a:r>
              <a:rPr lang="en-GB" altLang="en-US"/>
              <a:t>A well done study….</a:t>
            </a:r>
          </a:p>
        </p:txBody>
      </p:sp>
      <p:sp>
        <p:nvSpPr>
          <p:cNvPr id="25603" name="Date Placeholder 3">
            <a:extLst>
              <a:ext uri="{FF2B5EF4-FFF2-40B4-BE49-F238E27FC236}">
                <a16:creationId xmlns:a16="http://schemas.microsoft.com/office/drawing/2014/main" id="{69782270-C9AA-969E-52E4-2422F628B46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BC278354-16BA-4CD2-B37E-E083B9D4003C}"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25604" name="Slide Number Placeholder 5">
            <a:extLst>
              <a:ext uri="{FF2B5EF4-FFF2-40B4-BE49-F238E27FC236}">
                <a16:creationId xmlns:a16="http://schemas.microsoft.com/office/drawing/2014/main" id="{3F8B92B9-DB43-8778-0646-9AF847DEEF28}"/>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6E96F625-8D3E-41CE-8828-924D5BC52DB1}" type="slidenum">
              <a:rPr lang="en-GB" altLang="en-US" sz="1400">
                <a:solidFill>
                  <a:srgbClr val="FFFFFF"/>
                </a:solidFill>
                <a:latin typeface="Franklin Gothic Book" panose="020B0503020102020204" pitchFamily="34" charset="0"/>
              </a:rPr>
              <a:pPr>
                <a:spcBef>
                  <a:spcPct val="0"/>
                </a:spcBef>
                <a:buClrTx/>
                <a:buSzTx/>
                <a:buFontTx/>
                <a:buNone/>
              </a:pPr>
              <a:t>18</a:t>
            </a:fld>
            <a:endParaRPr lang="en-GB" altLang="en-US" sz="1400">
              <a:solidFill>
                <a:srgbClr val="FFFFFF"/>
              </a:solidFill>
              <a:latin typeface="Franklin Gothic Book" panose="020B0503020102020204" pitchFamily="34" charset="0"/>
            </a:endParaRPr>
          </a:p>
        </p:txBody>
      </p:sp>
      <p:sp>
        <p:nvSpPr>
          <p:cNvPr id="23558" name="Rectangle 3">
            <a:extLst>
              <a:ext uri="{FF2B5EF4-FFF2-40B4-BE49-F238E27FC236}">
                <a16:creationId xmlns:a16="http://schemas.microsoft.com/office/drawing/2014/main" id="{8F27E1E7-467D-4BB3-4D16-F791C370EAC8}"/>
              </a:ext>
            </a:extLst>
          </p:cNvPr>
          <p:cNvSpPr>
            <a:spLocks noGrp="1" noChangeArrowheads="1"/>
          </p:cNvSpPr>
          <p:nvPr>
            <p:ph sz="quarter" idx="1"/>
          </p:nvPr>
        </p:nvSpPr>
        <p:spPr>
          <a:xfrm>
            <a:off x="323850" y="981075"/>
            <a:ext cx="8610600" cy="5697538"/>
          </a:xfrm>
        </p:spPr>
        <p:txBody>
          <a:bodyPr/>
          <a:lstStyle/>
          <a:p>
            <a:pPr eaLnBrk="1" hangingPunct="1">
              <a:lnSpc>
                <a:spcPct val="90000"/>
              </a:lnSpc>
            </a:pPr>
            <a:r>
              <a:rPr lang="en-US" altLang="en-US" sz="3000">
                <a:cs typeface="Times New Roman" panose="02020603050405020304" pitchFamily="18" charset="0"/>
              </a:rPr>
              <a:t>Clarity, conciseness, coherence, proper emphasis on important aspects, meaningful organisation of paragraphs, appropriate transitions from one topic to another, apt choice of words, and specificity are all important......should be organised in a manner that enhances the smooth flow of materials in a meaningful fashion as the reader goes through it.</a:t>
            </a:r>
          </a:p>
          <a:p>
            <a:pPr eaLnBrk="1" hangingPunct="1">
              <a:lnSpc>
                <a:spcPct val="90000"/>
              </a:lnSpc>
            </a:pPr>
            <a:r>
              <a:rPr lang="en-US" altLang="en-US" sz="3000">
                <a:cs typeface="Times New Roman" panose="02020603050405020304" pitchFamily="18" charset="0"/>
              </a:rPr>
              <a:t>Appropriate headings and subheadings help to manage the report in a logical manner and help the reader to follow the transitions that the authors makes.</a:t>
            </a:r>
          </a:p>
          <a:p>
            <a:pPr eaLnBrk="1" hangingPunct="1">
              <a:lnSpc>
                <a:spcPct val="90000"/>
              </a:lnSpc>
            </a:pPr>
            <a:r>
              <a:rPr lang="en-GB" altLang="en-US" sz="3000"/>
              <a:t>…Clearly present the problem studied, provide good rationale, present the data fully and adequately, and interpret the data for the reader</a:t>
            </a:r>
          </a:p>
        </p:txBody>
      </p:sp>
      <p:sp>
        <p:nvSpPr>
          <p:cNvPr id="25606" name="Text Box 4">
            <a:extLst>
              <a:ext uri="{FF2B5EF4-FFF2-40B4-BE49-F238E27FC236}">
                <a16:creationId xmlns:a16="http://schemas.microsoft.com/office/drawing/2014/main" id="{E493F128-6BBD-E8D2-2A4E-008217F1CF4B}"/>
              </a:ext>
            </a:extLst>
          </p:cNvPr>
          <p:cNvSpPr txBox="1">
            <a:spLocks noChangeArrowheads="1"/>
          </p:cNvSpPr>
          <p:nvPr/>
        </p:nvSpPr>
        <p:spPr bwMode="auto">
          <a:xfrm>
            <a:off x="5292725" y="6510338"/>
            <a:ext cx="225901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1600">
                <a:latin typeface="Arial Narrow" panose="020B0606020202030204" pitchFamily="34" charset="0"/>
              </a:rPr>
              <a:t>(Sekaran, 1992, p. 319-320)</a:t>
            </a:r>
          </a:p>
        </p:txBody>
      </p:sp>
      <p:pic>
        <p:nvPicPr>
          <p:cNvPr id="25607" name="Picture 8" descr="C:\Documents and Settings\sbyrne\Local Settings\Temporary Internet Files\Content.IE5\U4BWOJBL\MCj04244660000[1].wmf">
            <a:extLst>
              <a:ext uri="{FF2B5EF4-FFF2-40B4-BE49-F238E27FC236}">
                <a16:creationId xmlns:a16="http://schemas.microsoft.com/office/drawing/2014/main" id="{B3BD43C3-D132-B0E2-6D9F-31C42BD7BB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7857" y="44624"/>
            <a:ext cx="1475656" cy="12691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8">
                                            <p:txEl>
                                              <p:pRg st="0" end="0"/>
                                            </p:txEl>
                                          </p:spTgt>
                                        </p:tgtEl>
                                        <p:attrNameLst>
                                          <p:attrName>style.visibility</p:attrName>
                                        </p:attrNameLst>
                                      </p:cBhvr>
                                      <p:to>
                                        <p:strVal val="visible"/>
                                      </p:to>
                                    </p:set>
                                    <p:anim calcmode="lin" valueType="num">
                                      <p:cBhvr additive="base">
                                        <p:cTn id="7" dur="500" fill="hold"/>
                                        <p:tgtEl>
                                          <p:spTgt spid="2355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8">
                                            <p:txEl>
                                              <p:pRg st="1" end="1"/>
                                            </p:txEl>
                                          </p:spTgt>
                                        </p:tgtEl>
                                        <p:attrNameLst>
                                          <p:attrName>style.visibility</p:attrName>
                                        </p:attrNameLst>
                                      </p:cBhvr>
                                      <p:to>
                                        <p:strVal val="visible"/>
                                      </p:to>
                                    </p:set>
                                    <p:anim calcmode="lin" valueType="num">
                                      <p:cBhvr additive="base">
                                        <p:cTn id="13" dur="500" fill="hold"/>
                                        <p:tgtEl>
                                          <p:spTgt spid="2355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8">
                                            <p:txEl>
                                              <p:pRg st="2" end="2"/>
                                            </p:txEl>
                                          </p:spTgt>
                                        </p:tgtEl>
                                        <p:attrNameLst>
                                          <p:attrName>style.visibility</p:attrName>
                                        </p:attrNameLst>
                                      </p:cBhvr>
                                      <p:to>
                                        <p:strVal val="visible"/>
                                      </p:to>
                                    </p:set>
                                    <p:anim calcmode="lin" valueType="num">
                                      <p:cBhvr additive="base">
                                        <p:cTn id="19" dur="500" fill="hold"/>
                                        <p:tgtEl>
                                          <p:spTgt spid="2355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8">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BAB35542-2FA4-6768-7536-C4BB54953AC2}"/>
              </a:ext>
            </a:extLst>
          </p:cNvPr>
          <p:cNvSpPr>
            <a:spLocks noGrp="1" noChangeArrowheads="1"/>
          </p:cNvSpPr>
          <p:nvPr>
            <p:ph type="title"/>
          </p:nvPr>
        </p:nvSpPr>
        <p:spPr>
          <a:xfrm>
            <a:off x="395288" y="0"/>
            <a:ext cx="8088312" cy="1698625"/>
          </a:xfrm>
        </p:spPr>
        <p:txBody>
          <a:bodyPr/>
          <a:lstStyle/>
          <a:p>
            <a:pPr eaLnBrk="1" hangingPunct="1"/>
            <a:r>
              <a:rPr lang="en-GB" altLang="en-US"/>
              <a:t>It is all about planning</a:t>
            </a:r>
            <a:br>
              <a:rPr lang="en-GB" altLang="en-US"/>
            </a:br>
            <a:r>
              <a:rPr lang="en-GB" altLang="en-US"/>
              <a:t>and organisation!</a:t>
            </a:r>
          </a:p>
        </p:txBody>
      </p:sp>
      <p:sp>
        <p:nvSpPr>
          <p:cNvPr id="26627" name="Date Placeholder 3">
            <a:extLst>
              <a:ext uri="{FF2B5EF4-FFF2-40B4-BE49-F238E27FC236}">
                <a16:creationId xmlns:a16="http://schemas.microsoft.com/office/drawing/2014/main" id="{01BD0096-C134-7E84-DB07-E86AE3DA5774}"/>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39A37D2F-1A81-44FC-BE01-B526FF23A2F7}"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26628" name="Slide Number Placeholder 5">
            <a:extLst>
              <a:ext uri="{FF2B5EF4-FFF2-40B4-BE49-F238E27FC236}">
                <a16:creationId xmlns:a16="http://schemas.microsoft.com/office/drawing/2014/main" id="{5C15E1EE-D7D5-AD03-4716-4BCF7DC2747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8D6BA272-8CA4-4302-BABF-14F6CD1332CF}" type="slidenum">
              <a:rPr lang="en-GB" altLang="en-US" sz="1400">
                <a:solidFill>
                  <a:srgbClr val="FFFFFF"/>
                </a:solidFill>
                <a:latin typeface="Franklin Gothic Book" panose="020B0503020102020204" pitchFamily="34" charset="0"/>
              </a:rPr>
              <a:pPr>
                <a:spcBef>
                  <a:spcPct val="0"/>
                </a:spcBef>
                <a:buClrTx/>
                <a:buSzTx/>
                <a:buFontTx/>
                <a:buNone/>
              </a:pPr>
              <a:t>19</a:t>
            </a:fld>
            <a:endParaRPr lang="en-GB" altLang="en-US" sz="1400">
              <a:solidFill>
                <a:srgbClr val="FFFFFF"/>
              </a:solidFill>
              <a:latin typeface="Franklin Gothic Book" panose="020B0503020102020204" pitchFamily="34" charset="0"/>
            </a:endParaRPr>
          </a:p>
        </p:txBody>
      </p:sp>
      <p:sp>
        <p:nvSpPr>
          <p:cNvPr id="24582" name="Rectangle 3">
            <a:extLst>
              <a:ext uri="{FF2B5EF4-FFF2-40B4-BE49-F238E27FC236}">
                <a16:creationId xmlns:a16="http://schemas.microsoft.com/office/drawing/2014/main" id="{03D08471-6118-BBF0-54F9-7BA1EFE556BD}"/>
              </a:ext>
            </a:extLst>
          </p:cNvPr>
          <p:cNvSpPr>
            <a:spLocks noGrp="1" noChangeArrowheads="1"/>
          </p:cNvSpPr>
          <p:nvPr>
            <p:ph sz="quarter" idx="1"/>
          </p:nvPr>
        </p:nvSpPr>
        <p:spPr>
          <a:xfrm>
            <a:off x="468313" y="1700213"/>
            <a:ext cx="8458200" cy="3810000"/>
          </a:xfrm>
        </p:spPr>
        <p:txBody>
          <a:bodyPr/>
          <a:lstStyle/>
          <a:p>
            <a:pPr eaLnBrk="1" hangingPunct="1">
              <a:lnSpc>
                <a:spcPct val="90000"/>
              </a:lnSpc>
            </a:pPr>
            <a:r>
              <a:rPr lang="en-GB" altLang="en-US" sz="3200"/>
              <a:t>Missing references at the end of the process (record completely once material acquired, also acts as a log of what you already have)</a:t>
            </a:r>
          </a:p>
          <a:p>
            <a:pPr eaLnBrk="1" hangingPunct="1">
              <a:lnSpc>
                <a:spcPct val="90000"/>
              </a:lnSpc>
            </a:pPr>
            <a:r>
              <a:rPr lang="en-GB" altLang="en-US" sz="3200"/>
              <a:t>Allocation of adequate time for the final writing-up, editing, printing and binding activities</a:t>
            </a:r>
          </a:p>
          <a:p>
            <a:pPr eaLnBrk="1" hangingPunct="1">
              <a:lnSpc>
                <a:spcPct val="90000"/>
              </a:lnSpc>
            </a:pPr>
            <a:r>
              <a:rPr lang="en-GB" altLang="en-US" sz="3200"/>
              <a:t>Opening separate lever-arch folders and a word processing document for each chapter</a:t>
            </a:r>
          </a:p>
          <a:p>
            <a:pPr eaLnBrk="1" hangingPunct="1">
              <a:lnSpc>
                <a:spcPct val="90000"/>
              </a:lnSpc>
            </a:pPr>
            <a:r>
              <a:rPr lang="en-GB" altLang="en-US" sz="3200"/>
              <a:t>Keeping folders organised, indexed and retrievable e.g. could you easily find an article referred to in the literature? Could you find a particular quotation by an interviewee? </a:t>
            </a:r>
          </a:p>
        </p:txBody>
      </p:sp>
      <p:pic>
        <p:nvPicPr>
          <p:cNvPr id="26630" name="Picture 7" descr="C:\Documents and Settings\sbyrne\Local Settings\Temporary Internet Files\Content.IE5\ME8YOX0N\MCj01570710000[1].wmf">
            <a:extLst>
              <a:ext uri="{FF2B5EF4-FFF2-40B4-BE49-F238E27FC236}">
                <a16:creationId xmlns:a16="http://schemas.microsoft.com/office/drawing/2014/main" id="{AD944874-7A88-167E-5895-5CA0F6C5ED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6563" y="0"/>
            <a:ext cx="2357437" cy="170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4582">
                                            <p:txEl>
                                              <p:pRg st="0" end="0"/>
                                            </p:txEl>
                                          </p:spTgt>
                                        </p:tgtEl>
                                        <p:attrNameLst>
                                          <p:attrName>style.visibility</p:attrName>
                                        </p:attrNameLst>
                                      </p:cBhvr>
                                      <p:to>
                                        <p:strVal val="visible"/>
                                      </p:to>
                                    </p:set>
                                    <p:anim calcmode="lin" valueType="num">
                                      <p:cBhvr additive="base">
                                        <p:cTn id="7" dur="500" fill="hold"/>
                                        <p:tgtEl>
                                          <p:spTgt spid="2458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8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582">
                                            <p:txEl>
                                              <p:pRg st="1" end="1"/>
                                            </p:txEl>
                                          </p:spTgt>
                                        </p:tgtEl>
                                        <p:attrNameLst>
                                          <p:attrName>style.visibility</p:attrName>
                                        </p:attrNameLst>
                                      </p:cBhvr>
                                      <p:to>
                                        <p:strVal val="visible"/>
                                      </p:to>
                                    </p:set>
                                    <p:anim calcmode="lin" valueType="num">
                                      <p:cBhvr additive="base">
                                        <p:cTn id="13" dur="500" fill="hold"/>
                                        <p:tgtEl>
                                          <p:spTgt spid="2458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458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4582">
                                            <p:txEl>
                                              <p:pRg st="2" end="2"/>
                                            </p:txEl>
                                          </p:spTgt>
                                        </p:tgtEl>
                                        <p:attrNameLst>
                                          <p:attrName>style.visibility</p:attrName>
                                        </p:attrNameLst>
                                      </p:cBhvr>
                                      <p:to>
                                        <p:strVal val="visible"/>
                                      </p:to>
                                    </p:set>
                                    <p:anim calcmode="lin" valueType="num">
                                      <p:cBhvr additive="base">
                                        <p:cTn id="19" dur="500" fill="hold"/>
                                        <p:tgtEl>
                                          <p:spTgt spid="2458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58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4582">
                                            <p:txEl>
                                              <p:pRg st="3" end="3"/>
                                            </p:txEl>
                                          </p:spTgt>
                                        </p:tgtEl>
                                        <p:attrNameLst>
                                          <p:attrName>style.visibility</p:attrName>
                                        </p:attrNameLst>
                                      </p:cBhvr>
                                      <p:to>
                                        <p:strVal val="visible"/>
                                      </p:to>
                                    </p:set>
                                    <p:anim calcmode="lin" valueType="num">
                                      <p:cBhvr additive="base">
                                        <p:cTn id="25" dur="500" fill="hold"/>
                                        <p:tgtEl>
                                          <p:spTgt spid="2458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458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5D1E466-104B-31B6-0A48-91D81C4972EE}"/>
              </a:ext>
            </a:extLst>
          </p:cNvPr>
          <p:cNvSpPr>
            <a:spLocks noGrp="1" noChangeArrowheads="1"/>
          </p:cNvSpPr>
          <p:nvPr>
            <p:ph type="title"/>
          </p:nvPr>
        </p:nvSpPr>
        <p:spPr>
          <a:xfrm>
            <a:off x="250825" y="0"/>
            <a:ext cx="7772400" cy="1143000"/>
          </a:xfrm>
        </p:spPr>
        <p:txBody>
          <a:bodyPr/>
          <a:lstStyle/>
          <a:p>
            <a:pPr eaLnBrk="1" hangingPunct="1"/>
            <a:r>
              <a:rPr lang="en-GB" altLang="en-US"/>
              <a:t>Keeping it together</a:t>
            </a:r>
          </a:p>
        </p:txBody>
      </p:sp>
      <p:sp>
        <p:nvSpPr>
          <p:cNvPr id="27651" name="Date Placeholder 3">
            <a:extLst>
              <a:ext uri="{FF2B5EF4-FFF2-40B4-BE49-F238E27FC236}">
                <a16:creationId xmlns:a16="http://schemas.microsoft.com/office/drawing/2014/main" id="{12A6B45E-5D7C-B2CF-48B1-07C2945DF6A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06AD20A5-4C56-46B5-ADC3-8CB5B4C5AEF3}"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27652" name="Slide Number Placeholder 5">
            <a:extLst>
              <a:ext uri="{FF2B5EF4-FFF2-40B4-BE49-F238E27FC236}">
                <a16:creationId xmlns:a16="http://schemas.microsoft.com/office/drawing/2014/main" id="{3F09D64F-EEF8-1584-D1E9-FE18DF36A4D2}"/>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83052658-3B98-4C74-A8BB-3B669C4D2C27}" type="slidenum">
              <a:rPr lang="en-GB" altLang="en-US" sz="1400">
                <a:solidFill>
                  <a:srgbClr val="FFFFFF"/>
                </a:solidFill>
                <a:latin typeface="Franklin Gothic Book" panose="020B0503020102020204" pitchFamily="34" charset="0"/>
              </a:rPr>
              <a:pPr>
                <a:spcBef>
                  <a:spcPct val="0"/>
                </a:spcBef>
                <a:buClrTx/>
                <a:buSzTx/>
                <a:buFontTx/>
                <a:buNone/>
              </a:pPr>
              <a:t>20</a:t>
            </a:fld>
            <a:endParaRPr lang="en-GB" altLang="en-US" sz="1400">
              <a:solidFill>
                <a:srgbClr val="FFFFFF"/>
              </a:solidFill>
              <a:latin typeface="Franklin Gothic Book" panose="020B0503020102020204" pitchFamily="34" charset="0"/>
            </a:endParaRPr>
          </a:p>
        </p:txBody>
      </p:sp>
      <p:sp>
        <p:nvSpPr>
          <p:cNvPr id="25606" name="Rectangle 3">
            <a:extLst>
              <a:ext uri="{FF2B5EF4-FFF2-40B4-BE49-F238E27FC236}">
                <a16:creationId xmlns:a16="http://schemas.microsoft.com/office/drawing/2014/main" id="{78470C20-56C0-FBAE-F3EA-A7EE48BDD20D}"/>
              </a:ext>
            </a:extLst>
          </p:cNvPr>
          <p:cNvSpPr>
            <a:spLocks noGrp="1" noChangeArrowheads="1"/>
          </p:cNvSpPr>
          <p:nvPr>
            <p:ph sz="quarter" idx="1"/>
          </p:nvPr>
        </p:nvSpPr>
        <p:spPr>
          <a:xfrm>
            <a:off x="0" y="1484313"/>
            <a:ext cx="8926513" cy="4856162"/>
          </a:xfrm>
        </p:spPr>
        <p:txBody>
          <a:bodyPr/>
          <a:lstStyle/>
          <a:p>
            <a:pPr eaLnBrk="1" hangingPunct="1"/>
            <a:r>
              <a:rPr lang="en-GB" altLang="en-US" sz="3200" b="1"/>
              <a:t>Each section/chapter has:</a:t>
            </a:r>
          </a:p>
          <a:p>
            <a:pPr eaLnBrk="1" hangingPunct="1"/>
            <a:r>
              <a:rPr lang="en-GB" altLang="en-US" sz="3200"/>
              <a:t>The same precise research objectives in mind</a:t>
            </a:r>
          </a:p>
          <a:p>
            <a:pPr eaLnBrk="1" hangingPunct="1"/>
            <a:r>
              <a:rPr lang="en-GB" altLang="en-US" sz="3200"/>
              <a:t>An introduction that outlines the structure and content of the chapter</a:t>
            </a:r>
          </a:p>
          <a:p>
            <a:pPr eaLnBrk="1" hangingPunct="1"/>
            <a:r>
              <a:rPr lang="en-GB" altLang="en-US" sz="3200"/>
              <a:t>A summary/conclusion that acts as link between each chapter e.g.</a:t>
            </a:r>
          </a:p>
          <a:p>
            <a:pPr lvl="1" eaLnBrk="1" hangingPunct="1"/>
            <a:r>
              <a:rPr lang="en-GB" altLang="en-US" sz="3200"/>
              <a:t>What you’ve said – literature summary</a:t>
            </a:r>
          </a:p>
          <a:p>
            <a:pPr lvl="1" eaLnBrk="1" hangingPunct="1"/>
            <a:r>
              <a:rPr lang="en-GB" altLang="en-US" sz="3200"/>
              <a:t>What it means – overall implications/conclusions</a:t>
            </a:r>
          </a:p>
          <a:p>
            <a:pPr lvl="1" eaLnBrk="1" hangingPunct="1"/>
            <a:r>
              <a:rPr lang="en-GB" altLang="en-US" sz="3200"/>
              <a:t>What is next – link into next chapter</a:t>
            </a:r>
          </a:p>
        </p:txBody>
      </p:sp>
      <p:pic>
        <p:nvPicPr>
          <p:cNvPr id="27654" name="Picture 5" descr="j0231613">
            <a:extLst>
              <a:ext uri="{FF2B5EF4-FFF2-40B4-BE49-F238E27FC236}">
                <a16:creationId xmlns:a16="http://schemas.microsoft.com/office/drawing/2014/main" id="{569CDDD0-1C64-AB37-A945-568D0A2FAA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7400" y="0"/>
            <a:ext cx="3276600"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5606">
                                            <p:txEl>
                                              <p:pRg st="0" end="0"/>
                                            </p:txEl>
                                          </p:spTgt>
                                        </p:tgtEl>
                                        <p:attrNameLst>
                                          <p:attrName>style.visibility</p:attrName>
                                        </p:attrNameLst>
                                      </p:cBhvr>
                                      <p:to>
                                        <p:strVal val="visible"/>
                                      </p:to>
                                    </p:set>
                                    <p:anim calcmode="lin" valueType="num">
                                      <p:cBhvr additive="base">
                                        <p:cTn id="7" dur="500" fill="hold"/>
                                        <p:tgtEl>
                                          <p:spTgt spid="2560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560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5606">
                                            <p:txEl>
                                              <p:pRg st="1" end="1"/>
                                            </p:txEl>
                                          </p:spTgt>
                                        </p:tgtEl>
                                        <p:attrNameLst>
                                          <p:attrName>style.visibility</p:attrName>
                                        </p:attrNameLst>
                                      </p:cBhvr>
                                      <p:to>
                                        <p:strVal val="visible"/>
                                      </p:to>
                                    </p:set>
                                    <p:anim calcmode="lin" valueType="num">
                                      <p:cBhvr additive="base">
                                        <p:cTn id="13" dur="500" fill="hold"/>
                                        <p:tgtEl>
                                          <p:spTgt spid="2560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560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5606">
                                            <p:txEl>
                                              <p:pRg st="2" end="2"/>
                                            </p:txEl>
                                          </p:spTgt>
                                        </p:tgtEl>
                                        <p:attrNameLst>
                                          <p:attrName>style.visibility</p:attrName>
                                        </p:attrNameLst>
                                      </p:cBhvr>
                                      <p:to>
                                        <p:strVal val="visible"/>
                                      </p:to>
                                    </p:set>
                                    <p:anim calcmode="lin" valueType="num">
                                      <p:cBhvr additive="base">
                                        <p:cTn id="19" dur="500" fill="hold"/>
                                        <p:tgtEl>
                                          <p:spTgt spid="2560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560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5606">
                                            <p:txEl>
                                              <p:pRg st="3" end="3"/>
                                            </p:txEl>
                                          </p:spTgt>
                                        </p:tgtEl>
                                        <p:attrNameLst>
                                          <p:attrName>style.visibility</p:attrName>
                                        </p:attrNameLst>
                                      </p:cBhvr>
                                      <p:to>
                                        <p:strVal val="visible"/>
                                      </p:to>
                                    </p:set>
                                    <p:anim calcmode="lin" valueType="num">
                                      <p:cBhvr additive="base">
                                        <p:cTn id="25" dur="500" fill="hold"/>
                                        <p:tgtEl>
                                          <p:spTgt spid="2560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5606">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5606">
                                            <p:txEl>
                                              <p:pRg st="4" end="4"/>
                                            </p:txEl>
                                          </p:spTgt>
                                        </p:tgtEl>
                                        <p:attrNameLst>
                                          <p:attrName>style.visibility</p:attrName>
                                        </p:attrNameLst>
                                      </p:cBhvr>
                                      <p:to>
                                        <p:strVal val="visible"/>
                                      </p:to>
                                    </p:set>
                                    <p:anim calcmode="lin" valueType="num">
                                      <p:cBhvr additive="base">
                                        <p:cTn id="29" dur="500" fill="hold"/>
                                        <p:tgtEl>
                                          <p:spTgt spid="25606">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5606">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5606">
                                            <p:txEl>
                                              <p:pRg st="5" end="5"/>
                                            </p:txEl>
                                          </p:spTgt>
                                        </p:tgtEl>
                                        <p:attrNameLst>
                                          <p:attrName>style.visibility</p:attrName>
                                        </p:attrNameLst>
                                      </p:cBhvr>
                                      <p:to>
                                        <p:strVal val="visible"/>
                                      </p:to>
                                    </p:set>
                                    <p:anim calcmode="lin" valueType="num">
                                      <p:cBhvr additive="base">
                                        <p:cTn id="33" dur="500" fill="hold"/>
                                        <p:tgtEl>
                                          <p:spTgt spid="25606">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5606">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5606">
                                            <p:txEl>
                                              <p:pRg st="6" end="6"/>
                                            </p:txEl>
                                          </p:spTgt>
                                        </p:tgtEl>
                                        <p:attrNameLst>
                                          <p:attrName>style.visibility</p:attrName>
                                        </p:attrNameLst>
                                      </p:cBhvr>
                                      <p:to>
                                        <p:strVal val="visible"/>
                                      </p:to>
                                    </p:set>
                                    <p:anim calcmode="lin" valueType="num">
                                      <p:cBhvr additive="base">
                                        <p:cTn id="37" dur="500" fill="hold"/>
                                        <p:tgtEl>
                                          <p:spTgt spid="2560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560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0FC011E4-4E63-90C2-05C6-653C69F5DC8E}"/>
              </a:ext>
            </a:extLst>
          </p:cNvPr>
          <p:cNvSpPr>
            <a:spLocks noGrp="1" noChangeArrowheads="1"/>
          </p:cNvSpPr>
          <p:nvPr>
            <p:ph type="title"/>
          </p:nvPr>
        </p:nvSpPr>
        <p:spPr>
          <a:xfrm>
            <a:off x="250825" y="0"/>
            <a:ext cx="7772400" cy="1143000"/>
          </a:xfrm>
        </p:spPr>
        <p:txBody>
          <a:bodyPr/>
          <a:lstStyle/>
          <a:p>
            <a:pPr eaLnBrk="1" hangingPunct="1"/>
            <a:r>
              <a:rPr lang="en-GB" altLang="en-US"/>
              <a:t>Keeping it together</a:t>
            </a:r>
          </a:p>
        </p:txBody>
      </p:sp>
      <p:sp>
        <p:nvSpPr>
          <p:cNvPr id="28675" name="Date Placeholder 3">
            <a:extLst>
              <a:ext uri="{FF2B5EF4-FFF2-40B4-BE49-F238E27FC236}">
                <a16:creationId xmlns:a16="http://schemas.microsoft.com/office/drawing/2014/main" id="{D6174FD4-4195-FFCB-5FE4-9CE3D7078626}"/>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C8162680-5D04-4131-8978-E705C21A1377}"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28676" name="Slide Number Placeholder 5">
            <a:extLst>
              <a:ext uri="{FF2B5EF4-FFF2-40B4-BE49-F238E27FC236}">
                <a16:creationId xmlns:a16="http://schemas.microsoft.com/office/drawing/2014/main" id="{45B102C2-B72F-3A51-D2E1-0FB5F27E49A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F6C42316-29A1-41D0-BF7E-D49529639786}" type="slidenum">
              <a:rPr lang="en-GB" altLang="en-US" sz="1400">
                <a:solidFill>
                  <a:srgbClr val="FFFFFF"/>
                </a:solidFill>
                <a:latin typeface="Franklin Gothic Book" panose="020B0503020102020204" pitchFamily="34" charset="0"/>
              </a:rPr>
              <a:pPr>
                <a:spcBef>
                  <a:spcPct val="0"/>
                </a:spcBef>
                <a:buClrTx/>
                <a:buSzTx/>
                <a:buFontTx/>
                <a:buNone/>
              </a:pPr>
              <a:t>21</a:t>
            </a:fld>
            <a:endParaRPr lang="en-GB" altLang="en-US" sz="1400">
              <a:solidFill>
                <a:srgbClr val="FFFFFF"/>
              </a:solidFill>
              <a:latin typeface="Franklin Gothic Book" panose="020B0503020102020204" pitchFamily="34" charset="0"/>
            </a:endParaRPr>
          </a:p>
        </p:txBody>
      </p:sp>
      <p:sp>
        <p:nvSpPr>
          <p:cNvPr id="26630" name="Rectangle 3">
            <a:extLst>
              <a:ext uri="{FF2B5EF4-FFF2-40B4-BE49-F238E27FC236}">
                <a16:creationId xmlns:a16="http://schemas.microsoft.com/office/drawing/2014/main" id="{7EC58BBA-947F-4F45-C588-4AFB1A230783}"/>
              </a:ext>
            </a:extLst>
          </p:cNvPr>
          <p:cNvSpPr>
            <a:spLocks noGrp="1" noChangeArrowheads="1"/>
          </p:cNvSpPr>
          <p:nvPr>
            <p:ph sz="quarter" idx="1"/>
          </p:nvPr>
        </p:nvSpPr>
        <p:spPr>
          <a:xfrm>
            <a:off x="250825" y="1220788"/>
            <a:ext cx="8458200" cy="4495800"/>
          </a:xfrm>
        </p:spPr>
        <p:txBody>
          <a:bodyPr/>
          <a:lstStyle/>
          <a:p>
            <a:pPr eaLnBrk="1" hangingPunct="1"/>
            <a:r>
              <a:rPr lang="en-GB" altLang="en-US" sz="3200" b="1"/>
              <a:t>Final proof-reading </a:t>
            </a:r>
          </a:p>
          <a:p>
            <a:pPr eaLnBrk="1" hangingPunct="1"/>
            <a:r>
              <a:rPr lang="en-GB" altLang="en-US" sz="2800"/>
              <a:t>Inconsistencies? </a:t>
            </a:r>
          </a:p>
          <a:p>
            <a:pPr eaLnBrk="1" hangingPunct="1"/>
            <a:r>
              <a:rPr lang="en-GB" altLang="en-US" sz="2800"/>
              <a:t>Flow of argument? </a:t>
            </a:r>
          </a:p>
          <a:p>
            <a:pPr eaLnBrk="1" hangingPunct="1"/>
            <a:r>
              <a:rPr lang="en-GB" altLang="en-US" sz="2800"/>
              <a:t>Padding? </a:t>
            </a:r>
          </a:p>
          <a:p>
            <a:pPr eaLnBrk="1" hangingPunct="1"/>
            <a:r>
              <a:rPr lang="en-GB" altLang="en-US" sz="2800"/>
              <a:t>Language/style appropriate? </a:t>
            </a:r>
          </a:p>
          <a:p>
            <a:pPr eaLnBrk="1" hangingPunct="1"/>
            <a:r>
              <a:rPr lang="en-GB" altLang="en-US" sz="2800"/>
              <a:t>Points over/under developed? </a:t>
            </a:r>
          </a:p>
          <a:p>
            <a:pPr eaLnBrk="1" hangingPunct="1"/>
            <a:r>
              <a:rPr lang="en-GB" altLang="en-US" sz="2800"/>
              <a:t>Is there a thread of central themes running though the introduction, literature, methodology, findings, discussion and conclusions</a:t>
            </a:r>
          </a:p>
          <a:p>
            <a:pPr eaLnBrk="1" hangingPunct="1"/>
            <a:r>
              <a:rPr lang="en-GB" altLang="en-US" sz="2800"/>
              <a:t>Find a proof reader? </a:t>
            </a:r>
          </a:p>
          <a:p>
            <a:pPr eaLnBrk="1" hangingPunct="1"/>
            <a:r>
              <a:rPr lang="en-GB" altLang="en-US" sz="2800"/>
              <a:t>Complies with dissertation guidelines?</a:t>
            </a:r>
          </a:p>
        </p:txBody>
      </p:sp>
      <p:pic>
        <p:nvPicPr>
          <p:cNvPr id="28678" name="Picture 4" descr="pe07250_">
            <a:extLst>
              <a:ext uri="{FF2B5EF4-FFF2-40B4-BE49-F238E27FC236}">
                <a16:creationId xmlns:a16="http://schemas.microsoft.com/office/drawing/2014/main" id="{69E0E03A-59EE-9DED-E9FC-521FD2F044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0" y="0"/>
            <a:ext cx="2857500" cy="3468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6630">
                                            <p:txEl>
                                              <p:pRg st="0" end="0"/>
                                            </p:txEl>
                                          </p:spTgt>
                                        </p:tgtEl>
                                        <p:attrNameLst>
                                          <p:attrName>style.visibility</p:attrName>
                                        </p:attrNameLst>
                                      </p:cBhvr>
                                      <p:to>
                                        <p:strVal val="visible"/>
                                      </p:to>
                                    </p:set>
                                    <p:anim calcmode="lin" valueType="num">
                                      <p:cBhvr additive="base">
                                        <p:cTn id="7" dur="500" fill="hold"/>
                                        <p:tgtEl>
                                          <p:spTgt spid="266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63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6630">
                                            <p:txEl>
                                              <p:pRg st="1" end="1"/>
                                            </p:txEl>
                                          </p:spTgt>
                                        </p:tgtEl>
                                        <p:attrNameLst>
                                          <p:attrName>style.visibility</p:attrName>
                                        </p:attrNameLst>
                                      </p:cBhvr>
                                      <p:to>
                                        <p:strVal val="visible"/>
                                      </p:to>
                                    </p:set>
                                    <p:anim calcmode="lin" valueType="num">
                                      <p:cBhvr additive="base">
                                        <p:cTn id="13" dur="500" fill="hold"/>
                                        <p:tgtEl>
                                          <p:spTgt spid="2663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663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6630">
                                            <p:txEl>
                                              <p:pRg st="2" end="2"/>
                                            </p:txEl>
                                          </p:spTgt>
                                        </p:tgtEl>
                                        <p:attrNameLst>
                                          <p:attrName>style.visibility</p:attrName>
                                        </p:attrNameLst>
                                      </p:cBhvr>
                                      <p:to>
                                        <p:strVal val="visible"/>
                                      </p:to>
                                    </p:set>
                                    <p:anim calcmode="lin" valueType="num">
                                      <p:cBhvr additive="base">
                                        <p:cTn id="19" dur="500" fill="hold"/>
                                        <p:tgtEl>
                                          <p:spTgt spid="2663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663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6630">
                                            <p:txEl>
                                              <p:pRg st="3" end="3"/>
                                            </p:txEl>
                                          </p:spTgt>
                                        </p:tgtEl>
                                        <p:attrNameLst>
                                          <p:attrName>style.visibility</p:attrName>
                                        </p:attrNameLst>
                                      </p:cBhvr>
                                      <p:to>
                                        <p:strVal val="visible"/>
                                      </p:to>
                                    </p:set>
                                    <p:anim calcmode="lin" valueType="num">
                                      <p:cBhvr additive="base">
                                        <p:cTn id="25" dur="500" fill="hold"/>
                                        <p:tgtEl>
                                          <p:spTgt spid="2663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663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6630">
                                            <p:txEl>
                                              <p:pRg st="4" end="4"/>
                                            </p:txEl>
                                          </p:spTgt>
                                        </p:tgtEl>
                                        <p:attrNameLst>
                                          <p:attrName>style.visibility</p:attrName>
                                        </p:attrNameLst>
                                      </p:cBhvr>
                                      <p:to>
                                        <p:strVal val="visible"/>
                                      </p:to>
                                    </p:set>
                                    <p:anim calcmode="lin" valueType="num">
                                      <p:cBhvr additive="base">
                                        <p:cTn id="31" dur="500" fill="hold"/>
                                        <p:tgtEl>
                                          <p:spTgt spid="2663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663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6630">
                                            <p:txEl>
                                              <p:pRg st="5" end="5"/>
                                            </p:txEl>
                                          </p:spTgt>
                                        </p:tgtEl>
                                        <p:attrNameLst>
                                          <p:attrName>style.visibility</p:attrName>
                                        </p:attrNameLst>
                                      </p:cBhvr>
                                      <p:to>
                                        <p:strVal val="visible"/>
                                      </p:to>
                                    </p:set>
                                    <p:anim calcmode="lin" valueType="num">
                                      <p:cBhvr additive="base">
                                        <p:cTn id="37" dur="500" fill="hold"/>
                                        <p:tgtEl>
                                          <p:spTgt spid="2663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6630">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6630">
                                            <p:txEl>
                                              <p:pRg st="6" end="6"/>
                                            </p:txEl>
                                          </p:spTgt>
                                        </p:tgtEl>
                                        <p:attrNameLst>
                                          <p:attrName>style.visibility</p:attrName>
                                        </p:attrNameLst>
                                      </p:cBhvr>
                                      <p:to>
                                        <p:strVal val="visible"/>
                                      </p:to>
                                    </p:set>
                                    <p:anim calcmode="lin" valueType="num">
                                      <p:cBhvr additive="base">
                                        <p:cTn id="43" dur="500" fill="hold"/>
                                        <p:tgtEl>
                                          <p:spTgt spid="26630">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6630">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6630">
                                            <p:txEl>
                                              <p:pRg st="7" end="7"/>
                                            </p:txEl>
                                          </p:spTgt>
                                        </p:tgtEl>
                                        <p:attrNameLst>
                                          <p:attrName>style.visibility</p:attrName>
                                        </p:attrNameLst>
                                      </p:cBhvr>
                                      <p:to>
                                        <p:strVal val="visible"/>
                                      </p:to>
                                    </p:set>
                                    <p:anim calcmode="lin" valueType="num">
                                      <p:cBhvr additive="base">
                                        <p:cTn id="49" dur="500" fill="hold"/>
                                        <p:tgtEl>
                                          <p:spTgt spid="26630">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6630">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6630">
                                            <p:txEl>
                                              <p:pRg st="8" end="8"/>
                                            </p:txEl>
                                          </p:spTgt>
                                        </p:tgtEl>
                                        <p:attrNameLst>
                                          <p:attrName>style.visibility</p:attrName>
                                        </p:attrNameLst>
                                      </p:cBhvr>
                                      <p:to>
                                        <p:strVal val="visible"/>
                                      </p:to>
                                    </p:set>
                                    <p:anim calcmode="lin" valueType="num">
                                      <p:cBhvr additive="base">
                                        <p:cTn id="55" dur="500" fill="hold"/>
                                        <p:tgtEl>
                                          <p:spTgt spid="26630">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6630">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30"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48010818-F98B-E3FC-55D3-305A3DD12FBF}"/>
              </a:ext>
            </a:extLst>
          </p:cNvPr>
          <p:cNvSpPr>
            <a:spLocks noGrp="1" noChangeArrowheads="1"/>
          </p:cNvSpPr>
          <p:nvPr>
            <p:ph type="title"/>
          </p:nvPr>
        </p:nvSpPr>
        <p:spPr>
          <a:xfrm>
            <a:off x="395288" y="188913"/>
            <a:ext cx="7772400" cy="792162"/>
          </a:xfrm>
        </p:spPr>
        <p:txBody>
          <a:bodyPr/>
          <a:lstStyle/>
          <a:p>
            <a:pPr eaLnBrk="1" hangingPunct="1"/>
            <a:r>
              <a:rPr lang="en-GB" altLang="en-US"/>
              <a:t>The Researcher’s Downfall</a:t>
            </a:r>
          </a:p>
        </p:txBody>
      </p:sp>
      <p:sp>
        <p:nvSpPr>
          <p:cNvPr id="29699" name="Date Placeholder 3">
            <a:extLst>
              <a:ext uri="{FF2B5EF4-FFF2-40B4-BE49-F238E27FC236}">
                <a16:creationId xmlns:a16="http://schemas.microsoft.com/office/drawing/2014/main" id="{CF707845-6ACC-685C-8FA1-AC0298C16F20}"/>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A7CA6D4D-EEE4-4FFC-B2EC-8E8934E93AFF}"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29700" name="Slide Number Placeholder 5">
            <a:extLst>
              <a:ext uri="{FF2B5EF4-FFF2-40B4-BE49-F238E27FC236}">
                <a16:creationId xmlns:a16="http://schemas.microsoft.com/office/drawing/2014/main" id="{16CBB287-4C1B-DBFF-21BB-02367F83D38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D30C947B-09BE-43F7-9636-4E0AF0ED011C}" type="slidenum">
              <a:rPr lang="en-GB" altLang="en-US" sz="1400">
                <a:solidFill>
                  <a:srgbClr val="FFFFFF"/>
                </a:solidFill>
                <a:latin typeface="Franklin Gothic Book" panose="020B0503020102020204" pitchFamily="34" charset="0"/>
              </a:rPr>
              <a:pPr>
                <a:spcBef>
                  <a:spcPct val="0"/>
                </a:spcBef>
                <a:buClrTx/>
                <a:buSzTx/>
                <a:buFontTx/>
                <a:buNone/>
              </a:pPr>
              <a:t>22</a:t>
            </a:fld>
            <a:endParaRPr lang="en-GB" altLang="en-US" sz="1400">
              <a:solidFill>
                <a:srgbClr val="FFFFFF"/>
              </a:solidFill>
              <a:latin typeface="Franklin Gothic Book" panose="020B0503020102020204" pitchFamily="34" charset="0"/>
            </a:endParaRPr>
          </a:p>
        </p:txBody>
      </p:sp>
      <p:sp>
        <p:nvSpPr>
          <p:cNvPr id="27654" name="Rectangle 3">
            <a:extLst>
              <a:ext uri="{FF2B5EF4-FFF2-40B4-BE49-F238E27FC236}">
                <a16:creationId xmlns:a16="http://schemas.microsoft.com/office/drawing/2014/main" id="{AC75B97A-F010-A770-331E-F47534C1DBD8}"/>
              </a:ext>
            </a:extLst>
          </p:cNvPr>
          <p:cNvSpPr>
            <a:spLocks noGrp="1" noChangeArrowheads="1"/>
          </p:cNvSpPr>
          <p:nvPr>
            <p:ph sz="quarter" idx="1"/>
          </p:nvPr>
        </p:nvSpPr>
        <p:spPr>
          <a:xfrm>
            <a:off x="0" y="1196975"/>
            <a:ext cx="8458200" cy="5111750"/>
          </a:xfrm>
        </p:spPr>
        <p:txBody>
          <a:bodyPr/>
          <a:lstStyle/>
          <a:p>
            <a:pPr eaLnBrk="1" hangingPunct="1">
              <a:lnSpc>
                <a:spcPct val="90000"/>
              </a:lnSpc>
            </a:pPr>
            <a:r>
              <a:rPr lang="en-GB" altLang="en-US" sz="3000" b="1"/>
              <a:t>Statistics</a:t>
            </a:r>
            <a:r>
              <a:rPr lang="en-GB" altLang="en-US" sz="3000"/>
              <a:t> – proving meaningless sets of relationships</a:t>
            </a:r>
          </a:p>
          <a:p>
            <a:pPr eaLnBrk="1" hangingPunct="1">
              <a:lnSpc>
                <a:spcPct val="90000"/>
              </a:lnSpc>
            </a:pPr>
            <a:r>
              <a:rPr lang="en-GB" altLang="en-US" sz="3000" b="1"/>
              <a:t>Plagiarism</a:t>
            </a:r>
            <a:r>
              <a:rPr lang="en-GB" altLang="en-US" sz="3000"/>
              <a:t> – taking other’s work and claiming it as your own (the most serious)</a:t>
            </a:r>
          </a:p>
          <a:p>
            <a:pPr eaLnBrk="1" hangingPunct="1">
              <a:lnSpc>
                <a:spcPct val="90000"/>
              </a:lnSpc>
            </a:pPr>
            <a:r>
              <a:rPr lang="en-GB" altLang="en-US" sz="3000" b="1"/>
              <a:t>Presentation</a:t>
            </a:r>
            <a:r>
              <a:rPr lang="en-GB" altLang="en-US" sz="3000"/>
              <a:t> – poor spelling, grammar</a:t>
            </a:r>
          </a:p>
          <a:p>
            <a:pPr eaLnBrk="1" hangingPunct="1">
              <a:lnSpc>
                <a:spcPct val="90000"/>
              </a:lnSpc>
            </a:pPr>
            <a:r>
              <a:rPr lang="en-GB" altLang="en-US" sz="3000" b="1"/>
              <a:t>Deadlines</a:t>
            </a:r>
            <a:r>
              <a:rPr lang="en-GB" altLang="en-US" sz="3000"/>
              <a:t> – missing them, waiting on your supervisor to chase you, </a:t>
            </a:r>
          </a:p>
          <a:p>
            <a:pPr eaLnBrk="1" hangingPunct="1">
              <a:lnSpc>
                <a:spcPct val="90000"/>
              </a:lnSpc>
            </a:pPr>
            <a:r>
              <a:rPr lang="en-GB" altLang="en-US" sz="3000" b="1"/>
              <a:t>Technology</a:t>
            </a:r>
            <a:r>
              <a:rPr lang="en-GB" altLang="en-US" sz="3000"/>
              <a:t> – no-back up files, tape recorder batteries died…</a:t>
            </a:r>
          </a:p>
          <a:p>
            <a:pPr eaLnBrk="1" hangingPunct="1">
              <a:lnSpc>
                <a:spcPct val="90000"/>
              </a:lnSpc>
            </a:pPr>
            <a:r>
              <a:rPr lang="en-GB" altLang="en-US" sz="3000" b="1"/>
              <a:t>Referencing</a:t>
            </a:r>
            <a:r>
              <a:rPr lang="en-GB" altLang="en-US" sz="3000"/>
              <a:t> – incomplete, inaccurate, inconsistent style</a:t>
            </a:r>
          </a:p>
          <a:p>
            <a:pPr eaLnBrk="1" hangingPunct="1">
              <a:lnSpc>
                <a:spcPct val="90000"/>
              </a:lnSpc>
            </a:pPr>
            <a:r>
              <a:rPr lang="en-GB" altLang="en-US" sz="3000" b="1"/>
              <a:t>Creativity</a:t>
            </a:r>
            <a:r>
              <a:rPr lang="en-GB" altLang="en-US" sz="3000"/>
              <a:t> – deliberate misinterpretation of findings, drafting of fictional data</a:t>
            </a:r>
          </a:p>
        </p:txBody>
      </p:sp>
      <p:sp>
        <p:nvSpPr>
          <p:cNvPr id="29702" name="Rectangle 4">
            <a:extLst>
              <a:ext uri="{FF2B5EF4-FFF2-40B4-BE49-F238E27FC236}">
                <a16:creationId xmlns:a16="http://schemas.microsoft.com/office/drawing/2014/main" id="{92D9DE26-7250-F572-37DB-1D4C17AAE9AE}"/>
              </a:ext>
            </a:extLst>
          </p:cNvPr>
          <p:cNvSpPr>
            <a:spLocks noChangeArrowheads="1"/>
          </p:cNvSpPr>
          <p:nvPr/>
        </p:nvSpPr>
        <p:spPr bwMode="auto">
          <a:xfrm>
            <a:off x="5257800" y="6248400"/>
            <a:ext cx="3608388"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000">
                <a:latin typeface="Arial Narrow" panose="020B0606020202030204" pitchFamily="34" charset="0"/>
              </a:rPr>
              <a:t>(Adam and Healy,  2000, p. 130-131)</a:t>
            </a:r>
          </a:p>
        </p:txBody>
      </p:sp>
      <p:pic>
        <p:nvPicPr>
          <p:cNvPr id="29703" name="Picture 5" descr="MCj04280810000[1]">
            <a:extLst>
              <a:ext uri="{FF2B5EF4-FFF2-40B4-BE49-F238E27FC236}">
                <a16:creationId xmlns:a16="http://schemas.microsoft.com/office/drawing/2014/main" id="{0FC483DF-8E9C-380B-386D-9B4866983A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0" y="0"/>
            <a:ext cx="1524000"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7654">
                                            <p:txEl>
                                              <p:pRg st="0" end="0"/>
                                            </p:txEl>
                                          </p:spTgt>
                                        </p:tgtEl>
                                        <p:attrNameLst>
                                          <p:attrName>style.visibility</p:attrName>
                                        </p:attrNameLst>
                                      </p:cBhvr>
                                      <p:to>
                                        <p:strVal val="visible"/>
                                      </p:to>
                                    </p:set>
                                    <p:anim calcmode="lin" valueType="num">
                                      <p:cBhvr additive="base">
                                        <p:cTn id="7" dur="500" fill="hold"/>
                                        <p:tgtEl>
                                          <p:spTgt spid="2765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765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7654">
                                            <p:txEl>
                                              <p:pRg st="1" end="1"/>
                                            </p:txEl>
                                          </p:spTgt>
                                        </p:tgtEl>
                                        <p:attrNameLst>
                                          <p:attrName>style.visibility</p:attrName>
                                        </p:attrNameLst>
                                      </p:cBhvr>
                                      <p:to>
                                        <p:strVal val="visible"/>
                                      </p:to>
                                    </p:set>
                                    <p:anim calcmode="lin" valueType="num">
                                      <p:cBhvr additive="base">
                                        <p:cTn id="13" dur="500" fill="hold"/>
                                        <p:tgtEl>
                                          <p:spTgt spid="2765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765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7654">
                                            <p:txEl>
                                              <p:pRg st="2" end="2"/>
                                            </p:txEl>
                                          </p:spTgt>
                                        </p:tgtEl>
                                        <p:attrNameLst>
                                          <p:attrName>style.visibility</p:attrName>
                                        </p:attrNameLst>
                                      </p:cBhvr>
                                      <p:to>
                                        <p:strVal val="visible"/>
                                      </p:to>
                                    </p:set>
                                    <p:anim calcmode="lin" valueType="num">
                                      <p:cBhvr additive="base">
                                        <p:cTn id="19" dur="500" fill="hold"/>
                                        <p:tgtEl>
                                          <p:spTgt spid="2765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765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7654">
                                            <p:txEl>
                                              <p:pRg st="3" end="3"/>
                                            </p:txEl>
                                          </p:spTgt>
                                        </p:tgtEl>
                                        <p:attrNameLst>
                                          <p:attrName>style.visibility</p:attrName>
                                        </p:attrNameLst>
                                      </p:cBhvr>
                                      <p:to>
                                        <p:strVal val="visible"/>
                                      </p:to>
                                    </p:set>
                                    <p:anim calcmode="lin" valueType="num">
                                      <p:cBhvr additive="base">
                                        <p:cTn id="25" dur="500" fill="hold"/>
                                        <p:tgtEl>
                                          <p:spTgt spid="2765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765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7654">
                                            <p:txEl>
                                              <p:pRg st="4" end="4"/>
                                            </p:txEl>
                                          </p:spTgt>
                                        </p:tgtEl>
                                        <p:attrNameLst>
                                          <p:attrName>style.visibility</p:attrName>
                                        </p:attrNameLst>
                                      </p:cBhvr>
                                      <p:to>
                                        <p:strVal val="visible"/>
                                      </p:to>
                                    </p:set>
                                    <p:anim calcmode="lin" valueType="num">
                                      <p:cBhvr additive="base">
                                        <p:cTn id="31" dur="500" fill="hold"/>
                                        <p:tgtEl>
                                          <p:spTgt spid="2765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765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7654">
                                            <p:txEl>
                                              <p:pRg st="5" end="5"/>
                                            </p:txEl>
                                          </p:spTgt>
                                        </p:tgtEl>
                                        <p:attrNameLst>
                                          <p:attrName>style.visibility</p:attrName>
                                        </p:attrNameLst>
                                      </p:cBhvr>
                                      <p:to>
                                        <p:strVal val="visible"/>
                                      </p:to>
                                    </p:set>
                                    <p:anim calcmode="lin" valueType="num">
                                      <p:cBhvr additive="base">
                                        <p:cTn id="37" dur="500" fill="hold"/>
                                        <p:tgtEl>
                                          <p:spTgt spid="2765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765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7654">
                                            <p:txEl>
                                              <p:pRg st="6" end="6"/>
                                            </p:txEl>
                                          </p:spTgt>
                                        </p:tgtEl>
                                        <p:attrNameLst>
                                          <p:attrName>style.visibility</p:attrName>
                                        </p:attrNameLst>
                                      </p:cBhvr>
                                      <p:to>
                                        <p:strVal val="visible"/>
                                      </p:to>
                                    </p:set>
                                    <p:anim calcmode="lin" valueType="num">
                                      <p:cBhvr additive="base">
                                        <p:cTn id="43" dur="500" fill="hold"/>
                                        <p:tgtEl>
                                          <p:spTgt spid="2765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765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28565116-E4FA-7AB8-833E-E0201CD7E808}"/>
              </a:ext>
            </a:extLst>
          </p:cNvPr>
          <p:cNvSpPr>
            <a:spLocks noGrp="1" noChangeArrowheads="1"/>
          </p:cNvSpPr>
          <p:nvPr>
            <p:ph type="title"/>
          </p:nvPr>
        </p:nvSpPr>
        <p:spPr>
          <a:xfrm>
            <a:off x="0" y="0"/>
            <a:ext cx="7772400" cy="1143000"/>
          </a:xfrm>
        </p:spPr>
        <p:txBody>
          <a:bodyPr/>
          <a:lstStyle/>
          <a:p>
            <a:pPr eaLnBrk="1" hangingPunct="1"/>
            <a:r>
              <a:rPr lang="en-GB" altLang="en-US"/>
              <a:t>7 Errors of Reasoning</a:t>
            </a:r>
          </a:p>
        </p:txBody>
      </p:sp>
      <p:sp>
        <p:nvSpPr>
          <p:cNvPr id="30723" name="Date Placeholder 3">
            <a:extLst>
              <a:ext uri="{FF2B5EF4-FFF2-40B4-BE49-F238E27FC236}">
                <a16:creationId xmlns:a16="http://schemas.microsoft.com/office/drawing/2014/main" id="{DF572056-99EC-58FC-19F3-288CB6A104D0}"/>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7E412E25-7943-46AF-B765-2AC7A86DF1E6}"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30724" name="Slide Number Placeholder 5">
            <a:extLst>
              <a:ext uri="{FF2B5EF4-FFF2-40B4-BE49-F238E27FC236}">
                <a16:creationId xmlns:a16="http://schemas.microsoft.com/office/drawing/2014/main" id="{4471914E-BB34-E694-5688-D4374B7C085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779C0374-975B-48AF-B284-EA26F542EC79}" type="slidenum">
              <a:rPr lang="en-GB" altLang="en-US" sz="1400">
                <a:solidFill>
                  <a:srgbClr val="FFFFFF"/>
                </a:solidFill>
                <a:latin typeface="Franklin Gothic Book" panose="020B0503020102020204" pitchFamily="34" charset="0"/>
              </a:rPr>
              <a:pPr>
                <a:spcBef>
                  <a:spcPct val="0"/>
                </a:spcBef>
                <a:buClrTx/>
                <a:buSzTx/>
                <a:buFontTx/>
                <a:buNone/>
              </a:pPr>
              <a:t>23</a:t>
            </a:fld>
            <a:endParaRPr lang="en-GB" altLang="en-US" sz="1400">
              <a:solidFill>
                <a:srgbClr val="FFFFFF"/>
              </a:solidFill>
              <a:latin typeface="Franklin Gothic Book" panose="020B0503020102020204" pitchFamily="34" charset="0"/>
            </a:endParaRPr>
          </a:p>
        </p:txBody>
      </p:sp>
      <p:sp>
        <p:nvSpPr>
          <p:cNvPr id="28678" name="Rectangle 3">
            <a:extLst>
              <a:ext uri="{FF2B5EF4-FFF2-40B4-BE49-F238E27FC236}">
                <a16:creationId xmlns:a16="http://schemas.microsoft.com/office/drawing/2014/main" id="{541FA56F-386E-AC24-13D3-BC0B1DD0804B}"/>
              </a:ext>
            </a:extLst>
          </p:cNvPr>
          <p:cNvSpPr>
            <a:spLocks noGrp="1" noChangeArrowheads="1"/>
          </p:cNvSpPr>
          <p:nvPr>
            <p:ph sz="quarter" idx="1"/>
          </p:nvPr>
        </p:nvSpPr>
        <p:spPr>
          <a:xfrm>
            <a:off x="107950" y="1196975"/>
            <a:ext cx="8458200" cy="5126038"/>
          </a:xfrm>
        </p:spPr>
        <p:txBody>
          <a:bodyPr/>
          <a:lstStyle/>
          <a:p>
            <a:pPr eaLnBrk="1" hangingPunct="1">
              <a:lnSpc>
                <a:spcPct val="90000"/>
              </a:lnSpc>
            </a:pPr>
            <a:r>
              <a:rPr lang="en-GB" altLang="en-US" sz="2800" b="1"/>
              <a:t>kamikaze argument</a:t>
            </a:r>
            <a:r>
              <a:rPr lang="en-GB" altLang="en-US" sz="2800"/>
              <a:t> – contradict yourself</a:t>
            </a:r>
          </a:p>
          <a:p>
            <a:pPr eaLnBrk="1" hangingPunct="1">
              <a:lnSpc>
                <a:spcPct val="90000"/>
              </a:lnSpc>
            </a:pPr>
            <a:r>
              <a:rPr lang="en-GB" altLang="en-US" sz="2800" b="1"/>
              <a:t>plain stereotype</a:t>
            </a:r>
            <a:r>
              <a:rPr lang="en-GB" altLang="en-US" sz="2800"/>
              <a:t> – expressing banalities</a:t>
            </a:r>
          </a:p>
          <a:p>
            <a:pPr eaLnBrk="1" hangingPunct="1">
              <a:lnSpc>
                <a:spcPct val="90000"/>
              </a:lnSpc>
            </a:pPr>
            <a:r>
              <a:rPr lang="en-GB" altLang="en-US" sz="2800" b="1"/>
              <a:t>misinterpreted stereotype</a:t>
            </a:r>
            <a:r>
              <a:rPr lang="en-GB" altLang="en-US" sz="2800"/>
              <a:t> – no independent evidence</a:t>
            </a:r>
          </a:p>
          <a:p>
            <a:pPr eaLnBrk="1" hangingPunct="1">
              <a:lnSpc>
                <a:spcPct val="90000"/>
              </a:lnSpc>
            </a:pPr>
            <a:r>
              <a:rPr lang="en-GB" altLang="en-US" sz="2800" b="1"/>
              <a:t>cardboard cut-out </a:t>
            </a:r>
            <a:r>
              <a:rPr lang="en-GB" altLang="en-US" sz="2800"/>
              <a:t>– people more complex than methods allow</a:t>
            </a:r>
          </a:p>
          <a:p>
            <a:pPr eaLnBrk="1" hangingPunct="1">
              <a:lnSpc>
                <a:spcPct val="90000"/>
              </a:lnSpc>
            </a:pPr>
            <a:r>
              <a:rPr lang="en-GB" altLang="en-US" sz="2800" b="1"/>
              <a:t>sloppy consistency</a:t>
            </a:r>
            <a:r>
              <a:rPr lang="en-GB" altLang="en-US" sz="2800"/>
              <a:t> – evidence supports your beliefs so it must be true, ignoring alternate explanations</a:t>
            </a:r>
          </a:p>
          <a:p>
            <a:pPr eaLnBrk="1" hangingPunct="1">
              <a:lnSpc>
                <a:spcPct val="90000"/>
              </a:lnSpc>
            </a:pPr>
            <a:r>
              <a:rPr lang="en-GB" altLang="en-US" sz="2800" b="1"/>
              <a:t>articulate nonsense</a:t>
            </a:r>
            <a:r>
              <a:rPr lang="en-GB" altLang="en-US" sz="2800"/>
              <a:t> – an explicit argument is not necessarily true e.g. manager effective but cannot explain it</a:t>
            </a:r>
          </a:p>
          <a:p>
            <a:pPr eaLnBrk="1" hangingPunct="1">
              <a:lnSpc>
                <a:spcPct val="90000"/>
              </a:lnSpc>
            </a:pPr>
            <a:r>
              <a:rPr lang="en-GB" altLang="en-US" sz="2800" b="1"/>
              <a:t>galloping hypothesis</a:t>
            </a:r>
            <a:r>
              <a:rPr lang="en-GB" altLang="en-US" sz="2800"/>
              <a:t> – possibility expressed in one paragraph, taken for granted in the next and assumed to be true in the next</a:t>
            </a:r>
          </a:p>
          <a:p>
            <a:pPr eaLnBrk="1" hangingPunct="1">
              <a:lnSpc>
                <a:spcPct val="90000"/>
              </a:lnSpc>
            </a:pPr>
            <a:endParaRPr lang="en-GB" altLang="en-US" sz="2800"/>
          </a:p>
        </p:txBody>
      </p:sp>
      <p:sp>
        <p:nvSpPr>
          <p:cNvPr id="30726" name="Text Box 4">
            <a:extLst>
              <a:ext uri="{FF2B5EF4-FFF2-40B4-BE49-F238E27FC236}">
                <a16:creationId xmlns:a16="http://schemas.microsoft.com/office/drawing/2014/main" id="{2766BC15-AF00-EFD0-F9DA-41FAC4E7C91A}"/>
              </a:ext>
            </a:extLst>
          </p:cNvPr>
          <p:cNvSpPr txBox="1">
            <a:spLocks noChangeArrowheads="1"/>
          </p:cNvSpPr>
          <p:nvPr/>
        </p:nvSpPr>
        <p:spPr bwMode="auto">
          <a:xfrm>
            <a:off x="2714625" y="6286500"/>
            <a:ext cx="3979863"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000">
                <a:latin typeface="Arial Narrow" panose="020B0606020202030204" pitchFamily="34" charset="0"/>
              </a:rPr>
              <a:t>(Watson, 1987, cited in Jankowicz, 2000)</a:t>
            </a:r>
          </a:p>
        </p:txBody>
      </p:sp>
      <p:pic>
        <p:nvPicPr>
          <p:cNvPr id="30727" name="Picture 7" descr="MCj04114980000[1]">
            <a:extLst>
              <a:ext uri="{FF2B5EF4-FFF2-40B4-BE49-F238E27FC236}">
                <a16:creationId xmlns:a16="http://schemas.microsoft.com/office/drawing/2014/main" id="{495692D1-70B1-AA4C-B25D-9E18DE0EF4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9675" y="0"/>
            <a:ext cx="1584325" cy="184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8" name="Picture 8" descr="MCj04115000000[1]">
            <a:extLst>
              <a:ext uri="{FF2B5EF4-FFF2-40B4-BE49-F238E27FC236}">
                <a16:creationId xmlns:a16="http://schemas.microsoft.com/office/drawing/2014/main" id="{E90EE815-6491-E89F-BEFD-5740572CE8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6688" y="0"/>
            <a:ext cx="1597025" cy="184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8678">
                                            <p:txEl>
                                              <p:pRg st="0" end="0"/>
                                            </p:txEl>
                                          </p:spTgt>
                                        </p:tgtEl>
                                        <p:attrNameLst>
                                          <p:attrName>style.visibility</p:attrName>
                                        </p:attrNameLst>
                                      </p:cBhvr>
                                      <p:to>
                                        <p:strVal val="visible"/>
                                      </p:to>
                                    </p:set>
                                    <p:anim calcmode="lin" valueType="num">
                                      <p:cBhvr additive="base">
                                        <p:cTn id="7" dur="500" fill="hold"/>
                                        <p:tgtEl>
                                          <p:spTgt spid="2867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867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8678">
                                            <p:txEl>
                                              <p:pRg st="1" end="1"/>
                                            </p:txEl>
                                          </p:spTgt>
                                        </p:tgtEl>
                                        <p:attrNameLst>
                                          <p:attrName>style.visibility</p:attrName>
                                        </p:attrNameLst>
                                      </p:cBhvr>
                                      <p:to>
                                        <p:strVal val="visible"/>
                                      </p:to>
                                    </p:set>
                                    <p:anim calcmode="lin" valueType="num">
                                      <p:cBhvr additive="base">
                                        <p:cTn id="13" dur="500" fill="hold"/>
                                        <p:tgtEl>
                                          <p:spTgt spid="2867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867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8678">
                                            <p:txEl>
                                              <p:pRg st="2" end="2"/>
                                            </p:txEl>
                                          </p:spTgt>
                                        </p:tgtEl>
                                        <p:attrNameLst>
                                          <p:attrName>style.visibility</p:attrName>
                                        </p:attrNameLst>
                                      </p:cBhvr>
                                      <p:to>
                                        <p:strVal val="visible"/>
                                      </p:to>
                                    </p:set>
                                    <p:anim calcmode="lin" valueType="num">
                                      <p:cBhvr additive="base">
                                        <p:cTn id="19" dur="500" fill="hold"/>
                                        <p:tgtEl>
                                          <p:spTgt spid="2867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867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8678">
                                            <p:txEl>
                                              <p:pRg st="3" end="3"/>
                                            </p:txEl>
                                          </p:spTgt>
                                        </p:tgtEl>
                                        <p:attrNameLst>
                                          <p:attrName>style.visibility</p:attrName>
                                        </p:attrNameLst>
                                      </p:cBhvr>
                                      <p:to>
                                        <p:strVal val="visible"/>
                                      </p:to>
                                    </p:set>
                                    <p:anim calcmode="lin" valueType="num">
                                      <p:cBhvr additive="base">
                                        <p:cTn id="25" dur="500" fill="hold"/>
                                        <p:tgtEl>
                                          <p:spTgt spid="2867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867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8678">
                                            <p:txEl>
                                              <p:pRg st="4" end="4"/>
                                            </p:txEl>
                                          </p:spTgt>
                                        </p:tgtEl>
                                        <p:attrNameLst>
                                          <p:attrName>style.visibility</p:attrName>
                                        </p:attrNameLst>
                                      </p:cBhvr>
                                      <p:to>
                                        <p:strVal val="visible"/>
                                      </p:to>
                                    </p:set>
                                    <p:anim calcmode="lin" valueType="num">
                                      <p:cBhvr additive="base">
                                        <p:cTn id="31" dur="500" fill="hold"/>
                                        <p:tgtEl>
                                          <p:spTgt spid="2867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867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8678">
                                            <p:txEl>
                                              <p:pRg st="5" end="5"/>
                                            </p:txEl>
                                          </p:spTgt>
                                        </p:tgtEl>
                                        <p:attrNameLst>
                                          <p:attrName>style.visibility</p:attrName>
                                        </p:attrNameLst>
                                      </p:cBhvr>
                                      <p:to>
                                        <p:strVal val="visible"/>
                                      </p:to>
                                    </p:set>
                                    <p:anim calcmode="lin" valueType="num">
                                      <p:cBhvr additive="base">
                                        <p:cTn id="37" dur="500" fill="hold"/>
                                        <p:tgtEl>
                                          <p:spTgt spid="28678">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867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8678">
                                            <p:txEl>
                                              <p:pRg st="6" end="6"/>
                                            </p:txEl>
                                          </p:spTgt>
                                        </p:tgtEl>
                                        <p:attrNameLst>
                                          <p:attrName>style.visibility</p:attrName>
                                        </p:attrNameLst>
                                      </p:cBhvr>
                                      <p:to>
                                        <p:strVal val="visible"/>
                                      </p:to>
                                    </p:set>
                                    <p:anim calcmode="lin" valueType="num">
                                      <p:cBhvr additive="base">
                                        <p:cTn id="43" dur="500" fill="hold"/>
                                        <p:tgtEl>
                                          <p:spTgt spid="28678">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8678">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8"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1" name="Rectangle 2">
            <a:extLst>
              <a:ext uri="{FF2B5EF4-FFF2-40B4-BE49-F238E27FC236}">
                <a16:creationId xmlns:a16="http://schemas.microsoft.com/office/drawing/2014/main" id="{0352A97F-F522-1A44-2B02-FAE2C11A4062}"/>
              </a:ext>
            </a:extLst>
          </p:cNvPr>
          <p:cNvSpPr>
            <a:spLocks noGrp="1" noChangeArrowheads="1"/>
          </p:cNvSpPr>
          <p:nvPr>
            <p:ph type="title"/>
          </p:nvPr>
        </p:nvSpPr>
        <p:spPr/>
        <p:txBody>
          <a:bodyPr>
            <a:normAutofit fontScale="90000"/>
          </a:bodyPr>
          <a:lstStyle/>
          <a:p>
            <a:pPr eaLnBrk="1" fontAlgn="auto" hangingPunct="1">
              <a:spcAft>
                <a:spcPts val="0"/>
              </a:spcAft>
              <a:defRPr/>
            </a:pPr>
            <a:r>
              <a:rPr lang="en-GB"/>
              <a:t>High Quality </a:t>
            </a:r>
            <a:br>
              <a:rPr lang="en-GB"/>
            </a:br>
            <a:r>
              <a:rPr lang="en-GB"/>
              <a:t>(Case) Analysis</a:t>
            </a:r>
          </a:p>
        </p:txBody>
      </p:sp>
      <p:sp>
        <p:nvSpPr>
          <p:cNvPr id="31747" name="Date Placeholder 3">
            <a:extLst>
              <a:ext uri="{FF2B5EF4-FFF2-40B4-BE49-F238E27FC236}">
                <a16:creationId xmlns:a16="http://schemas.microsoft.com/office/drawing/2014/main" id="{88A3D079-C555-7934-09D1-313DC77A2655}"/>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0435DC1E-6980-4D1F-9905-74431B3A7317}"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31748" name="Slide Number Placeholder 5">
            <a:extLst>
              <a:ext uri="{FF2B5EF4-FFF2-40B4-BE49-F238E27FC236}">
                <a16:creationId xmlns:a16="http://schemas.microsoft.com/office/drawing/2014/main" id="{E2A34FE3-3B7F-487B-6553-8B420C65CB25}"/>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B357BD3D-4E9C-4D3A-96D8-AB21F9448285}" type="slidenum">
              <a:rPr lang="en-GB" altLang="en-US" sz="1400">
                <a:solidFill>
                  <a:srgbClr val="FFFFFF"/>
                </a:solidFill>
                <a:latin typeface="Franklin Gothic Book" panose="020B0503020102020204" pitchFamily="34" charset="0"/>
              </a:rPr>
              <a:pPr>
                <a:spcBef>
                  <a:spcPct val="0"/>
                </a:spcBef>
                <a:buClrTx/>
                <a:buSzTx/>
                <a:buFontTx/>
                <a:buNone/>
              </a:pPr>
              <a:t>24</a:t>
            </a:fld>
            <a:endParaRPr lang="en-GB" altLang="en-US" sz="1400">
              <a:solidFill>
                <a:srgbClr val="FFFFFF"/>
              </a:solidFill>
              <a:latin typeface="Franklin Gothic Book" panose="020B0503020102020204" pitchFamily="34" charset="0"/>
            </a:endParaRPr>
          </a:p>
        </p:txBody>
      </p:sp>
      <p:sp>
        <p:nvSpPr>
          <p:cNvPr id="29702" name="Rectangle 3">
            <a:extLst>
              <a:ext uri="{FF2B5EF4-FFF2-40B4-BE49-F238E27FC236}">
                <a16:creationId xmlns:a16="http://schemas.microsoft.com/office/drawing/2014/main" id="{FD92E3E6-F792-DD61-B4EE-4EE2AE4DB5C6}"/>
              </a:ext>
            </a:extLst>
          </p:cNvPr>
          <p:cNvSpPr>
            <a:spLocks noGrp="1" noChangeArrowheads="1"/>
          </p:cNvSpPr>
          <p:nvPr>
            <p:ph sz="quarter" idx="1"/>
          </p:nvPr>
        </p:nvSpPr>
        <p:spPr>
          <a:xfrm>
            <a:off x="0" y="1700213"/>
            <a:ext cx="9144000" cy="4500562"/>
          </a:xfrm>
        </p:spPr>
        <p:txBody>
          <a:bodyPr/>
          <a:lstStyle/>
          <a:p>
            <a:pPr eaLnBrk="1" hangingPunct="1">
              <a:lnSpc>
                <a:spcPct val="90000"/>
              </a:lnSpc>
            </a:pPr>
            <a:r>
              <a:rPr lang="en-GB" altLang="en-US" sz="3200"/>
              <a:t>Relied on all relevant evidence – as much evidence as was available, no loose ends</a:t>
            </a:r>
          </a:p>
          <a:p>
            <a:pPr eaLnBrk="1" hangingPunct="1">
              <a:lnSpc>
                <a:spcPct val="90000"/>
              </a:lnSpc>
            </a:pPr>
            <a:r>
              <a:rPr lang="en-GB" altLang="en-US" sz="3200"/>
              <a:t>Analysis should include all major rival interpretations, examine alternative explanations – evidence to support? – for further studies?</a:t>
            </a:r>
          </a:p>
          <a:p>
            <a:pPr eaLnBrk="1" hangingPunct="1">
              <a:lnSpc>
                <a:spcPct val="90000"/>
              </a:lnSpc>
            </a:pPr>
            <a:r>
              <a:rPr lang="en-GB" altLang="en-US" sz="3200"/>
              <a:t>Analysis addresses the most significant aspects of the case</a:t>
            </a:r>
          </a:p>
          <a:p>
            <a:pPr eaLnBrk="1" hangingPunct="1">
              <a:lnSpc>
                <a:spcPct val="90000"/>
              </a:lnSpc>
            </a:pPr>
            <a:r>
              <a:rPr lang="en-GB" altLang="en-US" sz="3200"/>
              <a:t>Bring your own prior, expert knowledge to your case study – be aware of current thinking and debates about the case study topic</a:t>
            </a:r>
          </a:p>
        </p:txBody>
      </p:sp>
      <p:sp>
        <p:nvSpPr>
          <p:cNvPr id="31750" name="Text Box 4">
            <a:extLst>
              <a:ext uri="{FF2B5EF4-FFF2-40B4-BE49-F238E27FC236}">
                <a16:creationId xmlns:a16="http://schemas.microsoft.com/office/drawing/2014/main" id="{86E22356-9252-5AE8-EF39-F50B4AAA5D48}"/>
              </a:ext>
            </a:extLst>
          </p:cNvPr>
          <p:cNvSpPr txBox="1">
            <a:spLocks noChangeArrowheads="1"/>
          </p:cNvSpPr>
          <p:nvPr/>
        </p:nvSpPr>
        <p:spPr bwMode="auto">
          <a:xfrm>
            <a:off x="4071938" y="6286500"/>
            <a:ext cx="231298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000">
                <a:latin typeface="Arial Narrow" panose="020B0606020202030204" pitchFamily="34" charset="0"/>
              </a:rPr>
              <a:t>(Yin, 1997, p. 123-124)</a:t>
            </a:r>
          </a:p>
        </p:txBody>
      </p:sp>
      <p:pic>
        <p:nvPicPr>
          <p:cNvPr id="31751" name="Picture 6" descr="j0433198">
            <a:extLst>
              <a:ext uri="{FF2B5EF4-FFF2-40B4-BE49-F238E27FC236}">
                <a16:creationId xmlns:a16="http://schemas.microsoft.com/office/drawing/2014/main" id="{5F02F64C-724D-36ED-1EAE-77AE11249D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3813" y="0"/>
            <a:ext cx="2770187" cy="170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702">
                                            <p:txEl>
                                              <p:pRg st="0" end="0"/>
                                            </p:txEl>
                                          </p:spTgt>
                                        </p:tgtEl>
                                        <p:attrNameLst>
                                          <p:attrName>style.visibility</p:attrName>
                                        </p:attrNameLst>
                                      </p:cBhvr>
                                      <p:to>
                                        <p:strVal val="visible"/>
                                      </p:to>
                                    </p:set>
                                    <p:anim calcmode="lin" valueType="num">
                                      <p:cBhvr additive="base">
                                        <p:cTn id="7" dur="500" fill="hold"/>
                                        <p:tgtEl>
                                          <p:spTgt spid="2970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70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9702">
                                            <p:txEl>
                                              <p:pRg st="1" end="1"/>
                                            </p:txEl>
                                          </p:spTgt>
                                        </p:tgtEl>
                                        <p:attrNameLst>
                                          <p:attrName>style.visibility</p:attrName>
                                        </p:attrNameLst>
                                      </p:cBhvr>
                                      <p:to>
                                        <p:strVal val="visible"/>
                                      </p:to>
                                    </p:set>
                                    <p:anim calcmode="lin" valueType="num">
                                      <p:cBhvr additive="base">
                                        <p:cTn id="13" dur="500" fill="hold"/>
                                        <p:tgtEl>
                                          <p:spTgt spid="2970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970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9702">
                                            <p:txEl>
                                              <p:pRg st="2" end="2"/>
                                            </p:txEl>
                                          </p:spTgt>
                                        </p:tgtEl>
                                        <p:attrNameLst>
                                          <p:attrName>style.visibility</p:attrName>
                                        </p:attrNameLst>
                                      </p:cBhvr>
                                      <p:to>
                                        <p:strVal val="visible"/>
                                      </p:to>
                                    </p:set>
                                    <p:anim calcmode="lin" valueType="num">
                                      <p:cBhvr additive="base">
                                        <p:cTn id="19" dur="500" fill="hold"/>
                                        <p:tgtEl>
                                          <p:spTgt spid="2970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970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9702">
                                            <p:txEl>
                                              <p:pRg st="3" end="3"/>
                                            </p:txEl>
                                          </p:spTgt>
                                        </p:tgtEl>
                                        <p:attrNameLst>
                                          <p:attrName>style.visibility</p:attrName>
                                        </p:attrNameLst>
                                      </p:cBhvr>
                                      <p:to>
                                        <p:strVal val="visible"/>
                                      </p:to>
                                    </p:set>
                                    <p:anim calcmode="lin" valueType="num">
                                      <p:cBhvr additive="base">
                                        <p:cTn id="25" dur="500" fill="hold"/>
                                        <p:tgtEl>
                                          <p:spTgt spid="2970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970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DCA1E4B0-ED70-3E9E-F4E1-8657B5D43FCB}"/>
              </a:ext>
            </a:extLst>
          </p:cNvPr>
          <p:cNvSpPr>
            <a:spLocks noGrp="1" noChangeArrowheads="1"/>
          </p:cNvSpPr>
          <p:nvPr>
            <p:ph type="title"/>
          </p:nvPr>
        </p:nvSpPr>
        <p:spPr>
          <a:xfrm>
            <a:off x="827088" y="0"/>
            <a:ext cx="7772400" cy="1143000"/>
          </a:xfrm>
        </p:spPr>
        <p:txBody>
          <a:bodyPr/>
          <a:lstStyle/>
          <a:p>
            <a:pPr eaLnBrk="1" hangingPunct="1"/>
            <a:r>
              <a:rPr lang="en-GB" altLang="en-US"/>
              <a:t>Writing guidelines</a:t>
            </a:r>
          </a:p>
        </p:txBody>
      </p:sp>
      <p:sp>
        <p:nvSpPr>
          <p:cNvPr id="32771" name="Date Placeholder 3">
            <a:extLst>
              <a:ext uri="{FF2B5EF4-FFF2-40B4-BE49-F238E27FC236}">
                <a16:creationId xmlns:a16="http://schemas.microsoft.com/office/drawing/2014/main" id="{7EB77F50-485E-A503-69C4-45841BCF7002}"/>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67B2657F-163D-4C10-B93E-091E3F89052C}"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32772" name="Slide Number Placeholder 5">
            <a:extLst>
              <a:ext uri="{FF2B5EF4-FFF2-40B4-BE49-F238E27FC236}">
                <a16:creationId xmlns:a16="http://schemas.microsoft.com/office/drawing/2014/main" id="{DC32E08E-EB16-EB09-0DD2-B7D95BE036DD}"/>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AE1E9DAD-A556-4302-88F4-F834769418B7}" type="slidenum">
              <a:rPr lang="en-GB" altLang="en-US" sz="1400">
                <a:solidFill>
                  <a:srgbClr val="FFFFFF"/>
                </a:solidFill>
                <a:latin typeface="Franklin Gothic Book" panose="020B0503020102020204" pitchFamily="34" charset="0"/>
              </a:rPr>
              <a:pPr>
                <a:spcBef>
                  <a:spcPct val="0"/>
                </a:spcBef>
                <a:buClrTx/>
                <a:buSzTx/>
                <a:buFontTx/>
                <a:buNone/>
              </a:pPr>
              <a:t>25</a:t>
            </a:fld>
            <a:endParaRPr lang="en-GB" altLang="en-US" sz="1400">
              <a:solidFill>
                <a:srgbClr val="FFFFFF"/>
              </a:solidFill>
              <a:latin typeface="Franklin Gothic Book" panose="020B0503020102020204" pitchFamily="34" charset="0"/>
            </a:endParaRPr>
          </a:p>
        </p:txBody>
      </p:sp>
      <p:sp>
        <p:nvSpPr>
          <p:cNvPr id="30726" name="Rectangle 3">
            <a:extLst>
              <a:ext uri="{FF2B5EF4-FFF2-40B4-BE49-F238E27FC236}">
                <a16:creationId xmlns:a16="http://schemas.microsoft.com/office/drawing/2014/main" id="{9C56DE3D-221A-9B8E-A7A6-A91B823EF7F4}"/>
              </a:ext>
            </a:extLst>
          </p:cNvPr>
          <p:cNvSpPr>
            <a:spLocks noGrp="1" noChangeArrowheads="1"/>
          </p:cNvSpPr>
          <p:nvPr>
            <p:ph sz="quarter" idx="1"/>
          </p:nvPr>
        </p:nvSpPr>
        <p:spPr>
          <a:xfrm>
            <a:off x="250825" y="1700213"/>
            <a:ext cx="8458200" cy="4191000"/>
          </a:xfrm>
        </p:spPr>
        <p:txBody>
          <a:bodyPr/>
          <a:lstStyle/>
          <a:p>
            <a:pPr eaLnBrk="1" hangingPunct="1"/>
            <a:r>
              <a:rPr lang="en-US" altLang="en-US" sz="2800">
                <a:cs typeface="Times New Roman" panose="02020603050405020304" pitchFamily="18" charset="0"/>
              </a:rPr>
              <a:t>Emory and Cooper (1991: p. 685) provide the following style guidelines:</a:t>
            </a:r>
          </a:p>
          <a:p>
            <a:pPr eaLnBrk="1" hangingPunct="1">
              <a:buFont typeface="Wingdings" panose="05000000000000000000" pitchFamily="2" charset="2"/>
              <a:buNone/>
            </a:pPr>
            <a:endParaRPr lang="en-US" altLang="en-US" sz="2800">
              <a:cs typeface="Times New Roman" panose="02020603050405020304" pitchFamily="18" charset="0"/>
            </a:endParaRPr>
          </a:p>
          <a:p>
            <a:pPr eaLnBrk="1" hangingPunct="1"/>
            <a:r>
              <a:rPr lang="en-US" altLang="en-US" sz="2800">
                <a:cs typeface="Times New Roman" panose="02020603050405020304" pitchFamily="18" charset="0"/>
              </a:rPr>
              <a:t>1. Use ample white space and wide margins to create positive psychological effect on the reader.</a:t>
            </a:r>
          </a:p>
          <a:p>
            <a:pPr eaLnBrk="1" hangingPunct="1">
              <a:buFont typeface="Wingdings" panose="05000000000000000000" pitchFamily="2" charset="2"/>
              <a:buNone/>
            </a:pPr>
            <a:endParaRPr lang="en-US" altLang="en-US" sz="2800">
              <a:cs typeface="Times New Roman" panose="02020603050405020304" pitchFamily="18" charset="0"/>
            </a:endParaRPr>
          </a:p>
          <a:p>
            <a:pPr eaLnBrk="1" hangingPunct="1"/>
            <a:r>
              <a:rPr lang="en-US" altLang="en-US" sz="2800">
                <a:cs typeface="Times New Roman" panose="02020603050405020304" pitchFamily="18" charset="0"/>
              </a:rPr>
              <a:t>2.  Break large units of texts into smaller units with headings to show organisation of the topics.</a:t>
            </a:r>
            <a:br>
              <a:rPr lang="en-US" altLang="en-US" sz="2800">
                <a:cs typeface="Times New Roman" panose="02020603050405020304" pitchFamily="18" charset="0"/>
              </a:rPr>
            </a:br>
            <a:r>
              <a:rPr lang="en-US" altLang="en-US" sz="2800">
                <a:latin typeface="Arial Narrow" panose="020B0606020202030204" pitchFamily="34" charset="0"/>
                <a:cs typeface="Times New Roman" panose="02020603050405020304" pitchFamily="18" charset="0"/>
              </a:rPr>
              <a:t> </a:t>
            </a:r>
            <a:endParaRPr lang="en-US" altLang="en-US" sz="2800">
              <a:cs typeface="Times New Roman" panose="02020603050405020304" pitchFamily="18" charset="0"/>
            </a:endParaRPr>
          </a:p>
          <a:p>
            <a:pPr eaLnBrk="1" hangingPunct="1"/>
            <a:r>
              <a:rPr lang="en-US" altLang="en-US" sz="2800">
                <a:cs typeface="Times New Roman" panose="02020603050405020304" pitchFamily="18" charset="0"/>
              </a:rPr>
              <a:t>3.  Relieve difficult text with visual aids where possible.</a:t>
            </a:r>
          </a:p>
        </p:txBody>
      </p:sp>
      <p:pic>
        <p:nvPicPr>
          <p:cNvPr id="32774" name="Picture 4" descr="bd07156_">
            <a:extLst>
              <a:ext uri="{FF2B5EF4-FFF2-40B4-BE49-F238E27FC236}">
                <a16:creationId xmlns:a16="http://schemas.microsoft.com/office/drawing/2014/main" id="{AE029DA5-62E7-8189-455E-0DA264FB78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32207" y="80379"/>
            <a:ext cx="2760968" cy="1692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0726">
                                            <p:txEl>
                                              <p:pRg st="0" end="0"/>
                                            </p:txEl>
                                          </p:spTgt>
                                        </p:tgtEl>
                                        <p:attrNameLst>
                                          <p:attrName>style.visibility</p:attrName>
                                        </p:attrNameLst>
                                      </p:cBhvr>
                                      <p:to>
                                        <p:strVal val="visible"/>
                                      </p:to>
                                    </p:set>
                                    <p:anim calcmode="lin" valueType="num">
                                      <p:cBhvr additive="base">
                                        <p:cTn id="7" dur="500" fill="hold"/>
                                        <p:tgtEl>
                                          <p:spTgt spid="3072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072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726">
                                            <p:txEl>
                                              <p:pRg st="2" end="2"/>
                                            </p:txEl>
                                          </p:spTgt>
                                        </p:tgtEl>
                                        <p:attrNameLst>
                                          <p:attrName>style.visibility</p:attrName>
                                        </p:attrNameLst>
                                      </p:cBhvr>
                                      <p:to>
                                        <p:strVal val="visible"/>
                                      </p:to>
                                    </p:set>
                                    <p:anim calcmode="lin" valueType="num">
                                      <p:cBhvr additive="base">
                                        <p:cTn id="13" dur="500" fill="hold"/>
                                        <p:tgtEl>
                                          <p:spTgt spid="3072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072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0726">
                                            <p:txEl>
                                              <p:pRg st="4" end="4"/>
                                            </p:txEl>
                                          </p:spTgt>
                                        </p:tgtEl>
                                        <p:attrNameLst>
                                          <p:attrName>style.visibility</p:attrName>
                                        </p:attrNameLst>
                                      </p:cBhvr>
                                      <p:to>
                                        <p:strVal val="visible"/>
                                      </p:to>
                                    </p:set>
                                    <p:anim calcmode="lin" valueType="num">
                                      <p:cBhvr additive="base">
                                        <p:cTn id="19" dur="500" fill="hold"/>
                                        <p:tgtEl>
                                          <p:spTgt spid="3072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072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0726">
                                            <p:txEl>
                                              <p:pRg st="5" end="5"/>
                                            </p:txEl>
                                          </p:spTgt>
                                        </p:tgtEl>
                                        <p:attrNameLst>
                                          <p:attrName>style.visibility</p:attrName>
                                        </p:attrNameLst>
                                      </p:cBhvr>
                                      <p:to>
                                        <p:strVal val="visible"/>
                                      </p:to>
                                    </p:set>
                                    <p:anim calcmode="lin" valueType="num">
                                      <p:cBhvr additive="base">
                                        <p:cTn id="25" dur="500" fill="hold"/>
                                        <p:tgtEl>
                                          <p:spTgt spid="30726">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072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6"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a:extLst>
              <a:ext uri="{FF2B5EF4-FFF2-40B4-BE49-F238E27FC236}">
                <a16:creationId xmlns:a16="http://schemas.microsoft.com/office/drawing/2014/main" id="{402656C9-2347-03D5-5DA2-162FA4E12EC3}"/>
              </a:ext>
            </a:extLst>
          </p:cNvPr>
          <p:cNvSpPr>
            <a:spLocks noGrp="1" noChangeArrowheads="1"/>
          </p:cNvSpPr>
          <p:nvPr>
            <p:ph type="title"/>
          </p:nvPr>
        </p:nvSpPr>
        <p:spPr>
          <a:xfrm>
            <a:off x="250825" y="333375"/>
            <a:ext cx="8001000" cy="1143000"/>
          </a:xfrm>
        </p:spPr>
        <p:txBody>
          <a:bodyPr anchor="ctr"/>
          <a:lstStyle/>
          <a:p>
            <a:pPr eaLnBrk="1" hangingPunct="1"/>
            <a:r>
              <a:rPr lang="en-GB" altLang="en-US"/>
              <a:t>Writing guidelines </a:t>
            </a:r>
          </a:p>
        </p:txBody>
      </p:sp>
      <p:sp>
        <p:nvSpPr>
          <p:cNvPr id="33795" name="Date Placeholder 3">
            <a:extLst>
              <a:ext uri="{FF2B5EF4-FFF2-40B4-BE49-F238E27FC236}">
                <a16:creationId xmlns:a16="http://schemas.microsoft.com/office/drawing/2014/main" id="{FC5FC952-549B-10BA-A4F0-903182F33147}"/>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82872B8D-0658-4FA7-9981-92C181BDBB66}"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33796" name="Slide Number Placeholder 5">
            <a:extLst>
              <a:ext uri="{FF2B5EF4-FFF2-40B4-BE49-F238E27FC236}">
                <a16:creationId xmlns:a16="http://schemas.microsoft.com/office/drawing/2014/main" id="{7B97C087-F3EB-4D25-6E03-C5335A8D30E4}"/>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5F742AEF-EE08-4FC5-BC11-99D40D2565C6}" type="slidenum">
              <a:rPr lang="en-GB" altLang="en-US" sz="1400">
                <a:solidFill>
                  <a:srgbClr val="FFFFFF"/>
                </a:solidFill>
                <a:latin typeface="Franklin Gothic Book" panose="020B0503020102020204" pitchFamily="34" charset="0"/>
              </a:rPr>
              <a:pPr>
                <a:spcBef>
                  <a:spcPct val="0"/>
                </a:spcBef>
                <a:buClrTx/>
                <a:buSzTx/>
                <a:buFontTx/>
                <a:buNone/>
              </a:pPr>
              <a:t>26</a:t>
            </a:fld>
            <a:endParaRPr lang="en-GB" altLang="en-US" sz="1400">
              <a:solidFill>
                <a:srgbClr val="FFFFFF"/>
              </a:solidFill>
              <a:latin typeface="Franklin Gothic Book" panose="020B0503020102020204" pitchFamily="34" charset="0"/>
            </a:endParaRPr>
          </a:p>
        </p:txBody>
      </p:sp>
      <p:sp>
        <p:nvSpPr>
          <p:cNvPr id="31749" name="Rectangle 3">
            <a:extLst>
              <a:ext uri="{FF2B5EF4-FFF2-40B4-BE49-F238E27FC236}">
                <a16:creationId xmlns:a16="http://schemas.microsoft.com/office/drawing/2014/main" id="{3E05A8CC-61A2-CA05-FCCD-7428DAF3D45A}"/>
              </a:ext>
            </a:extLst>
          </p:cNvPr>
          <p:cNvSpPr>
            <a:spLocks noGrp="1" noChangeArrowheads="1"/>
          </p:cNvSpPr>
          <p:nvPr>
            <p:ph sz="quarter" idx="1"/>
          </p:nvPr>
        </p:nvSpPr>
        <p:spPr>
          <a:xfrm>
            <a:off x="-33338" y="1268413"/>
            <a:ext cx="9144001" cy="5040312"/>
          </a:xfrm>
        </p:spPr>
        <p:txBody>
          <a:bodyPr/>
          <a:lstStyle/>
          <a:p>
            <a:pPr eaLnBrk="1" hangingPunct="1">
              <a:lnSpc>
                <a:spcPct val="90000"/>
              </a:lnSpc>
            </a:pPr>
            <a:r>
              <a:rPr lang="en-US" altLang="en-US" sz="2800">
                <a:cs typeface="Times New Roman" panose="02020603050405020304" pitchFamily="18" charset="0"/>
              </a:rPr>
              <a:t>4.  Emphasise important material and de-emphasise secondary material through judicious use of italicising, underlining, capitalisation, and parentheses.</a:t>
            </a:r>
          </a:p>
          <a:p>
            <a:pPr eaLnBrk="1" hangingPunct="1">
              <a:lnSpc>
                <a:spcPct val="90000"/>
              </a:lnSpc>
              <a:buFont typeface="Wingdings" panose="05000000000000000000" pitchFamily="2" charset="2"/>
              <a:buNone/>
            </a:pPr>
            <a:endParaRPr lang="en-US" altLang="en-US" sz="2800">
              <a:cs typeface="Times New Roman" panose="02020603050405020304" pitchFamily="18" charset="0"/>
            </a:endParaRPr>
          </a:p>
          <a:p>
            <a:pPr eaLnBrk="1" hangingPunct="1">
              <a:lnSpc>
                <a:spcPct val="90000"/>
              </a:lnSpc>
            </a:pPr>
            <a:r>
              <a:rPr lang="en-US" altLang="en-US" sz="2800">
                <a:cs typeface="Times New Roman" panose="02020603050405020304" pitchFamily="18" charset="0"/>
              </a:rPr>
              <a:t>5.  Choose words carefully opting for the known and short rather than the unknown and long.</a:t>
            </a:r>
          </a:p>
          <a:p>
            <a:pPr eaLnBrk="1" hangingPunct="1">
              <a:lnSpc>
                <a:spcPct val="90000"/>
              </a:lnSpc>
              <a:buFont typeface="Wingdings" panose="05000000000000000000" pitchFamily="2" charset="2"/>
              <a:buNone/>
            </a:pPr>
            <a:endParaRPr lang="en-US" altLang="en-US" sz="2800">
              <a:cs typeface="Times New Roman" panose="02020603050405020304" pitchFamily="18" charset="0"/>
            </a:endParaRPr>
          </a:p>
          <a:p>
            <a:pPr eaLnBrk="1" hangingPunct="1">
              <a:lnSpc>
                <a:spcPct val="90000"/>
              </a:lnSpc>
            </a:pPr>
            <a:r>
              <a:rPr lang="en-US" altLang="en-US" sz="2800">
                <a:cs typeface="Times New Roman" panose="02020603050405020304" pitchFamily="18" charset="0"/>
              </a:rPr>
              <a:t>6.  Repeat and summarise critical and difficult points and ideas to assure that readers have time to absorb them.</a:t>
            </a:r>
            <a:br>
              <a:rPr lang="en-US" altLang="en-US" sz="2800">
                <a:cs typeface="Times New Roman" panose="02020603050405020304" pitchFamily="18" charset="0"/>
              </a:rPr>
            </a:br>
            <a:r>
              <a:rPr lang="en-US" altLang="en-US" sz="2800">
                <a:latin typeface="Arial Narrow" panose="020B0606020202030204" pitchFamily="34" charset="0"/>
                <a:cs typeface="Times New Roman" panose="02020603050405020304" pitchFamily="18" charset="0"/>
              </a:rPr>
              <a:t> </a:t>
            </a:r>
            <a:endParaRPr lang="en-US" altLang="en-US" sz="2800">
              <a:cs typeface="Times New Roman" panose="02020603050405020304" pitchFamily="18" charset="0"/>
            </a:endParaRPr>
          </a:p>
          <a:p>
            <a:pPr eaLnBrk="1" hangingPunct="1">
              <a:lnSpc>
                <a:spcPct val="90000"/>
              </a:lnSpc>
            </a:pPr>
            <a:r>
              <a:rPr lang="en-US" altLang="en-US" sz="2800">
                <a:cs typeface="Times New Roman" panose="02020603050405020304" pitchFamily="18" charset="0"/>
              </a:rPr>
              <a:t>7.  Use words and phrases such as in summary and in contrast cleverly.</a:t>
            </a:r>
          </a:p>
          <a:p>
            <a:pPr eaLnBrk="1" hangingPunct="1">
              <a:lnSpc>
                <a:spcPct val="90000"/>
              </a:lnSpc>
            </a:pPr>
            <a:endParaRPr lang="en-GB" altLang="en-US" sz="2800"/>
          </a:p>
        </p:txBody>
      </p:sp>
      <p:pic>
        <p:nvPicPr>
          <p:cNvPr id="33798" name="Picture 4" descr="bd07156_">
            <a:extLst>
              <a:ext uri="{FF2B5EF4-FFF2-40B4-BE49-F238E27FC236}">
                <a16:creationId xmlns:a16="http://schemas.microsoft.com/office/drawing/2014/main" id="{5B34D72C-A628-EAD7-5765-A10EC9C880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88224" y="120287"/>
            <a:ext cx="2267744" cy="1220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1749">
                                            <p:txEl>
                                              <p:pRg st="0" end="0"/>
                                            </p:txEl>
                                          </p:spTgt>
                                        </p:tgtEl>
                                        <p:attrNameLst>
                                          <p:attrName>style.visibility</p:attrName>
                                        </p:attrNameLst>
                                      </p:cBhvr>
                                      <p:to>
                                        <p:strVal val="visible"/>
                                      </p:to>
                                    </p:set>
                                    <p:anim calcmode="lin" valueType="num">
                                      <p:cBhvr additive="base">
                                        <p:cTn id="7" dur="500" fill="hold"/>
                                        <p:tgtEl>
                                          <p:spTgt spid="3174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174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1749">
                                            <p:txEl>
                                              <p:pRg st="2" end="2"/>
                                            </p:txEl>
                                          </p:spTgt>
                                        </p:tgtEl>
                                        <p:attrNameLst>
                                          <p:attrName>style.visibility</p:attrName>
                                        </p:attrNameLst>
                                      </p:cBhvr>
                                      <p:to>
                                        <p:strVal val="visible"/>
                                      </p:to>
                                    </p:set>
                                    <p:anim calcmode="lin" valueType="num">
                                      <p:cBhvr additive="base">
                                        <p:cTn id="13" dur="500" fill="hold"/>
                                        <p:tgtEl>
                                          <p:spTgt spid="3174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174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1749">
                                            <p:txEl>
                                              <p:pRg st="4" end="4"/>
                                            </p:txEl>
                                          </p:spTgt>
                                        </p:tgtEl>
                                        <p:attrNameLst>
                                          <p:attrName>style.visibility</p:attrName>
                                        </p:attrNameLst>
                                      </p:cBhvr>
                                      <p:to>
                                        <p:strVal val="visible"/>
                                      </p:to>
                                    </p:set>
                                    <p:anim calcmode="lin" valueType="num">
                                      <p:cBhvr additive="base">
                                        <p:cTn id="19" dur="500" fill="hold"/>
                                        <p:tgtEl>
                                          <p:spTgt spid="3174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174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1749">
                                            <p:txEl>
                                              <p:pRg st="5" end="5"/>
                                            </p:txEl>
                                          </p:spTgt>
                                        </p:tgtEl>
                                        <p:attrNameLst>
                                          <p:attrName>style.visibility</p:attrName>
                                        </p:attrNameLst>
                                      </p:cBhvr>
                                      <p:to>
                                        <p:strVal val="visible"/>
                                      </p:to>
                                    </p:set>
                                    <p:anim calcmode="lin" valueType="num">
                                      <p:cBhvr additive="base">
                                        <p:cTn id="25" dur="500" fill="hold"/>
                                        <p:tgtEl>
                                          <p:spTgt spid="31749">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174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3" name="Rectangle 1026">
            <a:extLst>
              <a:ext uri="{FF2B5EF4-FFF2-40B4-BE49-F238E27FC236}">
                <a16:creationId xmlns:a16="http://schemas.microsoft.com/office/drawing/2014/main" id="{26CE354F-A33D-026D-F826-01BE23A307EF}"/>
              </a:ext>
            </a:extLst>
          </p:cNvPr>
          <p:cNvSpPr>
            <a:spLocks noGrp="1" noChangeArrowheads="1"/>
          </p:cNvSpPr>
          <p:nvPr>
            <p:ph type="title"/>
          </p:nvPr>
        </p:nvSpPr>
        <p:spPr/>
        <p:txBody>
          <a:bodyPr>
            <a:normAutofit fontScale="90000"/>
          </a:bodyPr>
          <a:lstStyle/>
          <a:p>
            <a:pPr eaLnBrk="1" fontAlgn="auto" hangingPunct="1">
              <a:spcAft>
                <a:spcPts val="0"/>
              </a:spcAft>
              <a:defRPr/>
            </a:pPr>
            <a:r>
              <a:rPr lang="en-GB"/>
              <a:t>Getting the tense right </a:t>
            </a:r>
            <a:br>
              <a:rPr lang="en-GB"/>
            </a:br>
            <a:r>
              <a:rPr lang="en-GB" sz="2800"/>
              <a:t>(but not getting tense!)</a:t>
            </a:r>
          </a:p>
        </p:txBody>
      </p:sp>
      <p:sp>
        <p:nvSpPr>
          <p:cNvPr id="34819" name="Date Placeholder 3">
            <a:extLst>
              <a:ext uri="{FF2B5EF4-FFF2-40B4-BE49-F238E27FC236}">
                <a16:creationId xmlns:a16="http://schemas.microsoft.com/office/drawing/2014/main" id="{FB5A809E-F5C5-AEE2-7E23-C357E86ECE1C}"/>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2F86D515-F6C6-4C02-90CA-F2A35D86E238}"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34820" name="Slide Number Placeholder 5">
            <a:extLst>
              <a:ext uri="{FF2B5EF4-FFF2-40B4-BE49-F238E27FC236}">
                <a16:creationId xmlns:a16="http://schemas.microsoft.com/office/drawing/2014/main" id="{3B09006B-2635-2A5B-4329-C662E40EC08C}"/>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54AB9634-1ACF-49CF-98BD-3E01A4863043}" type="slidenum">
              <a:rPr lang="en-GB" altLang="en-US" sz="1400">
                <a:solidFill>
                  <a:srgbClr val="FFFFFF"/>
                </a:solidFill>
                <a:latin typeface="Franklin Gothic Book" panose="020B0503020102020204" pitchFamily="34" charset="0"/>
              </a:rPr>
              <a:pPr>
                <a:spcBef>
                  <a:spcPct val="0"/>
                </a:spcBef>
                <a:buClrTx/>
                <a:buSzTx/>
                <a:buFontTx/>
                <a:buNone/>
              </a:pPr>
              <a:t>27</a:t>
            </a:fld>
            <a:endParaRPr lang="en-GB" altLang="en-US" sz="1400">
              <a:solidFill>
                <a:srgbClr val="FFFFFF"/>
              </a:solidFill>
              <a:latin typeface="Franklin Gothic Book" panose="020B0503020102020204" pitchFamily="34" charset="0"/>
            </a:endParaRPr>
          </a:p>
        </p:txBody>
      </p:sp>
      <p:sp>
        <p:nvSpPr>
          <p:cNvPr id="32774" name="Rectangle 1027">
            <a:extLst>
              <a:ext uri="{FF2B5EF4-FFF2-40B4-BE49-F238E27FC236}">
                <a16:creationId xmlns:a16="http://schemas.microsoft.com/office/drawing/2014/main" id="{8628ADA5-924A-B595-B8D4-61EC9BE8852B}"/>
              </a:ext>
            </a:extLst>
          </p:cNvPr>
          <p:cNvSpPr>
            <a:spLocks noGrp="1" noChangeArrowheads="1"/>
          </p:cNvSpPr>
          <p:nvPr>
            <p:ph sz="quarter" idx="1"/>
          </p:nvPr>
        </p:nvSpPr>
        <p:spPr>
          <a:xfrm>
            <a:off x="14288" y="1484313"/>
            <a:ext cx="9144000" cy="4699000"/>
          </a:xfrm>
        </p:spPr>
        <p:txBody>
          <a:bodyPr/>
          <a:lstStyle/>
          <a:p>
            <a:pPr eaLnBrk="1" hangingPunct="1">
              <a:lnSpc>
                <a:spcPct val="90000"/>
              </a:lnSpc>
            </a:pPr>
            <a:r>
              <a:rPr lang="en-GB" altLang="en-US" sz="2900"/>
              <a:t>The first chapter (or paper section) of most theses is usually written in the present tense with references to literature in the past tense</a:t>
            </a:r>
          </a:p>
          <a:p>
            <a:pPr eaLnBrk="1" hangingPunct="1">
              <a:lnSpc>
                <a:spcPct val="90000"/>
              </a:lnSpc>
            </a:pPr>
            <a:r>
              <a:rPr lang="en-GB" altLang="en-US" sz="2900"/>
              <a:t>Those chapters (or paper sections) that deal with the literature review, methodology and data collection tend to be written in the past tense as they are about research that has already been done</a:t>
            </a:r>
          </a:p>
          <a:p>
            <a:pPr eaLnBrk="1" hangingPunct="1">
              <a:lnSpc>
                <a:spcPct val="90000"/>
              </a:lnSpc>
            </a:pPr>
            <a:r>
              <a:rPr lang="en-GB" altLang="en-US" sz="2900"/>
              <a:t>The chapters (or paper sections) on findings, interpretations and conclusions often use a combination of past and present tense.</a:t>
            </a:r>
          </a:p>
          <a:p>
            <a:pPr eaLnBrk="1" hangingPunct="1">
              <a:lnSpc>
                <a:spcPct val="90000"/>
              </a:lnSpc>
            </a:pPr>
            <a:r>
              <a:rPr lang="en-GB" altLang="en-US" sz="2900"/>
              <a:t>Past tense is used when referring to your research and present tense to your ideas when discussing what your findings mean</a:t>
            </a:r>
          </a:p>
          <a:p>
            <a:pPr eaLnBrk="1" hangingPunct="1">
              <a:lnSpc>
                <a:spcPct val="90000"/>
              </a:lnSpc>
              <a:buFont typeface="Wingdings" panose="05000000000000000000" pitchFamily="2" charset="2"/>
              <a:buNone/>
            </a:pPr>
            <a:endParaRPr lang="en-GB" altLang="en-US" sz="2900"/>
          </a:p>
        </p:txBody>
      </p:sp>
      <p:sp>
        <p:nvSpPr>
          <p:cNvPr id="34822" name="Rectangle 1028">
            <a:extLst>
              <a:ext uri="{FF2B5EF4-FFF2-40B4-BE49-F238E27FC236}">
                <a16:creationId xmlns:a16="http://schemas.microsoft.com/office/drawing/2014/main" id="{5595E123-EB8F-2431-AE67-1C93AAE6F985}"/>
              </a:ext>
            </a:extLst>
          </p:cNvPr>
          <p:cNvSpPr>
            <a:spLocks noChangeArrowheads="1"/>
          </p:cNvSpPr>
          <p:nvPr/>
        </p:nvSpPr>
        <p:spPr bwMode="auto">
          <a:xfrm>
            <a:off x="5651500" y="6491288"/>
            <a:ext cx="1987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lnSpc>
                <a:spcPct val="90000"/>
              </a:lnSpc>
              <a:spcBef>
                <a:spcPct val="20000"/>
              </a:spcBef>
              <a:buClrTx/>
              <a:buSzTx/>
              <a:buFontTx/>
              <a:buNone/>
            </a:pPr>
            <a:r>
              <a:rPr lang="en-GB" altLang="en-US" sz="2000">
                <a:latin typeface="Arial Narrow" panose="020B0606020202030204" pitchFamily="34" charset="0"/>
              </a:rPr>
              <a:t>(Hart, 1998, p. 182)</a:t>
            </a:r>
          </a:p>
        </p:txBody>
      </p:sp>
      <p:pic>
        <p:nvPicPr>
          <p:cNvPr id="34823" name="Picture 7" descr="MPj03096160000[1]">
            <a:extLst>
              <a:ext uri="{FF2B5EF4-FFF2-40B4-BE49-F238E27FC236}">
                <a16:creationId xmlns:a16="http://schemas.microsoft.com/office/drawing/2014/main" id="{706A7EAC-1571-5954-E5BD-A556D9D7AB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6296" y="136697"/>
            <a:ext cx="1691680" cy="12888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2774">
                                            <p:txEl>
                                              <p:pRg st="0" end="0"/>
                                            </p:txEl>
                                          </p:spTgt>
                                        </p:tgtEl>
                                        <p:attrNameLst>
                                          <p:attrName>style.visibility</p:attrName>
                                        </p:attrNameLst>
                                      </p:cBhvr>
                                      <p:to>
                                        <p:strVal val="visible"/>
                                      </p:to>
                                    </p:set>
                                    <p:anim calcmode="lin" valueType="num">
                                      <p:cBhvr additive="base">
                                        <p:cTn id="7" dur="500" fill="hold"/>
                                        <p:tgtEl>
                                          <p:spTgt spid="3277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277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2774">
                                            <p:txEl>
                                              <p:pRg st="1" end="1"/>
                                            </p:txEl>
                                          </p:spTgt>
                                        </p:tgtEl>
                                        <p:attrNameLst>
                                          <p:attrName>style.visibility</p:attrName>
                                        </p:attrNameLst>
                                      </p:cBhvr>
                                      <p:to>
                                        <p:strVal val="visible"/>
                                      </p:to>
                                    </p:set>
                                    <p:anim calcmode="lin" valueType="num">
                                      <p:cBhvr additive="base">
                                        <p:cTn id="13" dur="500" fill="hold"/>
                                        <p:tgtEl>
                                          <p:spTgt spid="3277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277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2774">
                                            <p:txEl>
                                              <p:pRg st="2" end="2"/>
                                            </p:txEl>
                                          </p:spTgt>
                                        </p:tgtEl>
                                        <p:attrNameLst>
                                          <p:attrName>style.visibility</p:attrName>
                                        </p:attrNameLst>
                                      </p:cBhvr>
                                      <p:to>
                                        <p:strVal val="visible"/>
                                      </p:to>
                                    </p:set>
                                    <p:anim calcmode="lin" valueType="num">
                                      <p:cBhvr additive="base">
                                        <p:cTn id="19" dur="500" fill="hold"/>
                                        <p:tgtEl>
                                          <p:spTgt spid="3277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277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2774">
                                            <p:txEl>
                                              <p:pRg st="3" end="3"/>
                                            </p:txEl>
                                          </p:spTgt>
                                        </p:tgtEl>
                                        <p:attrNameLst>
                                          <p:attrName>style.visibility</p:attrName>
                                        </p:attrNameLst>
                                      </p:cBhvr>
                                      <p:to>
                                        <p:strVal val="visible"/>
                                      </p:to>
                                    </p:set>
                                    <p:anim calcmode="lin" valueType="num">
                                      <p:cBhvr additive="base">
                                        <p:cTn id="25" dur="500" fill="hold"/>
                                        <p:tgtEl>
                                          <p:spTgt spid="3277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277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Content Placeholder 7">
            <a:extLst>
              <a:ext uri="{FF2B5EF4-FFF2-40B4-BE49-F238E27FC236}">
                <a16:creationId xmlns:a16="http://schemas.microsoft.com/office/drawing/2014/main" id="{54BC6CD4-9EA5-B8C7-3B6E-BBFEFE92090F}"/>
              </a:ext>
            </a:extLst>
          </p:cNvPr>
          <p:cNvSpPr>
            <a:spLocks noGrp="1"/>
          </p:cNvSpPr>
          <p:nvPr>
            <p:ph sz="quarter" idx="1"/>
          </p:nvPr>
        </p:nvSpPr>
        <p:spPr>
          <a:xfrm>
            <a:off x="0" y="115888"/>
            <a:ext cx="5219700" cy="6858000"/>
          </a:xfrm>
        </p:spPr>
        <p:txBody>
          <a:bodyPr/>
          <a:lstStyle/>
          <a:p>
            <a:pPr>
              <a:spcBef>
                <a:spcPts val="100"/>
              </a:spcBef>
            </a:pPr>
            <a:r>
              <a:rPr lang="en-IE" altLang="en-US" sz="1800"/>
              <a:t>1.0 Introduction	</a:t>
            </a:r>
          </a:p>
          <a:p>
            <a:pPr>
              <a:spcBef>
                <a:spcPts val="100"/>
              </a:spcBef>
            </a:pPr>
            <a:r>
              <a:rPr lang="en-IE" altLang="en-US" sz="1800"/>
              <a:t>2.0 Learning aims and outcomes</a:t>
            </a:r>
          </a:p>
          <a:p>
            <a:pPr>
              <a:spcBef>
                <a:spcPts val="100"/>
              </a:spcBef>
            </a:pPr>
            <a:r>
              <a:rPr lang="en-IE" altLang="en-US" sz="1800"/>
              <a:t>3.0 Preparation for the dissertation: research proposal</a:t>
            </a:r>
          </a:p>
          <a:p>
            <a:pPr>
              <a:spcBef>
                <a:spcPts val="100"/>
              </a:spcBef>
            </a:pPr>
            <a:r>
              <a:rPr lang="en-IE" altLang="en-US" sz="1800"/>
              <a:t>4.0 Planning your dissertation</a:t>
            </a:r>
          </a:p>
          <a:p>
            <a:pPr>
              <a:spcBef>
                <a:spcPts val="100"/>
              </a:spcBef>
            </a:pPr>
            <a:r>
              <a:rPr lang="en-IE" altLang="en-US" sz="1800"/>
              <a:t>5.0 Student and supervisor meetings</a:t>
            </a:r>
          </a:p>
          <a:p>
            <a:pPr>
              <a:spcBef>
                <a:spcPts val="100"/>
              </a:spcBef>
            </a:pPr>
            <a:r>
              <a:rPr lang="en-IE" altLang="en-US" sz="1800"/>
              <a:t>6.0 Ethical and confidentiality issues</a:t>
            </a:r>
          </a:p>
          <a:p>
            <a:pPr>
              <a:spcBef>
                <a:spcPts val="100"/>
              </a:spcBef>
            </a:pPr>
            <a:r>
              <a:rPr lang="en-IE" altLang="en-US" sz="1800"/>
              <a:t>7.0 The role of the supervisor</a:t>
            </a:r>
          </a:p>
          <a:p>
            <a:pPr>
              <a:spcBef>
                <a:spcPts val="100"/>
              </a:spcBef>
            </a:pPr>
            <a:r>
              <a:rPr lang="en-IE" altLang="en-US" sz="1800"/>
              <a:t>7.1 Feedback from supervisors</a:t>
            </a:r>
          </a:p>
          <a:p>
            <a:pPr>
              <a:spcBef>
                <a:spcPts val="100"/>
              </a:spcBef>
            </a:pPr>
            <a:r>
              <a:rPr lang="en-IE" altLang="en-US" sz="1800"/>
              <a:t>8.0 Dissertation examination</a:t>
            </a:r>
          </a:p>
          <a:p>
            <a:pPr>
              <a:spcBef>
                <a:spcPts val="100"/>
              </a:spcBef>
            </a:pPr>
            <a:r>
              <a:rPr lang="en-IE" altLang="en-US" sz="1800"/>
              <a:t>9.0 Examination process	</a:t>
            </a:r>
          </a:p>
          <a:p>
            <a:pPr>
              <a:spcBef>
                <a:spcPts val="100"/>
              </a:spcBef>
            </a:pPr>
            <a:r>
              <a:rPr lang="en-IE" altLang="en-US" sz="1800"/>
              <a:t>10.0 Evaluative template	</a:t>
            </a:r>
          </a:p>
          <a:p>
            <a:pPr>
              <a:spcBef>
                <a:spcPts val="100"/>
              </a:spcBef>
            </a:pPr>
            <a:r>
              <a:rPr lang="en-IE" altLang="en-US" sz="1800"/>
              <a:t>11.0 Binding services	</a:t>
            </a:r>
          </a:p>
          <a:p>
            <a:pPr>
              <a:spcBef>
                <a:spcPts val="100"/>
              </a:spcBef>
            </a:pPr>
            <a:r>
              <a:rPr lang="en-IE" altLang="en-US" sz="1800"/>
              <a:t>12.0 Composition of the dissertation	</a:t>
            </a:r>
          </a:p>
          <a:p>
            <a:pPr>
              <a:spcBef>
                <a:spcPts val="100"/>
              </a:spcBef>
            </a:pPr>
            <a:r>
              <a:rPr lang="en-IE" altLang="en-US" sz="1800"/>
              <a:t>13.0 Dissertation submission parameters	</a:t>
            </a:r>
          </a:p>
          <a:p>
            <a:pPr>
              <a:spcBef>
                <a:spcPts val="100"/>
              </a:spcBef>
            </a:pPr>
            <a:r>
              <a:rPr lang="en-IE" altLang="en-US" sz="1800"/>
              <a:t>14.0 Presentation and writing the dissertation	</a:t>
            </a:r>
          </a:p>
          <a:p>
            <a:pPr>
              <a:spcBef>
                <a:spcPts val="100"/>
              </a:spcBef>
            </a:pPr>
            <a:r>
              <a:rPr lang="en-IE" altLang="en-US" sz="1800"/>
              <a:t>15.0 References and readings</a:t>
            </a:r>
          </a:p>
          <a:p>
            <a:pPr>
              <a:spcBef>
                <a:spcPts val="100"/>
              </a:spcBef>
            </a:pPr>
            <a:r>
              <a:rPr lang="en-IE" altLang="en-US" sz="1800"/>
              <a:t>16.0 Academic writing, language proficiency and </a:t>
            </a:r>
            <a:br>
              <a:rPr lang="en-IE" altLang="en-US" sz="1800"/>
            </a:br>
            <a:r>
              <a:rPr lang="en-IE" altLang="en-US" sz="1800"/>
              <a:t>         supports	</a:t>
            </a:r>
          </a:p>
          <a:p>
            <a:pPr>
              <a:spcBef>
                <a:spcPts val="100"/>
              </a:spcBef>
            </a:pPr>
            <a:r>
              <a:rPr lang="en-IE" altLang="en-US" sz="1800"/>
              <a:t>17.0 Common pitfalls and previous review comments</a:t>
            </a:r>
          </a:p>
          <a:p>
            <a:pPr>
              <a:spcBef>
                <a:spcPts val="100"/>
              </a:spcBef>
            </a:pPr>
            <a:r>
              <a:rPr lang="en-IE" altLang="en-US" sz="1800"/>
              <a:t>18.0 Dissertation outcomes	</a:t>
            </a:r>
          </a:p>
          <a:p>
            <a:pPr>
              <a:spcBef>
                <a:spcPts val="100"/>
              </a:spcBef>
            </a:pPr>
            <a:r>
              <a:rPr lang="en-IE" altLang="en-US" sz="1800"/>
              <a:t>19.0 Conclusion	</a:t>
            </a:r>
          </a:p>
          <a:p>
            <a:pPr>
              <a:spcBef>
                <a:spcPts val="100"/>
              </a:spcBef>
            </a:pPr>
            <a:endParaRPr lang="en-IE" altLang="en-US" sz="1800"/>
          </a:p>
          <a:p>
            <a:pPr>
              <a:spcBef>
                <a:spcPts val="100"/>
              </a:spcBef>
            </a:pPr>
            <a:endParaRPr lang="en-IE" altLang="en-US" sz="1800"/>
          </a:p>
        </p:txBody>
      </p:sp>
      <p:sp>
        <p:nvSpPr>
          <p:cNvPr id="35843" name="Date Placeholder 3">
            <a:extLst>
              <a:ext uri="{FF2B5EF4-FFF2-40B4-BE49-F238E27FC236}">
                <a16:creationId xmlns:a16="http://schemas.microsoft.com/office/drawing/2014/main" id="{EDD48E38-41FB-61A1-7F71-BB429C57AF88}"/>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84670F03-C993-40B9-B5FA-5E2D96EA4067}"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35844" name="Slide Number Placeholder 5">
            <a:extLst>
              <a:ext uri="{FF2B5EF4-FFF2-40B4-BE49-F238E27FC236}">
                <a16:creationId xmlns:a16="http://schemas.microsoft.com/office/drawing/2014/main" id="{EF92AC75-7023-6375-3E7A-1A683212674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1434865E-194A-44F3-A3F8-330DEDE1E027}" type="slidenum">
              <a:rPr lang="en-GB" altLang="en-US" sz="1400">
                <a:solidFill>
                  <a:srgbClr val="FFFFFF"/>
                </a:solidFill>
                <a:latin typeface="Franklin Gothic Book" panose="020B0503020102020204" pitchFamily="34" charset="0"/>
              </a:rPr>
              <a:pPr>
                <a:spcBef>
                  <a:spcPct val="0"/>
                </a:spcBef>
                <a:buClrTx/>
                <a:buSzTx/>
                <a:buFontTx/>
                <a:buNone/>
              </a:pPr>
              <a:t>28</a:t>
            </a:fld>
            <a:endParaRPr lang="en-GB" altLang="en-US" sz="1400">
              <a:solidFill>
                <a:srgbClr val="FFFFFF"/>
              </a:solidFill>
              <a:latin typeface="Franklin Gothic Book" panose="020B0503020102020204" pitchFamily="34" charset="0"/>
            </a:endParaRPr>
          </a:p>
        </p:txBody>
      </p:sp>
    </p:spTree>
  </p:cSld>
  <p:clrMapOvr>
    <a:masterClrMapping/>
  </p:clrMapOvr>
  <p:transition>
    <p:dissolv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A33D00EA-7D6E-466B-A4F7-FCF39B0282F6}"/>
              </a:ext>
            </a:extLst>
          </p:cNvPr>
          <p:cNvSpPr>
            <a:spLocks noGrp="1"/>
          </p:cNvSpPr>
          <p:nvPr>
            <p:ph type="title"/>
          </p:nvPr>
        </p:nvSpPr>
        <p:spPr>
          <a:xfrm>
            <a:off x="900113" y="188913"/>
            <a:ext cx="7772400" cy="777875"/>
          </a:xfrm>
        </p:spPr>
        <p:txBody>
          <a:bodyPr/>
          <a:lstStyle/>
          <a:p>
            <a:r>
              <a:rPr lang="en-IE" altLang="en-US"/>
              <a:t>Some excerpts....</a:t>
            </a:r>
          </a:p>
        </p:txBody>
      </p:sp>
      <p:sp>
        <p:nvSpPr>
          <p:cNvPr id="36867" name="Content Placeholder 2">
            <a:extLst>
              <a:ext uri="{FF2B5EF4-FFF2-40B4-BE49-F238E27FC236}">
                <a16:creationId xmlns:a16="http://schemas.microsoft.com/office/drawing/2014/main" id="{13D32242-DC72-261B-AA0B-78D49BEC56B8}"/>
              </a:ext>
            </a:extLst>
          </p:cNvPr>
          <p:cNvSpPr>
            <a:spLocks noGrp="1"/>
          </p:cNvSpPr>
          <p:nvPr>
            <p:ph sz="quarter" idx="1"/>
          </p:nvPr>
        </p:nvSpPr>
        <p:spPr>
          <a:xfrm>
            <a:off x="179388" y="1052513"/>
            <a:ext cx="4176712" cy="4572000"/>
          </a:xfrm>
        </p:spPr>
        <p:txBody>
          <a:bodyPr/>
          <a:lstStyle/>
          <a:p>
            <a:r>
              <a:rPr lang="en-IE" altLang="en-US" sz="2000" b="1"/>
              <a:t>Structured meetings</a:t>
            </a:r>
          </a:p>
          <a:p>
            <a:pPr marL="776288" lvl="1" indent="-457200">
              <a:buFont typeface="Franklin Gothic Book" panose="020B0503020102020204" pitchFamily="34" charset="0"/>
              <a:buAutoNum type="arabicPeriod"/>
            </a:pPr>
            <a:r>
              <a:rPr lang="en-IE" altLang="en-US" sz="1800"/>
              <a:t>First meeting: presenting work in progress and preparing for the dissertation</a:t>
            </a:r>
          </a:p>
          <a:p>
            <a:pPr marL="776288" lvl="1" indent="-457200">
              <a:buFont typeface="Franklin Gothic Book" panose="020B0503020102020204" pitchFamily="34" charset="0"/>
              <a:buAutoNum type="arabicPeriod"/>
            </a:pPr>
            <a:r>
              <a:rPr lang="en-IE" altLang="en-US" sz="1800"/>
              <a:t>Second meeting: research proposal and literature review submission</a:t>
            </a:r>
          </a:p>
          <a:p>
            <a:pPr marL="776288" lvl="1" indent="-457200">
              <a:buFont typeface="Franklin Gothic Book" panose="020B0503020102020204" pitchFamily="34" charset="0"/>
              <a:buAutoNum type="arabicPeriod"/>
            </a:pPr>
            <a:r>
              <a:rPr lang="en-IE" altLang="en-US" sz="1800"/>
              <a:t>Third meeting: literature review feedback</a:t>
            </a:r>
          </a:p>
          <a:p>
            <a:pPr marL="776288" lvl="1" indent="-457200">
              <a:buFont typeface="Franklin Gothic Book" panose="020B0503020102020204" pitchFamily="34" charset="0"/>
              <a:buAutoNum type="arabicPeriod"/>
            </a:pPr>
            <a:r>
              <a:rPr lang="en-IE" altLang="en-US" sz="1800"/>
              <a:t>Fourth meeting: methodology feedback and operationalisation issues</a:t>
            </a:r>
          </a:p>
          <a:p>
            <a:pPr marL="776288" lvl="1" indent="-457200">
              <a:buFont typeface="Franklin Gothic Book" panose="020B0503020102020204" pitchFamily="34" charset="0"/>
              <a:buAutoNum type="arabicPeriod"/>
            </a:pPr>
            <a:r>
              <a:rPr lang="en-IE" altLang="en-US" sz="1800"/>
              <a:t>Fifth meeting: introduction feedback and planning the findings chapter</a:t>
            </a:r>
          </a:p>
          <a:p>
            <a:pPr marL="776288" lvl="1" indent="-457200">
              <a:buFont typeface="Franklin Gothic Book" panose="020B0503020102020204" pitchFamily="34" charset="0"/>
              <a:buAutoNum type="arabicPeriod"/>
            </a:pPr>
            <a:r>
              <a:rPr lang="en-IE" altLang="en-US" sz="1800"/>
              <a:t>Sixth meeting: planning analysis and write-up</a:t>
            </a:r>
          </a:p>
          <a:p>
            <a:pPr marL="776288" lvl="1" indent="-457200">
              <a:buFont typeface="Franklin Gothic Book" panose="020B0503020102020204" pitchFamily="34" charset="0"/>
              <a:buAutoNum type="arabicPeriod"/>
            </a:pPr>
            <a:r>
              <a:rPr lang="en-IE" altLang="en-US" sz="1800"/>
              <a:t>Seventh meeting: final progress review</a:t>
            </a:r>
          </a:p>
          <a:p>
            <a:pPr>
              <a:buFont typeface="Wingdings 2" panose="05020102010507070707" pitchFamily="18" charset="2"/>
              <a:buNone/>
            </a:pPr>
            <a:endParaRPr lang="en-IE" altLang="en-US" sz="1600" b="1"/>
          </a:p>
        </p:txBody>
      </p:sp>
      <p:sp>
        <p:nvSpPr>
          <p:cNvPr id="36868" name="Date Placeholder 4">
            <a:extLst>
              <a:ext uri="{FF2B5EF4-FFF2-40B4-BE49-F238E27FC236}">
                <a16:creationId xmlns:a16="http://schemas.microsoft.com/office/drawing/2014/main" id="{CDC7F5F9-61CC-C7DE-8894-F80FD26B1952}"/>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0EA449AE-AB3B-4AA1-A5A6-9242ACD26A88}"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36869" name="Slide Number Placeholder 6">
            <a:extLst>
              <a:ext uri="{FF2B5EF4-FFF2-40B4-BE49-F238E27FC236}">
                <a16:creationId xmlns:a16="http://schemas.microsoft.com/office/drawing/2014/main" id="{48CDD547-9BDC-3561-7C22-49E611C6DD2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09EADD0D-53EA-40C3-9AC7-E830364A5F40}" type="slidenum">
              <a:rPr lang="en-GB" altLang="en-US" sz="1400">
                <a:solidFill>
                  <a:srgbClr val="FFFFFF"/>
                </a:solidFill>
                <a:latin typeface="Franklin Gothic Book" panose="020B0503020102020204" pitchFamily="34" charset="0"/>
              </a:rPr>
              <a:pPr>
                <a:spcBef>
                  <a:spcPct val="0"/>
                </a:spcBef>
                <a:buClrTx/>
                <a:buSzTx/>
                <a:buFontTx/>
                <a:buNone/>
              </a:pPr>
              <a:t>29</a:t>
            </a:fld>
            <a:endParaRPr lang="en-GB" altLang="en-US" sz="1400">
              <a:solidFill>
                <a:srgbClr val="FFFFFF"/>
              </a:solidFill>
              <a:latin typeface="Franklin Gothic Book" panose="020B0503020102020204" pitchFamily="34" charset="0"/>
            </a:endParaRPr>
          </a:p>
        </p:txBody>
      </p:sp>
    </p:spTree>
  </p:cSld>
  <p:clrMapOvr>
    <a:masterClrMapping/>
  </p:clrMapOvr>
  <p:transition>
    <p:dissolv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5346BEB3-7A6A-8407-D37C-786B03F6E523}"/>
              </a:ext>
            </a:extLst>
          </p:cNvPr>
          <p:cNvSpPr>
            <a:spLocks noGrp="1"/>
          </p:cNvSpPr>
          <p:nvPr>
            <p:ph type="title"/>
          </p:nvPr>
        </p:nvSpPr>
        <p:spPr>
          <a:xfrm>
            <a:off x="900113" y="188913"/>
            <a:ext cx="7772400" cy="777875"/>
          </a:xfrm>
        </p:spPr>
        <p:txBody>
          <a:bodyPr/>
          <a:lstStyle/>
          <a:p>
            <a:r>
              <a:rPr lang="en-IE" altLang="en-US"/>
              <a:t>Some excerpts....</a:t>
            </a:r>
          </a:p>
        </p:txBody>
      </p:sp>
      <p:sp>
        <p:nvSpPr>
          <p:cNvPr id="37891" name="Content Placeholder 2">
            <a:extLst>
              <a:ext uri="{FF2B5EF4-FFF2-40B4-BE49-F238E27FC236}">
                <a16:creationId xmlns:a16="http://schemas.microsoft.com/office/drawing/2014/main" id="{E19B7CFA-7D51-14EA-6016-56A5320E8306}"/>
              </a:ext>
            </a:extLst>
          </p:cNvPr>
          <p:cNvSpPr>
            <a:spLocks noGrp="1"/>
          </p:cNvSpPr>
          <p:nvPr>
            <p:ph sz="quarter" idx="1"/>
          </p:nvPr>
        </p:nvSpPr>
        <p:spPr>
          <a:xfrm>
            <a:off x="179388" y="1052513"/>
            <a:ext cx="4176712" cy="5184775"/>
          </a:xfrm>
        </p:spPr>
        <p:txBody>
          <a:bodyPr/>
          <a:lstStyle/>
          <a:p>
            <a:pPr>
              <a:buFont typeface="Wingdings 2" panose="05020102010507070707" pitchFamily="18" charset="2"/>
              <a:buNone/>
            </a:pPr>
            <a:r>
              <a:rPr lang="en-IE" altLang="en-US" sz="1400" b="1" u="sng"/>
              <a:t>Component and order of presentation	</a:t>
            </a:r>
            <a:endParaRPr lang="en-IE" altLang="en-US" sz="1400" b="1"/>
          </a:p>
          <a:p>
            <a:r>
              <a:rPr lang="en-IE" altLang="en-US" sz="1400"/>
              <a:t>Title page 	(</a:t>
            </a:r>
            <a:r>
              <a:rPr lang="en-IE" altLang="en-US" sz="1400" i="1"/>
              <a:t>12.1)</a:t>
            </a:r>
            <a:r>
              <a:rPr lang="en-IE" altLang="en-US" sz="1400"/>
              <a:t>     	           unpaginated</a:t>
            </a:r>
          </a:p>
          <a:p>
            <a:r>
              <a:rPr lang="en-IE" altLang="en-US" sz="1400"/>
              <a:t>Abstract 		</a:t>
            </a:r>
            <a:r>
              <a:rPr lang="en-IE" altLang="en-US" sz="1400" i="1"/>
              <a:t>(12.2)</a:t>
            </a:r>
            <a:r>
              <a:rPr lang="en-IE" altLang="en-US" sz="1400"/>
              <a:t>   		i</a:t>
            </a:r>
          </a:p>
          <a:p>
            <a:r>
              <a:rPr lang="en-IE" altLang="en-US" sz="1400"/>
              <a:t>Dedication* 	</a:t>
            </a:r>
            <a:r>
              <a:rPr lang="en-IE" altLang="en-US" sz="1400" i="1"/>
              <a:t>(12.3)</a:t>
            </a:r>
            <a:r>
              <a:rPr lang="en-IE" altLang="en-US" sz="1400"/>
              <a:t>      		ii</a:t>
            </a:r>
          </a:p>
          <a:p>
            <a:r>
              <a:rPr lang="en-IE" altLang="en-US" sz="1400"/>
              <a:t>Acknowledgements 	</a:t>
            </a:r>
            <a:r>
              <a:rPr lang="en-IE" altLang="en-US" sz="1400" i="1"/>
              <a:t>(12.4)</a:t>
            </a:r>
            <a:r>
              <a:rPr lang="en-IE" altLang="en-US" sz="1400"/>
              <a:t>     		iii</a:t>
            </a:r>
          </a:p>
          <a:p>
            <a:r>
              <a:rPr lang="en-IE" altLang="en-US" sz="1400"/>
              <a:t>Ethical Declaration 	</a:t>
            </a:r>
            <a:r>
              <a:rPr lang="en-IE" altLang="en-US" sz="1400" i="1"/>
              <a:t>(12.5)</a:t>
            </a:r>
            <a:r>
              <a:rPr lang="en-IE" altLang="en-US" sz="1400"/>
              <a:t>      		iv</a:t>
            </a:r>
          </a:p>
          <a:p>
            <a:r>
              <a:rPr lang="en-IE" altLang="en-US" sz="1400"/>
              <a:t>Table of Contents 	</a:t>
            </a:r>
            <a:r>
              <a:rPr lang="en-IE" altLang="en-US" sz="1400" i="1"/>
              <a:t>(12.6)</a:t>
            </a:r>
            <a:r>
              <a:rPr lang="en-IE" altLang="en-US" sz="1400"/>
              <a:t> 		v-vii</a:t>
            </a:r>
          </a:p>
          <a:p>
            <a:r>
              <a:rPr lang="en-IE" altLang="en-US" sz="1400"/>
              <a:t>Lists of Figures, Tables and Abbreviations* </a:t>
            </a:r>
            <a:r>
              <a:rPr lang="en-IE" altLang="en-US" sz="1400" i="1"/>
              <a:t>(12.7)</a:t>
            </a:r>
            <a:r>
              <a:rPr lang="en-IE" altLang="en-US" sz="1400"/>
              <a:t>	viii-x</a:t>
            </a:r>
          </a:p>
          <a:p>
            <a:r>
              <a:rPr lang="en-IE" altLang="en-US" sz="1400"/>
              <a:t>Chapter One – Introduction 	</a:t>
            </a:r>
            <a:r>
              <a:rPr lang="en-IE" altLang="en-US" sz="1400" i="1"/>
              <a:t>(12.8)</a:t>
            </a:r>
            <a:r>
              <a:rPr lang="en-IE" altLang="en-US" sz="1400"/>
              <a:t>      	1</a:t>
            </a:r>
          </a:p>
          <a:p>
            <a:r>
              <a:rPr lang="en-IE" altLang="en-US" sz="1400"/>
              <a:t>Chapter Two – Literature Review#	 </a:t>
            </a:r>
            <a:r>
              <a:rPr lang="en-IE" altLang="en-US" sz="1400" i="1"/>
              <a:t>(12.9)</a:t>
            </a:r>
            <a:r>
              <a:rPr lang="en-IE" altLang="en-US" sz="1400"/>
              <a:t>	</a:t>
            </a:r>
          </a:p>
          <a:p>
            <a:r>
              <a:rPr lang="en-IE" altLang="en-US" sz="1400"/>
              <a:t>Chapter Three – Research Methodology </a:t>
            </a:r>
            <a:r>
              <a:rPr lang="en-IE" altLang="en-US" sz="1400" i="1"/>
              <a:t>(12.10)</a:t>
            </a:r>
            <a:r>
              <a:rPr lang="en-IE" altLang="en-US" sz="1400"/>
              <a:t>	</a:t>
            </a:r>
          </a:p>
          <a:p>
            <a:r>
              <a:rPr lang="en-IE" altLang="en-US" sz="1400"/>
              <a:t>Chapter Four – Research Findings 	</a:t>
            </a:r>
            <a:r>
              <a:rPr lang="en-IE" altLang="en-US" sz="1400" i="1"/>
              <a:t>(12.11)</a:t>
            </a:r>
            <a:r>
              <a:rPr lang="en-IE" altLang="en-US" sz="1400"/>
              <a:t>	</a:t>
            </a:r>
          </a:p>
          <a:p>
            <a:r>
              <a:rPr lang="en-IE" altLang="en-US" sz="1400"/>
              <a:t>Chapter Five – Discussion 	</a:t>
            </a:r>
            <a:r>
              <a:rPr lang="en-IE" altLang="en-US" sz="1400" i="1"/>
              <a:t>(12.12)</a:t>
            </a:r>
            <a:r>
              <a:rPr lang="en-IE" altLang="en-US" sz="1400"/>
              <a:t>	</a:t>
            </a:r>
          </a:p>
          <a:p>
            <a:r>
              <a:rPr lang="en-IE" altLang="en-US" sz="1400"/>
              <a:t>Chapter Six – Conclusions 	</a:t>
            </a:r>
            <a:r>
              <a:rPr lang="en-IE" altLang="en-US" sz="1400" i="1"/>
              <a:t>(12.13)</a:t>
            </a:r>
            <a:r>
              <a:rPr lang="en-IE" altLang="en-US" sz="1400"/>
              <a:t>	</a:t>
            </a:r>
          </a:p>
          <a:p>
            <a:r>
              <a:rPr lang="en-IE" altLang="en-US" sz="1400"/>
              <a:t>References 		</a:t>
            </a:r>
            <a:r>
              <a:rPr lang="en-IE" altLang="en-US" sz="1400" i="1"/>
              <a:t>(12.14)</a:t>
            </a:r>
            <a:endParaRPr lang="en-IE" altLang="en-US" sz="1400"/>
          </a:p>
          <a:p>
            <a:r>
              <a:rPr lang="en-IE" altLang="en-US" sz="1400"/>
              <a:t>Appendices 		</a:t>
            </a:r>
            <a:r>
              <a:rPr lang="en-IE" altLang="en-US" sz="1400" i="1"/>
              <a:t>(12.15)</a:t>
            </a:r>
            <a:endParaRPr lang="en-IE" altLang="en-US" sz="1400"/>
          </a:p>
          <a:p>
            <a:r>
              <a:rPr lang="en-IE" altLang="en-US" sz="1400"/>
              <a:t>Glossary* 		</a:t>
            </a:r>
            <a:r>
              <a:rPr lang="en-IE" altLang="en-US" sz="1400" i="1"/>
              <a:t>(12.16) </a:t>
            </a:r>
            <a:br>
              <a:rPr lang="en-IE" altLang="en-US" sz="1400" i="1"/>
            </a:br>
            <a:endParaRPr lang="en-IE" altLang="en-US" sz="1100" b="1"/>
          </a:p>
        </p:txBody>
      </p:sp>
      <p:sp>
        <p:nvSpPr>
          <p:cNvPr id="37892" name="Content Placeholder 3">
            <a:extLst>
              <a:ext uri="{FF2B5EF4-FFF2-40B4-BE49-F238E27FC236}">
                <a16:creationId xmlns:a16="http://schemas.microsoft.com/office/drawing/2014/main" id="{5CDF8286-65D7-A764-DDD6-E6824FFA140E}"/>
              </a:ext>
            </a:extLst>
          </p:cNvPr>
          <p:cNvSpPr>
            <a:spLocks noGrp="1"/>
          </p:cNvSpPr>
          <p:nvPr>
            <p:ph sz="quarter" idx="2"/>
          </p:nvPr>
        </p:nvSpPr>
        <p:spPr>
          <a:xfrm>
            <a:off x="4643438" y="1196975"/>
            <a:ext cx="4321175" cy="4572000"/>
          </a:xfrm>
        </p:spPr>
        <p:txBody>
          <a:bodyPr/>
          <a:lstStyle/>
          <a:p>
            <a:pPr>
              <a:buFont typeface="Wingdings 2" panose="05020102010507070707" pitchFamily="18" charset="2"/>
              <a:buNone/>
            </a:pPr>
            <a:r>
              <a:rPr lang="en-IE" altLang="en-US" sz="1600" b="1"/>
              <a:t>Summary </a:t>
            </a:r>
            <a:endParaRPr lang="en-IE" altLang="en-US" sz="1600"/>
          </a:p>
          <a:p>
            <a:r>
              <a:rPr lang="en-IE" altLang="en-US" sz="1600"/>
              <a:t>Introduction  - 1,000 (900-1,100)  	</a:t>
            </a:r>
          </a:p>
          <a:p>
            <a:r>
              <a:rPr lang="en-IE" altLang="en-US" sz="1600"/>
              <a:t>Literature review - 5,000 (4,500-5,500)	</a:t>
            </a:r>
          </a:p>
          <a:p>
            <a:r>
              <a:rPr lang="en-IE" altLang="en-US" sz="1600"/>
              <a:t>Methodology - 2,500 (2,250-2,750)	</a:t>
            </a:r>
          </a:p>
          <a:p>
            <a:r>
              <a:rPr lang="en-IE" altLang="en-US" sz="1600"/>
              <a:t>Research findings - 3,000 (2,700-3,300)	</a:t>
            </a:r>
          </a:p>
          <a:p>
            <a:r>
              <a:rPr lang="en-IE" altLang="en-US" sz="1600"/>
              <a:t>Discussion - 2,500 (2,250-2,750)		</a:t>
            </a:r>
          </a:p>
          <a:p>
            <a:r>
              <a:rPr lang="en-IE" altLang="en-US" sz="1600"/>
              <a:t>Conclusions - 1,000 (900-1,100)    	</a:t>
            </a:r>
          </a:p>
          <a:p>
            <a:r>
              <a:rPr lang="en-IE" altLang="en-US" sz="1600"/>
              <a:t>Total  - 15,000 (13,500-16,500)		</a:t>
            </a:r>
            <a:br>
              <a:rPr lang="en-IE" altLang="en-US" sz="1600"/>
            </a:br>
            <a:endParaRPr lang="en-IE" altLang="en-US" sz="1600"/>
          </a:p>
          <a:p>
            <a:r>
              <a:rPr lang="en-IE" altLang="en-US" sz="1600"/>
              <a:t> Where the dissertation falls outside of the stipulated word count, it will not be corrected. Instead it will be returned to the student for amendment and will be corrected only when it complies with word count stipulations.</a:t>
            </a:r>
          </a:p>
          <a:p>
            <a:endParaRPr lang="en-IE" altLang="en-US" sz="1600"/>
          </a:p>
        </p:txBody>
      </p:sp>
      <p:sp>
        <p:nvSpPr>
          <p:cNvPr id="37893" name="Date Placeholder 4">
            <a:extLst>
              <a:ext uri="{FF2B5EF4-FFF2-40B4-BE49-F238E27FC236}">
                <a16:creationId xmlns:a16="http://schemas.microsoft.com/office/drawing/2014/main" id="{4202CDBC-D4FC-CE2B-F2F0-A04BECD9311D}"/>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6BE97659-4276-47A3-998A-17EC33A30438}"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37894" name="Slide Number Placeholder 6">
            <a:extLst>
              <a:ext uri="{FF2B5EF4-FFF2-40B4-BE49-F238E27FC236}">
                <a16:creationId xmlns:a16="http://schemas.microsoft.com/office/drawing/2014/main" id="{8222BBB4-43E1-A10B-E562-3ADA1405847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DF664C2A-75C2-4575-A07D-652F9F2988D5}" type="slidenum">
              <a:rPr lang="en-GB" altLang="en-US" sz="1400">
                <a:solidFill>
                  <a:srgbClr val="FFFFFF"/>
                </a:solidFill>
                <a:latin typeface="Franklin Gothic Book" panose="020B0503020102020204" pitchFamily="34" charset="0"/>
              </a:rPr>
              <a:pPr>
                <a:spcBef>
                  <a:spcPct val="0"/>
                </a:spcBef>
                <a:buClrTx/>
                <a:buSzTx/>
                <a:buFontTx/>
                <a:buNone/>
              </a:pPr>
              <a:t>30</a:t>
            </a:fld>
            <a:endParaRPr lang="en-GB" altLang="en-US" sz="1400">
              <a:solidFill>
                <a:srgbClr val="FFFFFF"/>
              </a:solidFill>
              <a:latin typeface="Franklin Gothic Book" panose="020B0503020102020204" pitchFamily="34" charset="0"/>
            </a:endParaRPr>
          </a:p>
        </p:txBody>
      </p:sp>
    </p:spTree>
  </p:cSld>
  <p:clrMapOvr>
    <a:masterClrMapping/>
  </p:clrMapOvr>
  <p:transition>
    <p:dissolv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F16C9722-E274-01B6-F76F-2A1029B61201}"/>
              </a:ext>
            </a:extLst>
          </p:cNvPr>
          <p:cNvSpPr>
            <a:spLocks noGrp="1"/>
          </p:cNvSpPr>
          <p:nvPr>
            <p:ph type="title"/>
          </p:nvPr>
        </p:nvSpPr>
        <p:spPr>
          <a:xfrm>
            <a:off x="900113" y="188913"/>
            <a:ext cx="7772400" cy="777875"/>
          </a:xfrm>
        </p:spPr>
        <p:txBody>
          <a:bodyPr/>
          <a:lstStyle/>
          <a:p>
            <a:r>
              <a:rPr lang="en-IE" altLang="en-US"/>
              <a:t>Some excerpts....</a:t>
            </a:r>
          </a:p>
        </p:txBody>
      </p:sp>
      <p:sp>
        <p:nvSpPr>
          <p:cNvPr id="38915" name="Content Placeholder 2">
            <a:extLst>
              <a:ext uri="{FF2B5EF4-FFF2-40B4-BE49-F238E27FC236}">
                <a16:creationId xmlns:a16="http://schemas.microsoft.com/office/drawing/2014/main" id="{1AE734D9-7EA5-1F86-C0F8-ED6FECE27181}"/>
              </a:ext>
            </a:extLst>
          </p:cNvPr>
          <p:cNvSpPr>
            <a:spLocks noGrp="1"/>
          </p:cNvSpPr>
          <p:nvPr>
            <p:ph sz="quarter" idx="1"/>
          </p:nvPr>
        </p:nvSpPr>
        <p:spPr>
          <a:xfrm>
            <a:off x="179388" y="1052513"/>
            <a:ext cx="4176712" cy="5184775"/>
          </a:xfrm>
        </p:spPr>
        <p:txBody>
          <a:bodyPr/>
          <a:lstStyle/>
          <a:p>
            <a:pPr>
              <a:buFont typeface="Wingdings 2" panose="05020102010507070707" pitchFamily="18" charset="2"/>
              <a:buNone/>
            </a:pPr>
            <a:r>
              <a:rPr lang="en-IE" altLang="en-US" sz="2000" b="1" u="sng"/>
              <a:t>Ethical implications</a:t>
            </a:r>
          </a:p>
          <a:p>
            <a:r>
              <a:rPr lang="en-IE" altLang="en-US" sz="1800"/>
              <a:t>protecting research participants from harm</a:t>
            </a:r>
          </a:p>
          <a:p>
            <a:r>
              <a:rPr lang="en-IE" altLang="en-US" sz="1800"/>
              <a:t>fully respecting the privacy and dignity</a:t>
            </a:r>
          </a:p>
          <a:p>
            <a:r>
              <a:rPr lang="en-IE" altLang="en-US" sz="1800"/>
              <a:t>fully informing of the purpose of the study</a:t>
            </a:r>
          </a:p>
          <a:p>
            <a:r>
              <a:rPr lang="en-IE" altLang="en-US" sz="1800"/>
              <a:t>electing to participate -fully informed and free-will basis</a:t>
            </a:r>
          </a:p>
          <a:p>
            <a:r>
              <a:rPr lang="en-IE" altLang="en-US" sz="1800"/>
              <a:t>obtaining informed consent</a:t>
            </a:r>
          </a:p>
          <a:p>
            <a:r>
              <a:rPr lang="en-IE" altLang="en-US" sz="1800"/>
              <a:t>the confidentiality of data involved/handling</a:t>
            </a:r>
          </a:p>
          <a:p>
            <a:r>
              <a:rPr lang="en-IE" altLang="en-US" sz="1800"/>
              <a:t>the anonymity of participants </a:t>
            </a:r>
          </a:p>
          <a:p>
            <a:r>
              <a:rPr lang="en-IE" altLang="en-US" sz="1800"/>
              <a:t>honest and transparent communication</a:t>
            </a:r>
          </a:p>
          <a:p>
            <a:r>
              <a:rPr lang="en-IE" altLang="en-US" sz="1800"/>
              <a:t>not in any way misrepresenting work</a:t>
            </a:r>
          </a:p>
          <a:p>
            <a:r>
              <a:rPr lang="en-IE" altLang="en-US" sz="1800"/>
              <a:t>acknowledging others’ contributions</a:t>
            </a:r>
          </a:p>
          <a:p>
            <a:r>
              <a:rPr lang="en-IE" altLang="en-US" sz="1800"/>
              <a:t>avoidance of plagiarism.</a:t>
            </a:r>
          </a:p>
          <a:p>
            <a:endParaRPr lang="en-IE" altLang="en-US" sz="1100" b="1"/>
          </a:p>
        </p:txBody>
      </p:sp>
      <p:sp>
        <p:nvSpPr>
          <p:cNvPr id="38916" name="Content Placeholder 3">
            <a:extLst>
              <a:ext uri="{FF2B5EF4-FFF2-40B4-BE49-F238E27FC236}">
                <a16:creationId xmlns:a16="http://schemas.microsoft.com/office/drawing/2014/main" id="{869D02F8-7257-C1FA-B8F6-F302B8102AA7}"/>
              </a:ext>
            </a:extLst>
          </p:cNvPr>
          <p:cNvSpPr>
            <a:spLocks noGrp="1"/>
          </p:cNvSpPr>
          <p:nvPr>
            <p:ph sz="quarter" idx="2"/>
          </p:nvPr>
        </p:nvSpPr>
        <p:spPr>
          <a:xfrm>
            <a:off x="4643438" y="1196975"/>
            <a:ext cx="4321175" cy="4572000"/>
          </a:xfrm>
        </p:spPr>
        <p:txBody>
          <a:bodyPr/>
          <a:lstStyle/>
          <a:p>
            <a:pPr>
              <a:buFont typeface="Wingdings 2" panose="05020102010507070707" pitchFamily="18" charset="2"/>
              <a:buNone/>
            </a:pPr>
            <a:r>
              <a:rPr lang="en-IE" altLang="en-US" sz="2000" b="1"/>
              <a:t>Submission by :</a:t>
            </a:r>
            <a:endParaRPr lang="en-IE" altLang="en-US" sz="2000"/>
          </a:p>
          <a:p>
            <a:r>
              <a:rPr lang="en-IE" altLang="en-US" sz="1800"/>
              <a:t>Two spiral/ring bound copy; and	</a:t>
            </a:r>
          </a:p>
          <a:p>
            <a:r>
              <a:rPr lang="en-IE" altLang="en-US" sz="1800"/>
              <a:t>One single electronic copy of the complete dissertation in word processor format uploaded to both:</a:t>
            </a:r>
            <a:br>
              <a:rPr lang="en-IE" altLang="en-US" sz="1600"/>
            </a:br>
            <a:endParaRPr lang="en-IE" altLang="en-US" sz="1600"/>
          </a:p>
          <a:p>
            <a:pPr>
              <a:buFont typeface="Wingdings 2" panose="05020102010507070707" pitchFamily="18" charset="2"/>
              <a:buNone/>
            </a:pPr>
            <a:r>
              <a:rPr lang="en-IE" altLang="en-US" sz="1800" b="1"/>
              <a:t>Writing tips</a:t>
            </a:r>
          </a:p>
          <a:p>
            <a:pPr lvl="1"/>
            <a:r>
              <a:rPr lang="en-IE" altLang="en-US" sz="1600"/>
              <a:t>Style, voice, tense, fonts, headings, tables, punctuation, referencing, pitfalls</a:t>
            </a:r>
          </a:p>
          <a:p>
            <a:endParaRPr lang="en-IE" altLang="en-US" sz="1100"/>
          </a:p>
        </p:txBody>
      </p:sp>
      <p:sp>
        <p:nvSpPr>
          <p:cNvPr id="38917" name="Date Placeholder 4">
            <a:extLst>
              <a:ext uri="{FF2B5EF4-FFF2-40B4-BE49-F238E27FC236}">
                <a16:creationId xmlns:a16="http://schemas.microsoft.com/office/drawing/2014/main" id="{BDB9A040-446D-1402-D27D-DD75D8BD28D1}"/>
              </a:ext>
            </a:extLst>
          </p:cNvPr>
          <p:cNvSpPr>
            <a:spLocks noGrp="1"/>
          </p:cNvSpPr>
          <p:nvPr>
            <p:ph type="dt" sz="quarter" idx="10"/>
          </p:nvPr>
        </p:nvSpPr>
        <p:spPr bwMode="auto">
          <a:xfrm>
            <a:off x="539750" y="6381750"/>
            <a:ext cx="24765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04D1472F-E77E-4261-8A8B-EFCF635C3884}"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38918" name="Footer Placeholder 5">
            <a:extLst>
              <a:ext uri="{FF2B5EF4-FFF2-40B4-BE49-F238E27FC236}">
                <a16:creationId xmlns:a16="http://schemas.microsoft.com/office/drawing/2014/main" id="{6BC39AD2-5A09-133F-1D1B-4A3A1D810360}"/>
              </a:ext>
            </a:extLst>
          </p:cNvPr>
          <p:cNvSpPr>
            <a:spLocks noGrp="1"/>
          </p:cNvSpPr>
          <p:nvPr>
            <p:ph type="ftr" sz="quarter" idx="11"/>
          </p:nvPr>
        </p:nvSpPr>
        <p:spPr bwMode="auto">
          <a:xfrm>
            <a:off x="611188" y="6021388"/>
            <a:ext cx="3154362" cy="457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r>
              <a:rPr lang="en-GB" altLang="en-US" sz="1400">
                <a:solidFill>
                  <a:schemeClr val="tx2"/>
                </a:solidFill>
                <a:latin typeface="Times New Roman" panose="02020603050405020304" pitchFamily="18" charset="0"/>
              </a:rPr>
              <a:t>S. Byrne</a:t>
            </a:r>
          </a:p>
        </p:txBody>
      </p:sp>
      <p:sp>
        <p:nvSpPr>
          <p:cNvPr id="38919" name="Slide Number Placeholder 6">
            <a:extLst>
              <a:ext uri="{FF2B5EF4-FFF2-40B4-BE49-F238E27FC236}">
                <a16:creationId xmlns:a16="http://schemas.microsoft.com/office/drawing/2014/main" id="{BA687A2D-468B-A760-A085-5A7B3DDC3AAE}"/>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C007013D-1DDA-47AE-9A40-E9FDA140612A}" type="slidenum">
              <a:rPr lang="en-GB" altLang="en-US" sz="1400">
                <a:solidFill>
                  <a:srgbClr val="FFFFFF"/>
                </a:solidFill>
                <a:latin typeface="Franklin Gothic Book" panose="020B0503020102020204" pitchFamily="34" charset="0"/>
              </a:rPr>
              <a:pPr>
                <a:spcBef>
                  <a:spcPct val="0"/>
                </a:spcBef>
                <a:buClrTx/>
                <a:buSzTx/>
                <a:buFontTx/>
                <a:buNone/>
              </a:pPr>
              <a:t>31</a:t>
            </a:fld>
            <a:endParaRPr lang="en-GB" altLang="en-US" sz="1400">
              <a:solidFill>
                <a:srgbClr val="FFFFFF"/>
              </a:solidFill>
              <a:latin typeface="Franklin Gothic Book" panose="020B0503020102020204" pitchFamily="34" charset="0"/>
            </a:endParaRPr>
          </a:p>
        </p:txBody>
      </p:sp>
      <p:graphicFrame>
        <p:nvGraphicFramePr>
          <p:cNvPr id="8" name="Table 7">
            <a:extLst>
              <a:ext uri="{FF2B5EF4-FFF2-40B4-BE49-F238E27FC236}">
                <a16:creationId xmlns:a16="http://schemas.microsoft.com/office/drawing/2014/main" id="{AA6724BA-F64E-0BE4-9E30-2DBC772DA89A}"/>
              </a:ext>
            </a:extLst>
          </p:cNvPr>
          <p:cNvGraphicFramePr>
            <a:graphicFrameLocks noGrp="1"/>
          </p:cNvGraphicFramePr>
          <p:nvPr/>
        </p:nvGraphicFramePr>
        <p:xfrm>
          <a:off x="3708400" y="5084763"/>
          <a:ext cx="5286375" cy="1463674"/>
        </p:xfrm>
        <a:graphic>
          <a:graphicData uri="http://schemas.openxmlformats.org/drawingml/2006/table">
            <a:tbl>
              <a:tblPr/>
              <a:tblGrid>
                <a:gridCol w="933562">
                  <a:extLst>
                    <a:ext uri="{9D8B030D-6E8A-4147-A177-3AD203B41FA5}">
                      <a16:colId xmlns:a16="http://schemas.microsoft.com/office/drawing/2014/main" val="20000"/>
                    </a:ext>
                  </a:extLst>
                </a:gridCol>
                <a:gridCol w="876405">
                  <a:extLst>
                    <a:ext uri="{9D8B030D-6E8A-4147-A177-3AD203B41FA5}">
                      <a16:colId xmlns:a16="http://schemas.microsoft.com/office/drawing/2014/main" val="20001"/>
                    </a:ext>
                  </a:extLst>
                </a:gridCol>
                <a:gridCol w="813533">
                  <a:extLst>
                    <a:ext uri="{9D8B030D-6E8A-4147-A177-3AD203B41FA5}">
                      <a16:colId xmlns:a16="http://schemas.microsoft.com/office/drawing/2014/main" val="20002"/>
                    </a:ext>
                  </a:extLst>
                </a:gridCol>
                <a:gridCol w="1000880">
                  <a:extLst>
                    <a:ext uri="{9D8B030D-6E8A-4147-A177-3AD203B41FA5}">
                      <a16:colId xmlns:a16="http://schemas.microsoft.com/office/drawing/2014/main" val="20003"/>
                    </a:ext>
                  </a:extLst>
                </a:gridCol>
                <a:gridCol w="862434">
                  <a:extLst>
                    <a:ext uri="{9D8B030D-6E8A-4147-A177-3AD203B41FA5}">
                      <a16:colId xmlns:a16="http://schemas.microsoft.com/office/drawing/2014/main" val="20004"/>
                    </a:ext>
                  </a:extLst>
                </a:gridCol>
                <a:gridCol w="799561">
                  <a:extLst>
                    <a:ext uri="{9D8B030D-6E8A-4147-A177-3AD203B41FA5}">
                      <a16:colId xmlns:a16="http://schemas.microsoft.com/office/drawing/2014/main" val="20005"/>
                    </a:ext>
                  </a:extLst>
                </a:gridCol>
              </a:tblGrid>
              <a:tr h="182959">
                <a:tc>
                  <a:txBody>
                    <a:bodyPr/>
                    <a:lstStyle/>
                    <a:p>
                      <a:pPr marL="0" marR="0" algn="ctr">
                        <a:spcBef>
                          <a:spcPts val="0"/>
                        </a:spcBef>
                        <a:spcAft>
                          <a:spcPts val="0"/>
                        </a:spcAft>
                      </a:pPr>
                      <a:r>
                        <a:rPr lang="en-IE" sz="1200" dirty="0">
                          <a:latin typeface="Times New Roman"/>
                          <a:ea typeface="Times New Roman"/>
                        </a:rPr>
                        <a:t>informs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reviews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argues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states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synthesises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Asserts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82959">
                <a:tc>
                  <a:txBody>
                    <a:bodyPr/>
                    <a:lstStyle/>
                    <a:p>
                      <a:pPr marL="0" marR="0" algn="ctr">
                        <a:spcBef>
                          <a:spcPts val="0"/>
                        </a:spcBef>
                        <a:spcAft>
                          <a:spcPts val="0"/>
                        </a:spcAft>
                      </a:pPr>
                      <a:r>
                        <a:rPr lang="en-IE" sz="1200">
                          <a:latin typeface="Times New Roman"/>
                          <a:ea typeface="Times New Roman"/>
                        </a:rPr>
                        <a:t>claims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critiques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explains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illuminates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challenges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Defends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82959">
                <a:tc>
                  <a:txBody>
                    <a:bodyPr/>
                    <a:lstStyle/>
                    <a:p>
                      <a:pPr marL="0" marR="0" algn="ctr">
                        <a:spcBef>
                          <a:spcPts val="0"/>
                        </a:spcBef>
                        <a:spcAft>
                          <a:spcPts val="0"/>
                        </a:spcAft>
                      </a:pPr>
                      <a:r>
                        <a:rPr lang="en-IE" sz="1200">
                          <a:latin typeface="Times New Roman"/>
                          <a:ea typeface="Times New Roman"/>
                        </a:rPr>
                        <a:t>rejects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reconsiders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identifies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provides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formulates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qualifies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82959">
                <a:tc>
                  <a:txBody>
                    <a:bodyPr/>
                    <a:lstStyle/>
                    <a:p>
                      <a:pPr marL="0" marR="0" algn="ctr">
                        <a:spcBef>
                          <a:spcPts val="0"/>
                        </a:spcBef>
                        <a:spcAft>
                          <a:spcPts val="0"/>
                        </a:spcAft>
                      </a:pPr>
                      <a:r>
                        <a:rPr lang="en-IE" sz="1200">
                          <a:latin typeface="Times New Roman"/>
                          <a:ea typeface="Times New Roman"/>
                        </a:rPr>
                        <a:t>infers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summarises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disagrees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maintains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outlines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compares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65920">
                <a:tc>
                  <a:txBody>
                    <a:bodyPr/>
                    <a:lstStyle/>
                    <a:p>
                      <a:pPr marL="0" marR="0" algn="ctr">
                        <a:spcBef>
                          <a:spcPts val="0"/>
                        </a:spcBef>
                        <a:spcAft>
                          <a:spcPts val="0"/>
                        </a:spcAft>
                      </a:pPr>
                      <a:r>
                        <a:rPr lang="en-IE" sz="1200">
                          <a:latin typeface="Times New Roman"/>
                          <a:ea typeface="Times New Roman"/>
                        </a:rPr>
                        <a:t>distinguishes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lists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postulates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acknowledges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emphasises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cautions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182959">
                <a:tc>
                  <a:txBody>
                    <a:bodyPr/>
                    <a:lstStyle/>
                    <a:p>
                      <a:pPr marL="0" marR="0" algn="ctr">
                        <a:spcBef>
                          <a:spcPts val="0"/>
                        </a:spcBef>
                        <a:spcAft>
                          <a:spcPts val="0"/>
                        </a:spcAft>
                      </a:pPr>
                      <a:r>
                        <a:rPr lang="en-IE" sz="1200">
                          <a:latin typeface="Times New Roman"/>
                          <a:ea typeface="Times New Roman"/>
                        </a:rPr>
                        <a:t>declares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analyses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observes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disputes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highlights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perceives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182959">
                <a:tc>
                  <a:txBody>
                    <a:bodyPr/>
                    <a:lstStyle/>
                    <a:p>
                      <a:pPr marL="0" marR="0" algn="ctr">
                        <a:spcBef>
                          <a:spcPts val="0"/>
                        </a:spcBef>
                        <a:spcAft>
                          <a:spcPts val="0"/>
                        </a:spcAft>
                      </a:pPr>
                      <a:r>
                        <a:rPr lang="en-IE" sz="1200">
                          <a:latin typeface="Times New Roman"/>
                          <a:ea typeface="Times New Roman"/>
                        </a:rPr>
                        <a:t>concludes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dirty="0">
                          <a:latin typeface="Times New Roman"/>
                          <a:ea typeface="Times New Roman"/>
                        </a:rPr>
                        <a:t>stresses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a:latin typeface="Times New Roman"/>
                          <a:ea typeface="Times New Roman"/>
                        </a:rPr>
                        <a:t>contrasts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dirty="0">
                          <a:latin typeface="Times New Roman"/>
                          <a:ea typeface="Times New Roman"/>
                        </a:rPr>
                        <a:t>proposes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dirty="0">
                          <a:latin typeface="Times New Roman"/>
                          <a:ea typeface="Times New Roman"/>
                        </a:rPr>
                        <a:t>implies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spcBef>
                          <a:spcPts val="0"/>
                        </a:spcBef>
                        <a:spcAft>
                          <a:spcPts val="0"/>
                        </a:spcAft>
                      </a:pPr>
                      <a:r>
                        <a:rPr lang="en-IE" sz="1200" dirty="0">
                          <a:latin typeface="Times New Roman"/>
                          <a:ea typeface="Times New Roman"/>
                        </a:rPr>
                        <a:t>Regards</a:t>
                      </a:r>
                    </a:p>
                  </a:txBody>
                  <a:tcPr marL="68588" marR="6858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38978" name="Rectangle 1">
            <a:extLst>
              <a:ext uri="{FF2B5EF4-FFF2-40B4-BE49-F238E27FC236}">
                <a16:creationId xmlns:a16="http://schemas.microsoft.com/office/drawing/2014/main" id="{2CF96877-3D76-A6C4-3737-BE8790C73232}"/>
              </a:ext>
            </a:extLst>
          </p:cNvPr>
          <p:cNvSpPr>
            <a:spLocks noChangeArrowheads="1"/>
          </p:cNvSpPr>
          <p:nvPr/>
        </p:nvSpPr>
        <p:spPr bwMode="auto">
          <a:xfrm>
            <a:off x="5292725" y="4797425"/>
            <a:ext cx="36353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indent="457200">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r">
              <a:spcBef>
                <a:spcPct val="0"/>
              </a:spcBef>
              <a:buClrTx/>
              <a:buSzTx/>
              <a:buFontTx/>
              <a:buNone/>
            </a:pPr>
            <a:r>
              <a:rPr lang="en-IE" altLang="en-US" sz="1200">
                <a:latin typeface="Times New Roman" panose="02020603050405020304" pitchFamily="18" charset="0"/>
                <a:cs typeface="Times New Roman" panose="02020603050405020304" pitchFamily="18" charset="0"/>
              </a:rPr>
              <a:t>  Source: Adapted from Ballenger (1999, p. 213)</a:t>
            </a:r>
            <a:endParaRPr lang="en-IE" altLang="en-US" sz="2400">
              <a:latin typeface="Times New Roman" panose="02020603050405020304" pitchFamily="18" charset="0"/>
            </a:endParaRPr>
          </a:p>
        </p:txBody>
      </p:sp>
    </p:spTree>
  </p:cSld>
  <p:clrMapOvr>
    <a:masterClrMapping/>
  </p:clrMapOvr>
  <p:transition>
    <p:dissolv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EA5C04EF-8B8B-734D-DAFD-20276A4DE901}"/>
              </a:ext>
            </a:extLst>
          </p:cNvPr>
          <p:cNvSpPr>
            <a:spLocks noGrp="1" noChangeArrowheads="1"/>
          </p:cNvSpPr>
          <p:nvPr>
            <p:ph type="title"/>
          </p:nvPr>
        </p:nvSpPr>
        <p:spPr/>
        <p:txBody>
          <a:bodyPr/>
          <a:lstStyle/>
          <a:p>
            <a:pPr eaLnBrk="1" hangingPunct="1"/>
            <a:r>
              <a:rPr lang="en-GB" altLang="en-US"/>
              <a:t>What it is all about…</a:t>
            </a:r>
          </a:p>
        </p:txBody>
      </p:sp>
      <p:sp>
        <p:nvSpPr>
          <p:cNvPr id="39939" name="Date Placeholder 2">
            <a:extLst>
              <a:ext uri="{FF2B5EF4-FFF2-40B4-BE49-F238E27FC236}">
                <a16:creationId xmlns:a16="http://schemas.microsoft.com/office/drawing/2014/main" id="{3644511B-EBA9-2FC3-62D5-566712C23993}"/>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C44BFE67-B84D-411B-A485-B61E094CD16B}"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39940" name="Slide Number Placeholder 4">
            <a:extLst>
              <a:ext uri="{FF2B5EF4-FFF2-40B4-BE49-F238E27FC236}">
                <a16:creationId xmlns:a16="http://schemas.microsoft.com/office/drawing/2014/main" id="{ECAC86CB-28DF-CAD7-CDC6-5F74DAD67551}"/>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94368BDA-52AE-460A-9231-0EDDBF7F3192}" type="slidenum">
              <a:rPr lang="en-GB" altLang="en-US" sz="1400">
                <a:solidFill>
                  <a:srgbClr val="FFFFFF"/>
                </a:solidFill>
                <a:latin typeface="Franklin Gothic Book" panose="020B0503020102020204" pitchFamily="34" charset="0"/>
              </a:rPr>
              <a:pPr>
                <a:spcBef>
                  <a:spcPct val="0"/>
                </a:spcBef>
                <a:buClrTx/>
                <a:buSzTx/>
                <a:buFontTx/>
                <a:buNone/>
              </a:pPr>
              <a:t>32</a:t>
            </a:fld>
            <a:endParaRPr lang="en-GB" altLang="en-US" sz="1400">
              <a:solidFill>
                <a:srgbClr val="FFFFFF"/>
              </a:solidFill>
              <a:latin typeface="Franklin Gothic Book" panose="020B0503020102020204" pitchFamily="34" charset="0"/>
            </a:endParaRPr>
          </a:p>
        </p:txBody>
      </p:sp>
      <p:pic>
        <p:nvPicPr>
          <p:cNvPr id="33798" name="Picture 3" descr="BD05629_">
            <a:extLst>
              <a:ext uri="{FF2B5EF4-FFF2-40B4-BE49-F238E27FC236}">
                <a16:creationId xmlns:a16="http://schemas.microsoft.com/office/drawing/2014/main" id="{AC6B05E5-B5EC-655D-DC22-60164D3828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0800" y="2819400"/>
            <a:ext cx="44450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9" name="Text Box 4">
            <a:extLst>
              <a:ext uri="{FF2B5EF4-FFF2-40B4-BE49-F238E27FC236}">
                <a16:creationId xmlns:a16="http://schemas.microsoft.com/office/drawing/2014/main" id="{AB4EE652-A4BA-CB25-3533-0C9721526740}"/>
              </a:ext>
            </a:extLst>
          </p:cNvPr>
          <p:cNvSpPr txBox="1">
            <a:spLocks noChangeArrowheads="1"/>
          </p:cNvSpPr>
          <p:nvPr/>
        </p:nvSpPr>
        <p:spPr bwMode="auto">
          <a:xfrm>
            <a:off x="457200" y="3581400"/>
            <a:ext cx="214947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800" b="1">
                <a:latin typeface="Times New Roman" panose="02020603050405020304" pitchFamily="18" charset="0"/>
              </a:rPr>
              <a:t>THINKING</a:t>
            </a:r>
          </a:p>
        </p:txBody>
      </p:sp>
      <p:sp>
        <p:nvSpPr>
          <p:cNvPr id="33800" name="Text Box 5">
            <a:extLst>
              <a:ext uri="{FF2B5EF4-FFF2-40B4-BE49-F238E27FC236}">
                <a16:creationId xmlns:a16="http://schemas.microsoft.com/office/drawing/2014/main" id="{DB226B72-42BB-0A30-06EF-0F1C4226079F}"/>
              </a:ext>
            </a:extLst>
          </p:cNvPr>
          <p:cNvSpPr txBox="1">
            <a:spLocks noChangeArrowheads="1"/>
          </p:cNvSpPr>
          <p:nvPr/>
        </p:nvSpPr>
        <p:spPr bwMode="auto">
          <a:xfrm>
            <a:off x="3657600" y="2286000"/>
            <a:ext cx="214947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800" b="1">
                <a:latin typeface="Times New Roman" panose="02020603050405020304" pitchFamily="18" charset="0"/>
              </a:rPr>
              <a:t>READING</a:t>
            </a:r>
          </a:p>
        </p:txBody>
      </p:sp>
      <p:sp>
        <p:nvSpPr>
          <p:cNvPr id="33801" name="Text Box 6">
            <a:extLst>
              <a:ext uri="{FF2B5EF4-FFF2-40B4-BE49-F238E27FC236}">
                <a16:creationId xmlns:a16="http://schemas.microsoft.com/office/drawing/2014/main" id="{21505154-9D75-7D07-AADB-A00AB19EA08F}"/>
              </a:ext>
            </a:extLst>
          </p:cNvPr>
          <p:cNvSpPr txBox="1">
            <a:spLocks noChangeArrowheads="1"/>
          </p:cNvSpPr>
          <p:nvPr/>
        </p:nvSpPr>
        <p:spPr bwMode="auto">
          <a:xfrm>
            <a:off x="6994525" y="3657600"/>
            <a:ext cx="214947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800" b="1">
                <a:latin typeface="Times New Roman" panose="02020603050405020304" pitchFamily="18" charset="0"/>
              </a:rPr>
              <a:t>THINKING</a:t>
            </a:r>
          </a:p>
        </p:txBody>
      </p:sp>
      <p:sp>
        <p:nvSpPr>
          <p:cNvPr id="33802" name="Text Box 7">
            <a:extLst>
              <a:ext uri="{FF2B5EF4-FFF2-40B4-BE49-F238E27FC236}">
                <a16:creationId xmlns:a16="http://schemas.microsoft.com/office/drawing/2014/main" id="{F79424DF-1ABD-8A10-24BC-DE2625A4C750}"/>
              </a:ext>
            </a:extLst>
          </p:cNvPr>
          <p:cNvSpPr txBox="1">
            <a:spLocks noChangeArrowheads="1"/>
          </p:cNvSpPr>
          <p:nvPr/>
        </p:nvSpPr>
        <p:spPr bwMode="auto">
          <a:xfrm>
            <a:off x="3962400" y="5943600"/>
            <a:ext cx="214947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800" b="1">
                <a:latin typeface="Times New Roman" panose="02020603050405020304" pitchFamily="18" charset="0"/>
              </a:rPr>
              <a:t>  WRITING</a:t>
            </a:r>
          </a:p>
        </p:txBody>
      </p:sp>
      <p:sp>
        <p:nvSpPr>
          <p:cNvPr id="33803" name="Line 8">
            <a:extLst>
              <a:ext uri="{FF2B5EF4-FFF2-40B4-BE49-F238E27FC236}">
                <a16:creationId xmlns:a16="http://schemas.microsoft.com/office/drawing/2014/main" id="{69514C22-2B49-3959-CB0F-CA3AAA7E5433}"/>
              </a:ext>
            </a:extLst>
          </p:cNvPr>
          <p:cNvSpPr>
            <a:spLocks noChangeShapeType="1"/>
          </p:cNvSpPr>
          <p:nvPr/>
        </p:nvSpPr>
        <p:spPr bwMode="auto">
          <a:xfrm flipV="1">
            <a:off x="1295400" y="2590800"/>
            <a:ext cx="2362200" cy="91440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33804" name="Line 9">
            <a:extLst>
              <a:ext uri="{FF2B5EF4-FFF2-40B4-BE49-F238E27FC236}">
                <a16:creationId xmlns:a16="http://schemas.microsoft.com/office/drawing/2014/main" id="{E006E631-0E34-7DCE-C36C-35B5FF338F02}"/>
              </a:ext>
            </a:extLst>
          </p:cNvPr>
          <p:cNvSpPr>
            <a:spLocks noChangeShapeType="1"/>
          </p:cNvSpPr>
          <p:nvPr/>
        </p:nvSpPr>
        <p:spPr bwMode="auto">
          <a:xfrm>
            <a:off x="5638800" y="2514600"/>
            <a:ext cx="2438400" cy="114300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33805" name="Line 10">
            <a:extLst>
              <a:ext uri="{FF2B5EF4-FFF2-40B4-BE49-F238E27FC236}">
                <a16:creationId xmlns:a16="http://schemas.microsoft.com/office/drawing/2014/main" id="{37BE050B-8F8B-EA04-89FF-A9B6C206DF44}"/>
              </a:ext>
            </a:extLst>
          </p:cNvPr>
          <p:cNvSpPr>
            <a:spLocks noChangeShapeType="1"/>
          </p:cNvSpPr>
          <p:nvPr/>
        </p:nvSpPr>
        <p:spPr bwMode="auto">
          <a:xfrm flipH="1">
            <a:off x="6019800" y="4191000"/>
            <a:ext cx="2057400" cy="198120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
        <p:nvSpPr>
          <p:cNvPr id="33806" name="Line 11">
            <a:extLst>
              <a:ext uri="{FF2B5EF4-FFF2-40B4-BE49-F238E27FC236}">
                <a16:creationId xmlns:a16="http://schemas.microsoft.com/office/drawing/2014/main" id="{3C7EC26A-6356-D6DB-7ABB-8F49BFA4893B}"/>
              </a:ext>
            </a:extLst>
          </p:cNvPr>
          <p:cNvSpPr>
            <a:spLocks noChangeShapeType="1"/>
          </p:cNvSpPr>
          <p:nvPr/>
        </p:nvSpPr>
        <p:spPr bwMode="auto">
          <a:xfrm flipH="1" flipV="1">
            <a:off x="1295400" y="4114800"/>
            <a:ext cx="2667000" cy="198120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GB"/>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3800"/>
                                        </p:tgtEl>
                                        <p:attrNameLst>
                                          <p:attrName>style.visibility</p:attrName>
                                        </p:attrNameLst>
                                      </p:cBhvr>
                                      <p:to>
                                        <p:strVal val="visible"/>
                                      </p:to>
                                    </p:set>
                                    <p:anim calcmode="lin" valueType="num">
                                      <p:cBhvr additive="base">
                                        <p:cTn id="7" dur="500" fill="hold"/>
                                        <p:tgtEl>
                                          <p:spTgt spid="33800"/>
                                        </p:tgtEl>
                                        <p:attrNameLst>
                                          <p:attrName>ppt_x</p:attrName>
                                        </p:attrNameLst>
                                      </p:cBhvr>
                                      <p:tavLst>
                                        <p:tav tm="0">
                                          <p:val>
                                            <p:strVal val="#ppt_x"/>
                                          </p:val>
                                        </p:tav>
                                        <p:tav tm="100000">
                                          <p:val>
                                            <p:strVal val="#ppt_x"/>
                                          </p:val>
                                        </p:tav>
                                      </p:tavLst>
                                    </p:anim>
                                    <p:anim calcmode="lin" valueType="num">
                                      <p:cBhvr additive="base">
                                        <p:cTn id="8" dur="500" fill="hold"/>
                                        <p:tgtEl>
                                          <p:spTgt spid="3380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3804"/>
                                        </p:tgtEl>
                                        <p:attrNameLst>
                                          <p:attrName>style.visibility</p:attrName>
                                        </p:attrNameLst>
                                      </p:cBhvr>
                                      <p:to>
                                        <p:strVal val="visible"/>
                                      </p:to>
                                    </p:set>
                                    <p:anim calcmode="lin" valueType="num">
                                      <p:cBhvr additive="base">
                                        <p:cTn id="13" dur="500" fill="hold"/>
                                        <p:tgtEl>
                                          <p:spTgt spid="33804"/>
                                        </p:tgtEl>
                                        <p:attrNameLst>
                                          <p:attrName>ppt_x</p:attrName>
                                        </p:attrNameLst>
                                      </p:cBhvr>
                                      <p:tavLst>
                                        <p:tav tm="0">
                                          <p:val>
                                            <p:strVal val="#ppt_x"/>
                                          </p:val>
                                        </p:tav>
                                        <p:tav tm="100000">
                                          <p:val>
                                            <p:strVal val="#ppt_x"/>
                                          </p:val>
                                        </p:tav>
                                      </p:tavLst>
                                    </p:anim>
                                    <p:anim calcmode="lin" valueType="num">
                                      <p:cBhvr additive="base">
                                        <p:cTn id="14" dur="500" fill="hold"/>
                                        <p:tgtEl>
                                          <p:spTgt spid="33804"/>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3801"/>
                                        </p:tgtEl>
                                        <p:attrNameLst>
                                          <p:attrName>style.visibility</p:attrName>
                                        </p:attrNameLst>
                                      </p:cBhvr>
                                      <p:to>
                                        <p:strVal val="visible"/>
                                      </p:to>
                                    </p:set>
                                    <p:anim calcmode="lin" valueType="num">
                                      <p:cBhvr additive="base">
                                        <p:cTn id="17" dur="500" fill="hold"/>
                                        <p:tgtEl>
                                          <p:spTgt spid="33801"/>
                                        </p:tgtEl>
                                        <p:attrNameLst>
                                          <p:attrName>ppt_x</p:attrName>
                                        </p:attrNameLst>
                                      </p:cBhvr>
                                      <p:tavLst>
                                        <p:tav tm="0">
                                          <p:val>
                                            <p:strVal val="#ppt_x"/>
                                          </p:val>
                                        </p:tav>
                                        <p:tav tm="100000">
                                          <p:val>
                                            <p:strVal val="#ppt_x"/>
                                          </p:val>
                                        </p:tav>
                                      </p:tavLst>
                                    </p:anim>
                                    <p:anim calcmode="lin" valueType="num">
                                      <p:cBhvr additive="base">
                                        <p:cTn id="18" dur="500" fill="hold"/>
                                        <p:tgtEl>
                                          <p:spTgt spid="33801"/>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4" fill="hold" nodeType="clickEffect">
                                  <p:stCondLst>
                                    <p:cond delay="0"/>
                                  </p:stCondLst>
                                  <p:childTnLst>
                                    <p:set>
                                      <p:cBhvr>
                                        <p:cTn id="22" dur="1" fill="hold">
                                          <p:stCondLst>
                                            <p:cond delay="0"/>
                                          </p:stCondLst>
                                        </p:cTn>
                                        <p:tgtEl>
                                          <p:spTgt spid="33805"/>
                                        </p:tgtEl>
                                        <p:attrNameLst>
                                          <p:attrName>style.visibility</p:attrName>
                                        </p:attrNameLst>
                                      </p:cBhvr>
                                      <p:to>
                                        <p:strVal val="visible"/>
                                      </p:to>
                                    </p:set>
                                    <p:anim calcmode="lin" valueType="num">
                                      <p:cBhvr additive="base">
                                        <p:cTn id="23" dur="500" fill="hold"/>
                                        <p:tgtEl>
                                          <p:spTgt spid="33805"/>
                                        </p:tgtEl>
                                        <p:attrNameLst>
                                          <p:attrName>ppt_x</p:attrName>
                                        </p:attrNameLst>
                                      </p:cBhvr>
                                      <p:tavLst>
                                        <p:tav tm="0">
                                          <p:val>
                                            <p:strVal val="#ppt_x"/>
                                          </p:val>
                                        </p:tav>
                                        <p:tav tm="100000">
                                          <p:val>
                                            <p:strVal val="#ppt_x"/>
                                          </p:val>
                                        </p:tav>
                                      </p:tavLst>
                                    </p:anim>
                                    <p:anim calcmode="lin" valueType="num">
                                      <p:cBhvr additive="base">
                                        <p:cTn id="24" dur="500" fill="hold"/>
                                        <p:tgtEl>
                                          <p:spTgt spid="33805"/>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3802"/>
                                        </p:tgtEl>
                                        <p:attrNameLst>
                                          <p:attrName>style.visibility</p:attrName>
                                        </p:attrNameLst>
                                      </p:cBhvr>
                                      <p:to>
                                        <p:strVal val="visible"/>
                                      </p:to>
                                    </p:set>
                                    <p:anim calcmode="lin" valueType="num">
                                      <p:cBhvr additive="base">
                                        <p:cTn id="27" dur="500" fill="hold"/>
                                        <p:tgtEl>
                                          <p:spTgt spid="33802"/>
                                        </p:tgtEl>
                                        <p:attrNameLst>
                                          <p:attrName>ppt_x</p:attrName>
                                        </p:attrNameLst>
                                      </p:cBhvr>
                                      <p:tavLst>
                                        <p:tav tm="0">
                                          <p:val>
                                            <p:strVal val="#ppt_x"/>
                                          </p:val>
                                        </p:tav>
                                        <p:tav tm="100000">
                                          <p:val>
                                            <p:strVal val="#ppt_x"/>
                                          </p:val>
                                        </p:tav>
                                      </p:tavLst>
                                    </p:anim>
                                    <p:anim calcmode="lin" valueType="num">
                                      <p:cBhvr additive="base">
                                        <p:cTn id="28" dur="500" fill="hold"/>
                                        <p:tgtEl>
                                          <p:spTgt spid="33802"/>
                                        </p:tgtEl>
                                        <p:attrNameLst>
                                          <p:attrName>ppt_y</p:attrName>
                                        </p:attrNameLst>
                                      </p:cBhvr>
                                      <p:tavLst>
                                        <p:tav tm="0">
                                          <p:val>
                                            <p:strVal val="1+#ppt_h/2"/>
                                          </p:val>
                                        </p:tav>
                                        <p:tav tm="100000">
                                          <p:val>
                                            <p:strVal val="#ppt_y"/>
                                          </p:val>
                                        </p:tav>
                                      </p:tavLst>
                                    </p:anim>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4" fill="hold" nodeType="clickEffect">
                                  <p:stCondLst>
                                    <p:cond delay="0"/>
                                  </p:stCondLst>
                                  <p:childTnLst>
                                    <p:set>
                                      <p:cBhvr>
                                        <p:cTn id="32" dur="1" fill="hold">
                                          <p:stCondLst>
                                            <p:cond delay="0"/>
                                          </p:stCondLst>
                                        </p:cTn>
                                        <p:tgtEl>
                                          <p:spTgt spid="33806"/>
                                        </p:tgtEl>
                                        <p:attrNameLst>
                                          <p:attrName>style.visibility</p:attrName>
                                        </p:attrNameLst>
                                      </p:cBhvr>
                                      <p:to>
                                        <p:strVal val="visible"/>
                                      </p:to>
                                    </p:set>
                                    <p:anim calcmode="lin" valueType="num">
                                      <p:cBhvr additive="base">
                                        <p:cTn id="33" dur="500" fill="hold"/>
                                        <p:tgtEl>
                                          <p:spTgt spid="33806"/>
                                        </p:tgtEl>
                                        <p:attrNameLst>
                                          <p:attrName>ppt_x</p:attrName>
                                        </p:attrNameLst>
                                      </p:cBhvr>
                                      <p:tavLst>
                                        <p:tav tm="0">
                                          <p:val>
                                            <p:strVal val="#ppt_x"/>
                                          </p:val>
                                        </p:tav>
                                        <p:tav tm="100000">
                                          <p:val>
                                            <p:strVal val="#ppt_x"/>
                                          </p:val>
                                        </p:tav>
                                      </p:tavLst>
                                    </p:anim>
                                    <p:anim calcmode="lin" valueType="num">
                                      <p:cBhvr additive="base">
                                        <p:cTn id="34" dur="500" fill="hold"/>
                                        <p:tgtEl>
                                          <p:spTgt spid="33806"/>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3799"/>
                                        </p:tgtEl>
                                        <p:attrNameLst>
                                          <p:attrName>style.visibility</p:attrName>
                                        </p:attrNameLst>
                                      </p:cBhvr>
                                      <p:to>
                                        <p:strVal val="visible"/>
                                      </p:to>
                                    </p:set>
                                    <p:anim calcmode="lin" valueType="num">
                                      <p:cBhvr additive="base">
                                        <p:cTn id="37" dur="500" fill="hold"/>
                                        <p:tgtEl>
                                          <p:spTgt spid="33799"/>
                                        </p:tgtEl>
                                        <p:attrNameLst>
                                          <p:attrName>ppt_x</p:attrName>
                                        </p:attrNameLst>
                                      </p:cBhvr>
                                      <p:tavLst>
                                        <p:tav tm="0">
                                          <p:val>
                                            <p:strVal val="#ppt_x"/>
                                          </p:val>
                                        </p:tav>
                                        <p:tav tm="100000">
                                          <p:val>
                                            <p:strVal val="#ppt_x"/>
                                          </p:val>
                                        </p:tav>
                                      </p:tavLst>
                                    </p:anim>
                                    <p:anim calcmode="lin" valueType="num">
                                      <p:cBhvr additive="base">
                                        <p:cTn id="38" dur="500" fill="hold"/>
                                        <p:tgtEl>
                                          <p:spTgt spid="33799"/>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3803"/>
                                        </p:tgtEl>
                                        <p:attrNameLst>
                                          <p:attrName>style.visibility</p:attrName>
                                        </p:attrNameLst>
                                      </p:cBhvr>
                                      <p:to>
                                        <p:strVal val="visible"/>
                                      </p:to>
                                    </p:set>
                                    <p:anim calcmode="lin" valueType="num">
                                      <p:cBhvr additive="base">
                                        <p:cTn id="41" dur="500" fill="hold"/>
                                        <p:tgtEl>
                                          <p:spTgt spid="33803"/>
                                        </p:tgtEl>
                                        <p:attrNameLst>
                                          <p:attrName>ppt_x</p:attrName>
                                        </p:attrNameLst>
                                      </p:cBhvr>
                                      <p:tavLst>
                                        <p:tav tm="0">
                                          <p:val>
                                            <p:strVal val="#ppt_x"/>
                                          </p:val>
                                        </p:tav>
                                        <p:tav tm="100000">
                                          <p:val>
                                            <p:strVal val="#ppt_x"/>
                                          </p:val>
                                        </p:tav>
                                      </p:tavLst>
                                    </p:anim>
                                    <p:anim calcmode="lin" valueType="num">
                                      <p:cBhvr additive="base">
                                        <p:cTn id="42" dur="500" fill="hold"/>
                                        <p:tgtEl>
                                          <p:spTgt spid="33803"/>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3798"/>
                                        </p:tgtEl>
                                        <p:attrNameLst>
                                          <p:attrName>style.visibility</p:attrName>
                                        </p:attrNameLst>
                                      </p:cBhvr>
                                      <p:to>
                                        <p:strVal val="visible"/>
                                      </p:to>
                                    </p:set>
                                    <p:anim calcmode="lin" valueType="num">
                                      <p:cBhvr additive="base">
                                        <p:cTn id="45" dur="500" fill="hold"/>
                                        <p:tgtEl>
                                          <p:spTgt spid="33798"/>
                                        </p:tgtEl>
                                        <p:attrNameLst>
                                          <p:attrName>ppt_x</p:attrName>
                                        </p:attrNameLst>
                                      </p:cBhvr>
                                      <p:tavLst>
                                        <p:tav tm="0">
                                          <p:val>
                                            <p:strVal val="#ppt_x"/>
                                          </p:val>
                                        </p:tav>
                                        <p:tav tm="100000">
                                          <p:val>
                                            <p:strVal val="#ppt_x"/>
                                          </p:val>
                                        </p:tav>
                                      </p:tavLst>
                                    </p:anim>
                                    <p:anim calcmode="lin" valueType="num">
                                      <p:cBhvr additive="base">
                                        <p:cTn id="46" dur="500" fill="hold"/>
                                        <p:tgtEl>
                                          <p:spTgt spid="337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9" grpId="0"/>
      <p:bldP spid="33800" grpId="0"/>
      <p:bldP spid="33801" grpId="0"/>
      <p:bldP spid="3380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Date Placeholder 1">
            <a:extLst>
              <a:ext uri="{FF2B5EF4-FFF2-40B4-BE49-F238E27FC236}">
                <a16:creationId xmlns:a16="http://schemas.microsoft.com/office/drawing/2014/main" id="{11406C50-E683-E566-62C2-3B593C61546E}"/>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BE5533E2-D428-4879-8558-D5FD14029D41}"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40963" name="Slide Number Placeholder 3">
            <a:extLst>
              <a:ext uri="{FF2B5EF4-FFF2-40B4-BE49-F238E27FC236}">
                <a16:creationId xmlns:a16="http://schemas.microsoft.com/office/drawing/2014/main" id="{C911A1CF-85D8-A0CE-1061-ABEFD958A656}"/>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00C31A01-53AB-40F8-BCBE-FBFB75384977}" type="slidenum">
              <a:rPr lang="en-GB" altLang="en-US" sz="1400">
                <a:solidFill>
                  <a:srgbClr val="FFFFFF"/>
                </a:solidFill>
                <a:latin typeface="Franklin Gothic Book" panose="020B0503020102020204" pitchFamily="34" charset="0"/>
              </a:rPr>
              <a:pPr>
                <a:spcBef>
                  <a:spcPct val="0"/>
                </a:spcBef>
                <a:buClrTx/>
                <a:buSzTx/>
                <a:buFontTx/>
                <a:buNone/>
              </a:pPr>
              <a:t>33</a:t>
            </a:fld>
            <a:endParaRPr lang="en-GB" altLang="en-US" sz="1400">
              <a:solidFill>
                <a:srgbClr val="FFFFFF"/>
              </a:solidFill>
              <a:latin typeface="Franklin Gothic Book" panose="020B0503020102020204" pitchFamily="34" charset="0"/>
            </a:endParaRPr>
          </a:p>
        </p:txBody>
      </p:sp>
      <p:sp>
        <p:nvSpPr>
          <p:cNvPr id="40964" name="Rectangle 2">
            <a:extLst>
              <a:ext uri="{FF2B5EF4-FFF2-40B4-BE49-F238E27FC236}">
                <a16:creationId xmlns:a16="http://schemas.microsoft.com/office/drawing/2014/main" id="{738B47B6-5709-7157-4484-0F97D96EC513}"/>
              </a:ext>
            </a:extLst>
          </p:cNvPr>
          <p:cNvSpPr>
            <a:spLocks noChangeArrowheads="1"/>
          </p:cNvSpPr>
          <p:nvPr/>
        </p:nvSpPr>
        <p:spPr bwMode="auto">
          <a:xfrm>
            <a:off x="1600200" y="152400"/>
            <a:ext cx="5562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lgn="ctr" eaLnBrk="1" hangingPunct="1">
              <a:lnSpc>
                <a:spcPct val="90000"/>
              </a:lnSpc>
              <a:spcBef>
                <a:spcPct val="0"/>
              </a:spcBef>
              <a:buClrTx/>
              <a:buSzTx/>
              <a:buFontTx/>
              <a:buNone/>
            </a:pPr>
            <a:r>
              <a:rPr lang="en-GB" altLang="en-US" sz="3600" b="1">
                <a:latin typeface="Verdana" panose="020B0604030504040204" pitchFamily="34" charset="0"/>
              </a:rPr>
              <a:t>Writing</a:t>
            </a:r>
          </a:p>
        </p:txBody>
      </p:sp>
      <p:sp>
        <p:nvSpPr>
          <p:cNvPr id="116739" name="Text Box 3">
            <a:extLst>
              <a:ext uri="{FF2B5EF4-FFF2-40B4-BE49-F238E27FC236}">
                <a16:creationId xmlns:a16="http://schemas.microsoft.com/office/drawing/2014/main" id="{D8EC158F-C2CC-6DE0-771E-66E4BA480CB8}"/>
              </a:ext>
            </a:extLst>
          </p:cNvPr>
          <p:cNvSpPr txBox="1">
            <a:spLocks noChangeArrowheads="1"/>
          </p:cNvSpPr>
          <p:nvPr/>
        </p:nvSpPr>
        <p:spPr bwMode="auto">
          <a:xfrm>
            <a:off x="714375" y="1928813"/>
            <a:ext cx="7543800" cy="3938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50000"/>
              </a:spcBef>
              <a:buClrTx/>
              <a:buSzTx/>
              <a:buFontTx/>
              <a:buNone/>
            </a:pPr>
            <a:r>
              <a:rPr lang="en-GB" altLang="en-US" sz="3600">
                <a:latin typeface="Verdana" panose="020B0604030504040204" pitchFamily="34" charset="0"/>
              </a:rPr>
              <a:t>“Easy reading is…hard writing”</a:t>
            </a:r>
          </a:p>
          <a:p>
            <a:pPr eaLnBrk="1" hangingPunct="1">
              <a:spcBef>
                <a:spcPct val="50000"/>
              </a:spcBef>
              <a:buClrTx/>
              <a:buSzTx/>
              <a:buFontTx/>
              <a:buNone/>
            </a:pPr>
            <a:r>
              <a:rPr lang="en-GB" altLang="en-US" sz="2800">
                <a:latin typeface="Verdana" panose="020B0604030504040204" pitchFamily="34" charset="0"/>
              </a:rPr>
              <a:t>Nathanial Hawthorne</a:t>
            </a:r>
          </a:p>
          <a:p>
            <a:pPr eaLnBrk="1" hangingPunct="1">
              <a:spcBef>
                <a:spcPct val="50000"/>
              </a:spcBef>
              <a:buClrTx/>
              <a:buSzTx/>
              <a:buFontTx/>
              <a:buNone/>
            </a:pPr>
            <a:endParaRPr lang="en-GB" altLang="en-US" sz="2800">
              <a:latin typeface="Verdana" panose="020B0604030504040204" pitchFamily="34" charset="0"/>
            </a:endParaRPr>
          </a:p>
          <a:p>
            <a:pPr eaLnBrk="1" hangingPunct="1">
              <a:spcBef>
                <a:spcPct val="50000"/>
              </a:spcBef>
              <a:buClrTx/>
              <a:buSzTx/>
              <a:buFontTx/>
              <a:buNone/>
            </a:pPr>
            <a:r>
              <a:rPr lang="en-GB" altLang="en-US" sz="3600">
                <a:latin typeface="Verdana" panose="020B0604030504040204" pitchFamily="34" charset="0"/>
              </a:rPr>
              <a:t>“If I had time, I would have written you a short letter”</a:t>
            </a:r>
          </a:p>
          <a:p>
            <a:pPr eaLnBrk="1" hangingPunct="1">
              <a:spcBef>
                <a:spcPct val="50000"/>
              </a:spcBef>
              <a:buClrTx/>
              <a:buSzTx/>
              <a:buFontTx/>
              <a:buNone/>
            </a:pPr>
            <a:r>
              <a:rPr lang="en-GB" altLang="en-US" sz="2800">
                <a:latin typeface="Verdana" panose="020B0604030504040204" pitchFamily="34" charset="0"/>
              </a:rPr>
              <a:t>George Bernard Shaw</a:t>
            </a:r>
          </a:p>
        </p:txBody>
      </p:sp>
      <p:pic>
        <p:nvPicPr>
          <p:cNvPr id="40966" name="Picture 4" descr="j0283618">
            <a:extLst>
              <a:ext uri="{FF2B5EF4-FFF2-40B4-BE49-F238E27FC236}">
                <a16:creationId xmlns:a16="http://schemas.microsoft.com/office/drawing/2014/main" id="{4083FB93-353C-9F36-2860-68CD001C9F53}"/>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7243763" y="0"/>
            <a:ext cx="1900237" cy="198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6739">
                                            <p:txEl>
                                              <p:pRg st="0" end="0"/>
                                            </p:txEl>
                                          </p:spTgt>
                                        </p:tgtEl>
                                        <p:attrNameLst>
                                          <p:attrName>style.visibility</p:attrName>
                                        </p:attrNameLst>
                                      </p:cBhvr>
                                      <p:to>
                                        <p:strVal val="visible"/>
                                      </p:to>
                                    </p:set>
                                    <p:anim calcmode="lin" valueType="num">
                                      <p:cBhvr additive="base">
                                        <p:cTn id="7" dur="500" fill="hold"/>
                                        <p:tgtEl>
                                          <p:spTgt spid="11673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673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6739">
                                            <p:txEl>
                                              <p:pRg st="1" end="1"/>
                                            </p:txEl>
                                          </p:spTgt>
                                        </p:tgtEl>
                                        <p:attrNameLst>
                                          <p:attrName>style.visibility</p:attrName>
                                        </p:attrNameLst>
                                      </p:cBhvr>
                                      <p:to>
                                        <p:strVal val="visible"/>
                                      </p:to>
                                    </p:set>
                                    <p:anim calcmode="lin" valueType="num">
                                      <p:cBhvr additive="base">
                                        <p:cTn id="13" dur="500" fill="hold"/>
                                        <p:tgtEl>
                                          <p:spTgt spid="11673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673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6739">
                                            <p:txEl>
                                              <p:pRg st="3" end="3"/>
                                            </p:txEl>
                                          </p:spTgt>
                                        </p:tgtEl>
                                        <p:attrNameLst>
                                          <p:attrName>style.visibility</p:attrName>
                                        </p:attrNameLst>
                                      </p:cBhvr>
                                      <p:to>
                                        <p:strVal val="visible"/>
                                      </p:to>
                                    </p:set>
                                    <p:anim calcmode="lin" valueType="num">
                                      <p:cBhvr additive="base">
                                        <p:cTn id="19" dur="500" fill="hold"/>
                                        <p:tgtEl>
                                          <p:spTgt spid="116739">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673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6739">
                                            <p:txEl>
                                              <p:pRg st="4" end="4"/>
                                            </p:txEl>
                                          </p:spTgt>
                                        </p:tgtEl>
                                        <p:attrNameLst>
                                          <p:attrName>style.visibility</p:attrName>
                                        </p:attrNameLst>
                                      </p:cBhvr>
                                      <p:to>
                                        <p:strVal val="visible"/>
                                      </p:to>
                                    </p:set>
                                    <p:anim calcmode="lin" valueType="num">
                                      <p:cBhvr additive="base">
                                        <p:cTn id="25" dur="500" fill="hold"/>
                                        <p:tgtEl>
                                          <p:spTgt spid="116739">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6739">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739" grpId="0" build="p"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F000B766-784E-704C-A836-8E3724E9D14F}"/>
              </a:ext>
            </a:extLst>
          </p:cNvPr>
          <p:cNvSpPr>
            <a:spLocks noGrp="1" noChangeArrowheads="1"/>
          </p:cNvSpPr>
          <p:nvPr>
            <p:ph type="title"/>
          </p:nvPr>
        </p:nvSpPr>
        <p:spPr>
          <a:xfrm>
            <a:off x="468313" y="0"/>
            <a:ext cx="7772400" cy="633413"/>
          </a:xfrm>
        </p:spPr>
        <p:txBody>
          <a:bodyPr/>
          <a:lstStyle/>
          <a:p>
            <a:pPr eaLnBrk="1" hangingPunct="1"/>
            <a:r>
              <a:rPr lang="en-GB" altLang="en-US"/>
              <a:t>Writing Style</a:t>
            </a:r>
          </a:p>
        </p:txBody>
      </p:sp>
      <p:sp>
        <p:nvSpPr>
          <p:cNvPr id="41987" name="Date Placeholder 4">
            <a:extLst>
              <a:ext uri="{FF2B5EF4-FFF2-40B4-BE49-F238E27FC236}">
                <a16:creationId xmlns:a16="http://schemas.microsoft.com/office/drawing/2014/main" id="{58106C9F-2E43-E7A7-8689-1DAE90C7F711}"/>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F1C50029-4796-474E-8401-20B223281F32}"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41988" name="Slide Number Placeholder 6">
            <a:extLst>
              <a:ext uri="{FF2B5EF4-FFF2-40B4-BE49-F238E27FC236}">
                <a16:creationId xmlns:a16="http://schemas.microsoft.com/office/drawing/2014/main" id="{6281017E-DC1F-77BB-C6BF-69AE4E04108F}"/>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16348AAE-1CA4-44E3-A616-297FC8842E40}" type="slidenum">
              <a:rPr lang="en-GB" altLang="en-US" sz="1400">
                <a:solidFill>
                  <a:srgbClr val="FFFFFF"/>
                </a:solidFill>
                <a:latin typeface="Franklin Gothic Book" panose="020B0503020102020204" pitchFamily="34" charset="0"/>
              </a:rPr>
              <a:pPr>
                <a:spcBef>
                  <a:spcPct val="0"/>
                </a:spcBef>
                <a:buClrTx/>
                <a:buSzTx/>
                <a:buFontTx/>
                <a:buNone/>
              </a:pPr>
              <a:t>34</a:t>
            </a:fld>
            <a:endParaRPr lang="en-GB" altLang="en-US" sz="1400">
              <a:solidFill>
                <a:srgbClr val="FFFFFF"/>
              </a:solidFill>
              <a:latin typeface="Franklin Gothic Book" panose="020B0503020102020204" pitchFamily="34" charset="0"/>
            </a:endParaRPr>
          </a:p>
        </p:txBody>
      </p:sp>
      <p:sp>
        <p:nvSpPr>
          <p:cNvPr id="35846" name="Rectangle 3">
            <a:extLst>
              <a:ext uri="{FF2B5EF4-FFF2-40B4-BE49-F238E27FC236}">
                <a16:creationId xmlns:a16="http://schemas.microsoft.com/office/drawing/2014/main" id="{49E74231-B825-3E39-7C3F-797C02E7306D}"/>
              </a:ext>
            </a:extLst>
          </p:cNvPr>
          <p:cNvSpPr>
            <a:spLocks noGrp="1" noChangeArrowheads="1"/>
          </p:cNvSpPr>
          <p:nvPr>
            <p:ph sz="quarter" idx="1"/>
          </p:nvPr>
        </p:nvSpPr>
        <p:spPr>
          <a:xfrm>
            <a:off x="0" y="620713"/>
            <a:ext cx="4114800" cy="5627687"/>
          </a:xfrm>
        </p:spPr>
        <p:txBody>
          <a:bodyPr/>
          <a:lstStyle/>
          <a:p>
            <a:pPr eaLnBrk="1" hangingPunct="1"/>
            <a:r>
              <a:rPr lang="en-GB" altLang="en-US" sz="2800"/>
              <a:t>Professional and business like</a:t>
            </a:r>
          </a:p>
          <a:p>
            <a:pPr eaLnBrk="1" hangingPunct="1"/>
            <a:r>
              <a:rPr lang="en-GB" altLang="en-US" sz="2800"/>
              <a:t>Passive voice generally used</a:t>
            </a:r>
          </a:p>
          <a:p>
            <a:pPr eaLnBrk="1" hangingPunct="1"/>
            <a:r>
              <a:rPr lang="en-GB" altLang="en-US" sz="2800"/>
              <a:t>Three Letter Abbreviations (TLA), if many use a list</a:t>
            </a:r>
          </a:p>
          <a:p>
            <a:pPr eaLnBrk="1" hangingPunct="1"/>
            <a:r>
              <a:rPr lang="en-GB" altLang="en-US" sz="2800"/>
              <a:t>Use of capitals, generally avoid e.g use of the case study method</a:t>
            </a:r>
          </a:p>
          <a:p>
            <a:pPr eaLnBrk="1" hangingPunct="1"/>
            <a:r>
              <a:rPr lang="en-GB" altLang="en-US" sz="2800"/>
              <a:t>Keep sentences short</a:t>
            </a:r>
          </a:p>
          <a:p>
            <a:pPr eaLnBrk="1" hangingPunct="1"/>
            <a:r>
              <a:rPr lang="en-GB" altLang="en-US" sz="2800"/>
              <a:t>Use plain language – avoid complex words, jargon, take words form everyday speech</a:t>
            </a:r>
          </a:p>
        </p:txBody>
      </p:sp>
      <p:sp>
        <p:nvSpPr>
          <p:cNvPr id="35847" name="Rectangle 4">
            <a:extLst>
              <a:ext uri="{FF2B5EF4-FFF2-40B4-BE49-F238E27FC236}">
                <a16:creationId xmlns:a16="http://schemas.microsoft.com/office/drawing/2014/main" id="{F6B343D7-2D05-AB08-BF9D-505CF6E10B3E}"/>
              </a:ext>
            </a:extLst>
          </p:cNvPr>
          <p:cNvSpPr>
            <a:spLocks noGrp="1" noChangeArrowheads="1"/>
          </p:cNvSpPr>
          <p:nvPr>
            <p:ph sz="quarter" idx="2"/>
          </p:nvPr>
        </p:nvSpPr>
        <p:spPr>
          <a:xfrm>
            <a:off x="4338638" y="1196975"/>
            <a:ext cx="4032250" cy="4552950"/>
          </a:xfrm>
        </p:spPr>
        <p:txBody>
          <a:bodyPr/>
          <a:lstStyle/>
          <a:p>
            <a:pPr eaLnBrk="1" hangingPunct="1"/>
            <a:r>
              <a:rPr lang="en-GB" altLang="en-US" sz="2800"/>
              <a:t>Do not include words where their omission would make no difference to the sentence meaning</a:t>
            </a:r>
          </a:p>
          <a:p>
            <a:pPr eaLnBrk="1" hangingPunct="1"/>
            <a:r>
              <a:rPr lang="en-GB" altLang="en-US" sz="2800"/>
              <a:t>Avoid repeating the same word or phrase in a sentence and avoid starting successive sentences with the same word or phrase</a:t>
            </a:r>
          </a:p>
          <a:p>
            <a:pPr eaLnBrk="1" hangingPunct="1"/>
            <a:r>
              <a:rPr lang="en-GB" altLang="en-US" sz="2800"/>
              <a:t>Footnotes should be kept to a minimum or not used at all</a:t>
            </a:r>
          </a:p>
        </p:txBody>
      </p:sp>
      <p:sp>
        <p:nvSpPr>
          <p:cNvPr id="41991" name="Rectangle 6">
            <a:extLst>
              <a:ext uri="{FF2B5EF4-FFF2-40B4-BE49-F238E27FC236}">
                <a16:creationId xmlns:a16="http://schemas.microsoft.com/office/drawing/2014/main" id="{0F79AE60-EC22-8D24-6CCB-7F0BCA96BC92}"/>
              </a:ext>
            </a:extLst>
          </p:cNvPr>
          <p:cNvSpPr>
            <a:spLocks noChangeArrowheads="1"/>
          </p:cNvSpPr>
          <p:nvPr/>
        </p:nvSpPr>
        <p:spPr bwMode="auto">
          <a:xfrm>
            <a:off x="5486400" y="6248400"/>
            <a:ext cx="2819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lnSpc>
                <a:spcPct val="90000"/>
              </a:lnSpc>
              <a:spcBef>
                <a:spcPct val="20000"/>
              </a:spcBef>
              <a:buClrTx/>
              <a:buSzTx/>
              <a:buFontTx/>
              <a:buNone/>
            </a:pPr>
            <a:r>
              <a:rPr lang="en-IE" altLang="en-US" sz="2000">
                <a:latin typeface="Arial Narrow" panose="020B0606020202030204" pitchFamily="34" charset="0"/>
              </a:rPr>
              <a:t>(Brennan, 1998, p. 70-71)</a:t>
            </a:r>
          </a:p>
        </p:txBody>
      </p:sp>
      <p:pic>
        <p:nvPicPr>
          <p:cNvPr id="41992" name="Picture 6" descr="MCj04336260000[1]">
            <a:extLst>
              <a:ext uri="{FF2B5EF4-FFF2-40B4-BE49-F238E27FC236}">
                <a16:creationId xmlns:a16="http://schemas.microsoft.com/office/drawing/2014/main" id="{DEDB8B9E-2ED9-2DB9-2D32-C9146CBD9B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6188" y="0"/>
            <a:ext cx="1547812" cy="184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5846">
                                            <p:txEl>
                                              <p:pRg st="0" end="0"/>
                                            </p:txEl>
                                          </p:spTgt>
                                        </p:tgtEl>
                                        <p:attrNameLst>
                                          <p:attrName>style.visibility</p:attrName>
                                        </p:attrNameLst>
                                      </p:cBhvr>
                                      <p:to>
                                        <p:strVal val="visible"/>
                                      </p:to>
                                    </p:set>
                                    <p:anim calcmode="lin" valueType="num">
                                      <p:cBhvr additive="base">
                                        <p:cTn id="7" dur="500" fill="hold"/>
                                        <p:tgtEl>
                                          <p:spTgt spid="3584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584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5846">
                                            <p:txEl>
                                              <p:pRg st="1" end="1"/>
                                            </p:txEl>
                                          </p:spTgt>
                                        </p:tgtEl>
                                        <p:attrNameLst>
                                          <p:attrName>style.visibility</p:attrName>
                                        </p:attrNameLst>
                                      </p:cBhvr>
                                      <p:to>
                                        <p:strVal val="visible"/>
                                      </p:to>
                                    </p:set>
                                    <p:anim calcmode="lin" valueType="num">
                                      <p:cBhvr additive="base">
                                        <p:cTn id="13" dur="500" fill="hold"/>
                                        <p:tgtEl>
                                          <p:spTgt spid="3584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584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5846">
                                            <p:txEl>
                                              <p:pRg st="2" end="2"/>
                                            </p:txEl>
                                          </p:spTgt>
                                        </p:tgtEl>
                                        <p:attrNameLst>
                                          <p:attrName>style.visibility</p:attrName>
                                        </p:attrNameLst>
                                      </p:cBhvr>
                                      <p:to>
                                        <p:strVal val="visible"/>
                                      </p:to>
                                    </p:set>
                                    <p:anim calcmode="lin" valueType="num">
                                      <p:cBhvr additive="base">
                                        <p:cTn id="19" dur="500" fill="hold"/>
                                        <p:tgtEl>
                                          <p:spTgt spid="3584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584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5846">
                                            <p:txEl>
                                              <p:pRg st="3" end="3"/>
                                            </p:txEl>
                                          </p:spTgt>
                                        </p:tgtEl>
                                        <p:attrNameLst>
                                          <p:attrName>style.visibility</p:attrName>
                                        </p:attrNameLst>
                                      </p:cBhvr>
                                      <p:to>
                                        <p:strVal val="visible"/>
                                      </p:to>
                                    </p:set>
                                    <p:anim calcmode="lin" valueType="num">
                                      <p:cBhvr additive="base">
                                        <p:cTn id="25" dur="500" fill="hold"/>
                                        <p:tgtEl>
                                          <p:spTgt spid="3584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584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5846">
                                            <p:txEl>
                                              <p:pRg st="4" end="4"/>
                                            </p:txEl>
                                          </p:spTgt>
                                        </p:tgtEl>
                                        <p:attrNameLst>
                                          <p:attrName>style.visibility</p:attrName>
                                        </p:attrNameLst>
                                      </p:cBhvr>
                                      <p:to>
                                        <p:strVal val="visible"/>
                                      </p:to>
                                    </p:set>
                                    <p:anim calcmode="lin" valueType="num">
                                      <p:cBhvr additive="base">
                                        <p:cTn id="31" dur="500" fill="hold"/>
                                        <p:tgtEl>
                                          <p:spTgt spid="3584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584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5846">
                                            <p:txEl>
                                              <p:pRg st="5" end="5"/>
                                            </p:txEl>
                                          </p:spTgt>
                                        </p:tgtEl>
                                        <p:attrNameLst>
                                          <p:attrName>style.visibility</p:attrName>
                                        </p:attrNameLst>
                                      </p:cBhvr>
                                      <p:to>
                                        <p:strVal val="visible"/>
                                      </p:to>
                                    </p:set>
                                    <p:anim calcmode="lin" valueType="num">
                                      <p:cBhvr additive="base">
                                        <p:cTn id="37" dur="500" fill="hold"/>
                                        <p:tgtEl>
                                          <p:spTgt spid="3584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584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5847">
                                            <p:txEl>
                                              <p:pRg st="0" end="0"/>
                                            </p:txEl>
                                          </p:spTgt>
                                        </p:tgtEl>
                                        <p:attrNameLst>
                                          <p:attrName>style.visibility</p:attrName>
                                        </p:attrNameLst>
                                      </p:cBhvr>
                                      <p:to>
                                        <p:strVal val="visible"/>
                                      </p:to>
                                    </p:set>
                                    <p:anim calcmode="lin" valueType="num">
                                      <p:cBhvr additive="base">
                                        <p:cTn id="43" dur="500" fill="hold"/>
                                        <p:tgtEl>
                                          <p:spTgt spid="35847">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584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5847">
                                            <p:txEl>
                                              <p:pRg st="1" end="1"/>
                                            </p:txEl>
                                          </p:spTgt>
                                        </p:tgtEl>
                                        <p:attrNameLst>
                                          <p:attrName>style.visibility</p:attrName>
                                        </p:attrNameLst>
                                      </p:cBhvr>
                                      <p:to>
                                        <p:strVal val="visible"/>
                                      </p:to>
                                    </p:set>
                                    <p:anim calcmode="lin" valueType="num">
                                      <p:cBhvr additive="base">
                                        <p:cTn id="49" dur="500" fill="hold"/>
                                        <p:tgtEl>
                                          <p:spTgt spid="35847">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584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5847">
                                            <p:txEl>
                                              <p:pRg st="2" end="2"/>
                                            </p:txEl>
                                          </p:spTgt>
                                        </p:tgtEl>
                                        <p:attrNameLst>
                                          <p:attrName>style.visibility</p:attrName>
                                        </p:attrNameLst>
                                      </p:cBhvr>
                                      <p:to>
                                        <p:strVal val="visible"/>
                                      </p:to>
                                    </p:set>
                                    <p:anim calcmode="lin" valueType="num">
                                      <p:cBhvr additive="base">
                                        <p:cTn id="55" dur="500" fill="hold"/>
                                        <p:tgtEl>
                                          <p:spTgt spid="35847">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584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6" grpId="0" build="p"/>
      <p:bldP spid="35847"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C68B0A7A-4C66-C225-5500-E78076FB8A66}"/>
              </a:ext>
            </a:extLst>
          </p:cNvPr>
          <p:cNvSpPr>
            <a:spLocks noGrp="1" noChangeArrowheads="1"/>
          </p:cNvSpPr>
          <p:nvPr>
            <p:ph type="title"/>
          </p:nvPr>
        </p:nvSpPr>
        <p:spPr/>
        <p:txBody>
          <a:bodyPr/>
          <a:lstStyle/>
          <a:p>
            <a:pPr eaLnBrk="1" hangingPunct="1"/>
            <a:r>
              <a:rPr lang="en-GB" altLang="en-US"/>
              <a:t>Writing tips</a:t>
            </a:r>
          </a:p>
        </p:txBody>
      </p:sp>
      <p:sp>
        <p:nvSpPr>
          <p:cNvPr id="43011" name="Date Placeholder 3">
            <a:extLst>
              <a:ext uri="{FF2B5EF4-FFF2-40B4-BE49-F238E27FC236}">
                <a16:creationId xmlns:a16="http://schemas.microsoft.com/office/drawing/2014/main" id="{F1C5E50D-0ADF-EC40-A31D-DE50CAB807CF}"/>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ED70C18E-437C-4EBA-A638-89E87786D6B6}"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43012" name="Slide Number Placeholder 5">
            <a:extLst>
              <a:ext uri="{FF2B5EF4-FFF2-40B4-BE49-F238E27FC236}">
                <a16:creationId xmlns:a16="http://schemas.microsoft.com/office/drawing/2014/main" id="{A359093A-5C15-7F35-6CD5-29466569976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D84B56F3-D0D9-437C-A264-D449F05FAA52}" type="slidenum">
              <a:rPr lang="en-GB" altLang="en-US" sz="1400">
                <a:solidFill>
                  <a:srgbClr val="FFFFFF"/>
                </a:solidFill>
                <a:latin typeface="Franklin Gothic Book" panose="020B0503020102020204" pitchFamily="34" charset="0"/>
              </a:rPr>
              <a:pPr>
                <a:spcBef>
                  <a:spcPct val="0"/>
                </a:spcBef>
                <a:buClrTx/>
                <a:buSzTx/>
                <a:buFontTx/>
                <a:buNone/>
              </a:pPr>
              <a:t>35</a:t>
            </a:fld>
            <a:endParaRPr lang="en-GB" altLang="en-US" sz="1400">
              <a:solidFill>
                <a:srgbClr val="FFFFFF"/>
              </a:solidFill>
              <a:latin typeface="Franklin Gothic Book" panose="020B0503020102020204" pitchFamily="34" charset="0"/>
            </a:endParaRPr>
          </a:p>
        </p:txBody>
      </p:sp>
      <p:sp>
        <p:nvSpPr>
          <p:cNvPr id="36870" name="Rectangle 3">
            <a:extLst>
              <a:ext uri="{FF2B5EF4-FFF2-40B4-BE49-F238E27FC236}">
                <a16:creationId xmlns:a16="http://schemas.microsoft.com/office/drawing/2014/main" id="{EC675D89-28CF-78A2-01A4-5B3171DE6412}"/>
              </a:ext>
            </a:extLst>
          </p:cNvPr>
          <p:cNvSpPr>
            <a:spLocks noGrp="1" noChangeArrowheads="1"/>
          </p:cNvSpPr>
          <p:nvPr>
            <p:ph sz="quarter" idx="1"/>
          </p:nvPr>
        </p:nvSpPr>
        <p:spPr>
          <a:xfrm>
            <a:off x="395288" y="1557338"/>
            <a:ext cx="8153400" cy="4572000"/>
          </a:xfrm>
        </p:spPr>
        <p:txBody>
          <a:bodyPr/>
          <a:lstStyle/>
          <a:p>
            <a:pPr eaLnBrk="1" hangingPunct="1"/>
            <a:r>
              <a:rPr lang="en-GB" altLang="en-US" sz="2800"/>
              <a:t>Need to be familiar with academic conventions</a:t>
            </a:r>
          </a:p>
          <a:p>
            <a:pPr eaLnBrk="1" hangingPunct="1"/>
            <a:r>
              <a:rPr lang="en-GB" altLang="en-US" sz="2800"/>
              <a:t>Non-sexist language (manning-staffing, salesman-sales representative, chairman-chairperson, spokesman-official, representative)</a:t>
            </a:r>
          </a:p>
          <a:p>
            <a:pPr eaLnBrk="1" hangingPunct="1"/>
            <a:r>
              <a:rPr lang="en-GB" altLang="en-US" sz="2800"/>
              <a:t>Long sentences are dangerous – reader’s concentration may be distracted. Short sentences command attention</a:t>
            </a:r>
          </a:p>
          <a:p>
            <a:pPr eaLnBrk="1" hangingPunct="1"/>
            <a:r>
              <a:rPr lang="en-GB" altLang="en-US" sz="2800"/>
              <a:t>Need evidence to support claims e.g. company brochure states that the company is a ‘People Company’</a:t>
            </a:r>
          </a:p>
          <a:p>
            <a:pPr eaLnBrk="1" hangingPunct="1"/>
            <a:r>
              <a:rPr lang="en-GB" altLang="en-US" sz="2800"/>
              <a:t>Keeping your aims and your reader’s aims in mind</a:t>
            </a:r>
          </a:p>
        </p:txBody>
      </p:sp>
      <p:sp>
        <p:nvSpPr>
          <p:cNvPr id="43014" name="Text Box 4">
            <a:extLst>
              <a:ext uri="{FF2B5EF4-FFF2-40B4-BE49-F238E27FC236}">
                <a16:creationId xmlns:a16="http://schemas.microsoft.com/office/drawing/2014/main" id="{B8A09CD8-7FB6-38CC-C00D-C5070640EDAD}"/>
              </a:ext>
            </a:extLst>
          </p:cNvPr>
          <p:cNvSpPr txBox="1">
            <a:spLocks noChangeArrowheads="1"/>
          </p:cNvSpPr>
          <p:nvPr/>
        </p:nvSpPr>
        <p:spPr bwMode="auto">
          <a:xfrm>
            <a:off x="6551613" y="6019800"/>
            <a:ext cx="259238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eaLnBrk="1" hangingPunct="1">
              <a:spcBef>
                <a:spcPct val="0"/>
              </a:spcBef>
              <a:buClrTx/>
              <a:buSzTx/>
              <a:buFontTx/>
              <a:buNone/>
            </a:pPr>
            <a:r>
              <a:rPr lang="en-GB" altLang="en-US" sz="2000">
                <a:latin typeface="Arial Narrow" panose="020B0606020202030204" pitchFamily="34" charset="0"/>
              </a:rPr>
              <a:t>(Jankowicz, 2000, Ch. 14)</a:t>
            </a:r>
          </a:p>
        </p:txBody>
      </p:sp>
      <p:pic>
        <p:nvPicPr>
          <p:cNvPr id="43015" name="Picture 7" descr="MPj04286380000[1]">
            <a:extLst>
              <a:ext uri="{FF2B5EF4-FFF2-40B4-BE49-F238E27FC236}">
                <a16:creationId xmlns:a16="http://schemas.microsoft.com/office/drawing/2014/main" id="{D1241324-E379-96C3-2C07-CAF98F3167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92950" y="0"/>
            <a:ext cx="2051050" cy="1585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6870">
                                            <p:txEl>
                                              <p:pRg st="0" end="0"/>
                                            </p:txEl>
                                          </p:spTgt>
                                        </p:tgtEl>
                                        <p:attrNameLst>
                                          <p:attrName>style.visibility</p:attrName>
                                        </p:attrNameLst>
                                      </p:cBhvr>
                                      <p:to>
                                        <p:strVal val="visible"/>
                                      </p:to>
                                    </p:set>
                                    <p:anim calcmode="lin" valueType="num">
                                      <p:cBhvr additive="base">
                                        <p:cTn id="7" dur="500" fill="hold"/>
                                        <p:tgtEl>
                                          <p:spTgt spid="3687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687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6870">
                                            <p:txEl>
                                              <p:pRg st="1" end="1"/>
                                            </p:txEl>
                                          </p:spTgt>
                                        </p:tgtEl>
                                        <p:attrNameLst>
                                          <p:attrName>style.visibility</p:attrName>
                                        </p:attrNameLst>
                                      </p:cBhvr>
                                      <p:to>
                                        <p:strVal val="visible"/>
                                      </p:to>
                                    </p:set>
                                    <p:anim calcmode="lin" valueType="num">
                                      <p:cBhvr additive="base">
                                        <p:cTn id="13" dur="500" fill="hold"/>
                                        <p:tgtEl>
                                          <p:spTgt spid="3687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687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6870">
                                            <p:txEl>
                                              <p:pRg st="2" end="2"/>
                                            </p:txEl>
                                          </p:spTgt>
                                        </p:tgtEl>
                                        <p:attrNameLst>
                                          <p:attrName>style.visibility</p:attrName>
                                        </p:attrNameLst>
                                      </p:cBhvr>
                                      <p:to>
                                        <p:strVal val="visible"/>
                                      </p:to>
                                    </p:set>
                                    <p:anim calcmode="lin" valueType="num">
                                      <p:cBhvr additive="base">
                                        <p:cTn id="19" dur="500" fill="hold"/>
                                        <p:tgtEl>
                                          <p:spTgt spid="3687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687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6870">
                                            <p:txEl>
                                              <p:pRg st="3" end="3"/>
                                            </p:txEl>
                                          </p:spTgt>
                                        </p:tgtEl>
                                        <p:attrNameLst>
                                          <p:attrName>style.visibility</p:attrName>
                                        </p:attrNameLst>
                                      </p:cBhvr>
                                      <p:to>
                                        <p:strVal val="visible"/>
                                      </p:to>
                                    </p:set>
                                    <p:anim calcmode="lin" valueType="num">
                                      <p:cBhvr additive="base">
                                        <p:cTn id="25" dur="500" fill="hold"/>
                                        <p:tgtEl>
                                          <p:spTgt spid="3687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687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6870">
                                            <p:txEl>
                                              <p:pRg st="4" end="4"/>
                                            </p:txEl>
                                          </p:spTgt>
                                        </p:tgtEl>
                                        <p:attrNameLst>
                                          <p:attrName>style.visibility</p:attrName>
                                        </p:attrNameLst>
                                      </p:cBhvr>
                                      <p:to>
                                        <p:strVal val="visible"/>
                                      </p:to>
                                    </p:set>
                                    <p:anim calcmode="lin" valueType="num">
                                      <p:cBhvr additive="base">
                                        <p:cTn id="31" dur="500" fill="hold"/>
                                        <p:tgtEl>
                                          <p:spTgt spid="3687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687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70"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AD4CABC1-D455-CEF7-E0A7-856A4A7B932E}"/>
              </a:ext>
            </a:extLst>
          </p:cNvPr>
          <p:cNvSpPr>
            <a:spLocks noGrp="1"/>
          </p:cNvSpPr>
          <p:nvPr>
            <p:ph type="title"/>
          </p:nvPr>
        </p:nvSpPr>
        <p:spPr>
          <a:xfrm>
            <a:off x="914400" y="274638"/>
            <a:ext cx="7772400" cy="633412"/>
          </a:xfrm>
        </p:spPr>
        <p:txBody>
          <a:bodyPr/>
          <a:lstStyle/>
          <a:p>
            <a:pPr eaLnBrk="1" hangingPunct="1"/>
            <a:r>
              <a:rPr lang="en-IE" altLang="en-US"/>
              <a:t>On line assistance – useful links</a:t>
            </a:r>
          </a:p>
        </p:txBody>
      </p:sp>
      <p:sp>
        <p:nvSpPr>
          <p:cNvPr id="44035" name="Date Placeholder 3">
            <a:extLst>
              <a:ext uri="{FF2B5EF4-FFF2-40B4-BE49-F238E27FC236}">
                <a16:creationId xmlns:a16="http://schemas.microsoft.com/office/drawing/2014/main" id="{0FF5A643-B8BE-FFF1-6B0B-283720750C75}"/>
              </a:ext>
            </a:extLst>
          </p:cNvPr>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compatLnSpc="1">
            <a:prstTxWarp prst="textNoShape">
              <a:avLst/>
            </a:prstTxWarp>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3589C1A5-1A5C-4C33-960C-0E224C301510}" type="datetime1">
              <a:rPr lang="en-US" altLang="en-US" sz="1400" smtClean="0">
                <a:solidFill>
                  <a:schemeClr val="tx2"/>
                </a:solidFill>
                <a:latin typeface="Times New Roman" panose="02020603050405020304" pitchFamily="18" charset="0"/>
              </a:rPr>
              <a:pPr>
                <a:spcBef>
                  <a:spcPct val="0"/>
                </a:spcBef>
                <a:buClrTx/>
                <a:buSzTx/>
                <a:buFontTx/>
                <a:buNone/>
              </a:pPr>
              <a:t>7/23/2022</a:t>
            </a:fld>
            <a:endParaRPr lang="en-GB" altLang="en-US" sz="1400">
              <a:solidFill>
                <a:schemeClr val="tx2"/>
              </a:solidFill>
              <a:latin typeface="Times New Roman" panose="02020603050405020304" pitchFamily="18" charset="0"/>
            </a:endParaRPr>
          </a:p>
        </p:txBody>
      </p:sp>
      <p:sp>
        <p:nvSpPr>
          <p:cNvPr id="44036" name="Slide Number Placeholder 5">
            <a:extLst>
              <a:ext uri="{FF2B5EF4-FFF2-40B4-BE49-F238E27FC236}">
                <a16:creationId xmlns:a16="http://schemas.microsoft.com/office/drawing/2014/main" id="{A93CA17A-561E-F563-610B-0FA5B1E706D3}"/>
              </a:ext>
            </a:extLst>
          </p:cNvPr>
          <p:cNvSpPr>
            <a:spLocks noGrp="1"/>
          </p:cNvSpPr>
          <p:nvPr>
            <p:ph type="sldNum" sz="quarter" idx="12"/>
          </p:nvPr>
        </p:nvSpPr>
        <p:spPr bwMode="auto">
          <a:extLst>
            <a:ext uri="{91240B29-F687-4F45-9708-019B960494DF}">
              <a14:hiddenLine xmlns:a14="http://schemas.microsoft.com/office/drawing/2010/main" w="9525">
                <a:solidFill>
                  <a:srgbClr val="000000"/>
                </a:solidFill>
                <a:round/>
                <a:headEnd/>
                <a:tailEnd/>
              </a14:hiddenLine>
            </a:ext>
          </a:extLst>
        </p:spPr>
        <p:txBody>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a:spcBef>
                <a:spcPct val="0"/>
              </a:spcBef>
              <a:buClrTx/>
              <a:buSzTx/>
              <a:buFontTx/>
              <a:buNone/>
            </a:pPr>
            <a:fld id="{8E4EB3A7-661B-42BD-B3BA-16179DC71469}" type="slidenum">
              <a:rPr lang="en-GB" altLang="en-US" sz="1400">
                <a:solidFill>
                  <a:srgbClr val="FFFFFF"/>
                </a:solidFill>
                <a:latin typeface="Franklin Gothic Book" panose="020B0503020102020204" pitchFamily="34" charset="0"/>
              </a:rPr>
              <a:pPr>
                <a:spcBef>
                  <a:spcPct val="0"/>
                </a:spcBef>
                <a:buClrTx/>
                <a:buSzTx/>
                <a:buFontTx/>
                <a:buNone/>
              </a:pPr>
              <a:t>36</a:t>
            </a:fld>
            <a:endParaRPr lang="en-GB" altLang="en-US" sz="1400">
              <a:solidFill>
                <a:srgbClr val="FFFFFF"/>
              </a:solidFill>
              <a:latin typeface="Franklin Gothic Book" panose="020B0503020102020204" pitchFamily="34" charset="0"/>
            </a:endParaRPr>
          </a:p>
        </p:txBody>
      </p:sp>
      <p:sp>
        <p:nvSpPr>
          <p:cNvPr id="37891" name="Content Placeholder 2">
            <a:extLst>
              <a:ext uri="{FF2B5EF4-FFF2-40B4-BE49-F238E27FC236}">
                <a16:creationId xmlns:a16="http://schemas.microsoft.com/office/drawing/2014/main" id="{0331F3CF-5637-0119-02B4-63C1BF91F5C0}"/>
              </a:ext>
            </a:extLst>
          </p:cNvPr>
          <p:cNvSpPr>
            <a:spLocks noGrp="1"/>
          </p:cNvSpPr>
          <p:nvPr>
            <p:ph sz="quarter" idx="1"/>
          </p:nvPr>
        </p:nvSpPr>
        <p:spPr>
          <a:xfrm>
            <a:off x="179388" y="692150"/>
            <a:ext cx="8964612" cy="5400675"/>
          </a:xfrm>
        </p:spPr>
        <p:txBody>
          <a:bodyPr/>
          <a:lstStyle/>
          <a:p>
            <a:pPr eaLnBrk="1" hangingPunct="1"/>
            <a:r>
              <a:rPr lang="en-IE" altLang="en-US" sz="2400"/>
              <a:t>Economist Style guide: </a:t>
            </a:r>
            <a:r>
              <a:rPr lang="en-IE" altLang="en-US" sz="2400">
                <a:hlinkClick r:id="rId2"/>
              </a:rPr>
              <a:t>http://www.economist.com/styleguide/introduction</a:t>
            </a:r>
            <a:endParaRPr lang="en-IE" altLang="en-US" sz="2400"/>
          </a:p>
          <a:p>
            <a:pPr eaLnBrk="1" hangingPunct="1"/>
            <a:r>
              <a:rPr lang="en-IE" altLang="en-US" sz="2400"/>
              <a:t>On-line Writing Lab </a:t>
            </a:r>
            <a:r>
              <a:rPr lang="en-IE" altLang="en-US" sz="1800"/>
              <a:t>(Purdue University) – see site map</a:t>
            </a:r>
            <a:br>
              <a:rPr lang="en-IE" altLang="en-US" sz="2400"/>
            </a:br>
            <a:r>
              <a:rPr lang="en-IE" altLang="en-US" sz="2400">
                <a:hlinkClick r:id="rId3"/>
              </a:rPr>
              <a:t>http://owl.english.purdue.edu/owl/</a:t>
            </a:r>
            <a:endParaRPr lang="en-IE" altLang="en-US" sz="2400"/>
          </a:p>
          <a:p>
            <a:pPr eaLnBrk="1" hangingPunct="1"/>
            <a:r>
              <a:rPr lang="en-IE" altLang="en-US" sz="2400"/>
              <a:t>Advice on academic writing </a:t>
            </a:r>
            <a:r>
              <a:rPr lang="en-IE" altLang="en-US" sz="1800"/>
              <a:t>(Dr. Margaret Procter)</a:t>
            </a:r>
            <a:br>
              <a:rPr lang="en-IE" altLang="en-US" sz="2400"/>
            </a:br>
            <a:r>
              <a:rPr lang="en-IE" altLang="en-US" sz="2400">
                <a:hlinkClick r:id="rId4"/>
              </a:rPr>
              <a:t>http://www.writing.utoronto.ca/advice</a:t>
            </a:r>
            <a:endParaRPr lang="en-IE" altLang="en-US" sz="2400"/>
          </a:p>
          <a:p>
            <a:pPr eaLnBrk="1" hangingPunct="1"/>
            <a:r>
              <a:rPr lang="en-IE" altLang="en-US" sz="2400"/>
              <a:t>Victoria University of Wellington, New Zealand (Writing exercises for self-directed study)</a:t>
            </a:r>
            <a:br>
              <a:rPr lang="en-IE" altLang="en-US" sz="2400">
                <a:hlinkClick r:id="rId5"/>
              </a:rPr>
            </a:br>
            <a:r>
              <a:rPr lang="en-IE" altLang="en-US" sz="2400">
                <a:hlinkClick r:id="rId5"/>
              </a:rPr>
              <a:t>http://www.victoria.ac.nz/llc/academic-writing/</a:t>
            </a:r>
            <a:endParaRPr lang="en-IE" altLang="en-US" sz="2400"/>
          </a:p>
          <a:p>
            <a:pPr eaLnBrk="1" hangingPunct="1"/>
            <a:r>
              <a:rPr lang="en-IE" altLang="en-US" sz="2400"/>
              <a:t>The Writing Center, University of North Carolina at Chapel Hill (ESL Resources, ESL Handouts, select from list and see list on right e.g. style)</a:t>
            </a:r>
            <a:br>
              <a:rPr lang="en-IE" altLang="en-US" sz="2400"/>
            </a:br>
            <a:r>
              <a:rPr lang="en-IE" altLang="en-US" sz="2400">
                <a:hlinkClick r:id="rId6"/>
              </a:rPr>
              <a:t> </a:t>
            </a:r>
            <a:r>
              <a:rPr lang="en-IE" altLang="en-US" sz="2400">
                <a:hlinkClick r:id="rId7"/>
              </a:rPr>
              <a:t>http://www.unc.edu/depts/wcweb/</a:t>
            </a:r>
            <a:endParaRPr lang="en-IE" altLang="en-US" sz="2400"/>
          </a:p>
          <a:p>
            <a:pPr eaLnBrk="1" hangingPunct="1"/>
            <a:endParaRPr lang="en-IE" altLang="en-US" sz="2400"/>
          </a:p>
          <a:p>
            <a:pPr eaLnBrk="1" hangingPunct="1"/>
            <a:endParaRPr lang="en-IE" altLang="en-US" sz="2400"/>
          </a:p>
          <a:p>
            <a:pPr eaLnBrk="1" hangingPunct="1"/>
            <a:endParaRPr lang="en-IE" altLang="en-US" sz="2400"/>
          </a:p>
          <a:p>
            <a:pPr eaLnBrk="1" hangingPunct="1"/>
            <a:endParaRPr lang="en-IE" altLang="en-US" sz="2400"/>
          </a:p>
          <a:p>
            <a:pPr eaLnBrk="1" hangingPunct="1">
              <a:buFont typeface="Wingdings" panose="05000000000000000000" pitchFamily="2" charset="2"/>
              <a:buNone/>
            </a:pPr>
            <a:endParaRPr lang="en-IE" altLang="en-US" sz="2400"/>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 calcmode="lin" valueType="num">
                                      <p:cBhvr additive="base">
                                        <p:cTn id="7" dur="500" fill="hold"/>
                                        <p:tgtEl>
                                          <p:spTgt spid="378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78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7891">
                                            <p:txEl>
                                              <p:pRg st="1" end="1"/>
                                            </p:txEl>
                                          </p:spTgt>
                                        </p:tgtEl>
                                        <p:attrNameLst>
                                          <p:attrName>style.visibility</p:attrName>
                                        </p:attrNameLst>
                                      </p:cBhvr>
                                      <p:to>
                                        <p:strVal val="visible"/>
                                      </p:to>
                                    </p:set>
                                    <p:anim calcmode="lin" valueType="num">
                                      <p:cBhvr additive="base">
                                        <p:cTn id="13" dur="500" fill="hold"/>
                                        <p:tgtEl>
                                          <p:spTgt spid="3789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78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7891">
                                            <p:txEl>
                                              <p:pRg st="2" end="2"/>
                                            </p:txEl>
                                          </p:spTgt>
                                        </p:tgtEl>
                                        <p:attrNameLst>
                                          <p:attrName>style.visibility</p:attrName>
                                        </p:attrNameLst>
                                      </p:cBhvr>
                                      <p:to>
                                        <p:strVal val="visible"/>
                                      </p:to>
                                    </p:set>
                                    <p:anim calcmode="lin" valueType="num">
                                      <p:cBhvr additive="base">
                                        <p:cTn id="19" dur="500" fill="hold"/>
                                        <p:tgtEl>
                                          <p:spTgt spid="3789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78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7891">
                                            <p:txEl>
                                              <p:pRg st="3" end="3"/>
                                            </p:txEl>
                                          </p:spTgt>
                                        </p:tgtEl>
                                        <p:attrNameLst>
                                          <p:attrName>style.visibility</p:attrName>
                                        </p:attrNameLst>
                                      </p:cBhvr>
                                      <p:to>
                                        <p:strVal val="visible"/>
                                      </p:to>
                                    </p:set>
                                    <p:anim calcmode="lin" valueType="num">
                                      <p:cBhvr additive="base">
                                        <p:cTn id="25" dur="500" fill="hold"/>
                                        <p:tgtEl>
                                          <p:spTgt spid="3789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78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7891">
                                            <p:txEl>
                                              <p:pRg st="4" end="4"/>
                                            </p:txEl>
                                          </p:spTgt>
                                        </p:tgtEl>
                                        <p:attrNameLst>
                                          <p:attrName>style.visibility</p:attrName>
                                        </p:attrNameLst>
                                      </p:cBhvr>
                                      <p:to>
                                        <p:strVal val="visible"/>
                                      </p:to>
                                    </p:set>
                                    <p:anim calcmode="lin" valueType="num">
                                      <p:cBhvr additive="base">
                                        <p:cTn id="31" dur="500" fill="hold"/>
                                        <p:tgtEl>
                                          <p:spTgt spid="3789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789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0</TotalTime>
  <Words>3122</Words>
  <Application>Microsoft Office PowerPoint</Application>
  <PresentationFormat>On-screen Show (4:3)</PresentationFormat>
  <Paragraphs>413</Paragraphs>
  <Slides>36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Times New Roman</vt:lpstr>
      <vt:lpstr>Arial</vt:lpstr>
      <vt:lpstr>Franklin Gothic Book</vt:lpstr>
      <vt:lpstr>Perpetua</vt:lpstr>
      <vt:lpstr>Wingdings 2</vt:lpstr>
      <vt:lpstr>Wingdings</vt:lpstr>
      <vt:lpstr>Arial Narrow</vt:lpstr>
      <vt:lpstr>Verdana</vt:lpstr>
      <vt:lpstr>Equity</vt:lpstr>
      <vt:lpstr>PowerPoint Presentation</vt:lpstr>
      <vt:lpstr>The components  of a paper/thesis</vt:lpstr>
      <vt:lpstr>Writing an abstract</vt:lpstr>
      <vt:lpstr>Introduction</vt:lpstr>
      <vt:lpstr>Literature Review </vt:lpstr>
      <vt:lpstr>Literature Review </vt:lpstr>
      <vt:lpstr>Literature Review</vt:lpstr>
      <vt:lpstr>Literature Review</vt:lpstr>
      <vt:lpstr>Literature Review</vt:lpstr>
      <vt:lpstr>Literature Review</vt:lpstr>
      <vt:lpstr>Research Methodology </vt:lpstr>
      <vt:lpstr>Research Methodology </vt:lpstr>
      <vt:lpstr>Research Methodology </vt:lpstr>
      <vt:lpstr>Research Methodology</vt:lpstr>
      <vt:lpstr>Findings</vt:lpstr>
      <vt:lpstr>Analysis of Findings: Discussion</vt:lpstr>
      <vt:lpstr>Conclusions</vt:lpstr>
      <vt:lpstr>A well done study….</vt:lpstr>
      <vt:lpstr>It is all about planning and organisation!</vt:lpstr>
      <vt:lpstr>Keeping it together</vt:lpstr>
      <vt:lpstr>Keeping it together</vt:lpstr>
      <vt:lpstr>The Researcher’s Downfall</vt:lpstr>
      <vt:lpstr>7 Errors of Reasoning</vt:lpstr>
      <vt:lpstr>High Quality  (Case) Analysis</vt:lpstr>
      <vt:lpstr>Writing guidelines</vt:lpstr>
      <vt:lpstr>Writing guidelines </vt:lpstr>
      <vt:lpstr>Getting the tense right  (but not getting tense!)</vt:lpstr>
      <vt:lpstr>PowerPoint Presentation</vt:lpstr>
      <vt:lpstr>Some excerpts....</vt:lpstr>
      <vt:lpstr>Some excerpts....</vt:lpstr>
      <vt:lpstr>Some excerpts....</vt:lpstr>
      <vt:lpstr>What it is all about…</vt:lpstr>
      <vt:lpstr>PowerPoint Presentation</vt:lpstr>
      <vt:lpstr>Writing Style</vt:lpstr>
      <vt:lpstr>Writing tips</vt:lpstr>
      <vt:lpstr>On line assistance – useful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Deirdre Fleming</dc:creator>
  <cp:lastModifiedBy>Denis Coleman</cp:lastModifiedBy>
  <cp:revision>299</cp:revision>
  <dcterms:created xsi:type="dcterms:W3CDTF">1601-01-01T00:00:00Z</dcterms:created>
  <dcterms:modified xsi:type="dcterms:W3CDTF">2022-07-23T19:28:56Z</dcterms:modified>
</cp:coreProperties>
</file>