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9" autoAdjust="0"/>
    <p:restoredTop sz="94660"/>
  </p:normalViewPr>
  <p:slideViewPr>
    <p:cSldViewPr snapToGrid="0">
      <p:cViewPr varScale="1">
        <p:scale>
          <a:sx n="66" d="100"/>
          <a:sy n="66" d="100"/>
        </p:scale>
        <p:origin x="41" y="55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12192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1189096" y="5617774"/>
            <a:ext cx="9843913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1" name="Rectangle 10"/>
          <p:cNvSpPr/>
          <p:nvPr/>
        </p:nvSpPr>
        <p:spPr>
          <a:xfrm>
            <a:off x="1319937" y="1016990"/>
            <a:ext cx="9572977" cy="4831643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2" name="Rectangle 11"/>
          <p:cNvSpPr/>
          <p:nvPr/>
        </p:nvSpPr>
        <p:spPr>
          <a:xfrm>
            <a:off x="1320801" y="1009651"/>
            <a:ext cx="9572977" cy="4831643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1026029" y="702069"/>
            <a:ext cx="757108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10568399" y="655232"/>
            <a:ext cx="566928" cy="755904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302934" y="1794935"/>
            <a:ext cx="7631291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302934" y="3736622"/>
            <a:ext cx="7616239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9027569" y="5357593"/>
            <a:ext cx="1618428" cy="365125"/>
          </a:xfrm>
        </p:spPr>
        <p:txBody>
          <a:bodyPr/>
          <a:lstStyle/>
          <a:p>
            <a:fld id="{C694137D-5ED1-4D2B-BBAD-EC86A663C996}" type="datetimeFigureOut">
              <a:rPr lang="en-GB" smtClean="0"/>
              <a:pPr/>
              <a:t>24/09/2018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565393" y="5357593"/>
            <a:ext cx="6713127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85241" y="5357593"/>
            <a:ext cx="738697" cy="365125"/>
          </a:xfrm>
        </p:spPr>
        <p:txBody>
          <a:bodyPr/>
          <a:lstStyle>
            <a:lvl1pPr algn="ctr">
              <a:defRPr/>
            </a:lvl1pPr>
          </a:lstStyle>
          <a:p>
            <a:fld id="{61932734-FC6F-4C98-9DA5-0BC02E37C3AB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82374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4137D-5ED1-4D2B-BBAD-EC86A663C996}" type="datetimeFigureOut">
              <a:rPr lang="en-GB" smtClean="0"/>
              <a:pPr/>
              <a:t>24/09/2018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32734-FC6F-4C98-9DA5-0BC02E37C3AB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36806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26639" y="2239431"/>
            <a:ext cx="8338725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1690" y="3725335"/>
            <a:ext cx="8308623" cy="1309511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4137D-5ED1-4D2B-BBAD-EC86A663C996}" type="datetimeFigureOut">
              <a:rPr lang="en-GB" smtClean="0"/>
              <a:pPr/>
              <a:t>24/09/2018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32734-FC6F-4C98-9DA5-0BC02E37C3AB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16177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4137D-5ED1-4D2B-BBAD-EC86A663C996}" type="datetimeFigureOut">
              <a:rPr lang="en-GB" smtClean="0"/>
              <a:pPr/>
              <a:t>24/09/2018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32734-FC6F-4C98-9DA5-0BC02E37C3AB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731264" y="2121407"/>
            <a:ext cx="4267200" cy="360273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6217920" y="2119313"/>
            <a:ext cx="4267200" cy="36052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38701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77160" y="2122312"/>
            <a:ext cx="391936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47559" y="2122311"/>
            <a:ext cx="3925824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4137D-5ED1-4D2B-BBAD-EC86A663C996}" type="datetimeFigureOut">
              <a:rPr lang="en-GB" smtClean="0"/>
              <a:pPr/>
              <a:t>24/09/2018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32734-FC6F-4C98-9DA5-0BC02E37C3AB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731264" y="2944368"/>
            <a:ext cx="4303776" cy="277977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6193535" y="2944813"/>
            <a:ext cx="4303776" cy="277977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20149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4137D-5ED1-4D2B-BBAD-EC86A663C996}" type="datetimeFigureOut">
              <a:rPr lang="en-GB" smtClean="0"/>
              <a:pPr/>
              <a:t>24/09/2018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32734-FC6F-4C98-9DA5-0BC02E37C3AB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93269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4137D-5ED1-4D2B-BBAD-EC86A663C996}" type="datetimeFigureOut">
              <a:rPr lang="en-GB" smtClean="0"/>
              <a:pPr/>
              <a:t>24/09/2018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32734-FC6F-4C98-9DA5-0BC02E37C3AB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69038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12192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</p:grpSp>
      <p:sp>
        <p:nvSpPr>
          <p:cNvPr id="11" name="Freeform 10"/>
          <p:cNvSpPr/>
          <p:nvPr/>
        </p:nvSpPr>
        <p:spPr>
          <a:xfrm rot="10800000">
            <a:off x="842903" y="6058038"/>
            <a:ext cx="10295468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6" name="Rectangle 15"/>
          <p:cNvSpPr/>
          <p:nvPr/>
        </p:nvSpPr>
        <p:spPr>
          <a:xfrm rot="60000">
            <a:off x="5958497" y="605163"/>
            <a:ext cx="505192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7" name="Rectangle 16"/>
          <p:cNvSpPr/>
          <p:nvPr/>
        </p:nvSpPr>
        <p:spPr>
          <a:xfrm rot="60000">
            <a:off x="5961889" y="603504"/>
            <a:ext cx="505192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3" name="Rectangle 12"/>
          <p:cNvSpPr/>
          <p:nvPr/>
        </p:nvSpPr>
        <p:spPr>
          <a:xfrm rot="21540000">
            <a:off x="998940" y="576868"/>
            <a:ext cx="505192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4" name="Rectangle 13"/>
          <p:cNvSpPr/>
          <p:nvPr/>
        </p:nvSpPr>
        <p:spPr>
          <a:xfrm rot="21540000">
            <a:off x="999745" y="576072"/>
            <a:ext cx="505192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pic>
        <p:nvPicPr>
          <p:cNvPr id="18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3161475" y="293953"/>
            <a:ext cx="757108" cy="567830"/>
          </a:xfrm>
          <a:prstGeom prst="rect">
            <a:avLst/>
          </a:prstGeom>
          <a:noFill/>
        </p:spPr>
      </p:pic>
      <p:pic>
        <p:nvPicPr>
          <p:cNvPr id="19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8467351" y="238675"/>
            <a:ext cx="566928" cy="755904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478635" y="2020043"/>
            <a:ext cx="4086436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6472388" y="1150993"/>
            <a:ext cx="4027723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530834" y="3623748"/>
            <a:ext cx="4065188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8455598" y="5885673"/>
            <a:ext cx="1618428" cy="365125"/>
          </a:xfrm>
        </p:spPr>
        <p:txBody>
          <a:bodyPr/>
          <a:lstStyle/>
          <a:p>
            <a:fld id="{C694137D-5ED1-4D2B-BBAD-EC86A663C996}" type="datetimeFigureOut">
              <a:rPr lang="en-GB" smtClean="0"/>
              <a:pPr/>
              <a:t>24/09/2018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1219406" y="5829262"/>
            <a:ext cx="4696809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10076418" y="5896962"/>
            <a:ext cx="738697" cy="365125"/>
          </a:xfrm>
        </p:spPr>
        <p:txBody>
          <a:bodyPr/>
          <a:lstStyle/>
          <a:p>
            <a:fld id="{61932734-FC6F-4C98-9DA5-0BC02E37C3AB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32684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12192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</p:grpSp>
      <p:sp>
        <p:nvSpPr>
          <p:cNvPr id="31" name="Freeform 30"/>
          <p:cNvSpPr/>
          <p:nvPr/>
        </p:nvSpPr>
        <p:spPr>
          <a:xfrm rot="10800000">
            <a:off x="842903" y="6058038"/>
            <a:ext cx="10295468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2" name="Rectangle 11"/>
          <p:cNvSpPr/>
          <p:nvPr/>
        </p:nvSpPr>
        <p:spPr>
          <a:xfrm rot="21540000">
            <a:off x="998940" y="576868"/>
            <a:ext cx="505192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3" name="Rectangle 12"/>
          <p:cNvSpPr/>
          <p:nvPr/>
        </p:nvSpPr>
        <p:spPr>
          <a:xfrm rot="21540000">
            <a:off x="993412" y="575769"/>
            <a:ext cx="505192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9" name="Rectangle 28"/>
          <p:cNvSpPr/>
          <p:nvPr/>
        </p:nvSpPr>
        <p:spPr>
          <a:xfrm rot="60000">
            <a:off x="5958497" y="605163"/>
            <a:ext cx="505192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30" name="Rectangle 29"/>
          <p:cNvSpPr/>
          <p:nvPr/>
        </p:nvSpPr>
        <p:spPr>
          <a:xfrm rot="60000">
            <a:off x="5953025" y="603920"/>
            <a:ext cx="505192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3161475" y="293953"/>
            <a:ext cx="757108" cy="567830"/>
          </a:xfrm>
          <a:prstGeom prst="rect">
            <a:avLst/>
          </a:prstGeom>
          <a:noFill/>
        </p:spPr>
      </p:pic>
      <p:pic>
        <p:nvPicPr>
          <p:cNvPr id="15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8467351" y="238675"/>
            <a:ext cx="566928" cy="755904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475232" y="2020824"/>
            <a:ext cx="4084320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6531487" y="1207272"/>
            <a:ext cx="3885151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536192" y="3621024"/>
            <a:ext cx="4059936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8461249" y="5888738"/>
            <a:ext cx="1618428" cy="365125"/>
          </a:xfrm>
        </p:spPr>
        <p:txBody>
          <a:bodyPr/>
          <a:lstStyle/>
          <a:p>
            <a:fld id="{C694137D-5ED1-4D2B-BBAD-EC86A663C996}" type="datetimeFigureOut">
              <a:rPr lang="en-GB" smtClean="0"/>
              <a:pPr/>
              <a:t>24/09/2018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1219426" y="5831038"/>
            <a:ext cx="4425391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10082786" y="5900027"/>
            <a:ext cx="738697" cy="365125"/>
          </a:xfrm>
        </p:spPr>
        <p:txBody>
          <a:bodyPr/>
          <a:lstStyle/>
          <a:p>
            <a:fld id="{61932734-FC6F-4C98-9DA5-0BC02E37C3AB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10743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4137D-5ED1-4D2B-BBAD-EC86A663C996}" type="datetimeFigureOut">
              <a:rPr lang="en-GB" smtClean="0"/>
              <a:pPr/>
              <a:t>24/09/2018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32734-FC6F-4C98-9DA5-0BC02E37C3AB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34377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2" y="925691"/>
            <a:ext cx="1907823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730962" y="1106313"/>
            <a:ext cx="6905039" cy="440266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4137D-5ED1-4D2B-BBAD-EC86A663C996}" type="datetimeFigureOut">
              <a:rPr lang="en-GB" smtClean="0"/>
              <a:pPr/>
              <a:t>24/09/2018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32734-FC6F-4C98-9DA5-0BC02E37C3AB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67523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12192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838201" y="6069330"/>
            <a:ext cx="1056132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1" name="Rectangle 10"/>
          <p:cNvSpPr/>
          <p:nvPr/>
        </p:nvSpPr>
        <p:spPr>
          <a:xfrm>
            <a:off x="975360" y="575310"/>
            <a:ext cx="10261600" cy="5715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2" name="Rectangle 11"/>
          <p:cNvSpPr/>
          <p:nvPr/>
        </p:nvSpPr>
        <p:spPr>
          <a:xfrm>
            <a:off x="975360" y="576072"/>
            <a:ext cx="10261600" cy="5715000"/>
          </a:xfrm>
          <a:prstGeom prst="rect">
            <a:avLst/>
          </a:prstGeom>
          <a:blipFill dpi="0" rotWithShape="1">
            <a:blip r:embed="rId13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1435684">
            <a:off x="724989" y="273091"/>
            <a:ext cx="757108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4096196">
            <a:off x="10914593" y="203675"/>
            <a:ext cx="566928" cy="755904"/>
          </a:xfrm>
          <a:prstGeom prst="rect">
            <a:avLst/>
          </a:prstGeom>
          <a:noFill/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60031" y="817583"/>
            <a:ext cx="9286993" cy="12024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50721" y="2119257"/>
            <a:ext cx="8261873" cy="36038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06118" y="5809153"/>
            <a:ext cx="161842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C694137D-5ED1-4D2B-BBAD-EC86A663C996}" type="datetimeFigureOut">
              <a:rPr lang="en-GB" smtClean="0"/>
              <a:pPr/>
              <a:t>24/09/2018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19202" y="5809153"/>
            <a:ext cx="73869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26937" y="5809153"/>
            <a:ext cx="73869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61932734-FC6F-4C98-9DA5-0BC02E37C3AB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7374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27648" y="3789040"/>
            <a:ext cx="6946454" cy="1828090"/>
          </a:xfrm>
          <a:ln>
            <a:solidFill>
              <a:schemeClr val="accent1"/>
            </a:solidFill>
          </a:ln>
        </p:spPr>
        <p:txBody>
          <a:bodyPr>
            <a:noAutofit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PONTIO: </a:t>
            </a:r>
            <a:r>
              <a:rPr lang="en-GB" dirty="0" err="1" smtClean="0"/>
              <a:t>eich</a:t>
            </a:r>
            <a:r>
              <a:rPr lang="en-GB" dirty="0" smtClean="0"/>
              <a:t> </a:t>
            </a:r>
            <a:r>
              <a:rPr lang="en-GB" dirty="0" err="1" smtClean="0"/>
              <a:t>profiadadau</a:t>
            </a:r>
            <a:r>
              <a:rPr lang="en-GB" dirty="0" smtClean="0"/>
              <a:t>  </a:t>
            </a:r>
            <a:r>
              <a:rPr lang="en-GB" dirty="0" err="1" smtClean="0"/>
              <a:t>mewn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sz="7200" b="1" dirty="0">
                <a:solidFill>
                  <a:srgbClr val="7030A0"/>
                </a:solidFill>
                <a:latin typeface="+mn-lt"/>
              </a:rPr>
              <a:t>3-2-1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sz="3600" b="1" dirty="0" smtClean="0">
                <a:solidFill>
                  <a:srgbClr val="FF0000"/>
                </a:solidFill>
              </a:rPr>
              <a:t>Tri </a:t>
            </a:r>
            <a:r>
              <a:rPr lang="en-GB" sz="3600" dirty="0" err="1" smtClean="0"/>
              <a:t>pheth</a:t>
            </a:r>
            <a:r>
              <a:rPr lang="en-GB" sz="3600" b="1" dirty="0" smtClean="0">
                <a:solidFill>
                  <a:srgbClr val="FF0000"/>
                </a:solidFill>
              </a:rPr>
              <a:t> </a:t>
            </a:r>
            <a:r>
              <a:rPr lang="en-GB" sz="3600" dirty="0" smtClean="0"/>
              <a:t>a </a:t>
            </a:r>
            <a:r>
              <a:rPr lang="en-GB" sz="3600" dirty="0" err="1" smtClean="0"/>
              <a:t>arsylwyd</a:t>
            </a:r>
            <a:r>
              <a:rPr lang="en-GB" sz="3600" dirty="0" smtClean="0"/>
              <a:t/>
            </a:r>
            <a:br>
              <a:rPr lang="en-GB" sz="3600" dirty="0" smtClean="0"/>
            </a:br>
            <a:r>
              <a:rPr lang="en-GB" sz="3600" b="1" dirty="0" err="1" smtClean="0">
                <a:solidFill>
                  <a:srgbClr val="FF0000"/>
                </a:solidFill>
              </a:rPr>
              <a:t>Dau</a:t>
            </a:r>
            <a:r>
              <a:rPr lang="en-GB" sz="3600" b="1" dirty="0" smtClean="0">
                <a:solidFill>
                  <a:srgbClr val="FF0000"/>
                </a:solidFill>
              </a:rPr>
              <a:t> </a:t>
            </a:r>
            <a:r>
              <a:rPr lang="en-GB" sz="3600" dirty="0" err="1" smtClean="0"/>
              <a:t>beth</a:t>
            </a:r>
            <a:r>
              <a:rPr lang="en-GB" sz="3600" b="1" dirty="0" smtClean="0">
                <a:solidFill>
                  <a:srgbClr val="FF0000"/>
                </a:solidFill>
              </a:rPr>
              <a:t> </a:t>
            </a:r>
            <a:r>
              <a:rPr lang="en-GB" sz="3600" dirty="0" err="1" smtClean="0"/>
              <a:t>gwnaeth</a:t>
            </a:r>
            <a:r>
              <a:rPr lang="en-GB" sz="3600" dirty="0" smtClean="0"/>
              <a:t> </a:t>
            </a:r>
            <a:r>
              <a:rPr lang="en-GB" sz="3600" dirty="0" err="1" smtClean="0"/>
              <a:t>eich</a:t>
            </a:r>
            <a:r>
              <a:rPr lang="en-GB" sz="3600" dirty="0" smtClean="0"/>
              <a:t> </a:t>
            </a:r>
            <a:r>
              <a:rPr lang="en-GB" sz="3600" dirty="0" err="1" smtClean="0"/>
              <a:t>synnu</a:t>
            </a:r>
            <a:r>
              <a:rPr lang="en-GB" sz="3600" dirty="0" smtClean="0"/>
              <a:t> </a:t>
            </a:r>
            <a:br>
              <a:rPr lang="en-GB" sz="3600" dirty="0" smtClean="0"/>
            </a:br>
            <a:r>
              <a:rPr lang="en-GB" sz="3600" b="1" dirty="0" smtClean="0">
                <a:solidFill>
                  <a:srgbClr val="FF0000"/>
                </a:solidFill>
              </a:rPr>
              <a:t>Un </a:t>
            </a:r>
            <a:r>
              <a:rPr lang="en-GB" sz="3600" dirty="0" err="1" smtClean="0"/>
              <a:t>cwestiwn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40533978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15680" y="1412776"/>
            <a:ext cx="5723468" cy="1828090"/>
          </a:xfrm>
        </p:spPr>
        <p:txBody>
          <a:bodyPr>
            <a:normAutofit/>
          </a:bodyPr>
          <a:lstStyle/>
          <a:p>
            <a:r>
              <a:rPr lang="en-GB" dirty="0" err="1" smtClean="0"/>
              <a:t>Aseiniad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M6X001438/C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079776" y="3501008"/>
            <a:ext cx="4248472" cy="1812032"/>
          </a:xfrm>
          <a:blipFill>
            <a:blip r:embed="rId2" cstate="print"/>
            <a:stretch>
              <a:fillRect/>
            </a:stretch>
          </a:blipFill>
        </p:spPr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158388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2095018" y="712701"/>
            <a:ext cx="7355712" cy="4946434"/>
          </a:xfrm>
        </p:spPr>
        <p:txBody>
          <a:bodyPr>
            <a:normAutofit/>
          </a:bodyPr>
          <a:lstStyle/>
          <a:p>
            <a:r>
              <a:rPr lang="en-GB" sz="2200" dirty="0" smtClean="0"/>
              <a:t/>
            </a:r>
            <a:br>
              <a:rPr lang="en-GB" sz="2200" dirty="0" smtClean="0"/>
            </a:br>
            <a:r>
              <a:rPr lang="en-GB" sz="3600" b="1" dirty="0" smtClean="0"/>
              <a:t>TEITL:</a:t>
            </a:r>
            <a:r>
              <a:rPr lang="en-GB" sz="2200" dirty="0"/>
              <a:t/>
            </a:r>
            <a:br>
              <a:rPr lang="en-GB" sz="2200" dirty="0"/>
            </a:br>
            <a:r>
              <a:rPr lang="en-GB" sz="2200" dirty="0"/>
              <a:t/>
            </a:r>
            <a:br>
              <a:rPr lang="en-GB" sz="2200" dirty="0"/>
            </a:br>
            <a:r>
              <a:rPr lang="en-GB" sz="2200" b="1" dirty="0"/>
              <a:t>‘</a:t>
            </a:r>
            <a:r>
              <a:rPr lang="en-GB" sz="2200" b="1" dirty="0" err="1"/>
              <a:t>Disgrifiwch</a:t>
            </a:r>
            <a:r>
              <a:rPr lang="en-GB" sz="2200" b="1" dirty="0"/>
              <a:t> </a:t>
            </a:r>
            <a:r>
              <a:rPr lang="en-GB" sz="2200" b="1" dirty="0" err="1"/>
              <a:t>ddigwyddiad</a:t>
            </a:r>
            <a:r>
              <a:rPr lang="en-GB" sz="2200" b="1" dirty="0"/>
              <a:t> </a:t>
            </a:r>
            <a:r>
              <a:rPr lang="en-GB" sz="2200" b="1" dirty="0" err="1"/>
              <a:t>dysgu</a:t>
            </a:r>
            <a:r>
              <a:rPr lang="en-GB" sz="2200" b="1" dirty="0"/>
              <a:t> a </a:t>
            </a:r>
            <a:r>
              <a:rPr lang="en-GB" sz="2200" b="1" dirty="0" err="1"/>
              <a:t>ddigwyddodd</a:t>
            </a:r>
            <a:r>
              <a:rPr lang="en-GB" sz="2200" b="1" dirty="0"/>
              <a:t> </a:t>
            </a:r>
            <a:r>
              <a:rPr lang="en-GB" sz="2200" b="1" dirty="0" err="1"/>
              <a:t>yn</a:t>
            </a:r>
            <a:r>
              <a:rPr lang="en-GB" sz="2200" b="1" dirty="0"/>
              <a:t> </a:t>
            </a:r>
            <a:r>
              <a:rPr lang="en-GB" sz="2200" b="1" dirty="0" err="1"/>
              <a:t>ystod</a:t>
            </a:r>
            <a:r>
              <a:rPr lang="en-GB" sz="2200" b="1" dirty="0"/>
              <a:t> </a:t>
            </a:r>
            <a:r>
              <a:rPr lang="en-GB" sz="2200" b="1" dirty="0" err="1"/>
              <a:t>eich</a:t>
            </a:r>
            <a:r>
              <a:rPr lang="en-GB" sz="2200" b="1" dirty="0"/>
              <a:t> </a:t>
            </a:r>
            <a:r>
              <a:rPr lang="en-GB" sz="2200" b="1" dirty="0" err="1"/>
              <a:t>lleoliad</a:t>
            </a:r>
            <a:r>
              <a:rPr lang="en-GB" sz="2200" b="1" dirty="0"/>
              <a:t>. </a:t>
            </a:r>
            <a:br>
              <a:rPr lang="en-GB" sz="2200" b="1" dirty="0"/>
            </a:br>
            <a:r>
              <a:rPr lang="en-GB" sz="2200" b="1" dirty="0"/>
              <a:t> </a:t>
            </a:r>
            <a:br>
              <a:rPr lang="en-GB" sz="2200" b="1" dirty="0"/>
            </a:br>
            <a:r>
              <a:rPr lang="en-GB" sz="2200" dirty="0" err="1"/>
              <a:t>Adfyfyriwch</a:t>
            </a:r>
            <a:r>
              <a:rPr lang="en-GB" sz="2200" dirty="0"/>
              <a:t> </a:t>
            </a:r>
            <a:r>
              <a:rPr lang="en-GB" sz="2200" dirty="0" err="1"/>
              <a:t>ar</a:t>
            </a:r>
            <a:r>
              <a:rPr lang="en-GB" sz="2200" dirty="0"/>
              <a:t> </a:t>
            </a:r>
            <a:r>
              <a:rPr lang="en-GB" sz="2200" dirty="0" err="1"/>
              <a:t>beth</a:t>
            </a:r>
            <a:r>
              <a:rPr lang="en-GB" sz="2200" dirty="0"/>
              <a:t> </a:t>
            </a:r>
            <a:r>
              <a:rPr lang="en-GB" sz="2200" dirty="0" err="1"/>
              <a:t>ddigwyddodd</a:t>
            </a:r>
            <a:r>
              <a:rPr lang="en-GB" sz="2200" dirty="0"/>
              <a:t>, </a:t>
            </a:r>
            <a:r>
              <a:rPr lang="en-GB" sz="2200" dirty="0" err="1"/>
              <a:t>gan</a:t>
            </a:r>
            <a:r>
              <a:rPr lang="en-GB" sz="2200" dirty="0"/>
              <a:t> </a:t>
            </a:r>
            <a:r>
              <a:rPr lang="en-GB" sz="2200" dirty="0" err="1"/>
              <a:t>gysylltu</a:t>
            </a:r>
            <a:r>
              <a:rPr lang="en-GB" sz="2200" dirty="0"/>
              <a:t> </a:t>
            </a:r>
            <a:r>
              <a:rPr lang="en-GB" sz="2200" dirty="0" err="1"/>
              <a:t>digwyddiadau</a:t>
            </a:r>
            <a:r>
              <a:rPr lang="en-GB" sz="2200" dirty="0"/>
              <a:t> â </a:t>
            </a:r>
            <a:r>
              <a:rPr lang="en-GB" sz="2200" dirty="0" err="1"/>
              <a:t>damcaniaethau</a:t>
            </a:r>
            <a:r>
              <a:rPr lang="en-GB" sz="2200" dirty="0"/>
              <a:t> </a:t>
            </a:r>
            <a:r>
              <a:rPr lang="en-GB" sz="2200" dirty="0" err="1"/>
              <a:t>dysgu</a:t>
            </a:r>
            <a:r>
              <a:rPr lang="en-GB" sz="2200" dirty="0"/>
              <a:t> ac </a:t>
            </a:r>
            <a:r>
              <a:rPr lang="en-GB" sz="2200" dirty="0" err="1"/>
              <a:t>addysgu</a:t>
            </a:r>
            <a:r>
              <a:rPr lang="en-GB" sz="2200" dirty="0"/>
              <a:t>. </a:t>
            </a:r>
            <a:br>
              <a:rPr lang="en-GB" sz="2200" dirty="0"/>
            </a:br>
            <a:r>
              <a:rPr lang="en-GB" sz="2200" dirty="0"/>
              <a:t> </a:t>
            </a:r>
            <a:br>
              <a:rPr lang="en-GB" sz="2200" dirty="0"/>
            </a:br>
            <a:r>
              <a:rPr lang="en-GB" sz="2200" dirty="0" err="1"/>
              <a:t>Gwnewch</a:t>
            </a:r>
            <a:r>
              <a:rPr lang="en-GB" sz="2200" dirty="0"/>
              <a:t> </a:t>
            </a:r>
            <a:r>
              <a:rPr lang="en-GB" sz="2200" dirty="0" err="1"/>
              <a:t>argymhellion</a:t>
            </a:r>
            <a:r>
              <a:rPr lang="en-GB" sz="2200" dirty="0"/>
              <a:t> </a:t>
            </a:r>
            <a:r>
              <a:rPr lang="en-GB" sz="2200" dirty="0" err="1"/>
              <a:t>ynghylch</a:t>
            </a:r>
            <a:r>
              <a:rPr lang="en-GB" sz="2200" dirty="0"/>
              <a:t> </a:t>
            </a:r>
            <a:r>
              <a:rPr lang="en-GB" sz="2200" dirty="0" err="1"/>
              <a:t>sut</a:t>
            </a:r>
            <a:r>
              <a:rPr lang="en-GB" sz="2200" dirty="0"/>
              <a:t> </a:t>
            </a:r>
            <a:r>
              <a:rPr lang="en-GB" sz="2200" dirty="0" err="1"/>
              <a:t>gallech</a:t>
            </a:r>
            <a:r>
              <a:rPr lang="en-GB" sz="2200" dirty="0"/>
              <a:t> chi </a:t>
            </a:r>
            <a:r>
              <a:rPr lang="en-GB" sz="2200" dirty="0" err="1"/>
              <a:t>wella’ch</a:t>
            </a:r>
            <a:r>
              <a:rPr lang="en-GB" sz="2200" dirty="0"/>
              <a:t> </a:t>
            </a:r>
            <a:r>
              <a:rPr lang="en-GB" sz="2200" dirty="0" err="1"/>
              <a:t>arfer</a:t>
            </a:r>
            <a:r>
              <a:rPr lang="en-GB" sz="2200" dirty="0"/>
              <a:t> </a:t>
            </a:r>
            <a:r>
              <a:rPr lang="en-GB" sz="2200" dirty="0" err="1"/>
              <a:t>eich</a:t>
            </a:r>
            <a:r>
              <a:rPr lang="en-GB" sz="2200" dirty="0"/>
              <a:t> </a:t>
            </a:r>
            <a:r>
              <a:rPr lang="en-GB" sz="2200" dirty="0" err="1"/>
              <a:t>hun</a:t>
            </a:r>
            <a:r>
              <a:rPr lang="en-GB" sz="2200" dirty="0"/>
              <a:t> </a:t>
            </a:r>
            <a:r>
              <a:rPr lang="en-GB" sz="2200" dirty="0" err="1"/>
              <a:t>yng</a:t>
            </a:r>
            <a:r>
              <a:rPr lang="en-GB" sz="2200" dirty="0"/>
              <a:t> </a:t>
            </a:r>
            <a:r>
              <a:rPr lang="en-GB" sz="2200" dirty="0" err="1"/>
              <a:t>ngoleuni</a:t>
            </a:r>
            <a:r>
              <a:rPr lang="en-GB" sz="2200" dirty="0"/>
              <a:t> </a:t>
            </a:r>
            <a:r>
              <a:rPr lang="en-GB" sz="2200" dirty="0" err="1"/>
              <a:t>hyn</a:t>
            </a:r>
            <a:r>
              <a:rPr lang="en-GB" sz="2200" dirty="0"/>
              <a:t>, a </a:t>
            </a:r>
            <a:r>
              <a:rPr lang="en-GB" sz="2200" dirty="0" err="1"/>
              <a:t>chrëwch</a:t>
            </a:r>
            <a:r>
              <a:rPr lang="en-GB" sz="2200" dirty="0"/>
              <a:t> </a:t>
            </a:r>
            <a:r>
              <a:rPr lang="en-GB" sz="2200" dirty="0" err="1"/>
              <a:t>boster</a:t>
            </a:r>
            <a:r>
              <a:rPr lang="en-GB" sz="2200" dirty="0"/>
              <a:t> </a:t>
            </a:r>
            <a:r>
              <a:rPr lang="en-GB" sz="2200" dirty="0" err="1"/>
              <a:t>digidol</a:t>
            </a:r>
            <a:r>
              <a:rPr lang="en-GB" sz="2200" dirty="0"/>
              <a:t> </a:t>
            </a:r>
            <a:r>
              <a:rPr lang="en-GB" sz="2200" dirty="0" err="1"/>
              <a:t>i</a:t>
            </a:r>
            <a:r>
              <a:rPr lang="en-GB" sz="2200" dirty="0"/>
              <a:t> </a:t>
            </a:r>
            <a:r>
              <a:rPr lang="en-GB" sz="2200" dirty="0" err="1"/>
              <a:t>ddangos</a:t>
            </a:r>
            <a:r>
              <a:rPr lang="en-GB" sz="2200" dirty="0"/>
              <a:t> </a:t>
            </a:r>
            <a:r>
              <a:rPr lang="en-GB" sz="2200" dirty="0" err="1"/>
              <a:t>sut</a:t>
            </a:r>
            <a:r>
              <a:rPr lang="en-GB" sz="2200" dirty="0"/>
              <a:t> </a:t>
            </a:r>
            <a:r>
              <a:rPr lang="en-GB" sz="2200" dirty="0" err="1"/>
              <a:t>byddech</a:t>
            </a:r>
            <a:r>
              <a:rPr lang="en-GB" sz="2200" dirty="0"/>
              <a:t> </a:t>
            </a:r>
            <a:r>
              <a:rPr lang="en-GB" sz="2200" dirty="0" err="1"/>
              <a:t>yn</a:t>
            </a:r>
            <a:r>
              <a:rPr lang="en-GB" sz="2200" dirty="0"/>
              <a:t> </a:t>
            </a:r>
            <a:r>
              <a:rPr lang="en-GB" sz="2200" dirty="0" err="1"/>
              <a:t>defnyddio’r</a:t>
            </a:r>
            <a:r>
              <a:rPr lang="en-GB" sz="2200" dirty="0"/>
              <a:t> </a:t>
            </a:r>
            <a:r>
              <a:rPr lang="en-GB" sz="2200" dirty="0" err="1"/>
              <a:t>holl</a:t>
            </a:r>
            <a:r>
              <a:rPr lang="en-GB" sz="2200" dirty="0"/>
              <a:t> </a:t>
            </a:r>
            <a:r>
              <a:rPr lang="en-GB" sz="2200" dirty="0" err="1"/>
              <a:t>wybodaeth</a:t>
            </a:r>
            <a:r>
              <a:rPr lang="en-GB" sz="2200" dirty="0"/>
              <a:t> </a:t>
            </a:r>
            <a:r>
              <a:rPr lang="en-GB" sz="2200" dirty="0" err="1"/>
              <a:t>hyn</a:t>
            </a:r>
            <a:r>
              <a:rPr lang="en-GB" sz="2200" dirty="0"/>
              <a:t> </a:t>
            </a:r>
            <a:r>
              <a:rPr lang="en-GB" sz="2200" dirty="0" err="1"/>
              <a:t>i</a:t>
            </a:r>
            <a:r>
              <a:rPr lang="en-GB" sz="2200" dirty="0"/>
              <a:t> </a:t>
            </a:r>
            <a:r>
              <a:rPr lang="en-GB" sz="2200" dirty="0" err="1"/>
              <a:t>ddatblygu</a:t>
            </a:r>
            <a:r>
              <a:rPr lang="en-GB" sz="2200" dirty="0"/>
              <a:t> </a:t>
            </a:r>
            <a:r>
              <a:rPr lang="en-GB" sz="2200" dirty="0" err="1"/>
              <a:t>elfennau</a:t>
            </a:r>
            <a:r>
              <a:rPr lang="en-GB" sz="2200" dirty="0"/>
              <a:t> </a:t>
            </a:r>
            <a:r>
              <a:rPr lang="en-GB" sz="2200" dirty="0" err="1"/>
              <a:t>amgylchedd</a:t>
            </a:r>
            <a:r>
              <a:rPr lang="en-GB" sz="2200" dirty="0"/>
              <a:t> </a:t>
            </a:r>
            <a:r>
              <a:rPr lang="en-GB" sz="2200" dirty="0" err="1"/>
              <a:t>dysgu</a:t>
            </a:r>
            <a:r>
              <a:rPr lang="en-GB" sz="2200" dirty="0"/>
              <a:t> </a:t>
            </a:r>
            <a:r>
              <a:rPr lang="en-GB" sz="2200" dirty="0" err="1"/>
              <a:t>effeithiol</a:t>
            </a:r>
            <a:r>
              <a:rPr lang="en-GB" sz="2200" dirty="0"/>
              <a:t>.’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183692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3287688" y="548680"/>
            <a:ext cx="5723468" cy="4946434"/>
          </a:xfrm>
        </p:spPr>
        <p:txBody>
          <a:bodyPr>
            <a:normAutofit/>
          </a:bodyPr>
          <a:lstStyle/>
          <a:p>
            <a:r>
              <a:rPr lang="en-GB" sz="2200" dirty="0"/>
              <a:t/>
            </a:r>
            <a:br>
              <a:rPr lang="en-GB" sz="2200" dirty="0"/>
            </a:br>
            <a:r>
              <a:rPr lang="en-GB" sz="2200" dirty="0"/>
              <a:t/>
            </a:r>
            <a:br>
              <a:rPr lang="en-GB" sz="2200" dirty="0"/>
            </a:br>
            <a:r>
              <a:rPr lang="en-GB" sz="5400" b="1" dirty="0" smtClean="0"/>
              <a:t>Beth </a:t>
            </a:r>
            <a:r>
              <a:rPr lang="en-GB" sz="5400" b="1" dirty="0" err="1" smtClean="0"/>
              <a:t>yw</a:t>
            </a:r>
            <a:r>
              <a:rPr lang="en-GB" sz="5400" b="1" dirty="0" smtClean="0"/>
              <a:t> ‘</a:t>
            </a:r>
            <a:r>
              <a:rPr lang="en-GB" sz="5400" b="1" dirty="0" err="1" smtClean="0"/>
              <a:t>digwyddiad</a:t>
            </a:r>
            <a:r>
              <a:rPr lang="en-GB" sz="5400" b="1" dirty="0" smtClean="0"/>
              <a:t> </a:t>
            </a:r>
            <a:r>
              <a:rPr lang="en-GB" sz="5400" b="1" dirty="0" err="1" smtClean="0"/>
              <a:t>dysgu</a:t>
            </a:r>
            <a:r>
              <a:rPr lang="en-GB" sz="5400" b="1" dirty="0" smtClean="0"/>
              <a:t>’?</a:t>
            </a:r>
            <a:br>
              <a:rPr lang="en-GB" sz="5400" b="1" dirty="0" smtClean="0"/>
            </a:br>
            <a:r>
              <a:rPr lang="en-GB" sz="5400" b="1" dirty="0" smtClean="0"/>
              <a:t> </a:t>
            </a:r>
            <a:endParaRPr lang="en-GB" sz="5400" b="1" dirty="0"/>
          </a:p>
        </p:txBody>
      </p:sp>
    </p:spTree>
    <p:extLst>
      <p:ext uri="{BB962C8B-B14F-4D97-AF65-F5344CB8AC3E}">
        <p14:creationId xmlns:p14="http://schemas.microsoft.com/office/powerpoint/2010/main" val="15731749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3359696" y="1196753"/>
            <a:ext cx="5723468" cy="4514385"/>
          </a:xfrm>
        </p:spPr>
        <p:txBody>
          <a:bodyPr>
            <a:normAutofit/>
          </a:bodyPr>
          <a:lstStyle/>
          <a:p>
            <a:r>
              <a:rPr lang="en-GB" sz="3600" b="1" dirty="0" err="1"/>
              <a:t>Rhagymadrodd</a:t>
            </a:r>
            <a:r>
              <a:rPr lang="en-GB" sz="3600" b="1" dirty="0"/>
              <a:t> a </a:t>
            </a:r>
            <a:r>
              <a:rPr lang="en-GB" sz="3600" b="1" dirty="0" err="1"/>
              <a:t>chasgliadau</a:t>
            </a:r>
            <a:r>
              <a:rPr lang="en-GB" sz="3600" b="1" dirty="0"/>
              <a:t> </a:t>
            </a:r>
            <a:r>
              <a:rPr lang="en-GB" sz="3600" dirty="0"/>
              <a:t/>
            </a:r>
            <a:br>
              <a:rPr lang="en-GB" sz="3600" dirty="0"/>
            </a:br>
            <a:r>
              <a:rPr lang="en-GB" sz="2400" dirty="0" smtClean="0"/>
              <a:t>Pan </a:t>
            </a:r>
            <a:r>
              <a:rPr lang="en-GB" sz="2400" dirty="0" err="1"/>
              <a:t>fyddwch</a:t>
            </a:r>
            <a:r>
              <a:rPr lang="en-GB" sz="2400" dirty="0"/>
              <a:t> </a:t>
            </a:r>
            <a:r>
              <a:rPr lang="en-GB" sz="2400" dirty="0" err="1"/>
              <a:t>yn</a:t>
            </a:r>
            <a:r>
              <a:rPr lang="en-GB" sz="2400" dirty="0"/>
              <a:t> </a:t>
            </a:r>
            <a:r>
              <a:rPr lang="en-GB" sz="2400" dirty="0" err="1"/>
              <a:t>amlinellu</a:t>
            </a:r>
            <a:r>
              <a:rPr lang="en-GB" sz="2400" dirty="0"/>
              <a:t> </a:t>
            </a:r>
            <a:r>
              <a:rPr lang="en-GB" sz="2400" dirty="0" err="1"/>
              <a:t>cyd-destun</a:t>
            </a:r>
            <a:r>
              <a:rPr lang="en-GB" sz="2400" dirty="0"/>
              <a:t> </a:t>
            </a:r>
            <a:r>
              <a:rPr lang="en-GB" sz="2400" dirty="0" err="1"/>
              <a:t>eich</a:t>
            </a:r>
            <a:r>
              <a:rPr lang="en-GB" sz="2400" dirty="0"/>
              <a:t> </a:t>
            </a:r>
            <a:r>
              <a:rPr lang="en-GB" sz="2400" dirty="0" err="1" smtClean="0"/>
              <a:t>arsylwad</a:t>
            </a:r>
            <a:r>
              <a:rPr lang="en-GB" sz="2400" dirty="0" smtClean="0"/>
              <a:t>, </a:t>
            </a:r>
            <a:r>
              <a:rPr lang="en-GB" sz="2400" dirty="0" err="1"/>
              <a:t>rhowch</a:t>
            </a:r>
            <a:r>
              <a:rPr lang="en-GB" sz="2400" dirty="0"/>
              <a:t> </a:t>
            </a:r>
            <a:r>
              <a:rPr lang="en-GB" sz="2400" dirty="0" err="1"/>
              <a:t>ragymadrodd</a:t>
            </a:r>
            <a:r>
              <a:rPr lang="en-GB" sz="2400" dirty="0"/>
              <a:t> BYR – </a:t>
            </a:r>
            <a:r>
              <a:rPr lang="en-GB" sz="2400" dirty="0" err="1"/>
              <a:t>gan</a:t>
            </a:r>
            <a:r>
              <a:rPr lang="en-GB" sz="2400" dirty="0"/>
              <a:t> </a:t>
            </a:r>
            <a:r>
              <a:rPr lang="en-GB" sz="2400" dirty="0" err="1"/>
              <a:t>ddangos</a:t>
            </a:r>
            <a:r>
              <a:rPr lang="en-GB" sz="2400" dirty="0"/>
              <a:t> </a:t>
            </a:r>
            <a:r>
              <a:rPr lang="en-GB" sz="2400" dirty="0" err="1"/>
              <a:t>ymwybyddiaeth</a:t>
            </a:r>
            <a:r>
              <a:rPr lang="en-GB" sz="2400" dirty="0"/>
              <a:t> </a:t>
            </a:r>
            <a:r>
              <a:rPr lang="en-GB" sz="2400" dirty="0" err="1"/>
              <a:t>o’r</a:t>
            </a:r>
            <a:r>
              <a:rPr lang="en-GB" sz="2400" dirty="0"/>
              <a:t> </a:t>
            </a:r>
            <a:r>
              <a:rPr lang="en-GB" sz="2400" b="1" dirty="0" err="1"/>
              <a:t>materion</a:t>
            </a:r>
            <a:r>
              <a:rPr lang="en-GB" sz="2400" b="1" dirty="0"/>
              <a:t> </a:t>
            </a:r>
            <a:r>
              <a:rPr lang="en-GB" sz="2400" b="1" dirty="0" err="1"/>
              <a:t>moesegol</a:t>
            </a:r>
            <a:r>
              <a:rPr lang="en-GB" sz="2400" b="1" dirty="0"/>
              <a:t> </a:t>
            </a:r>
            <a:r>
              <a:rPr lang="en-GB" sz="2400" dirty="0" err="1"/>
              <a:t>hynny</a:t>
            </a:r>
            <a:r>
              <a:rPr lang="en-GB" sz="2400" dirty="0"/>
              <a:t> y </a:t>
            </a:r>
            <a:r>
              <a:rPr lang="en-GB" sz="2400" dirty="0" err="1"/>
              <a:t>gwnaethoch</a:t>
            </a:r>
            <a:r>
              <a:rPr lang="en-GB" sz="2400" dirty="0"/>
              <a:t> </a:t>
            </a:r>
            <a:r>
              <a:rPr lang="en-GB" sz="2400" dirty="0" err="1"/>
              <a:t>eu</a:t>
            </a:r>
            <a:r>
              <a:rPr lang="en-GB" sz="2400" dirty="0"/>
              <a:t> </a:t>
            </a:r>
            <a:r>
              <a:rPr lang="en-GB" sz="2400" dirty="0" err="1"/>
              <a:t>hystyried</a:t>
            </a:r>
            <a:r>
              <a:rPr lang="en-GB" sz="2400" dirty="0"/>
              <a:t> </a:t>
            </a:r>
            <a:r>
              <a:rPr lang="en-GB" sz="2400" dirty="0" err="1"/>
              <a:t>e.e</a:t>
            </a:r>
            <a:r>
              <a:rPr lang="en-GB" sz="2400" dirty="0"/>
              <a:t>. </a:t>
            </a:r>
            <a:r>
              <a:rPr lang="en-GB" sz="2400" dirty="0" err="1"/>
              <a:t>anhysbysrwydd</a:t>
            </a:r>
            <a:r>
              <a:rPr lang="en-GB" sz="2400" dirty="0"/>
              <a:t>. </a:t>
            </a:r>
            <a:r>
              <a:rPr lang="en-GB" sz="2400" dirty="0" err="1"/>
              <a:t>Wrth</a:t>
            </a:r>
            <a:r>
              <a:rPr lang="en-GB" sz="2400" dirty="0"/>
              <a:t> </a:t>
            </a:r>
            <a:r>
              <a:rPr lang="en-GB" sz="2400" dirty="0" err="1"/>
              <a:t>wneud</a:t>
            </a:r>
            <a:r>
              <a:rPr lang="en-GB" sz="2400" dirty="0"/>
              <a:t> </a:t>
            </a:r>
            <a:r>
              <a:rPr lang="en-GB" sz="2400" dirty="0" err="1"/>
              <a:t>eich</a:t>
            </a:r>
            <a:r>
              <a:rPr lang="en-GB" sz="2400" dirty="0"/>
              <a:t> </a:t>
            </a:r>
            <a:r>
              <a:rPr lang="en-GB" sz="2400" dirty="0" err="1"/>
              <a:t>casgliadau</a:t>
            </a:r>
            <a:r>
              <a:rPr lang="en-GB" sz="2400" dirty="0"/>
              <a:t>, </a:t>
            </a:r>
            <a:r>
              <a:rPr lang="en-GB" sz="2400" dirty="0" err="1"/>
              <a:t>rhowch</a:t>
            </a:r>
            <a:r>
              <a:rPr lang="en-GB" sz="2400" dirty="0"/>
              <a:t> </a:t>
            </a:r>
            <a:r>
              <a:rPr lang="en-GB" sz="2400" dirty="0" err="1"/>
              <a:t>grynodeb</a:t>
            </a:r>
            <a:r>
              <a:rPr lang="en-GB" sz="2400" dirty="0"/>
              <a:t> </a:t>
            </a:r>
            <a:r>
              <a:rPr lang="en-GB" sz="2400" dirty="0" err="1"/>
              <a:t>o’r</a:t>
            </a:r>
            <a:r>
              <a:rPr lang="en-GB" sz="2400" dirty="0"/>
              <a:t> </a:t>
            </a:r>
            <a:r>
              <a:rPr lang="en-GB" sz="2400" dirty="0" err="1"/>
              <a:t>pwyntiau</a:t>
            </a:r>
            <a:r>
              <a:rPr lang="en-GB" sz="2400" dirty="0"/>
              <a:t> </a:t>
            </a:r>
            <a:r>
              <a:rPr lang="en-GB" sz="2400" dirty="0" err="1"/>
              <a:t>allweddol</a:t>
            </a:r>
            <a:r>
              <a:rPr lang="en-GB" sz="2400" dirty="0"/>
              <a:t> </a:t>
            </a:r>
            <a:r>
              <a:rPr lang="en-GB" sz="2400" dirty="0" err="1"/>
              <a:t>hynny</a:t>
            </a:r>
            <a:r>
              <a:rPr lang="en-GB" sz="2400" dirty="0"/>
              <a:t> </a:t>
            </a:r>
            <a:r>
              <a:rPr lang="en-GB" sz="2400" dirty="0" err="1"/>
              <a:t>yr</a:t>
            </a:r>
            <a:r>
              <a:rPr lang="en-GB" sz="2400" dirty="0"/>
              <a:t> </a:t>
            </a:r>
            <a:r>
              <a:rPr lang="en-GB" sz="2400" dirty="0" err="1"/>
              <a:t>ydych</a:t>
            </a:r>
            <a:r>
              <a:rPr lang="en-GB" sz="2400" dirty="0"/>
              <a:t> am </a:t>
            </a:r>
            <a:r>
              <a:rPr lang="en-GB" sz="2400" dirty="0" err="1"/>
              <a:t>i’r</a:t>
            </a:r>
            <a:r>
              <a:rPr lang="en-GB" sz="2400" dirty="0"/>
              <a:t> </a:t>
            </a:r>
            <a:r>
              <a:rPr lang="en-GB" sz="2400" dirty="0" err="1"/>
              <a:t>darllenwr</a:t>
            </a:r>
            <a:r>
              <a:rPr lang="en-GB" sz="2400" dirty="0"/>
              <a:t> </a:t>
            </a:r>
            <a:r>
              <a:rPr lang="en-GB" sz="2400" dirty="0" err="1"/>
              <a:t>fod</a:t>
            </a:r>
            <a:r>
              <a:rPr lang="en-GB" sz="2400" dirty="0"/>
              <a:t> </a:t>
            </a:r>
            <a:r>
              <a:rPr lang="en-GB" sz="2400" dirty="0" err="1"/>
              <a:t>yn</a:t>
            </a:r>
            <a:r>
              <a:rPr lang="en-GB" sz="2400" dirty="0"/>
              <a:t> </a:t>
            </a:r>
            <a:r>
              <a:rPr lang="en-GB" sz="2400" dirty="0" err="1"/>
              <a:t>ymwybodol</a:t>
            </a:r>
            <a:r>
              <a:rPr lang="en-GB" sz="2400" dirty="0"/>
              <a:t> </a:t>
            </a:r>
            <a:r>
              <a:rPr lang="en-GB" sz="2400" dirty="0" err="1"/>
              <a:t>ohonynt</a:t>
            </a:r>
            <a:r>
              <a:rPr lang="en-GB" sz="2400" dirty="0"/>
              <a:t> (</a:t>
            </a:r>
            <a:r>
              <a:rPr lang="en-GB" sz="2400" dirty="0" err="1"/>
              <a:t>tua</a:t>
            </a:r>
            <a:r>
              <a:rPr lang="en-GB" sz="2400" dirty="0"/>
              <a:t> 500 o </a:t>
            </a:r>
            <a:r>
              <a:rPr lang="en-GB" sz="2400" dirty="0" err="1"/>
              <a:t>eiriau</a:t>
            </a:r>
            <a:r>
              <a:rPr lang="en-GB" sz="2400" dirty="0"/>
              <a:t>).</a:t>
            </a:r>
          </a:p>
        </p:txBody>
      </p:sp>
    </p:spTree>
    <p:extLst>
      <p:ext uri="{BB962C8B-B14F-4D97-AF65-F5344CB8AC3E}">
        <p14:creationId xmlns:p14="http://schemas.microsoft.com/office/powerpoint/2010/main" val="18044655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3359696" y="1196753"/>
            <a:ext cx="5723468" cy="4514385"/>
          </a:xfrm>
        </p:spPr>
        <p:txBody>
          <a:bodyPr>
            <a:normAutofit fontScale="90000"/>
          </a:bodyPr>
          <a:lstStyle/>
          <a:p>
            <a:r>
              <a:rPr lang="en-GB" sz="4000" b="1" dirty="0" err="1" smtClean="0"/>
              <a:t>Rhan</a:t>
            </a:r>
            <a:r>
              <a:rPr lang="en-GB" sz="4000" b="1" dirty="0" smtClean="0"/>
              <a:t> 1: ARSYLWI</a:t>
            </a:r>
            <a:r>
              <a:rPr lang="en-GB" sz="3600" dirty="0"/>
              <a:t/>
            </a:r>
            <a:br>
              <a:rPr lang="en-GB" sz="3600" dirty="0"/>
            </a:br>
            <a:r>
              <a:rPr lang="en-GB" sz="2400" dirty="0"/>
              <a:t/>
            </a:r>
            <a:br>
              <a:rPr lang="en-GB" sz="2400" dirty="0"/>
            </a:br>
            <a:r>
              <a:rPr lang="en-GB" sz="2400" dirty="0" err="1" smtClean="0"/>
              <a:t>Cwblhewch</a:t>
            </a:r>
            <a:r>
              <a:rPr lang="en-GB" sz="2400" dirty="0" smtClean="0"/>
              <a:t> </a:t>
            </a:r>
            <a:r>
              <a:rPr lang="en-GB" sz="2400" dirty="0"/>
              <a:t>‘vignette’ (</a:t>
            </a:r>
            <a:r>
              <a:rPr lang="en-GB" sz="2400" dirty="0" err="1"/>
              <a:t>hynny</a:t>
            </a:r>
            <a:r>
              <a:rPr lang="en-GB" sz="2400" dirty="0"/>
              <a:t> </a:t>
            </a:r>
            <a:r>
              <a:rPr lang="en-GB" sz="2400" dirty="0" err="1"/>
              <a:t>yw</a:t>
            </a:r>
            <a:r>
              <a:rPr lang="en-GB" sz="2400" dirty="0"/>
              <a:t>, </a:t>
            </a:r>
            <a:r>
              <a:rPr lang="en-GB" sz="2400" dirty="0" err="1"/>
              <a:t>ailadrodd</a:t>
            </a:r>
            <a:r>
              <a:rPr lang="en-GB" sz="2400" dirty="0"/>
              <a:t> </a:t>
            </a:r>
            <a:r>
              <a:rPr lang="en-GB" sz="2400" dirty="0" err="1"/>
              <a:t>rhywbeth</a:t>
            </a:r>
            <a:r>
              <a:rPr lang="en-GB" sz="2400" dirty="0"/>
              <a:t> a </a:t>
            </a:r>
            <a:r>
              <a:rPr lang="en-GB" sz="2400" dirty="0" err="1"/>
              <a:t>ddigwyddodd</a:t>
            </a:r>
            <a:r>
              <a:rPr lang="en-GB" sz="2400" dirty="0"/>
              <a:t>) </a:t>
            </a:r>
            <a:r>
              <a:rPr lang="en-GB" sz="2400" dirty="0" err="1"/>
              <a:t>i</a:t>
            </a:r>
            <a:r>
              <a:rPr lang="en-GB" sz="2400" dirty="0"/>
              <a:t> </a:t>
            </a:r>
            <a:r>
              <a:rPr lang="en-GB" sz="2400" dirty="0" err="1"/>
              <a:t>ddisgrifio</a:t>
            </a:r>
            <a:r>
              <a:rPr lang="en-GB" sz="2400" dirty="0"/>
              <a:t> </a:t>
            </a:r>
            <a:r>
              <a:rPr lang="en-GB" sz="2400" dirty="0" err="1"/>
              <a:t>profiad</a:t>
            </a:r>
            <a:r>
              <a:rPr lang="en-GB" sz="2400" dirty="0"/>
              <a:t> </a:t>
            </a:r>
            <a:r>
              <a:rPr lang="en-GB" sz="2400" dirty="0" err="1"/>
              <a:t>dysgu</a:t>
            </a:r>
            <a:r>
              <a:rPr lang="en-GB" sz="2400" dirty="0"/>
              <a:t>, </a:t>
            </a:r>
            <a:r>
              <a:rPr lang="en-GB" sz="2400" dirty="0" err="1"/>
              <a:t>digwyddiad</a:t>
            </a:r>
            <a:r>
              <a:rPr lang="en-GB" sz="2400" dirty="0"/>
              <a:t> </a:t>
            </a:r>
            <a:r>
              <a:rPr lang="en-GB" sz="2400" dirty="0" err="1"/>
              <a:t>ymddygiadol</a:t>
            </a:r>
            <a:r>
              <a:rPr lang="en-GB" sz="2400" dirty="0"/>
              <a:t> </a:t>
            </a:r>
            <a:r>
              <a:rPr lang="en-GB" sz="2400" dirty="0" err="1"/>
              <a:t>neu</a:t>
            </a:r>
            <a:r>
              <a:rPr lang="en-GB" sz="2400" dirty="0"/>
              <a:t> </a:t>
            </a:r>
            <a:r>
              <a:rPr lang="en-GB" sz="2400" dirty="0" err="1"/>
              <a:t>ryngweithiad</a:t>
            </a:r>
            <a:r>
              <a:rPr lang="en-GB" sz="2400" dirty="0"/>
              <a:t> </a:t>
            </a:r>
            <a:r>
              <a:rPr lang="en-GB" sz="2400" dirty="0" err="1"/>
              <a:t>cymdeithasol</a:t>
            </a:r>
            <a:r>
              <a:rPr lang="en-GB" sz="2400" dirty="0"/>
              <a:t> a </a:t>
            </a:r>
            <a:r>
              <a:rPr lang="en-GB" sz="2400" dirty="0" err="1"/>
              <a:t>ddigwyddodd</a:t>
            </a:r>
            <a:r>
              <a:rPr lang="en-GB" sz="2400" dirty="0"/>
              <a:t> </a:t>
            </a:r>
            <a:r>
              <a:rPr lang="en-GB" sz="2400" dirty="0" err="1"/>
              <a:t>yn</a:t>
            </a:r>
            <a:r>
              <a:rPr lang="en-GB" sz="2400" dirty="0"/>
              <a:t> </a:t>
            </a:r>
            <a:r>
              <a:rPr lang="en-GB" sz="2400" dirty="0" err="1"/>
              <a:t>ystod</a:t>
            </a:r>
            <a:r>
              <a:rPr lang="en-GB" sz="2400" dirty="0"/>
              <a:t> </a:t>
            </a:r>
            <a:r>
              <a:rPr lang="en-GB" sz="2400" dirty="0" err="1"/>
              <a:t>eich</a:t>
            </a:r>
            <a:r>
              <a:rPr lang="en-GB" sz="2400" dirty="0"/>
              <a:t> </a:t>
            </a:r>
            <a:r>
              <a:rPr lang="en-GB" sz="2400" dirty="0" err="1"/>
              <a:t>arsylwi</a:t>
            </a:r>
            <a:r>
              <a:rPr lang="en-GB" sz="2400" dirty="0"/>
              <a:t> </a:t>
            </a:r>
            <a:r>
              <a:rPr lang="en-GB" sz="2400" dirty="0" err="1"/>
              <a:t>yn</a:t>
            </a:r>
            <a:r>
              <a:rPr lang="en-GB" sz="2400" dirty="0"/>
              <a:t> </a:t>
            </a:r>
            <a:r>
              <a:rPr lang="en-GB" sz="2400" dirty="0" err="1"/>
              <a:t>yr</a:t>
            </a:r>
            <a:r>
              <a:rPr lang="en-GB" sz="2400" dirty="0"/>
              <a:t> </a:t>
            </a:r>
            <a:r>
              <a:rPr lang="en-GB" sz="2400" dirty="0" err="1"/>
              <a:t>ystafell</a:t>
            </a:r>
            <a:r>
              <a:rPr lang="en-GB" sz="2400" dirty="0"/>
              <a:t> </a:t>
            </a:r>
            <a:r>
              <a:rPr lang="en-GB" sz="2400" dirty="0" err="1"/>
              <a:t>ddosbarth</a:t>
            </a:r>
            <a:r>
              <a:rPr lang="en-GB" sz="2400" dirty="0"/>
              <a:t>. </a:t>
            </a:r>
            <a:r>
              <a:rPr lang="en-GB" sz="2400" b="1" dirty="0" err="1"/>
              <a:t>Esboniwch</a:t>
            </a:r>
            <a:r>
              <a:rPr lang="en-GB" sz="2400" dirty="0"/>
              <a:t> pam </a:t>
            </a:r>
            <a:r>
              <a:rPr lang="en-GB" sz="2400" dirty="0" err="1"/>
              <a:t>gwnaethoch</a:t>
            </a:r>
            <a:r>
              <a:rPr lang="en-GB" sz="2400" dirty="0"/>
              <a:t> </a:t>
            </a:r>
            <a:r>
              <a:rPr lang="en-GB" sz="2400" dirty="0" err="1"/>
              <a:t>ei</a:t>
            </a:r>
            <a:r>
              <a:rPr lang="en-GB" sz="2400" dirty="0"/>
              <a:t> </a:t>
            </a:r>
            <a:r>
              <a:rPr lang="en-GB" sz="2400" dirty="0" err="1"/>
              <a:t>ddewis</a:t>
            </a:r>
            <a:r>
              <a:rPr lang="en-GB" sz="2400" dirty="0"/>
              <a:t> </a:t>
            </a:r>
            <a:r>
              <a:rPr lang="en-GB" sz="2400" dirty="0" err="1"/>
              <a:t>yn</a:t>
            </a:r>
            <a:r>
              <a:rPr lang="en-GB" sz="2400" dirty="0"/>
              <a:t> </a:t>
            </a:r>
            <a:r>
              <a:rPr lang="en-GB" sz="2400" dirty="0" err="1"/>
              <a:t>ddigwyddiad</a:t>
            </a:r>
            <a:r>
              <a:rPr lang="en-GB" sz="2400" dirty="0"/>
              <a:t> </a:t>
            </a:r>
            <a:r>
              <a:rPr lang="en-GB" sz="2400" dirty="0" err="1"/>
              <a:t>arwyddocaol</a:t>
            </a:r>
            <a:r>
              <a:rPr lang="en-GB" sz="2400" dirty="0"/>
              <a:t>, </a:t>
            </a:r>
            <a:r>
              <a:rPr lang="en-GB" sz="2400" dirty="0" err="1"/>
              <a:t>gan</a:t>
            </a:r>
            <a:r>
              <a:rPr lang="en-GB" sz="2400" dirty="0"/>
              <a:t> </a:t>
            </a:r>
            <a:r>
              <a:rPr lang="en-GB" sz="2400" dirty="0" err="1"/>
              <a:t>gyfeirio</a:t>
            </a:r>
            <a:r>
              <a:rPr lang="en-GB" sz="2400" dirty="0"/>
              <a:t> at </a:t>
            </a:r>
            <a:r>
              <a:rPr lang="en-GB" sz="2400" dirty="0" err="1"/>
              <a:t>gynnwys</a:t>
            </a:r>
            <a:r>
              <a:rPr lang="en-GB" sz="2400" dirty="0"/>
              <a:t> y </a:t>
            </a:r>
            <a:r>
              <a:rPr lang="en-GB" sz="2400" dirty="0" err="1" smtClean="0"/>
              <a:t>modwl</a:t>
            </a:r>
            <a:r>
              <a:rPr lang="en-GB" sz="2400" dirty="0" smtClean="0"/>
              <a:t> </a:t>
            </a:r>
            <a:r>
              <a:rPr lang="en-GB" sz="2400" dirty="0" err="1" smtClean="0"/>
              <a:t>ee</a:t>
            </a:r>
            <a:r>
              <a:rPr lang="en-GB" sz="2400" dirty="0" smtClean="0"/>
              <a:t> </a:t>
            </a:r>
            <a:r>
              <a:rPr lang="en-GB" sz="2400" dirty="0" err="1" smtClean="0"/>
              <a:t>siarad</a:t>
            </a:r>
            <a:r>
              <a:rPr lang="en-GB" sz="2400" dirty="0" smtClean="0"/>
              <a:t> </a:t>
            </a:r>
            <a:r>
              <a:rPr lang="en-GB" sz="2400" dirty="0" err="1" smtClean="0"/>
              <a:t>ymchwiliol</a:t>
            </a:r>
            <a:r>
              <a:rPr lang="en-GB" sz="2400" dirty="0" smtClean="0"/>
              <a:t>; </a:t>
            </a:r>
            <a:r>
              <a:rPr lang="en-GB" sz="2400" dirty="0" err="1" smtClean="0"/>
              <a:t>metawybyddiaeth</a:t>
            </a:r>
            <a:r>
              <a:rPr lang="en-GB" sz="2400" dirty="0" smtClean="0"/>
              <a:t>; </a:t>
            </a:r>
            <a:r>
              <a:rPr lang="en-GB" sz="2400" dirty="0" err="1" smtClean="0"/>
              <a:t>ymarferion</a:t>
            </a:r>
            <a:r>
              <a:rPr lang="en-GB" sz="2400" dirty="0" smtClean="0"/>
              <a:t> </a:t>
            </a:r>
            <a:r>
              <a:rPr lang="en-GB" sz="2400" dirty="0" err="1" smtClean="0"/>
              <a:t>cynhwysol</a:t>
            </a:r>
            <a:r>
              <a:rPr lang="en-GB" sz="2400" dirty="0" smtClean="0"/>
              <a:t> (</a:t>
            </a:r>
            <a:r>
              <a:rPr lang="en-GB" sz="2400" dirty="0" err="1" smtClean="0"/>
              <a:t>tua</a:t>
            </a:r>
            <a:r>
              <a:rPr lang="en-GB" sz="2400" dirty="0" smtClean="0"/>
              <a:t> 1500 </a:t>
            </a:r>
            <a:r>
              <a:rPr lang="en-GB" sz="2400" dirty="0" err="1" smtClean="0"/>
              <a:t>gair</a:t>
            </a:r>
            <a:r>
              <a:rPr lang="en-GB" sz="2400" dirty="0" smtClean="0"/>
              <a:t>) 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33048691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3359696" y="1196753"/>
            <a:ext cx="5723468" cy="4514385"/>
          </a:xfrm>
        </p:spPr>
        <p:txBody>
          <a:bodyPr>
            <a:normAutofit/>
          </a:bodyPr>
          <a:lstStyle/>
          <a:p>
            <a:r>
              <a:rPr lang="en-GB" sz="3600" b="1" dirty="0" err="1" smtClean="0"/>
              <a:t>Rhan</a:t>
            </a:r>
            <a:r>
              <a:rPr lang="en-GB" sz="3600" b="1" dirty="0" smtClean="0"/>
              <a:t> </a:t>
            </a:r>
            <a:r>
              <a:rPr lang="en-GB" sz="3600" b="1" dirty="0"/>
              <a:t>2: </a:t>
            </a:r>
            <a:r>
              <a:rPr lang="en-GB" sz="3600" b="1" dirty="0" smtClean="0"/>
              <a:t>CYSYLLTU</a:t>
            </a:r>
            <a:r>
              <a:rPr lang="en-GB" sz="3600" dirty="0"/>
              <a:t/>
            </a:r>
            <a:br>
              <a:rPr lang="en-GB" sz="3600" dirty="0"/>
            </a:br>
            <a:r>
              <a:rPr lang="en-GB" sz="2400" dirty="0"/>
              <a:t/>
            </a:r>
            <a:br>
              <a:rPr lang="en-GB" sz="2400" dirty="0"/>
            </a:br>
            <a:r>
              <a:rPr lang="en-GB" sz="2400" dirty="0" err="1" smtClean="0"/>
              <a:t>Gan</a:t>
            </a:r>
            <a:r>
              <a:rPr lang="en-GB" sz="2400" dirty="0" smtClean="0"/>
              <a:t> </a:t>
            </a:r>
            <a:r>
              <a:rPr lang="en-GB" sz="2400" dirty="0" err="1"/>
              <a:t>ddefnyddio</a:t>
            </a:r>
            <a:r>
              <a:rPr lang="en-GB" sz="2400" dirty="0"/>
              <a:t> </a:t>
            </a:r>
            <a:r>
              <a:rPr lang="en-GB" sz="2400" b="1" dirty="0" err="1" smtClean="0"/>
              <a:t>safbwynt</a:t>
            </a:r>
            <a:r>
              <a:rPr lang="en-GB" sz="2400" b="1" dirty="0" smtClean="0"/>
              <a:t> </a:t>
            </a:r>
            <a:r>
              <a:rPr lang="en-GB" sz="2400" b="1" dirty="0" err="1" smtClean="0"/>
              <a:t>damcaniaeth</a:t>
            </a:r>
            <a:r>
              <a:rPr lang="en-GB" sz="2400" b="1" dirty="0" smtClean="0"/>
              <a:t>/au </a:t>
            </a:r>
            <a:r>
              <a:rPr lang="en-GB" sz="2400" b="1" dirty="0" err="1" smtClean="0"/>
              <a:t>dysgu</a:t>
            </a:r>
            <a:r>
              <a:rPr lang="en-GB" sz="2400" b="1" dirty="0" smtClean="0"/>
              <a:t> </a:t>
            </a:r>
            <a:r>
              <a:rPr lang="en-GB" sz="2400" b="1" dirty="0" err="1" smtClean="0"/>
              <a:t>penodol</a:t>
            </a:r>
            <a:r>
              <a:rPr lang="en-GB" sz="2400" dirty="0" smtClean="0"/>
              <a:t>, </a:t>
            </a:r>
            <a:r>
              <a:rPr lang="en-GB" sz="2400" dirty="0" err="1"/>
              <a:t>esboniwch</a:t>
            </a:r>
            <a:r>
              <a:rPr lang="en-GB" sz="2400" dirty="0"/>
              <a:t> </a:t>
            </a:r>
            <a:r>
              <a:rPr lang="en-GB" sz="2400" dirty="0" err="1"/>
              <a:t>sut</a:t>
            </a:r>
            <a:r>
              <a:rPr lang="en-GB" sz="2400" dirty="0"/>
              <a:t> </a:t>
            </a:r>
            <a:r>
              <a:rPr lang="en-GB" sz="2400" dirty="0" err="1"/>
              <a:t>gwnaeth</a:t>
            </a:r>
            <a:r>
              <a:rPr lang="en-GB" sz="2400" dirty="0"/>
              <a:t> </a:t>
            </a:r>
            <a:r>
              <a:rPr lang="en-GB" sz="2400" dirty="0" err="1"/>
              <a:t>ystyried</a:t>
            </a:r>
            <a:r>
              <a:rPr lang="en-GB" sz="2400" dirty="0"/>
              <a:t> y </a:t>
            </a:r>
            <a:r>
              <a:rPr lang="en-GB" sz="2400" dirty="0" err="1"/>
              <a:t>rhain</a:t>
            </a:r>
            <a:r>
              <a:rPr lang="en-GB" sz="2400" dirty="0"/>
              <a:t> </a:t>
            </a:r>
            <a:r>
              <a:rPr lang="en-GB" sz="2400" dirty="0" err="1"/>
              <a:t>eich</a:t>
            </a:r>
            <a:r>
              <a:rPr lang="en-GB" sz="2400" dirty="0"/>
              <a:t> </a:t>
            </a:r>
            <a:r>
              <a:rPr lang="en-GB" sz="2400" dirty="0" err="1"/>
              <a:t>helpu</a:t>
            </a:r>
            <a:r>
              <a:rPr lang="en-GB" sz="2400" dirty="0"/>
              <a:t> </a:t>
            </a:r>
            <a:r>
              <a:rPr lang="en-GB" sz="2400" dirty="0" err="1"/>
              <a:t>i</a:t>
            </a:r>
            <a:r>
              <a:rPr lang="en-GB" sz="2400" dirty="0"/>
              <a:t> </a:t>
            </a:r>
            <a:r>
              <a:rPr lang="en-GB" sz="2400" dirty="0" err="1"/>
              <a:t>ddeall</a:t>
            </a:r>
            <a:r>
              <a:rPr lang="en-GB" sz="2400" dirty="0"/>
              <a:t> yr </a:t>
            </a:r>
            <a:r>
              <a:rPr lang="en-GB" sz="2400" dirty="0" err="1"/>
              <a:t>hyn</a:t>
            </a:r>
            <a:r>
              <a:rPr lang="en-GB" sz="2400" dirty="0"/>
              <a:t> a </a:t>
            </a:r>
            <a:r>
              <a:rPr lang="en-GB" sz="2400" dirty="0" err="1"/>
              <a:t>ddigwyddodd</a:t>
            </a:r>
            <a:r>
              <a:rPr lang="en-GB" sz="2400" dirty="0"/>
              <a:t> </a:t>
            </a:r>
            <a:r>
              <a:rPr lang="en-GB" sz="2400" dirty="0" err="1"/>
              <a:t>yn</a:t>
            </a:r>
            <a:r>
              <a:rPr lang="en-GB" sz="2400" dirty="0"/>
              <a:t> </a:t>
            </a:r>
            <a:r>
              <a:rPr lang="en-GB" sz="2400" dirty="0" err="1"/>
              <a:t>ystod</a:t>
            </a:r>
            <a:r>
              <a:rPr lang="en-GB" sz="2400" dirty="0"/>
              <a:t> y </a:t>
            </a:r>
            <a:r>
              <a:rPr lang="en-GB" sz="2400" dirty="0" err="1"/>
              <a:t>digwyddiad</a:t>
            </a:r>
            <a:r>
              <a:rPr lang="en-GB" sz="2400" dirty="0"/>
              <a:t> </a:t>
            </a:r>
            <a:r>
              <a:rPr lang="en-GB" sz="2400" dirty="0" err="1"/>
              <a:t>hwn</a:t>
            </a:r>
            <a:r>
              <a:rPr lang="en-GB" sz="2400" dirty="0"/>
              <a:t> a </a:t>
            </a:r>
            <a:r>
              <a:rPr lang="en-GB" sz="2400" dirty="0" err="1"/>
              <a:t>sut</a:t>
            </a:r>
            <a:r>
              <a:rPr lang="en-GB" sz="2400" dirty="0"/>
              <a:t> y </a:t>
            </a:r>
            <a:r>
              <a:rPr lang="en-GB" sz="2400" dirty="0" err="1"/>
              <a:t>gallai</a:t>
            </a:r>
            <a:r>
              <a:rPr lang="en-GB" sz="2400" dirty="0"/>
              <a:t> </a:t>
            </a:r>
            <a:r>
              <a:rPr lang="en-GB" sz="2400" dirty="0" err="1"/>
              <a:t>effeithio</a:t>
            </a:r>
            <a:r>
              <a:rPr lang="en-GB" sz="2400" dirty="0"/>
              <a:t> </a:t>
            </a:r>
            <a:r>
              <a:rPr lang="en-GB" sz="2400" dirty="0" err="1"/>
              <a:t>ar</a:t>
            </a:r>
            <a:r>
              <a:rPr lang="en-GB" sz="2400" dirty="0"/>
              <a:t> </a:t>
            </a:r>
            <a:r>
              <a:rPr lang="en-GB" sz="2400" dirty="0" err="1"/>
              <a:t>ddeilliannau</a:t>
            </a:r>
            <a:r>
              <a:rPr lang="en-GB" sz="2400" dirty="0"/>
              <a:t> </a:t>
            </a:r>
            <a:r>
              <a:rPr lang="en-GB" sz="2400" dirty="0" err="1"/>
              <a:t>disgyblion</a:t>
            </a:r>
            <a:r>
              <a:rPr lang="en-GB" sz="2400" dirty="0"/>
              <a:t> </a:t>
            </a:r>
            <a:r>
              <a:rPr lang="en-GB" sz="2400" dirty="0" err="1"/>
              <a:t>yn</a:t>
            </a:r>
            <a:r>
              <a:rPr lang="en-GB" sz="2400" dirty="0"/>
              <a:t> </a:t>
            </a:r>
            <a:r>
              <a:rPr lang="en-GB" sz="2400" dirty="0" err="1"/>
              <a:t>ystod</a:t>
            </a:r>
            <a:r>
              <a:rPr lang="en-GB" sz="2400" dirty="0"/>
              <a:t> </a:t>
            </a:r>
            <a:r>
              <a:rPr lang="en-GB" sz="2400" dirty="0" err="1"/>
              <a:t>eich</a:t>
            </a:r>
            <a:r>
              <a:rPr lang="en-GB" sz="2400" dirty="0"/>
              <a:t> </a:t>
            </a:r>
            <a:r>
              <a:rPr lang="en-GB" sz="2400" dirty="0" err="1" smtClean="0"/>
              <a:t>arfer</a:t>
            </a:r>
            <a:r>
              <a:rPr lang="en-GB" sz="2400" dirty="0"/>
              <a:t> </a:t>
            </a:r>
            <a:r>
              <a:rPr lang="en-GB" sz="2400" dirty="0" err="1" smtClean="0"/>
              <a:t>yn</a:t>
            </a:r>
            <a:r>
              <a:rPr lang="en-GB" sz="2400" dirty="0" smtClean="0"/>
              <a:t> </a:t>
            </a:r>
            <a:r>
              <a:rPr lang="en-GB" sz="2400" dirty="0"/>
              <a:t>y </a:t>
            </a:r>
            <a:r>
              <a:rPr lang="en-GB" sz="2400" dirty="0" err="1"/>
              <a:t>dyfodol</a:t>
            </a:r>
            <a:r>
              <a:rPr lang="en-GB" sz="2400" dirty="0"/>
              <a:t> (</a:t>
            </a:r>
            <a:r>
              <a:rPr lang="en-GB" sz="2400" dirty="0" err="1"/>
              <a:t>tua</a:t>
            </a:r>
            <a:r>
              <a:rPr lang="en-GB" sz="2400" dirty="0"/>
              <a:t> 1,500 o </a:t>
            </a:r>
            <a:r>
              <a:rPr lang="en-GB" sz="2400" dirty="0" err="1"/>
              <a:t>eiriau</a:t>
            </a:r>
            <a:r>
              <a:rPr lang="en-GB" sz="2400" dirty="0"/>
              <a:t>)</a:t>
            </a:r>
            <a:br>
              <a:rPr lang="en-GB" sz="2400" dirty="0"/>
            </a:b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25554840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3287688" y="836713"/>
            <a:ext cx="5723468" cy="4514385"/>
          </a:xfrm>
        </p:spPr>
        <p:txBody>
          <a:bodyPr>
            <a:normAutofit/>
          </a:bodyPr>
          <a:lstStyle/>
          <a:p>
            <a:r>
              <a:rPr lang="en-GB" sz="3600" b="1" dirty="0" err="1" smtClean="0"/>
              <a:t>Rhan</a:t>
            </a:r>
            <a:r>
              <a:rPr lang="en-GB" sz="3600" b="1" dirty="0" smtClean="0"/>
              <a:t> </a:t>
            </a:r>
            <a:r>
              <a:rPr lang="en-GB" sz="3600" b="1" dirty="0"/>
              <a:t>3: </a:t>
            </a:r>
            <a:r>
              <a:rPr lang="en-GB" sz="3600" b="1" dirty="0" smtClean="0"/>
              <a:t>ADFYFYRIO AC ARLOESI</a:t>
            </a:r>
            <a:r>
              <a:rPr lang="en-GB" sz="3600" dirty="0"/>
              <a:t/>
            </a:r>
            <a:br>
              <a:rPr lang="en-GB" sz="3600" dirty="0"/>
            </a:br>
            <a:r>
              <a:rPr lang="en-GB" sz="2400" dirty="0"/>
              <a:t/>
            </a:r>
            <a:br>
              <a:rPr lang="en-GB" sz="2400" dirty="0"/>
            </a:br>
            <a:r>
              <a:rPr lang="en-GB" sz="2400" dirty="0" err="1" smtClean="0"/>
              <a:t>Crëwch</a:t>
            </a:r>
            <a:r>
              <a:rPr lang="en-GB" sz="2400" dirty="0" smtClean="0"/>
              <a:t> </a:t>
            </a:r>
            <a:r>
              <a:rPr lang="en-GB" sz="2400" b="1" dirty="0" err="1"/>
              <a:t>boster</a:t>
            </a:r>
            <a:r>
              <a:rPr lang="en-GB" sz="2400" b="1" dirty="0"/>
              <a:t> </a:t>
            </a:r>
            <a:r>
              <a:rPr lang="en-GB" sz="2400" b="1" dirty="0" err="1" smtClean="0"/>
              <a:t>digidol</a:t>
            </a:r>
            <a:r>
              <a:rPr lang="en-GB" sz="2400" b="1" dirty="0" smtClean="0"/>
              <a:t> </a:t>
            </a:r>
            <a:r>
              <a:rPr lang="en-GB" sz="2400" dirty="0" err="1" smtClean="0"/>
              <a:t>sy’n</a:t>
            </a:r>
            <a:r>
              <a:rPr lang="en-GB" sz="2400" dirty="0" smtClean="0"/>
              <a:t> </a:t>
            </a:r>
            <a:r>
              <a:rPr lang="en-GB" sz="2400" dirty="0" err="1"/>
              <a:t>dangos</a:t>
            </a:r>
            <a:r>
              <a:rPr lang="en-GB" sz="2400" dirty="0"/>
              <a:t> </a:t>
            </a:r>
            <a:r>
              <a:rPr lang="en-GB" sz="2400" dirty="0" err="1"/>
              <a:t>enghraifft</a:t>
            </a:r>
            <a:r>
              <a:rPr lang="en-GB" sz="2400" dirty="0"/>
              <a:t> </a:t>
            </a:r>
            <a:r>
              <a:rPr lang="en-GB" sz="2400" dirty="0" err="1"/>
              <a:t>o’ch</a:t>
            </a:r>
            <a:r>
              <a:rPr lang="en-GB" sz="2400" dirty="0"/>
              <a:t> </a:t>
            </a:r>
            <a:r>
              <a:rPr lang="en-GB" sz="2400" dirty="0" err="1"/>
              <a:t>amgylchedd</a:t>
            </a:r>
            <a:r>
              <a:rPr lang="en-GB" sz="2400" dirty="0"/>
              <a:t> </a:t>
            </a:r>
            <a:r>
              <a:rPr lang="en-GB" sz="2400" dirty="0" err="1"/>
              <a:t>dysgu</a:t>
            </a:r>
            <a:r>
              <a:rPr lang="en-GB" sz="2400" dirty="0"/>
              <a:t> </a:t>
            </a:r>
            <a:r>
              <a:rPr lang="en-GB" sz="2400" dirty="0" err="1"/>
              <a:t>delfrydol</a:t>
            </a:r>
            <a:r>
              <a:rPr lang="en-GB" sz="2400" dirty="0"/>
              <a:t>, </a:t>
            </a:r>
            <a:r>
              <a:rPr lang="en-GB" sz="2400" dirty="0" err="1"/>
              <a:t>gan</a:t>
            </a:r>
            <a:r>
              <a:rPr lang="en-GB" sz="2400" dirty="0"/>
              <a:t> </a:t>
            </a:r>
            <a:r>
              <a:rPr lang="en-GB" sz="2400" dirty="0" err="1"/>
              <a:t>gyflwyno</a:t>
            </a:r>
            <a:r>
              <a:rPr lang="en-GB" sz="2400" dirty="0"/>
              <a:t> </a:t>
            </a:r>
            <a:r>
              <a:rPr lang="en-GB" sz="2400" dirty="0" err="1"/>
              <a:t>sylwebaeth</a:t>
            </a:r>
            <a:r>
              <a:rPr lang="en-GB" sz="2400" dirty="0"/>
              <a:t> </a:t>
            </a:r>
            <a:r>
              <a:rPr lang="en-GB" sz="2400" dirty="0" err="1"/>
              <a:t>i</a:t>
            </a:r>
            <a:r>
              <a:rPr lang="en-GB" sz="2400" dirty="0"/>
              <a:t> </a:t>
            </a:r>
            <a:r>
              <a:rPr lang="en-GB" sz="2400" dirty="0" err="1"/>
              <a:t>esbonio</a:t>
            </a:r>
            <a:r>
              <a:rPr lang="en-GB" sz="2400" dirty="0"/>
              <a:t> a </a:t>
            </a:r>
            <a:r>
              <a:rPr lang="en-GB" sz="2400" dirty="0" err="1"/>
              <a:t>chyfiawnhau’r</a:t>
            </a:r>
            <a:r>
              <a:rPr lang="en-GB" sz="2400" dirty="0"/>
              <a:t> </a:t>
            </a:r>
            <a:r>
              <a:rPr lang="en-GB" sz="2400" dirty="0" err="1"/>
              <a:t>egwyddorion</a:t>
            </a:r>
            <a:r>
              <a:rPr lang="en-GB" sz="2400" dirty="0"/>
              <a:t> </a:t>
            </a:r>
            <a:r>
              <a:rPr lang="en-GB" sz="2400" dirty="0" err="1"/>
              <a:t>addysgol</a:t>
            </a:r>
            <a:r>
              <a:rPr lang="en-GB" sz="2400" dirty="0"/>
              <a:t> </a:t>
            </a:r>
            <a:r>
              <a:rPr lang="en-GB" sz="2400" dirty="0" err="1"/>
              <a:t>hynny</a:t>
            </a:r>
            <a:r>
              <a:rPr lang="en-GB" sz="2400" dirty="0"/>
              <a:t> </a:t>
            </a:r>
            <a:r>
              <a:rPr lang="en-GB" sz="2400" dirty="0" err="1"/>
              <a:t>sy’n</a:t>
            </a:r>
            <a:r>
              <a:rPr lang="en-GB" sz="2400" dirty="0"/>
              <a:t> </a:t>
            </a:r>
            <a:r>
              <a:rPr lang="en-GB" sz="2400" dirty="0" err="1"/>
              <a:t>tanategu’r</a:t>
            </a:r>
            <a:r>
              <a:rPr lang="en-GB" sz="2400" dirty="0"/>
              <a:t> </a:t>
            </a:r>
            <a:r>
              <a:rPr lang="en-GB" sz="2400" dirty="0" err="1"/>
              <a:t>ddarpariaeth</a:t>
            </a:r>
            <a:r>
              <a:rPr lang="en-GB" sz="2400" dirty="0"/>
              <a:t> hon (</a:t>
            </a:r>
            <a:r>
              <a:rPr lang="en-GB" sz="2400" dirty="0" err="1"/>
              <a:t>cyfwerth</a:t>
            </a:r>
            <a:r>
              <a:rPr lang="en-GB" sz="2400" dirty="0"/>
              <a:t> â 1500 o </a:t>
            </a:r>
            <a:r>
              <a:rPr lang="en-GB" sz="2400" dirty="0" err="1"/>
              <a:t>eiriau</a:t>
            </a:r>
            <a:r>
              <a:rPr lang="en-GB" sz="2400" dirty="0"/>
              <a:t>). </a:t>
            </a:r>
          </a:p>
        </p:txBody>
      </p:sp>
    </p:spTree>
    <p:extLst>
      <p:ext uri="{BB962C8B-B14F-4D97-AF65-F5344CB8AC3E}">
        <p14:creationId xmlns:p14="http://schemas.microsoft.com/office/powerpoint/2010/main" val="2028981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3287688" y="836713"/>
            <a:ext cx="6370662" cy="4514385"/>
          </a:xfrm>
        </p:spPr>
        <p:txBody>
          <a:bodyPr>
            <a:normAutofit/>
          </a:bodyPr>
          <a:lstStyle/>
          <a:p>
            <a:r>
              <a:rPr lang="en-GB" sz="3600" b="1" dirty="0" smtClean="0"/>
              <a:t>CYFANSWM GEIRIAU</a:t>
            </a:r>
            <a:r>
              <a:rPr lang="en-GB" sz="3600" b="1" dirty="0"/>
              <a:t/>
            </a:r>
            <a:br>
              <a:rPr lang="en-GB" sz="3600" b="1" dirty="0"/>
            </a:br>
            <a:r>
              <a:rPr lang="en-GB" sz="2400" dirty="0"/>
              <a:t/>
            </a:r>
            <a:br>
              <a:rPr lang="en-GB" sz="2400" dirty="0"/>
            </a:br>
            <a:r>
              <a:rPr lang="en-GB" sz="2400" dirty="0"/>
              <a:t/>
            </a:r>
            <a:br>
              <a:rPr lang="en-GB" sz="2400" dirty="0"/>
            </a:br>
            <a:r>
              <a:rPr lang="en-GB" sz="2400" b="1" dirty="0"/>
              <a:t>5,000 o </a:t>
            </a:r>
            <a:r>
              <a:rPr lang="en-GB" sz="2400" b="1" dirty="0" err="1"/>
              <a:t>eiriau</a:t>
            </a:r>
            <a:r>
              <a:rPr lang="en-GB" sz="2400" b="1" dirty="0"/>
              <a:t> </a:t>
            </a:r>
            <a:r>
              <a:rPr lang="en-GB" sz="2400" dirty="0" err="1"/>
              <a:t>yn</a:t>
            </a:r>
            <a:r>
              <a:rPr lang="en-GB" sz="2400" dirty="0"/>
              <a:t> </a:t>
            </a:r>
            <a:r>
              <a:rPr lang="en-GB" sz="2400" dirty="0" err="1"/>
              <a:t>cynnwys</a:t>
            </a:r>
            <a:r>
              <a:rPr lang="en-GB" sz="2400" dirty="0"/>
              <a:t> 1,500 </a:t>
            </a:r>
            <a:r>
              <a:rPr lang="en-GB" sz="2400" dirty="0" err="1" smtClean="0"/>
              <a:t>gair</a:t>
            </a:r>
            <a:r>
              <a:rPr lang="en-GB" sz="2400" dirty="0" smtClean="0"/>
              <a:t> (</a:t>
            </a:r>
            <a:r>
              <a:rPr lang="en-GB" sz="2400" dirty="0" err="1" smtClean="0"/>
              <a:t>cyfatebol</a:t>
            </a:r>
            <a:r>
              <a:rPr lang="en-GB" sz="2400" dirty="0" smtClean="0"/>
              <a:t>) </a:t>
            </a:r>
            <a:r>
              <a:rPr lang="en-GB" sz="2400" dirty="0" err="1" smtClean="0"/>
              <a:t>ar</a:t>
            </a:r>
            <a:r>
              <a:rPr lang="en-GB" sz="2400" dirty="0" smtClean="0"/>
              <a:t> </a:t>
            </a:r>
            <a:r>
              <a:rPr lang="en-GB" sz="2400" dirty="0" err="1" smtClean="0"/>
              <a:t>gyfer</a:t>
            </a:r>
            <a:r>
              <a:rPr lang="en-GB" sz="2400" dirty="0" smtClean="0"/>
              <a:t> </a:t>
            </a:r>
            <a:r>
              <a:rPr lang="en-GB" sz="2400" dirty="0"/>
              <a:t>y poster </a:t>
            </a:r>
            <a:r>
              <a:rPr lang="en-GB" sz="2400" dirty="0" err="1"/>
              <a:t>digidol</a:t>
            </a:r>
            <a:r>
              <a:rPr lang="en-GB" sz="2400" dirty="0"/>
              <a:t> a </a:t>
            </a:r>
            <a:r>
              <a:rPr lang="en-GB" sz="2400" dirty="0" err="1"/>
              <a:t>sylwebaeth</a:t>
            </a:r>
            <a:r>
              <a:rPr lang="en-GB" sz="2400" dirty="0"/>
              <a:t>. Mae </a:t>
            </a:r>
            <a:r>
              <a:rPr lang="en-GB" sz="2400" dirty="0" err="1"/>
              <a:t>hyn</a:t>
            </a:r>
            <a:r>
              <a:rPr lang="en-GB" sz="2400" dirty="0"/>
              <a:t> </a:t>
            </a:r>
            <a:r>
              <a:rPr lang="en-GB" sz="2400" dirty="0" err="1"/>
              <a:t>yn</a:t>
            </a:r>
            <a:r>
              <a:rPr lang="en-GB" sz="2400" dirty="0"/>
              <a:t> </a:t>
            </a:r>
            <a:r>
              <a:rPr lang="en-GB" sz="2400" dirty="0" err="1"/>
              <a:t>golygu</a:t>
            </a:r>
            <a:r>
              <a:rPr lang="en-GB" sz="2400" dirty="0"/>
              <a:t> bod </a:t>
            </a:r>
            <a:r>
              <a:rPr lang="en-GB" sz="2400" dirty="0" err="1"/>
              <a:t>yr</a:t>
            </a:r>
            <a:r>
              <a:rPr lang="en-GB" sz="2400" dirty="0"/>
              <a:t> </a:t>
            </a:r>
            <a:r>
              <a:rPr lang="en-GB" sz="2400" b="1" dirty="0" err="1"/>
              <a:t>aseiniad</a:t>
            </a:r>
            <a:r>
              <a:rPr lang="en-GB" sz="2400" b="1" dirty="0"/>
              <a:t> </a:t>
            </a:r>
            <a:r>
              <a:rPr lang="en-GB" sz="2400" b="1" dirty="0" err="1"/>
              <a:t>ysgrifenedig</a:t>
            </a:r>
            <a:r>
              <a:rPr lang="en-GB" sz="2400" b="1" dirty="0"/>
              <a:t> </a:t>
            </a:r>
            <a:r>
              <a:rPr lang="en-GB" sz="2400" b="1" dirty="0" err="1"/>
              <a:t>yn</a:t>
            </a:r>
            <a:r>
              <a:rPr lang="en-GB" sz="2400" b="1" dirty="0"/>
              <a:t> 3,500 o </a:t>
            </a:r>
            <a:r>
              <a:rPr lang="en-GB" sz="2400" b="1" dirty="0" err="1"/>
              <a:t>eiriau</a:t>
            </a:r>
            <a:r>
              <a:rPr lang="en-GB" sz="2400" b="1" dirty="0"/>
              <a:t> </a:t>
            </a:r>
            <a:r>
              <a:rPr lang="en-GB" sz="2400" dirty="0"/>
              <a:t>(o </a:t>
            </a:r>
            <a:r>
              <a:rPr lang="en-GB" sz="2400" dirty="0" err="1"/>
              <a:t>fewn</a:t>
            </a:r>
            <a:r>
              <a:rPr lang="en-GB" sz="2400" dirty="0"/>
              <a:t> </a:t>
            </a:r>
            <a:r>
              <a:rPr lang="en-GB" sz="2400" dirty="0" err="1"/>
              <a:t>goddefiant</a:t>
            </a:r>
            <a:r>
              <a:rPr lang="en-GB" sz="2400" dirty="0"/>
              <a:t> 10%) </a:t>
            </a:r>
            <a:r>
              <a:rPr lang="en-GB" sz="2400" dirty="0" err="1"/>
              <a:t>a’r</a:t>
            </a:r>
            <a:r>
              <a:rPr lang="en-GB" sz="2400" dirty="0"/>
              <a:t> </a:t>
            </a:r>
            <a:r>
              <a:rPr lang="en-GB" sz="2400" b="1" dirty="0"/>
              <a:t>poster </a:t>
            </a:r>
            <a:r>
              <a:rPr lang="en-GB" sz="2400" b="1" dirty="0" err="1"/>
              <a:t>digidol</a:t>
            </a:r>
            <a:r>
              <a:rPr lang="en-GB" sz="2400" b="1" dirty="0"/>
              <a:t> </a:t>
            </a:r>
            <a:r>
              <a:rPr lang="en-GB" sz="2400" b="1" dirty="0" err="1"/>
              <a:t>a’r</a:t>
            </a:r>
            <a:r>
              <a:rPr lang="en-GB" sz="2400" b="1" dirty="0"/>
              <a:t> </a:t>
            </a:r>
            <a:r>
              <a:rPr lang="en-GB" sz="2400" b="1" dirty="0" err="1"/>
              <a:t>sylwebaeth</a:t>
            </a:r>
            <a:r>
              <a:rPr lang="en-GB" sz="2400" b="1" dirty="0"/>
              <a:t> </a:t>
            </a:r>
            <a:r>
              <a:rPr lang="en-GB" sz="2400" b="1" dirty="0" err="1"/>
              <a:t>gyfystyr</a:t>
            </a:r>
            <a:r>
              <a:rPr lang="en-GB" sz="2400" b="1" dirty="0"/>
              <a:t> â 1,500 </a:t>
            </a:r>
            <a:r>
              <a:rPr lang="en-GB" sz="2400" b="1" dirty="0" err="1"/>
              <a:t>gair</a:t>
            </a:r>
            <a:r>
              <a:rPr lang="en-GB" sz="2400" b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41360616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3287688" y="836713"/>
            <a:ext cx="5723468" cy="4514385"/>
          </a:xfrm>
        </p:spPr>
        <p:txBody>
          <a:bodyPr>
            <a:normAutofit/>
          </a:bodyPr>
          <a:lstStyle/>
          <a:p>
            <a:r>
              <a:rPr lang="en-GB" sz="3600" b="1" dirty="0"/>
              <a:t>POSTER</a:t>
            </a:r>
            <a:r>
              <a:rPr lang="en-GB" sz="2400" dirty="0"/>
              <a:t/>
            </a:r>
            <a:br>
              <a:rPr lang="en-GB" sz="2400" dirty="0"/>
            </a:br>
            <a:r>
              <a:rPr lang="en-GB" sz="2400" dirty="0"/>
              <a:t>Gall </a:t>
            </a:r>
            <a:r>
              <a:rPr lang="en-GB" sz="2400" dirty="0" err="1" smtClean="0"/>
              <a:t>cynhyrchu</a:t>
            </a:r>
            <a:r>
              <a:rPr lang="en-GB" sz="2400" dirty="0" smtClean="0"/>
              <a:t> Poster </a:t>
            </a:r>
            <a:r>
              <a:rPr lang="en-GB" sz="2400" dirty="0" err="1" smtClean="0"/>
              <a:t>Academiadd</a:t>
            </a:r>
            <a:r>
              <a:rPr lang="en-GB" sz="2400" dirty="0" smtClean="0"/>
              <a:t> </a:t>
            </a:r>
            <a:r>
              <a:rPr lang="en-GB" sz="2400" dirty="0" err="1" smtClean="0"/>
              <a:t>fod</a:t>
            </a:r>
            <a:r>
              <a:rPr lang="en-GB" sz="2400" dirty="0" smtClean="0"/>
              <a:t> </a:t>
            </a:r>
            <a:r>
              <a:rPr lang="en-GB" sz="2400" dirty="0" err="1"/>
              <a:t>yn</a:t>
            </a:r>
            <a:r>
              <a:rPr lang="en-GB" sz="2400" dirty="0"/>
              <a:t> </a:t>
            </a:r>
            <a:r>
              <a:rPr lang="en-GB" sz="2400" dirty="0" err="1"/>
              <a:t>ffordd</a:t>
            </a:r>
            <a:r>
              <a:rPr lang="en-GB" sz="2400" dirty="0"/>
              <a:t> </a:t>
            </a:r>
            <a:r>
              <a:rPr lang="en-GB" sz="2400" dirty="0" err="1"/>
              <a:t>wych</a:t>
            </a:r>
            <a:r>
              <a:rPr lang="en-GB" sz="2400" dirty="0"/>
              <a:t> o </a:t>
            </a:r>
            <a:r>
              <a:rPr lang="en-GB" sz="2400" dirty="0" err="1"/>
              <a:t>gyflwyno</a:t>
            </a:r>
            <a:r>
              <a:rPr lang="en-GB" sz="2400" dirty="0"/>
              <a:t> </a:t>
            </a:r>
            <a:r>
              <a:rPr lang="en-GB" sz="2400" dirty="0" err="1"/>
              <a:t>ymchwil</a:t>
            </a:r>
            <a:r>
              <a:rPr lang="en-GB" sz="2400" dirty="0"/>
              <a:t> </a:t>
            </a:r>
            <a:r>
              <a:rPr lang="en-GB" sz="2400" dirty="0" err="1"/>
              <a:t>mewn</a:t>
            </a:r>
            <a:r>
              <a:rPr lang="en-GB" sz="2400" dirty="0"/>
              <a:t> </a:t>
            </a:r>
            <a:r>
              <a:rPr lang="en-GB" sz="2400" dirty="0" err="1"/>
              <a:t>modd</a:t>
            </a:r>
            <a:r>
              <a:rPr lang="en-GB" sz="2400" dirty="0"/>
              <a:t> </a:t>
            </a:r>
            <a:r>
              <a:rPr lang="en-GB" sz="2400" dirty="0" err="1"/>
              <a:t>cryno</a:t>
            </a:r>
            <a:r>
              <a:rPr lang="en-GB" sz="2400" dirty="0"/>
              <a:t> a </a:t>
            </a:r>
            <a:r>
              <a:rPr lang="en-GB" sz="2400" dirty="0" err="1" smtClean="0"/>
              <a:t>grymus</a:t>
            </a:r>
            <a:r>
              <a:rPr lang="en-GB" sz="2400" dirty="0" smtClean="0"/>
              <a:t>.   </a:t>
            </a:r>
            <a:br>
              <a:rPr lang="en-GB" sz="2400" dirty="0" smtClean="0"/>
            </a:br>
            <a:r>
              <a:rPr lang="en-GB" sz="2400" dirty="0" smtClean="0"/>
              <a:t/>
            </a:r>
            <a:br>
              <a:rPr lang="en-GB" sz="2400" dirty="0" smtClean="0"/>
            </a:br>
            <a:r>
              <a:rPr lang="en-GB" sz="2400" dirty="0" smtClean="0"/>
              <a:t>Y </a:t>
            </a:r>
            <a:r>
              <a:rPr lang="en-GB" sz="2400" dirty="0" err="1" smtClean="0"/>
              <a:t>Posteri</a:t>
            </a:r>
            <a:r>
              <a:rPr lang="en-GB" sz="2400" dirty="0" smtClean="0"/>
              <a:t> </a:t>
            </a:r>
            <a:r>
              <a:rPr lang="en-GB" sz="2400" dirty="0" err="1"/>
              <a:t>A</a:t>
            </a:r>
            <a:r>
              <a:rPr lang="en-GB" sz="2400" dirty="0" err="1" smtClean="0"/>
              <a:t>cademaidd</a:t>
            </a:r>
            <a:r>
              <a:rPr lang="en-GB" sz="2400" dirty="0" smtClean="0"/>
              <a:t> </a:t>
            </a:r>
            <a:r>
              <a:rPr lang="en-GB" sz="2400" dirty="0" err="1" smtClean="0"/>
              <a:t>gorau</a:t>
            </a:r>
            <a:r>
              <a:rPr lang="en-GB" sz="2400" dirty="0" smtClean="0"/>
              <a:t> </a:t>
            </a:r>
            <a:r>
              <a:rPr lang="en-GB" sz="2400" dirty="0" err="1" smtClean="0"/>
              <a:t>yw'r</a:t>
            </a:r>
            <a:r>
              <a:rPr lang="en-GB" sz="2400" dirty="0" smtClean="0"/>
              <a:t> </a:t>
            </a:r>
            <a:r>
              <a:rPr lang="en-GB" sz="2400" dirty="0" err="1"/>
              <a:t>rheini</a:t>
            </a:r>
            <a:r>
              <a:rPr lang="en-GB" sz="2400" dirty="0"/>
              <a:t> </a:t>
            </a:r>
            <a:r>
              <a:rPr lang="en-GB" sz="2400" dirty="0" err="1" smtClean="0"/>
              <a:t>sy'n</a:t>
            </a:r>
            <a:r>
              <a:rPr lang="en-GB" sz="2400" dirty="0"/>
              <a:t> </a:t>
            </a:r>
            <a:r>
              <a:rPr lang="en-GB" sz="2400" dirty="0" err="1" smtClean="0"/>
              <a:t>gallu</a:t>
            </a:r>
            <a:r>
              <a:rPr lang="en-GB" sz="2400" dirty="0" smtClean="0"/>
              <a:t> </a:t>
            </a:r>
            <a:r>
              <a:rPr lang="en-GB" sz="2400" b="1" dirty="0" err="1" smtClean="0"/>
              <a:t>crynhoi</a:t>
            </a:r>
            <a:r>
              <a:rPr lang="en-GB" sz="2400" dirty="0" smtClean="0"/>
              <a:t> </a:t>
            </a:r>
            <a:r>
              <a:rPr lang="en-GB" sz="2400" dirty="0" err="1" smtClean="0"/>
              <a:t>agweddau</a:t>
            </a:r>
            <a:r>
              <a:rPr lang="en-GB" sz="2400" dirty="0" smtClean="0"/>
              <a:t> </a:t>
            </a:r>
            <a:r>
              <a:rPr lang="en-GB" sz="2400" dirty="0" err="1"/>
              <a:t>pwysig</a:t>
            </a:r>
            <a:r>
              <a:rPr lang="en-GB" sz="2400" dirty="0"/>
              <a:t> </a:t>
            </a:r>
            <a:r>
              <a:rPr lang="en-GB" sz="2400" dirty="0" smtClean="0"/>
              <a:t> o </a:t>
            </a:r>
            <a:r>
              <a:rPr lang="en-GB" sz="2400" dirty="0" err="1"/>
              <a:t>ymchwil</a:t>
            </a:r>
            <a:r>
              <a:rPr lang="en-GB" sz="2400" dirty="0"/>
              <a:t> </a:t>
            </a:r>
            <a:r>
              <a:rPr lang="en-GB" sz="2400" dirty="0" err="1" smtClean="0"/>
              <a:t>penodol</a:t>
            </a:r>
            <a:r>
              <a:rPr lang="en-GB" sz="2400" dirty="0" smtClean="0"/>
              <a:t> </a:t>
            </a:r>
            <a:r>
              <a:rPr lang="en-GB" sz="2400" dirty="0" err="1" smtClean="0"/>
              <a:t>yn</a:t>
            </a:r>
            <a:r>
              <a:rPr lang="en-GB" sz="2400" dirty="0" smtClean="0"/>
              <a:t> </a:t>
            </a:r>
            <a:r>
              <a:rPr lang="en-GB" sz="2400" dirty="0" err="1" smtClean="0"/>
              <a:t>effeithiol</a:t>
            </a:r>
            <a:r>
              <a:rPr lang="en-GB" sz="2400" dirty="0" smtClean="0"/>
              <a:t>, </a:t>
            </a:r>
            <a:r>
              <a:rPr lang="en-GB" sz="2400" dirty="0" err="1" smtClean="0"/>
              <a:t>sy’n</a:t>
            </a:r>
            <a:r>
              <a:rPr lang="en-GB" sz="2400" dirty="0" smtClean="0"/>
              <a:t> </a:t>
            </a:r>
            <a:r>
              <a:rPr lang="en-GB" sz="2400" b="1" dirty="0" err="1"/>
              <a:t>hawdd</a:t>
            </a:r>
            <a:r>
              <a:rPr lang="en-GB" sz="2400" b="1" dirty="0"/>
              <a:t> </a:t>
            </a:r>
            <a:r>
              <a:rPr lang="en-GB" sz="2400" b="1" dirty="0" err="1"/>
              <a:t>i'w</a:t>
            </a:r>
            <a:r>
              <a:rPr lang="en-GB" sz="2400" b="1" dirty="0"/>
              <a:t> </a:t>
            </a:r>
            <a:r>
              <a:rPr lang="en-GB" sz="2400" b="1" dirty="0" err="1"/>
              <a:t>darllen</a:t>
            </a:r>
            <a:r>
              <a:rPr lang="en-GB" sz="2400" b="1" dirty="0"/>
              <a:t> </a:t>
            </a:r>
            <a:r>
              <a:rPr lang="en-GB" sz="2400" b="1" dirty="0" err="1"/>
              <a:t>a'u</a:t>
            </a:r>
            <a:r>
              <a:rPr lang="en-GB" sz="2400" b="1" dirty="0"/>
              <a:t> </a:t>
            </a:r>
            <a:r>
              <a:rPr lang="en-GB" sz="2400" b="1" dirty="0" err="1"/>
              <a:t>deall</a:t>
            </a:r>
            <a:r>
              <a:rPr lang="en-GB" sz="2400" dirty="0"/>
              <a:t>, ac </a:t>
            </a:r>
            <a:r>
              <a:rPr lang="en-GB" sz="2400" dirty="0" err="1" smtClean="0"/>
              <a:t>sy’n</a:t>
            </a:r>
            <a:r>
              <a:rPr lang="en-GB" sz="2400" dirty="0" smtClean="0"/>
              <a:t> </a:t>
            </a:r>
            <a:r>
              <a:rPr lang="en-GB" sz="2400" b="1" dirty="0" err="1" smtClean="0"/>
              <a:t>weledol</a:t>
            </a:r>
            <a:r>
              <a:rPr lang="en-GB" sz="2400" b="1" dirty="0" smtClean="0"/>
              <a:t> </a:t>
            </a:r>
            <a:r>
              <a:rPr lang="en-GB" sz="2400" b="1" dirty="0" err="1" smtClean="0"/>
              <a:t>ddeniadol</a:t>
            </a:r>
            <a:r>
              <a:rPr lang="en-GB" sz="2400" b="1" dirty="0" smtClean="0"/>
              <a:t>.</a:t>
            </a:r>
            <a:endParaRPr lang="en-GB" sz="2400" b="1" dirty="0"/>
          </a:p>
        </p:txBody>
      </p:sp>
    </p:spTree>
    <p:extLst>
      <p:ext uri="{BB962C8B-B14F-4D97-AF65-F5344CB8AC3E}">
        <p14:creationId xmlns:p14="http://schemas.microsoft.com/office/powerpoint/2010/main" val="375184600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75520" y="332656"/>
            <a:ext cx="8551532" cy="59766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965224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/>
          <a:srcRect l="-93" t="3284" r="6840" b="5272"/>
          <a:stretch/>
        </p:blipFill>
        <p:spPr>
          <a:xfrm>
            <a:off x="2135560" y="620688"/>
            <a:ext cx="8064896" cy="56886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297212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3287688" y="836713"/>
            <a:ext cx="5723468" cy="4514385"/>
          </a:xfrm>
        </p:spPr>
        <p:txBody>
          <a:bodyPr>
            <a:normAutofit/>
          </a:bodyPr>
          <a:lstStyle/>
          <a:p>
            <a:r>
              <a:rPr lang="en-GB" sz="3600" b="1" dirty="0" smtClean="0"/>
              <a:t>LLÊN-LADRAD</a:t>
            </a:r>
            <a:br>
              <a:rPr lang="en-GB" sz="3600" b="1" dirty="0" smtClean="0"/>
            </a:br>
            <a:r>
              <a:rPr lang="en-GB" sz="3600" b="1" dirty="0"/>
              <a:t/>
            </a:r>
            <a:br>
              <a:rPr lang="en-GB" sz="3600" b="1" dirty="0"/>
            </a:br>
            <a:r>
              <a:rPr lang="en-GB" sz="3600" b="1" dirty="0"/>
              <a:t/>
            </a:r>
            <a:br>
              <a:rPr lang="en-GB" sz="3600" b="1" dirty="0"/>
            </a:br>
            <a:r>
              <a:rPr lang="en-GB" sz="3600" b="1" dirty="0"/>
              <a:t/>
            </a:r>
            <a:br>
              <a:rPr lang="en-GB" sz="3600" b="1" dirty="0"/>
            </a:br>
            <a:r>
              <a:rPr lang="en-GB" sz="3600" b="1" dirty="0"/>
              <a:t/>
            </a:r>
            <a:br>
              <a:rPr lang="en-GB" sz="3600" b="1" dirty="0"/>
            </a:br>
            <a:r>
              <a:rPr lang="en-GB" sz="2400" dirty="0"/>
              <a:t/>
            </a:r>
            <a:br>
              <a:rPr lang="en-GB" sz="2400" dirty="0"/>
            </a:br>
            <a:r>
              <a:rPr lang="en-GB" sz="2400" dirty="0"/>
              <a:t>.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51785" y="2780929"/>
            <a:ext cx="4245889" cy="22116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365876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2941825" y="1672190"/>
            <a:ext cx="5723468" cy="4514385"/>
          </a:xfrm>
        </p:spPr>
        <p:txBody>
          <a:bodyPr>
            <a:normAutofit fontScale="90000"/>
          </a:bodyPr>
          <a:lstStyle/>
          <a:p>
            <a:r>
              <a:rPr lang="en-GB" sz="3600" b="1" dirty="0" smtClean="0"/>
              <a:t>PWYNTIAU YMARFEROL</a:t>
            </a:r>
            <a:r>
              <a:rPr lang="en-GB" sz="3600" b="1" dirty="0"/>
              <a:t/>
            </a:r>
            <a:br>
              <a:rPr lang="en-GB" sz="3600" b="1" dirty="0"/>
            </a:br>
            <a:r>
              <a:rPr lang="en-GB" sz="3100" b="1" dirty="0" err="1"/>
              <a:t>Dyddiad</a:t>
            </a:r>
            <a:r>
              <a:rPr lang="en-GB" sz="3100" b="1" dirty="0"/>
              <a:t> </a:t>
            </a:r>
            <a:r>
              <a:rPr lang="en-GB" sz="3100" b="1" dirty="0" err="1"/>
              <a:t>Cyflwyno’r</a:t>
            </a:r>
            <a:r>
              <a:rPr lang="en-GB" sz="3100" b="1" dirty="0"/>
              <a:t> </a:t>
            </a:r>
            <a:r>
              <a:rPr lang="en-GB" sz="3100" b="1" dirty="0" err="1" smtClean="0"/>
              <a:t>Aseiniad</a:t>
            </a:r>
            <a:r>
              <a:rPr lang="en-GB" sz="3100" b="1" dirty="0" smtClean="0"/>
              <a:t/>
            </a:r>
            <a:br>
              <a:rPr lang="en-GB" sz="3100" b="1" dirty="0" smtClean="0"/>
            </a:br>
            <a:r>
              <a:rPr lang="en-GB" sz="3100" b="1" dirty="0" err="1" smtClean="0"/>
              <a:t>Dydd</a:t>
            </a:r>
            <a:r>
              <a:rPr lang="en-GB" sz="3100" b="1" dirty="0" smtClean="0"/>
              <a:t> </a:t>
            </a:r>
            <a:r>
              <a:rPr lang="en-GB" sz="3100" b="1" dirty="0" err="1" smtClean="0"/>
              <a:t>Mercher</a:t>
            </a:r>
            <a:r>
              <a:rPr lang="en-GB" sz="3100" b="1" dirty="0" smtClean="0"/>
              <a:t> </a:t>
            </a:r>
            <a:r>
              <a:rPr lang="en-GB" sz="3100" b="1" dirty="0" smtClean="0"/>
              <a:t>17/10/18</a:t>
            </a:r>
            <a:r>
              <a:rPr lang="en-GB" sz="3100" b="1" dirty="0" smtClean="0"/>
              <a:t/>
            </a:r>
            <a:br>
              <a:rPr lang="en-GB" sz="3100" b="1" dirty="0" smtClean="0"/>
            </a:br>
            <a:r>
              <a:rPr lang="en-GB" sz="3100" b="1" dirty="0" smtClean="0"/>
              <a:t>23:59</a:t>
            </a:r>
            <a:r>
              <a:rPr lang="en-GB" sz="3100" b="1" dirty="0"/>
              <a:t/>
            </a:r>
            <a:br>
              <a:rPr lang="en-GB" sz="3100" b="1" dirty="0"/>
            </a:br>
            <a:r>
              <a:rPr lang="en-GB" sz="3100" b="1" dirty="0"/>
              <a:t/>
            </a:r>
            <a:br>
              <a:rPr lang="en-GB" sz="3100" b="1" dirty="0"/>
            </a:br>
            <a:r>
              <a:rPr lang="en-GB" sz="3100" b="1" dirty="0"/>
              <a:t/>
            </a:r>
            <a:br>
              <a:rPr lang="en-GB" sz="3100" b="1" dirty="0"/>
            </a:br>
            <a:r>
              <a:rPr lang="en-GB" sz="3100" b="1" dirty="0" err="1" smtClean="0"/>
              <a:t>Atodwch</a:t>
            </a:r>
            <a:r>
              <a:rPr lang="en-GB" sz="3100" b="1" dirty="0" smtClean="0"/>
              <a:t> y </a:t>
            </a:r>
            <a:r>
              <a:rPr lang="en-GB" sz="3100" b="1" dirty="0" err="1" smtClean="0"/>
              <a:t>daflen</a:t>
            </a:r>
            <a:r>
              <a:rPr lang="en-GB" sz="3100" b="1" dirty="0" smtClean="0"/>
              <a:t> </a:t>
            </a:r>
            <a:r>
              <a:rPr lang="en-GB" sz="3100" b="1" dirty="0" err="1" smtClean="0"/>
              <a:t>Manyleb</a:t>
            </a:r>
            <a:r>
              <a:rPr lang="en-GB" sz="3100" b="1" dirty="0" smtClean="0"/>
              <a:t> </a:t>
            </a:r>
            <a:r>
              <a:rPr lang="en-GB" sz="3100" b="1" dirty="0" err="1" smtClean="0"/>
              <a:t>Asesu</a:t>
            </a:r>
            <a:r>
              <a:rPr lang="en-GB" sz="3100" b="1" dirty="0" smtClean="0"/>
              <a:t> </a:t>
            </a:r>
            <a:r>
              <a:rPr lang="en-GB" sz="3100" b="1" dirty="0" err="1" smtClean="0"/>
              <a:t>yn</a:t>
            </a:r>
            <a:r>
              <a:rPr lang="en-GB" sz="3100" b="1" dirty="0" smtClean="0"/>
              <a:t> y </a:t>
            </a:r>
            <a:r>
              <a:rPr lang="en-GB" sz="3100" b="1" dirty="0" err="1" smtClean="0"/>
              <a:t>blaen</a:t>
            </a:r>
            <a:r>
              <a:rPr lang="en-GB" sz="3100" b="1" dirty="0" smtClean="0"/>
              <a:t> (ATODIAD GA36c)</a:t>
            </a:r>
            <a:r>
              <a:rPr lang="en-GB" sz="3600" b="1" dirty="0"/>
              <a:t/>
            </a:r>
            <a:br>
              <a:rPr lang="en-GB" sz="3600" b="1" dirty="0"/>
            </a:br>
            <a:r>
              <a:rPr lang="en-GB" sz="3600" b="1" dirty="0"/>
              <a:t/>
            </a:r>
            <a:br>
              <a:rPr lang="en-GB" sz="3600" b="1" dirty="0"/>
            </a:br>
            <a:r>
              <a:rPr lang="en-GB" sz="2400" dirty="0"/>
              <a:t/>
            </a:r>
            <a:br>
              <a:rPr lang="en-GB" sz="2400" dirty="0"/>
            </a:br>
            <a:r>
              <a:rPr lang="en-GB" sz="2400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25901677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2495600" y="2564905"/>
            <a:ext cx="7056784" cy="4514385"/>
          </a:xfrm>
        </p:spPr>
        <p:txBody>
          <a:bodyPr>
            <a:normAutofit fontScale="90000"/>
          </a:bodyPr>
          <a:lstStyle/>
          <a:p>
            <a:r>
              <a:rPr lang="en-GB" sz="3600" b="1" dirty="0"/>
              <a:t/>
            </a:r>
            <a:br>
              <a:rPr lang="en-GB" sz="3600" b="1" dirty="0"/>
            </a:br>
            <a:r>
              <a:rPr lang="en-GB" sz="3600" b="1" dirty="0"/>
              <a:t/>
            </a:r>
            <a:br>
              <a:rPr lang="en-GB" sz="3600" b="1" dirty="0"/>
            </a:br>
            <a:r>
              <a:rPr lang="en-GB" sz="3600" b="1" dirty="0"/>
              <a:t> </a:t>
            </a:r>
            <a:br>
              <a:rPr lang="en-GB" sz="3600" b="1" dirty="0"/>
            </a:br>
            <a:r>
              <a:rPr lang="en-GB" sz="3600" b="1" dirty="0"/>
              <a:t/>
            </a:r>
            <a:br>
              <a:rPr lang="en-GB" sz="3600" b="1" dirty="0"/>
            </a:br>
            <a:r>
              <a:rPr lang="en-GB" sz="3600" b="1" dirty="0" smtClean="0"/>
              <a:t>GWEINYDDOL</a:t>
            </a:r>
            <a:r>
              <a:rPr lang="en-GB" sz="3100" b="1" dirty="0"/>
              <a:t/>
            </a:r>
            <a:br>
              <a:rPr lang="en-GB" sz="3100" b="1" dirty="0"/>
            </a:br>
            <a:r>
              <a:rPr lang="en-GB" sz="2700" b="1" dirty="0" err="1" smtClean="0"/>
              <a:t>Tasgau</a:t>
            </a:r>
            <a:r>
              <a:rPr lang="en-GB" sz="2700" b="1" dirty="0" smtClean="0"/>
              <a:t> </a:t>
            </a:r>
            <a:r>
              <a:rPr lang="en-GB" sz="2700" b="1" dirty="0" err="1" smtClean="0"/>
              <a:t>Cyfeiriedig</a:t>
            </a:r>
            <a:r>
              <a:rPr lang="en-GB" sz="2700" b="1" dirty="0" smtClean="0"/>
              <a:t> (</a:t>
            </a:r>
            <a:r>
              <a:rPr lang="en-GB" sz="2700" b="1" dirty="0" err="1" smtClean="0"/>
              <a:t>Atodiad</a:t>
            </a:r>
            <a:r>
              <a:rPr lang="en-GB" sz="2700" b="1" dirty="0" smtClean="0"/>
              <a:t>) </a:t>
            </a:r>
            <a:r>
              <a:rPr lang="en-GB" sz="2700" b="1" dirty="0" err="1" smtClean="0"/>
              <a:t>ar</a:t>
            </a:r>
            <a:r>
              <a:rPr lang="en-GB" sz="2700" b="1" dirty="0" smtClean="0"/>
              <a:t> </a:t>
            </a:r>
            <a:r>
              <a:rPr lang="en-GB" sz="2700" b="1" dirty="0" err="1" smtClean="0"/>
              <a:t>gyfer</a:t>
            </a:r>
            <a:r>
              <a:rPr lang="en-GB" sz="2700" b="1" dirty="0" smtClean="0"/>
              <a:t> </a:t>
            </a:r>
            <a:r>
              <a:rPr lang="en-GB" sz="2700" b="1" dirty="0" err="1" smtClean="0"/>
              <a:t>prynhawn</a:t>
            </a:r>
            <a:r>
              <a:rPr lang="en-GB" sz="2700" b="1" dirty="0" smtClean="0"/>
              <a:t/>
            </a:r>
            <a:br>
              <a:rPr lang="en-GB" sz="2700" b="1" dirty="0" smtClean="0"/>
            </a:br>
            <a:r>
              <a:rPr lang="en-GB" sz="2700" b="1" u="sng" dirty="0" err="1" smtClean="0"/>
              <a:t>Dydd</a:t>
            </a:r>
            <a:r>
              <a:rPr lang="en-GB" sz="2700" b="1" u="sng" dirty="0" smtClean="0"/>
              <a:t> </a:t>
            </a:r>
            <a:r>
              <a:rPr lang="en-GB" sz="2700" b="1" u="sng" dirty="0" err="1" smtClean="0"/>
              <a:t>Mawrth</a:t>
            </a:r>
            <a:r>
              <a:rPr lang="en-GB" sz="2700" b="1" u="sng" dirty="0" smtClean="0"/>
              <a:t> </a:t>
            </a:r>
            <a:r>
              <a:rPr lang="en-GB" sz="2700" b="1" u="sng" dirty="0"/>
              <a:t>25/09/18</a:t>
            </a:r>
            <a:br>
              <a:rPr lang="en-GB" sz="2700" b="1" u="sng" dirty="0"/>
            </a:br>
            <a:r>
              <a:rPr lang="en-GB" sz="2700" b="1" u="sng" dirty="0"/>
              <a:t/>
            </a:r>
            <a:br>
              <a:rPr lang="en-GB" sz="2700" b="1" u="sng" dirty="0"/>
            </a:br>
            <a:r>
              <a:rPr lang="en-GB" sz="2700" b="1" u="sng" dirty="0" err="1" smtClean="0"/>
              <a:t>Dydd</a:t>
            </a:r>
            <a:r>
              <a:rPr lang="en-GB" sz="2700" b="1" u="sng" smtClean="0"/>
              <a:t> Mercher</a:t>
            </a:r>
            <a:r>
              <a:rPr lang="en-GB" sz="2700" b="1" u="sng" dirty="0" smtClean="0"/>
              <a:t> 26/09/19 </a:t>
            </a:r>
            <a:r>
              <a:rPr lang="en-GB" sz="2700" b="1" dirty="0"/>
              <a:t>– </a:t>
            </a:r>
            <a:r>
              <a:rPr lang="en-GB" sz="2700" b="1" dirty="0" smtClean="0"/>
              <a:t>ail </a:t>
            </a:r>
            <a:r>
              <a:rPr lang="en-GB" sz="2700" b="1" dirty="0" err="1" smtClean="0"/>
              <a:t>sesiwn</a:t>
            </a:r>
            <a:r>
              <a:rPr lang="en-GB" sz="2700" b="1" dirty="0" smtClean="0"/>
              <a:t> </a:t>
            </a:r>
            <a:r>
              <a:rPr lang="en-GB" sz="2700" b="1" dirty="0" err="1" smtClean="0"/>
              <a:t>Pontio</a:t>
            </a:r>
            <a:r>
              <a:rPr lang="en-GB" sz="2700" b="1" dirty="0"/>
              <a:t/>
            </a:r>
            <a:br>
              <a:rPr lang="en-GB" sz="2700" b="1" dirty="0"/>
            </a:br>
            <a:r>
              <a:rPr lang="en-GB" sz="2700" b="1" dirty="0"/>
              <a:t/>
            </a:r>
            <a:br>
              <a:rPr lang="en-GB" sz="2700" b="1" dirty="0"/>
            </a:br>
            <a:r>
              <a:rPr lang="en-GB" sz="2700" b="1" u="sng" dirty="0" err="1" smtClean="0">
                <a:solidFill>
                  <a:srgbClr val="FF0000"/>
                </a:solidFill>
              </a:rPr>
              <a:t>Dydd</a:t>
            </a:r>
            <a:r>
              <a:rPr lang="en-GB" sz="2700" b="1" u="sng" dirty="0" smtClean="0">
                <a:solidFill>
                  <a:srgbClr val="FF0000"/>
                </a:solidFill>
              </a:rPr>
              <a:t> </a:t>
            </a:r>
            <a:r>
              <a:rPr lang="en-GB" sz="2700" b="1" u="sng" dirty="0" err="1" smtClean="0">
                <a:solidFill>
                  <a:srgbClr val="FF0000"/>
                </a:solidFill>
              </a:rPr>
              <a:t>Iau</a:t>
            </a:r>
            <a:r>
              <a:rPr lang="en-GB" sz="2700" b="1" u="sng" dirty="0" smtClean="0">
                <a:solidFill>
                  <a:srgbClr val="FF0000"/>
                </a:solidFill>
              </a:rPr>
              <a:t>  </a:t>
            </a:r>
            <a:r>
              <a:rPr lang="en-GB" sz="2700" b="1" u="sng" dirty="0">
                <a:solidFill>
                  <a:srgbClr val="FF0000"/>
                </a:solidFill>
              </a:rPr>
              <a:t>27/09/18</a:t>
            </a:r>
            <a:r>
              <a:rPr lang="en-GB" sz="2700" b="1" dirty="0">
                <a:solidFill>
                  <a:srgbClr val="FF0000"/>
                </a:solidFill>
              </a:rPr>
              <a:t>: </a:t>
            </a:r>
            <a:r>
              <a:rPr lang="en-GB" sz="2700" b="1" dirty="0" smtClean="0">
                <a:solidFill>
                  <a:srgbClr val="FF0000"/>
                </a:solidFill>
              </a:rPr>
              <a:t>dim </a:t>
            </a:r>
            <a:r>
              <a:rPr lang="en-GB" sz="2700" b="1" dirty="0" err="1" smtClean="0">
                <a:solidFill>
                  <a:srgbClr val="FF0000"/>
                </a:solidFill>
              </a:rPr>
              <a:t>Sesiwn</a:t>
            </a:r>
            <a:r>
              <a:rPr lang="en-GB" sz="2700" b="1" dirty="0" smtClean="0">
                <a:solidFill>
                  <a:srgbClr val="FF0000"/>
                </a:solidFill>
              </a:rPr>
              <a:t> EA!</a:t>
            </a:r>
            <a:r>
              <a:rPr lang="en-GB" sz="2700" b="1" dirty="0">
                <a:solidFill>
                  <a:srgbClr val="FF0000"/>
                </a:solidFill>
              </a:rPr>
              <a:t/>
            </a:r>
            <a:br>
              <a:rPr lang="en-GB" sz="2700" b="1" dirty="0">
                <a:solidFill>
                  <a:srgbClr val="FF0000"/>
                </a:solidFill>
              </a:rPr>
            </a:br>
            <a:r>
              <a:rPr lang="en-GB" sz="2700" b="1" dirty="0"/>
              <a:t/>
            </a:r>
            <a:br>
              <a:rPr lang="en-GB" sz="2700" b="1" dirty="0"/>
            </a:br>
            <a:r>
              <a:rPr lang="en-GB" sz="2700" b="1" u="sng" dirty="0" err="1" smtClean="0"/>
              <a:t>Dydd</a:t>
            </a:r>
            <a:r>
              <a:rPr lang="en-GB" sz="2700" b="1" u="sng" dirty="0" smtClean="0"/>
              <a:t> </a:t>
            </a:r>
            <a:r>
              <a:rPr lang="en-GB" sz="2700" b="1" u="sng" dirty="0" err="1" smtClean="0"/>
              <a:t>Gwener</a:t>
            </a:r>
            <a:r>
              <a:rPr lang="en-GB" sz="2700" b="1" u="sng" dirty="0" smtClean="0"/>
              <a:t> </a:t>
            </a:r>
            <a:r>
              <a:rPr lang="en-GB" sz="2700" b="1" u="sng" dirty="0"/>
              <a:t>28/09/18</a:t>
            </a:r>
            <a:r>
              <a:rPr lang="en-GB" sz="2700" b="1" dirty="0"/>
              <a:t>: </a:t>
            </a:r>
            <a:r>
              <a:rPr lang="en-GB" sz="2700" b="1" dirty="0" err="1" smtClean="0"/>
              <a:t>Archebwch</a:t>
            </a:r>
            <a:r>
              <a:rPr lang="en-GB" sz="2700" b="1" dirty="0" smtClean="0"/>
              <a:t> </a:t>
            </a:r>
            <a:r>
              <a:rPr lang="en-GB" sz="2700" b="1" dirty="0" err="1" smtClean="0"/>
              <a:t>sesiwn</a:t>
            </a:r>
            <a:r>
              <a:rPr lang="en-GB" sz="2700" b="1" dirty="0" smtClean="0"/>
              <a:t> </a:t>
            </a:r>
            <a:r>
              <a:rPr lang="en-GB" sz="2700" b="1" dirty="0" err="1" smtClean="0"/>
              <a:t>aseiniad</a:t>
            </a:r>
            <a:r>
              <a:rPr lang="en-GB" sz="2700" b="1" dirty="0" smtClean="0"/>
              <a:t> (</a:t>
            </a:r>
            <a:r>
              <a:rPr lang="en-GB" sz="2700" b="1" dirty="0" err="1" smtClean="0"/>
              <a:t>nid</a:t>
            </a:r>
            <a:r>
              <a:rPr lang="en-GB" sz="2700" b="1" dirty="0" smtClean="0"/>
              <a:t> </a:t>
            </a:r>
            <a:r>
              <a:rPr lang="en-GB" sz="2700" b="1" dirty="0" err="1" smtClean="0"/>
              <a:t>yw'n</a:t>
            </a:r>
            <a:r>
              <a:rPr lang="en-GB" sz="2700" b="1" dirty="0" smtClean="0"/>
              <a:t> </a:t>
            </a:r>
            <a:r>
              <a:rPr lang="en-GB" sz="2700" b="1" dirty="0" err="1" smtClean="0"/>
              <a:t>orfodol</a:t>
            </a:r>
            <a:r>
              <a:rPr lang="en-GB" sz="2700" b="1" dirty="0" smtClean="0"/>
              <a:t>)</a:t>
            </a:r>
            <a:r>
              <a:rPr lang="en-GB" sz="2700" b="1" dirty="0"/>
              <a:t/>
            </a:r>
            <a:br>
              <a:rPr lang="en-GB" sz="2700" b="1" dirty="0"/>
            </a:br>
            <a:r>
              <a:rPr lang="en-GB" sz="2700" b="1" dirty="0" err="1" smtClean="0"/>
              <a:t>Tasgau</a:t>
            </a:r>
            <a:r>
              <a:rPr lang="en-GB" sz="2700" b="1" dirty="0" smtClean="0"/>
              <a:t> </a:t>
            </a:r>
            <a:r>
              <a:rPr lang="en-GB" sz="2700" b="1" dirty="0" err="1"/>
              <a:t>C</a:t>
            </a:r>
            <a:r>
              <a:rPr lang="en-GB" sz="2700" b="1" dirty="0" err="1" smtClean="0"/>
              <a:t>yfeiriedig</a:t>
            </a:r>
            <a:r>
              <a:rPr lang="en-GB" sz="2700" b="1" dirty="0"/>
              <a:t>– </a:t>
            </a:r>
            <a:r>
              <a:rPr lang="en-GB" sz="2700" b="1" dirty="0" err="1" smtClean="0"/>
              <a:t>darllen</a:t>
            </a:r>
            <a:r>
              <a:rPr lang="en-GB" sz="2700" b="1" dirty="0" smtClean="0"/>
              <a:t> </a:t>
            </a:r>
            <a:r>
              <a:rPr lang="en-GB" sz="2700" b="1" dirty="0" err="1" smtClean="0"/>
              <a:t>dolenni</a:t>
            </a:r>
            <a:r>
              <a:rPr lang="en-GB" sz="2700" b="1" dirty="0" smtClean="0"/>
              <a:t> </a:t>
            </a:r>
            <a:r>
              <a:rPr lang="en-GB" sz="2700" b="1" dirty="0" err="1" smtClean="0"/>
              <a:t>ar</a:t>
            </a:r>
            <a:r>
              <a:rPr lang="en-GB" sz="2700" b="1" dirty="0" smtClean="0"/>
              <a:t> </a:t>
            </a:r>
            <a:r>
              <a:rPr lang="en-GB" sz="2700" b="1" dirty="0" err="1"/>
              <a:t>A</a:t>
            </a:r>
            <a:r>
              <a:rPr lang="en-GB" sz="2700" b="1" dirty="0" err="1" smtClean="0"/>
              <a:t>mrywiaeth</a:t>
            </a:r>
            <a:r>
              <a:rPr lang="en-GB" sz="2700" b="1" dirty="0" smtClean="0"/>
              <a:t> &amp; </a:t>
            </a:r>
            <a:r>
              <a:rPr lang="en-GB" sz="2700" b="1" dirty="0" err="1"/>
              <a:t>A</a:t>
            </a:r>
            <a:r>
              <a:rPr lang="en-GB" sz="2700" b="1" dirty="0" err="1" smtClean="0"/>
              <a:t>mlddiwylliant</a:t>
            </a:r>
            <a:r>
              <a:rPr lang="en-GB" sz="2700" b="1" dirty="0"/>
              <a:t/>
            </a:r>
            <a:br>
              <a:rPr lang="en-GB" sz="2700" b="1" dirty="0"/>
            </a:br>
            <a:r>
              <a:rPr lang="en-GB" sz="2700" b="1" dirty="0"/>
              <a:t/>
            </a:r>
            <a:br>
              <a:rPr lang="en-GB" sz="2700" b="1" dirty="0"/>
            </a:br>
            <a:r>
              <a:rPr lang="en-GB" sz="3100" b="1" dirty="0"/>
              <a:t/>
            </a:r>
            <a:br>
              <a:rPr lang="en-GB" sz="3100" b="1" dirty="0"/>
            </a:br>
            <a:r>
              <a:rPr lang="en-GB" sz="2400" dirty="0"/>
              <a:t/>
            </a:r>
            <a:br>
              <a:rPr lang="en-GB" sz="2400" dirty="0"/>
            </a:br>
            <a:r>
              <a:rPr lang="en-GB" sz="2400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360057600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ushpin">
  <a:themeElements>
    <a:clrScheme name="Pushpin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Pushpin">
      <a:majorFont>
        <a:latin typeface="Constantia"/>
        <a:ea typeface=""/>
        <a:cs typeface=""/>
        <a:font script="Jpan" typeface="HGS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ushpin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61</TotalTime>
  <Words>24</Words>
  <Application>Microsoft Office PowerPoint</Application>
  <PresentationFormat>Widescreen</PresentationFormat>
  <Paragraphs>13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0" baseType="lpstr">
      <vt:lpstr>Brush Script MT</vt:lpstr>
      <vt:lpstr>Constantia</vt:lpstr>
      <vt:lpstr>Franklin Gothic Book</vt:lpstr>
      <vt:lpstr>Rage Italic</vt:lpstr>
      <vt:lpstr>Pushpin</vt:lpstr>
      <vt:lpstr>    PONTIO: eich profiadadau  mewn 3-2-1 Tri pheth a arsylwyd Dau beth gwnaeth eich synnu  Un cwestiwn</vt:lpstr>
      <vt:lpstr>Aseiniad M6X001438/C</vt:lpstr>
      <vt:lpstr> TEITL:  ‘Disgrifiwch ddigwyddiad dysgu a ddigwyddodd yn ystod eich lleoliad.    Adfyfyriwch ar beth ddigwyddodd, gan gysylltu digwyddiadau â damcaniaethau dysgu ac addysgu.    Gwnewch argymhellion ynghylch sut gallech chi wella’ch arfer eich hun yng ngoleuni hyn, a chrëwch boster digidol i ddangos sut byddech yn defnyddio’r holl wybodaeth hyn i ddatblygu elfennau amgylchedd dysgu effeithiol.’ </vt:lpstr>
      <vt:lpstr>  Beth yw ‘digwyddiad dysgu’?  </vt:lpstr>
      <vt:lpstr>Rhagymadrodd a chasgliadau  Pan fyddwch yn amlinellu cyd-destun eich arsylwad, rhowch ragymadrodd BYR – gan ddangos ymwybyddiaeth o’r materion moesegol hynny y gwnaethoch eu hystyried e.e. anhysbysrwydd. Wrth wneud eich casgliadau, rhowch grynodeb o’r pwyntiau allweddol hynny yr ydych am i’r darllenwr fod yn ymwybodol ohonynt (tua 500 o eiriau).</vt:lpstr>
      <vt:lpstr>Rhan 1: ARSYLWI  Cwblhewch ‘vignette’ (hynny yw, ailadrodd rhywbeth a ddigwyddodd) i ddisgrifio profiad dysgu, digwyddiad ymddygiadol neu ryngweithiad cymdeithasol a ddigwyddodd yn ystod eich arsylwi yn yr ystafell ddosbarth. Esboniwch pam gwnaethoch ei ddewis yn ddigwyddiad arwyddocaol, gan gyfeirio at gynnwys y modwl ee siarad ymchwiliol; metawybyddiaeth; ymarferion cynhwysol (tua 1500 gair) </vt:lpstr>
      <vt:lpstr>Rhan 2: CYSYLLTU  Gan ddefnyddio safbwynt damcaniaeth/au dysgu penodol, esboniwch sut gwnaeth ystyried y rhain eich helpu i ddeall yr hyn a ddigwyddodd yn ystod y digwyddiad hwn a sut y gallai effeithio ar ddeilliannau disgyblion yn ystod eich arfer yn y dyfodol (tua 1,500 o eiriau) </vt:lpstr>
      <vt:lpstr>Rhan 3: ADFYFYRIO AC ARLOESI  Crëwch boster digidol sy’n dangos enghraifft o’ch amgylchedd dysgu delfrydol, gan gyflwyno sylwebaeth i esbonio a chyfiawnhau’r egwyddorion addysgol hynny sy’n tanategu’r ddarpariaeth hon (cyfwerth â 1500 o eiriau). </vt:lpstr>
      <vt:lpstr>CYFANSWM GEIRIAU   5,000 o eiriau yn cynnwys 1,500 gair (cyfatebol) ar gyfer y poster digidol a sylwebaeth. Mae hyn yn golygu bod yr aseiniad ysgrifenedig yn 3,500 o eiriau (o fewn goddefiant 10%) a’r poster digidol a’r sylwebaeth gyfystyr â 1,500 gair.</vt:lpstr>
      <vt:lpstr>POSTER Gall cynhyrchu Poster Academiadd fod yn ffordd wych o gyflwyno ymchwil mewn modd cryno a grymus.     Y Posteri Academaidd gorau yw'r rheini sy'n gallu crynhoi agweddau pwysig  o ymchwil penodol yn effeithiol, sy’n hawdd i'w darllen a'u deall, ac sy’n weledol ddeniadol.</vt:lpstr>
      <vt:lpstr>PowerPoint Presentation</vt:lpstr>
      <vt:lpstr>PowerPoint Presentation</vt:lpstr>
      <vt:lpstr>LLÊN-LADRAD      . </vt:lpstr>
      <vt:lpstr>PWYNTIAU YMARFEROL Dyddiad Cyflwyno’r Aseiniad Dydd Mercher 17/10/18 23:59   Atodwch y daflen Manyleb Asesu yn y blaen (ATODIAD GA36c)   . </vt:lpstr>
      <vt:lpstr>     GWEINYDDOL Tasgau Cyfeiriedig (Atodiad) ar gyfer prynhawn Dydd Mawrth 25/09/18  Dydd Mercher 26/09/19 – ail sesiwn Pontio  Dydd Iau  27/09/18: dim Sesiwn EA!  Dydd Gwener 28/09/18: Archebwch sesiwn aseiniad (nid yw'n orfodol) Tasgau Cyfeiriedig– darllen dolenni ar Amrywiaeth &amp; Amlddiwylliant    . 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Sian Brooks</dc:creator>
  <cp:lastModifiedBy>Sian Brooks</cp:lastModifiedBy>
  <cp:revision>6</cp:revision>
  <dcterms:created xsi:type="dcterms:W3CDTF">2018-09-23T16:33:40Z</dcterms:created>
  <dcterms:modified xsi:type="dcterms:W3CDTF">2018-09-24T09:25:52Z</dcterms:modified>
</cp:coreProperties>
</file>