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8"/>
  </p:notesMasterIdLst>
  <p:handoutMasterIdLst>
    <p:handoutMasterId r:id="rId29"/>
  </p:handoutMasterIdLst>
  <p:sldIdLst>
    <p:sldId id="363" r:id="rId2"/>
    <p:sldId id="391" r:id="rId3"/>
    <p:sldId id="392" r:id="rId4"/>
    <p:sldId id="393" r:id="rId5"/>
    <p:sldId id="394" r:id="rId6"/>
    <p:sldId id="395" r:id="rId7"/>
    <p:sldId id="396" r:id="rId8"/>
    <p:sldId id="397" r:id="rId9"/>
    <p:sldId id="398" r:id="rId10"/>
    <p:sldId id="399" r:id="rId11"/>
    <p:sldId id="400" r:id="rId12"/>
    <p:sldId id="401" r:id="rId13"/>
    <p:sldId id="402" r:id="rId14"/>
    <p:sldId id="403" r:id="rId15"/>
    <p:sldId id="404" r:id="rId16"/>
    <p:sldId id="405" r:id="rId17"/>
    <p:sldId id="406" r:id="rId18"/>
    <p:sldId id="407" r:id="rId19"/>
    <p:sldId id="408" r:id="rId20"/>
    <p:sldId id="409" r:id="rId21"/>
    <p:sldId id="410" r:id="rId22"/>
    <p:sldId id="411" r:id="rId23"/>
    <p:sldId id="412" r:id="rId24"/>
    <p:sldId id="413" r:id="rId25"/>
    <p:sldId id="369" r:id="rId26"/>
    <p:sldId id="370" r:id="rId27"/>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30" autoAdjust="0"/>
    <p:restoredTop sz="89326" autoAdjust="0"/>
  </p:normalViewPr>
  <p:slideViewPr>
    <p:cSldViewPr>
      <p:cViewPr varScale="1">
        <p:scale>
          <a:sx n="102" d="100"/>
          <a:sy n="102" d="100"/>
        </p:scale>
        <p:origin x="774" y="96"/>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dirty="0"/>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dirty="0"/>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dirty="0"/>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dirty="0"/>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dirty="0"/>
          </a:p>
        </p:txBody>
      </p:sp>
    </p:spTree>
    <p:extLst>
      <p:ext uri="{BB962C8B-B14F-4D97-AF65-F5344CB8AC3E}">
        <p14:creationId xmlns:p14="http://schemas.microsoft.com/office/powerpoint/2010/main" val="724498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25</a:t>
            </a:fld>
            <a:endParaRPr kumimoji="0" lang="en-GB" altLang="en-US" dirty="0"/>
          </a:p>
        </p:txBody>
      </p:sp>
    </p:spTree>
    <p:extLst>
      <p:ext uri="{BB962C8B-B14F-4D97-AF65-F5344CB8AC3E}">
        <p14:creationId xmlns:p14="http://schemas.microsoft.com/office/powerpoint/2010/main" val="2465535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26</a:t>
            </a:fld>
            <a:endParaRPr kumimoji="0" lang="en-GB" altLang="en-US" dirty="0"/>
          </a:p>
        </p:txBody>
      </p:sp>
    </p:spTree>
    <p:extLst>
      <p:ext uri="{BB962C8B-B14F-4D97-AF65-F5344CB8AC3E}">
        <p14:creationId xmlns:p14="http://schemas.microsoft.com/office/powerpoint/2010/main" val="7006348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24/03/2022</a:t>
            </a:fld>
            <a:endParaRPr lang="en-GB" altLang="en-US" dirty="0"/>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dirty="0"/>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24/03/2022</a:t>
            </a:fld>
            <a:endParaRPr lang="en-GB" altLang="en-US" dirty="0"/>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dirty="0"/>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24/03/2022</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dirty="0"/>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24/03/2022</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dirty="0"/>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24/03/2022</a:t>
            </a:fld>
            <a:endParaRPr lang="en-GB" altLang="en-US" dirty="0"/>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dirty="0"/>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24/03/2022</a:t>
            </a:fld>
            <a:endParaRPr lang="en-GB" altLang="en-US" dirty="0"/>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dirty="0"/>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24/03/2022</a:t>
            </a:fld>
            <a:endParaRPr lang="en-GB" altLang="en-US" dirty="0"/>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dirty="0"/>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24/03/2022</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dirty="0"/>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24/03/2022</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dirty="0"/>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24/03/2022</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dirty="0"/>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24/03/2022</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dirty="0"/>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24/03/2022</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dirty="0"/>
              <a:t>BMSW5103</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767408" y="4365104"/>
            <a:ext cx="10801200" cy="1584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dirty="0">
                <a:solidFill>
                  <a:srgbClr val="FFFF00"/>
                </a:solidFill>
              </a:rPr>
              <a:t>Week 8</a:t>
            </a:r>
          </a:p>
          <a:p>
            <a:pPr eaLnBrk="1" hangingPunct="1"/>
            <a:r>
              <a:rPr lang="en-GB" altLang="en-US" sz="4000" dirty="0">
                <a:solidFill>
                  <a:srgbClr val="FFFF00"/>
                </a:solidFill>
              </a:rPr>
              <a:t>CRM Models  </a:t>
            </a: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479376" y="2276872"/>
            <a:ext cx="10945216" cy="144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4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Understanding and Engaging in the</a:t>
            </a:r>
          </a:p>
          <a:p>
            <a:pPr eaLnBrk="1" hangingPunct="1"/>
            <a:r>
              <a:rPr lang="en-GB" sz="4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Customer Experience</a:t>
            </a:r>
            <a:endParaRPr lang="en-GB" altLang="en-US" sz="36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Learning Objectives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605390" y="1196752"/>
            <a:ext cx="10981219" cy="4464496"/>
          </a:xfrm>
        </p:spPr>
        <p:txBody>
          <a:bodyPr/>
          <a:lstStyle/>
          <a:p>
            <a:pPr algn="just" eaLnBrk="1" hangingPunct="1">
              <a:spcAft>
                <a:spcPts val="1800"/>
              </a:spcAft>
            </a:pPr>
            <a:r>
              <a:rPr lang="en-US" altLang="en-US" sz="2800" dirty="0"/>
              <a:t>Understand the customer relationship process.</a:t>
            </a:r>
          </a:p>
          <a:p>
            <a:pPr algn="just" eaLnBrk="1" hangingPunct="1">
              <a:spcAft>
                <a:spcPts val="1800"/>
              </a:spcAft>
            </a:pPr>
            <a:r>
              <a:rPr lang="en-US" altLang="en-US" sz="2800" dirty="0"/>
              <a:t>Know the evolution, current status, and categories of the customer relationship management (CRM) system.</a:t>
            </a:r>
          </a:p>
          <a:p>
            <a:pPr algn="just" eaLnBrk="1" hangingPunct="1">
              <a:spcAft>
                <a:spcPts val="1800"/>
              </a:spcAft>
            </a:pPr>
            <a:r>
              <a:rPr lang="en-US" altLang="en-US" sz="2800" dirty="0"/>
              <a:t>Understand the components and architecture of CRM systems.</a:t>
            </a:r>
          </a:p>
          <a:p>
            <a:pPr algn="just" eaLnBrk="1" hangingPunct="1">
              <a:spcAft>
                <a:spcPts val="1800"/>
              </a:spcAft>
            </a:pPr>
            <a:r>
              <a:rPr lang="en-US" altLang="en-US" sz="2800" dirty="0"/>
              <a:t>Examine the CRM life cycle and its relationship with other enterprise software.</a:t>
            </a:r>
          </a:p>
          <a:p>
            <a:pPr algn="just" eaLnBrk="1" hangingPunct="1">
              <a:spcAft>
                <a:spcPts val="1800"/>
              </a:spcAft>
            </a:pPr>
            <a:r>
              <a:rPr lang="en-US" altLang="en-US" sz="2800" dirty="0"/>
              <a:t>Examine the impact of CRM on an organization.</a:t>
            </a:r>
          </a:p>
          <a:p>
            <a:pPr algn="just"/>
            <a:endParaRPr lang="en-GB" dirty="0"/>
          </a:p>
          <a:p>
            <a:pPr algn="just"/>
            <a:endParaRPr lang="en-GB" dirty="0"/>
          </a:p>
          <a:p>
            <a:endParaRPr lang="en-US" sz="2800" dirty="0"/>
          </a:p>
          <a:p>
            <a:pPr marL="0" indent="0" eaLnBrk="1" hangingPunct="1">
              <a:buNone/>
              <a:defRPr/>
            </a:pPr>
            <a:endParaRPr lang="en-GB" altLang="en-US" sz="2400" dirty="0"/>
          </a:p>
        </p:txBody>
      </p:sp>
    </p:spTree>
    <p:extLst>
      <p:ext uri="{BB962C8B-B14F-4D97-AF65-F5344CB8AC3E}">
        <p14:creationId xmlns:p14="http://schemas.microsoft.com/office/powerpoint/2010/main" val="209577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172">
                                            <p:txEl>
                                              <p:pRg st="1" end="1"/>
                                            </p:txEl>
                                          </p:spTgt>
                                        </p:tgtEl>
                                        <p:attrNameLst>
                                          <p:attrName>style.visibility</p:attrName>
                                        </p:attrNameLst>
                                      </p:cBhvr>
                                      <p:to>
                                        <p:strVal val="visible"/>
                                      </p:to>
                                    </p:set>
                                    <p:animEffect transition="in" filter="fade">
                                      <p:cBhvr>
                                        <p:cTn id="14" dur="1000"/>
                                        <p:tgtEl>
                                          <p:spTgt spid="7172">
                                            <p:txEl>
                                              <p:pRg st="1" end="1"/>
                                            </p:txEl>
                                          </p:spTgt>
                                        </p:tgtEl>
                                      </p:cBhvr>
                                    </p:animEffect>
                                    <p:anim calcmode="lin" valueType="num">
                                      <p:cBhvr>
                                        <p:cTn id="15"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172">
                                            <p:txEl>
                                              <p:pRg st="2" end="2"/>
                                            </p:txEl>
                                          </p:spTgt>
                                        </p:tgtEl>
                                        <p:attrNameLst>
                                          <p:attrName>style.visibility</p:attrName>
                                        </p:attrNameLst>
                                      </p:cBhvr>
                                      <p:to>
                                        <p:strVal val="visible"/>
                                      </p:to>
                                    </p:set>
                                    <p:animEffect transition="in" filter="fade">
                                      <p:cBhvr>
                                        <p:cTn id="21" dur="1000"/>
                                        <p:tgtEl>
                                          <p:spTgt spid="7172">
                                            <p:txEl>
                                              <p:pRg st="2" end="2"/>
                                            </p:txEl>
                                          </p:spTgt>
                                        </p:tgtEl>
                                      </p:cBhvr>
                                    </p:animEffect>
                                    <p:anim calcmode="lin" valueType="num">
                                      <p:cBhvr>
                                        <p:cTn id="22"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172">
                                            <p:txEl>
                                              <p:pRg st="3" end="3"/>
                                            </p:txEl>
                                          </p:spTgt>
                                        </p:tgtEl>
                                        <p:attrNameLst>
                                          <p:attrName>style.visibility</p:attrName>
                                        </p:attrNameLst>
                                      </p:cBhvr>
                                      <p:to>
                                        <p:strVal val="visible"/>
                                      </p:to>
                                    </p:set>
                                    <p:animEffect transition="in" filter="fade">
                                      <p:cBhvr>
                                        <p:cTn id="28" dur="1000"/>
                                        <p:tgtEl>
                                          <p:spTgt spid="7172">
                                            <p:txEl>
                                              <p:pRg st="3" end="3"/>
                                            </p:txEl>
                                          </p:spTgt>
                                        </p:tgtEl>
                                      </p:cBhvr>
                                    </p:animEffect>
                                    <p:anim calcmode="lin" valueType="num">
                                      <p:cBhvr>
                                        <p:cTn id="29"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172">
                                            <p:txEl>
                                              <p:pRg st="4" end="4"/>
                                            </p:txEl>
                                          </p:spTgt>
                                        </p:tgtEl>
                                        <p:attrNameLst>
                                          <p:attrName>style.visibility</p:attrName>
                                        </p:attrNameLst>
                                      </p:cBhvr>
                                      <p:to>
                                        <p:strVal val="visible"/>
                                      </p:to>
                                    </p:set>
                                    <p:animEffect transition="in" filter="fade">
                                      <p:cBhvr>
                                        <p:cTn id="35" dur="1000"/>
                                        <p:tgtEl>
                                          <p:spTgt spid="7172">
                                            <p:txEl>
                                              <p:pRg st="4" end="4"/>
                                            </p:txEl>
                                          </p:spTgt>
                                        </p:tgtEl>
                                      </p:cBhvr>
                                    </p:animEffect>
                                    <p:anim calcmode="lin" valueType="num">
                                      <p:cBhvr>
                                        <p:cTn id="36"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C21887-DBE5-40A6-97B4-1D6FF6A0BBC2}"/>
              </a:ext>
            </a:extLst>
          </p:cNvPr>
          <p:cNvSpPr>
            <a:spLocks noGrp="1"/>
          </p:cNvSpPr>
          <p:nvPr>
            <p:ph type="title"/>
          </p:nvPr>
        </p:nvSpPr>
        <p:spPr/>
        <p:txBody>
          <a:bodyPr/>
          <a:lstStyle/>
          <a:p>
            <a:r>
              <a:rPr lang="en-GB" dirty="0"/>
              <a:t>CRM Models</a:t>
            </a:r>
          </a:p>
        </p:txBody>
      </p:sp>
      <p:sp>
        <p:nvSpPr>
          <p:cNvPr id="3" name="Content Placeholder 2">
            <a:extLst>
              <a:ext uri="{FF2B5EF4-FFF2-40B4-BE49-F238E27FC236}">
                <a16:creationId xmlns:a16="http://schemas.microsoft.com/office/drawing/2014/main" id="{C86F8EB2-9E22-4366-91CE-21123CD4E099}"/>
              </a:ext>
            </a:extLst>
          </p:cNvPr>
          <p:cNvSpPr>
            <a:spLocks noGrp="1"/>
          </p:cNvSpPr>
          <p:nvPr>
            <p:ph idx="1"/>
          </p:nvPr>
        </p:nvSpPr>
        <p:spPr/>
        <p:txBody>
          <a:bodyPr/>
          <a:lstStyle/>
          <a:p>
            <a:r>
              <a:rPr lang="en-GB" dirty="0"/>
              <a:t>IDIC Model</a:t>
            </a:r>
          </a:p>
          <a:p>
            <a:r>
              <a:rPr lang="en-GB" dirty="0"/>
              <a:t>QCI Model</a:t>
            </a:r>
          </a:p>
          <a:p>
            <a:r>
              <a:rPr lang="en-GB" dirty="0"/>
              <a:t>Payne’s 5 Process Model</a:t>
            </a:r>
          </a:p>
          <a:p>
            <a:r>
              <a:rPr lang="en-GB" dirty="0"/>
              <a:t>CRM Value Chain</a:t>
            </a:r>
          </a:p>
        </p:txBody>
      </p:sp>
    </p:spTree>
    <p:extLst>
      <p:ext uri="{BB962C8B-B14F-4D97-AF65-F5344CB8AC3E}">
        <p14:creationId xmlns:p14="http://schemas.microsoft.com/office/powerpoint/2010/main" val="7332816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96B36-F7A5-4CD0-8FFD-4C0626172A11}"/>
              </a:ext>
            </a:extLst>
          </p:cNvPr>
          <p:cNvSpPr>
            <a:spLocks noGrp="1"/>
          </p:cNvSpPr>
          <p:nvPr>
            <p:ph type="title"/>
          </p:nvPr>
        </p:nvSpPr>
        <p:spPr/>
        <p:txBody>
          <a:bodyPr/>
          <a:lstStyle/>
          <a:p>
            <a:r>
              <a:rPr lang="en-GB" dirty="0"/>
              <a:t>IDIC Model </a:t>
            </a:r>
          </a:p>
        </p:txBody>
      </p:sp>
      <p:sp>
        <p:nvSpPr>
          <p:cNvPr id="3" name="Content Placeholder 2">
            <a:extLst>
              <a:ext uri="{FF2B5EF4-FFF2-40B4-BE49-F238E27FC236}">
                <a16:creationId xmlns:a16="http://schemas.microsoft.com/office/drawing/2014/main" id="{249386B5-4D25-4966-BD9F-74B20128F1E6}"/>
              </a:ext>
            </a:extLst>
          </p:cNvPr>
          <p:cNvSpPr>
            <a:spLocks noGrp="1"/>
          </p:cNvSpPr>
          <p:nvPr>
            <p:ph idx="1"/>
          </p:nvPr>
        </p:nvSpPr>
        <p:spPr/>
        <p:txBody>
          <a:bodyPr/>
          <a:lstStyle/>
          <a:p>
            <a:r>
              <a:rPr lang="en-GB" dirty="0"/>
              <a:t>I – Identify</a:t>
            </a:r>
          </a:p>
          <a:p>
            <a:r>
              <a:rPr lang="en-GB" dirty="0"/>
              <a:t>D – Differentiate</a:t>
            </a:r>
          </a:p>
          <a:p>
            <a:r>
              <a:rPr lang="en-GB" dirty="0"/>
              <a:t>I – Interact</a:t>
            </a:r>
          </a:p>
          <a:p>
            <a:r>
              <a:rPr lang="en-GB" dirty="0"/>
              <a:t>C – Customise </a:t>
            </a:r>
          </a:p>
        </p:txBody>
      </p:sp>
    </p:spTree>
    <p:extLst>
      <p:ext uri="{BB962C8B-B14F-4D97-AF65-F5344CB8AC3E}">
        <p14:creationId xmlns:p14="http://schemas.microsoft.com/office/powerpoint/2010/main" val="831963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2C062-A2AA-4A32-B759-202A1610FEEE}"/>
              </a:ext>
            </a:extLst>
          </p:cNvPr>
          <p:cNvSpPr>
            <a:spLocks noGrp="1"/>
          </p:cNvSpPr>
          <p:nvPr>
            <p:ph type="title"/>
          </p:nvPr>
        </p:nvSpPr>
        <p:spPr/>
        <p:txBody>
          <a:bodyPr/>
          <a:lstStyle/>
          <a:p>
            <a:r>
              <a:rPr lang="en-GB" dirty="0"/>
              <a:t>Identify</a:t>
            </a:r>
          </a:p>
        </p:txBody>
      </p:sp>
      <p:sp>
        <p:nvSpPr>
          <p:cNvPr id="3" name="Content Placeholder 2">
            <a:extLst>
              <a:ext uri="{FF2B5EF4-FFF2-40B4-BE49-F238E27FC236}">
                <a16:creationId xmlns:a16="http://schemas.microsoft.com/office/drawing/2014/main" id="{F16CDEEE-3FB7-4D60-A0E6-558A20ABD53F}"/>
              </a:ext>
            </a:extLst>
          </p:cNvPr>
          <p:cNvSpPr>
            <a:spLocks noGrp="1"/>
          </p:cNvSpPr>
          <p:nvPr>
            <p:ph idx="1"/>
          </p:nvPr>
        </p:nvSpPr>
        <p:spPr/>
        <p:txBody>
          <a:bodyPr/>
          <a:lstStyle/>
          <a:p>
            <a:pPr algn="l" rtl="0"/>
            <a:r>
              <a:rPr lang="en-GB" b="0" i="0" dirty="0">
                <a:solidFill>
                  <a:srgbClr val="282C33"/>
                </a:solidFill>
                <a:effectLst/>
                <a:latin typeface="Graphik"/>
              </a:rPr>
              <a:t>The first step is to identify your customers, which businesses can accomplish by collecting information like the customer’s name, address, and purchase history at each point of contact across the company.</a:t>
            </a:r>
          </a:p>
          <a:p>
            <a:pPr algn="l" rtl="0"/>
            <a:r>
              <a:rPr lang="en-GB" b="0" i="0" dirty="0">
                <a:solidFill>
                  <a:srgbClr val="282C33"/>
                </a:solidFill>
                <a:effectLst/>
                <a:latin typeface="Graphik"/>
              </a:rPr>
              <a:t>The goal is to collect as much information or data as you can on each customer in order to better understand their needs, wants, and purchase </a:t>
            </a:r>
            <a:r>
              <a:rPr lang="en-GB" b="0" i="0" dirty="0" err="1">
                <a:solidFill>
                  <a:srgbClr val="282C33"/>
                </a:solidFill>
                <a:effectLst/>
                <a:latin typeface="Graphik"/>
              </a:rPr>
              <a:t>behaviors</a:t>
            </a:r>
            <a:r>
              <a:rPr lang="en-GB" b="0" i="0" dirty="0">
                <a:solidFill>
                  <a:srgbClr val="282C33"/>
                </a:solidFill>
                <a:effectLst/>
                <a:latin typeface="Graphik"/>
              </a:rPr>
              <a:t>.</a:t>
            </a:r>
          </a:p>
          <a:p>
            <a:endParaRPr lang="en-GB" dirty="0"/>
          </a:p>
        </p:txBody>
      </p:sp>
    </p:spTree>
    <p:extLst>
      <p:ext uri="{BB962C8B-B14F-4D97-AF65-F5344CB8AC3E}">
        <p14:creationId xmlns:p14="http://schemas.microsoft.com/office/powerpoint/2010/main" val="11656996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42E97-2325-4FDA-B853-C9F9989F1DFB}"/>
              </a:ext>
            </a:extLst>
          </p:cNvPr>
          <p:cNvSpPr>
            <a:spLocks noGrp="1"/>
          </p:cNvSpPr>
          <p:nvPr>
            <p:ph type="title"/>
          </p:nvPr>
        </p:nvSpPr>
        <p:spPr/>
        <p:txBody>
          <a:bodyPr/>
          <a:lstStyle/>
          <a:p>
            <a:r>
              <a:rPr lang="en-GB" dirty="0"/>
              <a:t>Differentiate</a:t>
            </a:r>
          </a:p>
        </p:txBody>
      </p:sp>
      <p:sp>
        <p:nvSpPr>
          <p:cNvPr id="3" name="Content Placeholder 2">
            <a:extLst>
              <a:ext uri="{FF2B5EF4-FFF2-40B4-BE49-F238E27FC236}">
                <a16:creationId xmlns:a16="http://schemas.microsoft.com/office/drawing/2014/main" id="{9829E984-B6BE-4D78-BECC-AD58EE699B3A}"/>
              </a:ext>
            </a:extLst>
          </p:cNvPr>
          <p:cNvSpPr>
            <a:spLocks noGrp="1"/>
          </p:cNvSpPr>
          <p:nvPr>
            <p:ph idx="1"/>
          </p:nvPr>
        </p:nvSpPr>
        <p:spPr/>
        <p:txBody>
          <a:bodyPr/>
          <a:lstStyle/>
          <a:p>
            <a:pPr algn="l" rtl="0"/>
            <a:r>
              <a:rPr lang="en-GB" b="0" i="0" dirty="0">
                <a:solidFill>
                  <a:srgbClr val="282C33"/>
                </a:solidFill>
                <a:effectLst/>
                <a:latin typeface="Graphik"/>
              </a:rPr>
              <a:t>The next step is to differentiate or segment your customers based on their current and projected lifetime value. Remember: Not all customers will have the same value to the business.</a:t>
            </a:r>
          </a:p>
          <a:p>
            <a:pPr algn="l" rtl="0"/>
            <a:r>
              <a:rPr lang="en-GB" b="0" i="0" dirty="0">
                <a:solidFill>
                  <a:srgbClr val="282C33"/>
                </a:solidFill>
                <a:effectLst/>
                <a:latin typeface="Graphik"/>
              </a:rPr>
              <a:t>By differentiating your customers based on their value to the company, you can prioritize your customer relationship efforts on the most valuable clients and tailor your interactions to best fit each segment for optimal profitability.</a:t>
            </a:r>
          </a:p>
          <a:p>
            <a:endParaRPr lang="en-GB" dirty="0"/>
          </a:p>
        </p:txBody>
      </p:sp>
    </p:spTree>
    <p:extLst>
      <p:ext uri="{BB962C8B-B14F-4D97-AF65-F5344CB8AC3E}">
        <p14:creationId xmlns:p14="http://schemas.microsoft.com/office/powerpoint/2010/main" val="18241466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058F4-F32C-41F1-B11B-8B055C733CBD}"/>
              </a:ext>
            </a:extLst>
          </p:cNvPr>
          <p:cNvSpPr>
            <a:spLocks noGrp="1"/>
          </p:cNvSpPr>
          <p:nvPr>
            <p:ph type="title"/>
          </p:nvPr>
        </p:nvSpPr>
        <p:spPr/>
        <p:txBody>
          <a:bodyPr/>
          <a:lstStyle/>
          <a:p>
            <a:r>
              <a:rPr lang="en-GB" dirty="0"/>
              <a:t>Interact</a:t>
            </a:r>
          </a:p>
        </p:txBody>
      </p:sp>
      <p:sp>
        <p:nvSpPr>
          <p:cNvPr id="3" name="Content Placeholder 2">
            <a:extLst>
              <a:ext uri="{FF2B5EF4-FFF2-40B4-BE49-F238E27FC236}">
                <a16:creationId xmlns:a16="http://schemas.microsoft.com/office/drawing/2014/main" id="{2A806259-FCC7-4F23-A0FF-A6EC4E15A3CB}"/>
              </a:ext>
            </a:extLst>
          </p:cNvPr>
          <p:cNvSpPr>
            <a:spLocks noGrp="1"/>
          </p:cNvSpPr>
          <p:nvPr>
            <p:ph idx="1"/>
          </p:nvPr>
        </p:nvSpPr>
        <p:spPr/>
        <p:txBody>
          <a:bodyPr/>
          <a:lstStyle/>
          <a:p>
            <a:pPr algn="l" rtl="0"/>
            <a:r>
              <a:rPr lang="en-GB" b="0" i="0" dirty="0">
                <a:solidFill>
                  <a:srgbClr val="282C33"/>
                </a:solidFill>
                <a:effectLst/>
                <a:latin typeface="Graphik"/>
              </a:rPr>
              <a:t>The third stage is where you get to apply your CRM plans for interacting with your customers. Once your customers are </a:t>
            </a:r>
            <a:r>
              <a:rPr lang="en-GB" b="0" i="0" dirty="0" err="1">
                <a:solidFill>
                  <a:srgbClr val="282C33"/>
                </a:solidFill>
                <a:effectLst/>
                <a:latin typeface="Graphik"/>
              </a:rPr>
              <a:t>analyzed</a:t>
            </a:r>
            <a:r>
              <a:rPr lang="en-GB" b="0" i="0" dirty="0">
                <a:solidFill>
                  <a:srgbClr val="282C33"/>
                </a:solidFill>
                <a:effectLst/>
                <a:latin typeface="Graphik"/>
              </a:rPr>
              <a:t> and categorized, you can develop customized interactions—for example, for valued customers, you might offer loyalty benefits or rewards to encourage retention and continued spending.</a:t>
            </a:r>
          </a:p>
          <a:p>
            <a:pPr algn="l" rtl="0"/>
            <a:r>
              <a:rPr lang="en-GB" b="0" i="0" dirty="0">
                <a:solidFill>
                  <a:srgbClr val="282C33"/>
                </a:solidFill>
                <a:effectLst/>
                <a:latin typeface="Graphik"/>
              </a:rPr>
              <a:t>Keep in mind, you should be learning from each interaction to continually improve future interactions.</a:t>
            </a:r>
          </a:p>
          <a:p>
            <a:endParaRPr lang="en-GB" dirty="0"/>
          </a:p>
        </p:txBody>
      </p:sp>
    </p:spTree>
    <p:extLst>
      <p:ext uri="{BB962C8B-B14F-4D97-AF65-F5344CB8AC3E}">
        <p14:creationId xmlns:p14="http://schemas.microsoft.com/office/powerpoint/2010/main" val="1912589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28DAA-57AE-4B9C-B462-44EA81FCDCA0}"/>
              </a:ext>
            </a:extLst>
          </p:cNvPr>
          <p:cNvSpPr>
            <a:spLocks noGrp="1"/>
          </p:cNvSpPr>
          <p:nvPr>
            <p:ph type="title"/>
          </p:nvPr>
        </p:nvSpPr>
        <p:spPr/>
        <p:txBody>
          <a:bodyPr/>
          <a:lstStyle/>
          <a:p>
            <a:r>
              <a:rPr lang="en-GB" dirty="0"/>
              <a:t>Customize</a:t>
            </a:r>
          </a:p>
        </p:txBody>
      </p:sp>
      <p:sp>
        <p:nvSpPr>
          <p:cNvPr id="3" name="Content Placeholder 2">
            <a:extLst>
              <a:ext uri="{FF2B5EF4-FFF2-40B4-BE49-F238E27FC236}">
                <a16:creationId xmlns:a16="http://schemas.microsoft.com/office/drawing/2014/main" id="{541C9A7D-EF38-40DC-BB7C-1EBBFE8B8CBB}"/>
              </a:ext>
            </a:extLst>
          </p:cNvPr>
          <p:cNvSpPr>
            <a:spLocks noGrp="1"/>
          </p:cNvSpPr>
          <p:nvPr>
            <p:ph idx="1"/>
          </p:nvPr>
        </p:nvSpPr>
        <p:spPr/>
        <p:txBody>
          <a:bodyPr/>
          <a:lstStyle/>
          <a:p>
            <a:pPr algn="l" rtl="0"/>
            <a:r>
              <a:rPr lang="en-GB" b="0" i="0" dirty="0">
                <a:solidFill>
                  <a:srgbClr val="282C33"/>
                </a:solidFill>
                <a:effectLst/>
                <a:latin typeface="Graphik"/>
              </a:rPr>
              <a:t>After you have documented your customer interactions, you can then </a:t>
            </a:r>
            <a:r>
              <a:rPr lang="en-GB" b="0" i="0" dirty="0" err="1">
                <a:solidFill>
                  <a:srgbClr val="282C33"/>
                </a:solidFill>
                <a:effectLst/>
                <a:latin typeface="Graphik"/>
              </a:rPr>
              <a:t>analyze</a:t>
            </a:r>
            <a:r>
              <a:rPr lang="en-GB" b="0" i="0" dirty="0">
                <a:solidFill>
                  <a:srgbClr val="282C33"/>
                </a:solidFill>
                <a:effectLst/>
                <a:latin typeface="Graphik"/>
              </a:rPr>
              <a:t> them to develop more customized one-to-one service. The goal is to ensure that your customers’ needs and expectations are met and that you have pinpointed them individually (or very narrowly).</a:t>
            </a:r>
          </a:p>
          <a:p>
            <a:br>
              <a:rPr lang="en-GB" dirty="0"/>
            </a:br>
            <a:endParaRPr lang="en-GB" dirty="0"/>
          </a:p>
        </p:txBody>
      </p:sp>
    </p:spTree>
    <p:extLst>
      <p:ext uri="{BB962C8B-B14F-4D97-AF65-F5344CB8AC3E}">
        <p14:creationId xmlns:p14="http://schemas.microsoft.com/office/powerpoint/2010/main" val="34281305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C8BF4-D496-448C-9AA6-26EAEB355F3C}"/>
              </a:ext>
            </a:extLst>
          </p:cNvPr>
          <p:cNvSpPr>
            <a:spLocks noGrp="1"/>
          </p:cNvSpPr>
          <p:nvPr>
            <p:ph type="title"/>
          </p:nvPr>
        </p:nvSpPr>
        <p:spPr>
          <a:xfrm>
            <a:off x="609600" y="274638"/>
            <a:ext cx="10972800" cy="1143000"/>
          </a:xfrm>
        </p:spPr>
        <p:txBody>
          <a:bodyPr wrap="square" anchor="ctr">
            <a:normAutofit/>
          </a:bodyPr>
          <a:lstStyle/>
          <a:p>
            <a:r>
              <a:rPr lang="en-GB" dirty="0"/>
              <a:t>IDIC</a:t>
            </a:r>
          </a:p>
        </p:txBody>
      </p:sp>
      <p:pic>
        <p:nvPicPr>
          <p:cNvPr id="4" name="Content Placeholder 3">
            <a:extLst>
              <a:ext uri="{FF2B5EF4-FFF2-40B4-BE49-F238E27FC236}">
                <a16:creationId xmlns:a16="http://schemas.microsoft.com/office/drawing/2014/main" id="{EB70FBC4-E96A-41AC-BCA6-24F97BA428F4}"/>
              </a:ext>
            </a:extLst>
          </p:cNvPr>
          <p:cNvPicPr>
            <a:picLocks noGrp="1" noChangeAspect="1"/>
          </p:cNvPicPr>
          <p:nvPr>
            <p:ph idx="1"/>
          </p:nvPr>
        </p:nvPicPr>
        <p:blipFill>
          <a:blip r:embed="rId2"/>
          <a:stretch>
            <a:fillRect/>
          </a:stretch>
        </p:blipFill>
        <p:spPr>
          <a:xfrm>
            <a:off x="3183709" y="1600201"/>
            <a:ext cx="5824582" cy="3917032"/>
          </a:xfrm>
          <a:prstGeom prst="rect">
            <a:avLst/>
          </a:prstGeom>
          <a:noFill/>
        </p:spPr>
      </p:pic>
    </p:spTree>
    <p:extLst>
      <p:ext uri="{BB962C8B-B14F-4D97-AF65-F5344CB8AC3E}">
        <p14:creationId xmlns:p14="http://schemas.microsoft.com/office/powerpoint/2010/main" val="2697042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76FE1-470B-4029-ACE9-9760B6090179}"/>
              </a:ext>
            </a:extLst>
          </p:cNvPr>
          <p:cNvSpPr>
            <a:spLocks noGrp="1"/>
          </p:cNvSpPr>
          <p:nvPr>
            <p:ph type="title"/>
          </p:nvPr>
        </p:nvSpPr>
        <p:spPr/>
        <p:txBody>
          <a:bodyPr/>
          <a:lstStyle/>
          <a:p>
            <a:r>
              <a:rPr lang="en-GB" dirty="0"/>
              <a:t>QCI </a:t>
            </a:r>
          </a:p>
        </p:txBody>
      </p:sp>
      <p:sp>
        <p:nvSpPr>
          <p:cNvPr id="3" name="Content Placeholder 2">
            <a:extLst>
              <a:ext uri="{FF2B5EF4-FFF2-40B4-BE49-F238E27FC236}">
                <a16:creationId xmlns:a16="http://schemas.microsoft.com/office/drawing/2014/main" id="{AA356D57-D2EF-45F5-875E-FE0AC4F11100}"/>
              </a:ext>
            </a:extLst>
          </p:cNvPr>
          <p:cNvSpPr>
            <a:spLocks noGrp="1"/>
          </p:cNvSpPr>
          <p:nvPr>
            <p:ph idx="1"/>
          </p:nvPr>
        </p:nvSpPr>
        <p:spPr/>
        <p:txBody>
          <a:bodyPr/>
          <a:lstStyle/>
          <a:p>
            <a:r>
              <a:rPr lang="en-GB" dirty="0"/>
              <a:t>Quality Competitive index </a:t>
            </a:r>
          </a:p>
        </p:txBody>
      </p:sp>
    </p:spTree>
    <p:extLst>
      <p:ext uri="{BB962C8B-B14F-4D97-AF65-F5344CB8AC3E}">
        <p14:creationId xmlns:p14="http://schemas.microsoft.com/office/powerpoint/2010/main" val="20853582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F8864-3198-409D-811D-1D2C925B5BBF}"/>
              </a:ext>
            </a:extLst>
          </p:cNvPr>
          <p:cNvSpPr>
            <a:spLocks noGrp="1"/>
          </p:cNvSpPr>
          <p:nvPr>
            <p:ph type="title"/>
          </p:nvPr>
        </p:nvSpPr>
        <p:spPr/>
        <p:txBody>
          <a:bodyPr/>
          <a:lstStyle/>
          <a:p>
            <a:r>
              <a:rPr lang="en-GB" dirty="0"/>
              <a:t>QCI Quality competitive index </a:t>
            </a:r>
          </a:p>
        </p:txBody>
      </p:sp>
      <p:sp>
        <p:nvSpPr>
          <p:cNvPr id="3" name="Content Placeholder 2">
            <a:extLst>
              <a:ext uri="{FF2B5EF4-FFF2-40B4-BE49-F238E27FC236}">
                <a16:creationId xmlns:a16="http://schemas.microsoft.com/office/drawing/2014/main" id="{676FC534-5E53-49A3-8EAA-0D46F3E3310D}"/>
              </a:ext>
            </a:extLst>
          </p:cNvPr>
          <p:cNvSpPr>
            <a:spLocks noGrp="1"/>
          </p:cNvSpPr>
          <p:nvPr>
            <p:ph idx="1"/>
          </p:nvPr>
        </p:nvSpPr>
        <p:spPr/>
        <p:txBody>
          <a:bodyPr/>
          <a:lstStyle/>
          <a:p>
            <a:r>
              <a:rPr lang="en-GB" b="0" i="0" dirty="0">
                <a:solidFill>
                  <a:srgbClr val="282C33"/>
                </a:solidFill>
                <a:effectLst/>
                <a:latin typeface="Graphik"/>
              </a:rPr>
              <a:t>The model focuses on three main activities: </a:t>
            </a:r>
          </a:p>
          <a:p>
            <a:r>
              <a:rPr lang="en-GB" b="0" i="0" dirty="0">
                <a:solidFill>
                  <a:srgbClr val="282C33"/>
                </a:solidFill>
                <a:effectLst/>
                <a:latin typeface="Graphik"/>
              </a:rPr>
              <a:t>Acquisition</a:t>
            </a:r>
            <a:endParaRPr lang="en-GB" dirty="0">
              <a:solidFill>
                <a:srgbClr val="282C33"/>
              </a:solidFill>
              <a:latin typeface="Graphik"/>
            </a:endParaRPr>
          </a:p>
          <a:p>
            <a:r>
              <a:rPr lang="en-GB" b="0" i="0" dirty="0">
                <a:solidFill>
                  <a:srgbClr val="282C33"/>
                </a:solidFill>
                <a:effectLst/>
                <a:latin typeface="Graphik"/>
              </a:rPr>
              <a:t>Retention</a:t>
            </a:r>
          </a:p>
          <a:p>
            <a:r>
              <a:rPr lang="en-GB" b="0" i="0" dirty="0">
                <a:solidFill>
                  <a:srgbClr val="282C33"/>
                </a:solidFill>
                <a:effectLst/>
                <a:latin typeface="Graphik"/>
              </a:rPr>
              <a:t>Penetration.</a:t>
            </a:r>
            <a:endParaRPr lang="en-GB" dirty="0"/>
          </a:p>
        </p:txBody>
      </p:sp>
    </p:spTree>
    <p:extLst>
      <p:ext uri="{BB962C8B-B14F-4D97-AF65-F5344CB8AC3E}">
        <p14:creationId xmlns:p14="http://schemas.microsoft.com/office/powerpoint/2010/main" val="41438229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1067C-291D-41C1-8E26-8557725A2CB2}"/>
              </a:ext>
            </a:extLst>
          </p:cNvPr>
          <p:cNvSpPr>
            <a:spLocks noGrp="1"/>
          </p:cNvSpPr>
          <p:nvPr>
            <p:ph type="title"/>
          </p:nvPr>
        </p:nvSpPr>
        <p:spPr/>
        <p:txBody>
          <a:bodyPr/>
          <a:lstStyle/>
          <a:p>
            <a:r>
              <a:rPr lang="en-GB" dirty="0"/>
              <a:t>QCI</a:t>
            </a:r>
          </a:p>
        </p:txBody>
      </p:sp>
      <p:sp>
        <p:nvSpPr>
          <p:cNvPr id="3" name="Content Placeholder 2">
            <a:extLst>
              <a:ext uri="{FF2B5EF4-FFF2-40B4-BE49-F238E27FC236}">
                <a16:creationId xmlns:a16="http://schemas.microsoft.com/office/drawing/2014/main" id="{4A228A2C-DA6C-4182-94E6-B65C9282C3B2}"/>
              </a:ext>
            </a:extLst>
          </p:cNvPr>
          <p:cNvSpPr>
            <a:spLocks noGrp="1"/>
          </p:cNvSpPr>
          <p:nvPr>
            <p:ph idx="1"/>
          </p:nvPr>
        </p:nvSpPr>
        <p:spPr/>
        <p:txBody>
          <a:bodyPr/>
          <a:lstStyle/>
          <a:p>
            <a:pPr algn="l" rtl="0"/>
            <a:r>
              <a:rPr lang="en-GB" b="0" i="0" dirty="0">
                <a:solidFill>
                  <a:srgbClr val="282C33"/>
                </a:solidFill>
                <a:effectLst/>
                <a:latin typeface="Graphik"/>
              </a:rPr>
              <a:t>The QCI model starts with the customer’s external environment at the top—their pain points, business goals, and other factors will affect whether they are ready to buy or interact with your sales team, which in turn impacts the customer experience. The customer experience then affects customer proposition (what you offer the customer) and customer management activities. </a:t>
            </a:r>
            <a:endParaRPr lang="en-GB" dirty="0"/>
          </a:p>
        </p:txBody>
      </p:sp>
    </p:spTree>
    <p:extLst>
      <p:ext uri="{BB962C8B-B14F-4D97-AF65-F5344CB8AC3E}">
        <p14:creationId xmlns:p14="http://schemas.microsoft.com/office/powerpoint/2010/main" val="10071743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1067C-291D-41C1-8E26-8557725A2CB2}"/>
              </a:ext>
            </a:extLst>
          </p:cNvPr>
          <p:cNvSpPr>
            <a:spLocks noGrp="1"/>
          </p:cNvSpPr>
          <p:nvPr>
            <p:ph type="title"/>
          </p:nvPr>
        </p:nvSpPr>
        <p:spPr/>
        <p:txBody>
          <a:bodyPr/>
          <a:lstStyle/>
          <a:p>
            <a:r>
              <a:rPr lang="en-GB" dirty="0"/>
              <a:t>QCI</a:t>
            </a:r>
          </a:p>
        </p:txBody>
      </p:sp>
      <p:sp>
        <p:nvSpPr>
          <p:cNvPr id="3" name="Content Placeholder 2">
            <a:extLst>
              <a:ext uri="{FF2B5EF4-FFF2-40B4-BE49-F238E27FC236}">
                <a16:creationId xmlns:a16="http://schemas.microsoft.com/office/drawing/2014/main" id="{4A228A2C-DA6C-4182-94E6-B65C9282C3B2}"/>
              </a:ext>
            </a:extLst>
          </p:cNvPr>
          <p:cNvSpPr>
            <a:spLocks noGrp="1"/>
          </p:cNvSpPr>
          <p:nvPr>
            <p:ph idx="1"/>
          </p:nvPr>
        </p:nvSpPr>
        <p:spPr/>
        <p:txBody>
          <a:bodyPr/>
          <a:lstStyle/>
          <a:p>
            <a:pPr algn="l" rtl="0"/>
            <a:r>
              <a:rPr lang="en-GB" b="0" i="0" dirty="0">
                <a:solidFill>
                  <a:srgbClr val="282C33"/>
                </a:solidFill>
                <a:effectLst/>
                <a:latin typeface="Graphik"/>
              </a:rPr>
              <a:t>As you can see from the magnified version of the inner circle, many activities are involved to acquire and retain customers.</a:t>
            </a:r>
          </a:p>
          <a:p>
            <a:pPr algn="l" rtl="0"/>
            <a:r>
              <a:rPr lang="en-GB" b="0" i="0" dirty="0">
                <a:solidFill>
                  <a:srgbClr val="282C33"/>
                </a:solidFill>
                <a:effectLst/>
                <a:latin typeface="Graphik"/>
              </a:rPr>
              <a:t>The QCI model also considers the people and technology involved with keeping this whole system going. Although QCI has replaced the word “relationship” in CRM, this model still starts and ends with people.</a:t>
            </a:r>
          </a:p>
          <a:p>
            <a:pPr algn="l" rtl="0"/>
            <a:endParaRPr lang="en-GB" dirty="0"/>
          </a:p>
        </p:txBody>
      </p:sp>
    </p:spTree>
    <p:extLst>
      <p:ext uri="{BB962C8B-B14F-4D97-AF65-F5344CB8AC3E}">
        <p14:creationId xmlns:p14="http://schemas.microsoft.com/office/powerpoint/2010/main" val="31851563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59289-18BB-468A-BCAA-8646D165F5A0}"/>
              </a:ext>
            </a:extLst>
          </p:cNvPr>
          <p:cNvSpPr>
            <a:spLocks noGrp="1"/>
          </p:cNvSpPr>
          <p:nvPr>
            <p:ph type="title"/>
          </p:nvPr>
        </p:nvSpPr>
        <p:spPr/>
        <p:txBody>
          <a:bodyPr/>
          <a:lstStyle/>
          <a:p>
            <a:r>
              <a:rPr lang="en-GB" b="1" i="0" dirty="0">
                <a:solidFill>
                  <a:srgbClr val="282C33"/>
                </a:solidFill>
                <a:effectLst/>
                <a:latin typeface="Graphik"/>
              </a:rPr>
              <a:t>Payne’s Five Process model</a:t>
            </a:r>
            <a:br>
              <a:rPr lang="en-GB" b="1" i="0" dirty="0">
                <a:solidFill>
                  <a:srgbClr val="282C33"/>
                </a:solidFill>
                <a:effectLst/>
                <a:latin typeface="Graphik"/>
              </a:rPr>
            </a:br>
            <a:endParaRPr lang="en-GB" dirty="0"/>
          </a:p>
        </p:txBody>
      </p:sp>
      <p:sp>
        <p:nvSpPr>
          <p:cNvPr id="3" name="Content Placeholder 2">
            <a:extLst>
              <a:ext uri="{FF2B5EF4-FFF2-40B4-BE49-F238E27FC236}">
                <a16:creationId xmlns:a16="http://schemas.microsoft.com/office/drawing/2014/main" id="{EC3F8E38-FABA-4D44-AAC9-A23F3E15F8CA}"/>
              </a:ext>
            </a:extLst>
          </p:cNvPr>
          <p:cNvSpPr>
            <a:spLocks noGrp="1"/>
          </p:cNvSpPr>
          <p:nvPr>
            <p:ph idx="1"/>
          </p:nvPr>
        </p:nvSpPr>
        <p:spPr/>
        <p:txBody>
          <a:bodyPr/>
          <a:lstStyle/>
          <a:p>
            <a:r>
              <a:rPr lang="en-GB" b="0" i="0" dirty="0">
                <a:solidFill>
                  <a:srgbClr val="282C33"/>
                </a:solidFill>
                <a:effectLst/>
                <a:latin typeface="Graphik"/>
              </a:rPr>
              <a:t>The Five Process CRM model was developed by Adrian Payne and Pennie Frow. This model emphasizes a cross-functional approach for effective CRM processes.</a:t>
            </a:r>
          </a:p>
          <a:p>
            <a:pPr algn="l" rtl="0"/>
            <a:r>
              <a:rPr lang="en-GB" b="0" i="0" dirty="0">
                <a:solidFill>
                  <a:srgbClr val="282C33"/>
                </a:solidFill>
                <a:effectLst/>
                <a:latin typeface="Graphik"/>
              </a:rPr>
              <a:t>There are two main components to the model: cross-functional CRM processes and key elements of CRM implementation.</a:t>
            </a:r>
          </a:p>
          <a:p>
            <a:endParaRPr lang="en-GB" dirty="0"/>
          </a:p>
        </p:txBody>
      </p:sp>
    </p:spTree>
    <p:extLst>
      <p:ext uri="{BB962C8B-B14F-4D97-AF65-F5344CB8AC3E}">
        <p14:creationId xmlns:p14="http://schemas.microsoft.com/office/powerpoint/2010/main" val="2448355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A998C-B967-49BB-A408-5F9F312AA749}"/>
              </a:ext>
            </a:extLst>
          </p:cNvPr>
          <p:cNvSpPr>
            <a:spLocks noGrp="1"/>
          </p:cNvSpPr>
          <p:nvPr>
            <p:ph type="title"/>
          </p:nvPr>
        </p:nvSpPr>
        <p:spPr/>
        <p:txBody>
          <a:bodyPr/>
          <a:lstStyle/>
          <a:p>
            <a:r>
              <a:rPr lang="en-GB" b="0" i="0" dirty="0">
                <a:solidFill>
                  <a:srgbClr val="282C33"/>
                </a:solidFill>
                <a:effectLst/>
                <a:latin typeface="Graphik"/>
              </a:rPr>
              <a:t>Payne’s model outlines five processes:</a:t>
            </a:r>
            <a:br>
              <a:rPr lang="en-GB" b="0" i="0" dirty="0">
                <a:solidFill>
                  <a:srgbClr val="282C33"/>
                </a:solidFill>
                <a:effectLst/>
                <a:latin typeface="Graphik"/>
              </a:rPr>
            </a:br>
            <a:endParaRPr lang="en-GB" dirty="0"/>
          </a:p>
        </p:txBody>
      </p:sp>
      <p:sp>
        <p:nvSpPr>
          <p:cNvPr id="3" name="Content Placeholder 2">
            <a:extLst>
              <a:ext uri="{FF2B5EF4-FFF2-40B4-BE49-F238E27FC236}">
                <a16:creationId xmlns:a16="http://schemas.microsoft.com/office/drawing/2014/main" id="{93986128-FE0E-4F32-80FD-B9389A2A6993}"/>
              </a:ext>
            </a:extLst>
          </p:cNvPr>
          <p:cNvSpPr>
            <a:spLocks noGrp="1"/>
          </p:cNvSpPr>
          <p:nvPr>
            <p:ph idx="1"/>
          </p:nvPr>
        </p:nvSpPr>
        <p:spPr/>
        <p:txBody>
          <a:bodyPr/>
          <a:lstStyle/>
          <a:p>
            <a:pPr algn="l" rtl="0">
              <a:buFont typeface="+mj-lt"/>
              <a:buAutoNum type="arabicPeriod"/>
            </a:pPr>
            <a:r>
              <a:rPr lang="en-GB" b="0" i="0" dirty="0">
                <a:solidFill>
                  <a:srgbClr val="282C33"/>
                </a:solidFill>
                <a:effectLst/>
                <a:latin typeface="Graphik"/>
              </a:rPr>
              <a:t>Strategy development</a:t>
            </a:r>
          </a:p>
          <a:p>
            <a:pPr algn="l" rtl="0">
              <a:buFont typeface="+mj-lt"/>
              <a:buAutoNum type="arabicPeriod"/>
            </a:pPr>
            <a:r>
              <a:rPr lang="en-GB" b="0" i="0" dirty="0">
                <a:solidFill>
                  <a:srgbClr val="282C33"/>
                </a:solidFill>
                <a:effectLst/>
                <a:latin typeface="Graphik"/>
              </a:rPr>
              <a:t>Value creation</a:t>
            </a:r>
          </a:p>
          <a:p>
            <a:pPr algn="l" rtl="0">
              <a:buFont typeface="+mj-lt"/>
              <a:buAutoNum type="arabicPeriod"/>
            </a:pPr>
            <a:r>
              <a:rPr lang="en-GB" b="0" i="0" dirty="0">
                <a:solidFill>
                  <a:srgbClr val="282C33"/>
                </a:solidFill>
                <a:effectLst/>
                <a:latin typeface="Graphik"/>
              </a:rPr>
              <a:t>Multichannel integration</a:t>
            </a:r>
          </a:p>
          <a:p>
            <a:pPr algn="l" rtl="0">
              <a:buFont typeface="+mj-lt"/>
              <a:buAutoNum type="arabicPeriod"/>
            </a:pPr>
            <a:r>
              <a:rPr lang="en-GB" b="0" i="0" dirty="0">
                <a:solidFill>
                  <a:srgbClr val="282C33"/>
                </a:solidFill>
                <a:effectLst/>
                <a:latin typeface="Graphik"/>
              </a:rPr>
              <a:t>Information management</a:t>
            </a:r>
          </a:p>
          <a:p>
            <a:pPr algn="l" rtl="0">
              <a:buFont typeface="+mj-lt"/>
              <a:buAutoNum type="arabicPeriod"/>
            </a:pPr>
            <a:r>
              <a:rPr lang="en-GB" b="0" i="0" dirty="0">
                <a:solidFill>
                  <a:srgbClr val="282C33"/>
                </a:solidFill>
                <a:effectLst/>
                <a:latin typeface="Graphik"/>
              </a:rPr>
              <a:t>Performance assessment</a:t>
            </a:r>
          </a:p>
          <a:p>
            <a:endParaRPr lang="en-GB" dirty="0"/>
          </a:p>
        </p:txBody>
      </p:sp>
    </p:spTree>
    <p:extLst>
      <p:ext uri="{BB962C8B-B14F-4D97-AF65-F5344CB8AC3E}">
        <p14:creationId xmlns:p14="http://schemas.microsoft.com/office/powerpoint/2010/main" val="9256986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C0694-D06D-4A3C-B937-388D9B701AA1}"/>
              </a:ext>
            </a:extLst>
          </p:cNvPr>
          <p:cNvSpPr>
            <a:spLocks noGrp="1"/>
          </p:cNvSpPr>
          <p:nvPr>
            <p:ph type="title"/>
          </p:nvPr>
        </p:nvSpPr>
        <p:spPr>
          <a:xfrm>
            <a:off x="609600" y="274638"/>
            <a:ext cx="10972800" cy="1143000"/>
          </a:xfrm>
        </p:spPr>
        <p:txBody>
          <a:bodyPr wrap="square" anchor="ctr">
            <a:normAutofit/>
          </a:bodyPr>
          <a:lstStyle/>
          <a:p>
            <a:r>
              <a:rPr lang="en-GB" dirty="0"/>
              <a:t>Payne’s 5 Process model</a:t>
            </a:r>
          </a:p>
        </p:txBody>
      </p:sp>
      <p:pic>
        <p:nvPicPr>
          <p:cNvPr id="4" name="Content Placeholder 3">
            <a:extLst>
              <a:ext uri="{FF2B5EF4-FFF2-40B4-BE49-F238E27FC236}">
                <a16:creationId xmlns:a16="http://schemas.microsoft.com/office/drawing/2014/main" id="{E023CAC2-043C-4A7F-A5E0-A79587B073F6}"/>
              </a:ext>
            </a:extLst>
          </p:cNvPr>
          <p:cNvPicPr>
            <a:picLocks noGrp="1" noChangeAspect="1"/>
          </p:cNvPicPr>
          <p:nvPr>
            <p:ph idx="1"/>
          </p:nvPr>
        </p:nvPicPr>
        <p:blipFill>
          <a:blip r:embed="rId2"/>
          <a:stretch>
            <a:fillRect/>
          </a:stretch>
        </p:blipFill>
        <p:spPr>
          <a:xfrm>
            <a:off x="2974859" y="1600201"/>
            <a:ext cx="6242281" cy="3917032"/>
          </a:xfrm>
          <a:prstGeom prst="rect">
            <a:avLst/>
          </a:prstGeom>
          <a:noFill/>
        </p:spPr>
      </p:pic>
    </p:spTree>
    <p:extLst>
      <p:ext uri="{BB962C8B-B14F-4D97-AF65-F5344CB8AC3E}">
        <p14:creationId xmlns:p14="http://schemas.microsoft.com/office/powerpoint/2010/main" val="13985762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ABD82-2B2C-4414-B8DB-E60A50C48164}"/>
              </a:ext>
            </a:extLst>
          </p:cNvPr>
          <p:cNvSpPr>
            <a:spLocks noGrp="1"/>
          </p:cNvSpPr>
          <p:nvPr>
            <p:ph type="title"/>
          </p:nvPr>
        </p:nvSpPr>
        <p:spPr/>
        <p:txBody>
          <a:bodyPr/>
          <a:lstStyle/>
          <a:p>
            <a:r>
              <a:rPr lang="en-GB" dirty="0"/>
              <a:t>CRM Value chain</a:t>
            </a:r>
          </a:p>
        </p:txBody>
      </p:sp>
      <p:sp>
        <p:nvSpPr>
          <p:cNvPr id="3" name="Content Placeholder 2">
            <a:extLst>
              <a:ext uri="{FF2B5EF4-FFF2-40B4-BE49-F238E27FC236}">
                <a16:creationId xmlns:a16="http://schemas.microsoft.com/office/drawing/2014/main" id="{F77BBD6B-9D64-4754-BDC8-E182068036BF}"/>
              </a:ext>
            </a:extLst>
          </p:cNvPr>
          <p:cNvSpPr>
            <a:spLocks noGrp="1"/>
          </p:cNvSpPr>
          <p:nvPr>
            <p:ph idx="1"/>
          </p:nvPr>
        </p:nvSpPr>
        <p:spPr/>
        <p:txBody>
          <a:bodyPr/>
          <a:lstStyle/>
          <a:p>
            <a:r>
              <a:rPr lang="en-GB" b="0" i="0" dirty="0">
                <a:solidFill>
                  <a:srgbClr val="282C33"/>
                </a:solidFill>
                <a:effectLst/>
                <a:latin typeface="Graphik"/>
              </a:rPr>
              <a:t>A value chain is a high-level model developed by Michael Porter that identifies the processes a business uses to develop an end product or service for the customer. The goal of the value chain model is to identify and prioritize the most valuable activities to the company and improve processes to gain a competitive advantage.</a:t>
            </a:r>
            <a:endParaRPr lang="en-GB" dirty="0"/>
          </a:p>
        </p:txBody>
      </p:sp>
    </p:spTree>
    <p:extLst>
      <p:ext uri="{BB962C8B-B14F-4D97-AF65-F5344CB8AC3E}">
        <p14:creationId xmlns:p14="http://schemas.microsoft.com/office/powerpoint/2010/main" val="31114292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BE88F-2A30-46C6-8F0F-E52BADC473F6}"/>
              </a:ext>
            </a:extLst>
          </p:cNvPr>
          <p:cNvSpPr>
            <a:spLocks noGrp="1"/>
          </p:cNvSpPr>
          <p:nvPr>
            <p:ph type="title"/>
          </p:nvPr>
        </p:nvSpPr>
        <p:spPr/>
        <p:txBody>
          <a:bodyPr/>
          <a:lstStyle/>
          <a:p>
            <a:r>
              <a:rPr lang="en-GB" dirty="0"/>
              <a:t>CRM Value chain</a:t>
            </a:r>
          </a:p>
        </p:txBody>
      </p:sp>
      <p:sp>
        <p:nvSpPr>
          <p:cNvPr id="3" name="Content Placeholder 2">
            <a:extLst>
              <a:ext uri="{FF2B5EF4-FFF2-40B4-BE49-F238E27FC236}">
                <a16:creationId xmlns:a16="http://schemas.microsoft.com/office/drawing/2014/main" id="{4A690BAA-3C4C-4D43-B7FC-9A127A0CD18F}"/>
              </a:ext>
            </a:extLst>
          </p:cNvPr>
          <p:cNvSpPr>
            <a:spLocks noGrp="1"/>
          </p:cNvSpPr>
          <p:nvPr>
            <p:ph idx="1"/>
          </p:nvPr>
        </p:nvSpPr>
        <p:spPr/>
        <p:txBody>
          <a:bodyPr/>
          <a:lstStyle/>
          <a:p>
            <a:pPr algn="l" rtl="0"/>
            <a:r>
              <a:rPr lang="en-GB" b="0" i="0" dirty="0">
                <a:solidFill>
                  <a:srgbClr val="282C33"/>
                </a:solidFill>
                <a:effectLst/>
                <a:latin typeface="Graphik"/>
              </a:rPr>
              <a:t>The CRM value chain model applies this principle to customer relationships. This CRM model observes all the stages and activities required to build a relationship with a customer.</a:t>
            </a:r>
          </a:p>
          <a:p>
            <a:pPr algn="l" rtl="0"/>
            <a:r>
              <a:rPr lang="en-GB" b="0" i="0" dirty="0">
                <a:solidFill>
                  <a:srgbClr val="282C33"/>
                </a:solidFill>
                <a:effectLst/>
                <a:latin typeface="Graphik"/>
              </a:rPr>
              <a:t>These activities are divided into two stages: primary and support.</a:t>
            </a:r>
          </a:p>
          <a:p>
            <a:endParaRPr lang="en-GB" dirty="0"/>
          </a:p>
        </p:txBody>
      </p:sp>
    </p:spTree>
    <p:extLst>
      <p:ext uri="{BB962C8B-B14F-4D97-AF65-F5344CB8AC3E}">
        <p14:creationId xmlns:p14="http://schemas.microsoft.com/office/powerpoint/2010/main" val="19465715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BB1CC-AA5E-4AFD-9492-AA7E897D5076}"/>
              </a:ext>
            </a:extLst>
          </p:cNvPr>
          <p:cNvSpPr>
            <a:spLocks noGrp="1"/>
          </p:cNvSpPr>
          <p:nvPr>
            <p:ph type="title"/>
          </p:nvPr>
        </p:nvSpPr>
        <p:spPr/>
        <p:txBody>
          <a:bodyPr/>
          <a:lstStyle/>
          <a:p>
            <a:r>
              <a:rPr lang="en-GB" b="1" i="0" dirty="0">
                <a:solidFill>
                  <a:srgbClr val="282C33"/>
                </a:solidFill>
                <a:effectLst/>
                <a:latin typeface="Graphik"/>
              </a:rPr>
              <a:t>Customer portfolio analysis</a:t>
            </a:r>
            <a:endParaRPr lang="en-GB" dirty="0"/>
          </a:p>
        </p:txBody>
      </p:sp>
      <p:sp>
        <p:nvSpPr>
          <p:cNvPr id="3" name="Content Placeholder 2">
            <a:extLst>
              <a:ext uri="{FF2B5EF4-FFF2-40B4-BE49-F238E27FC236}">
                <a16:creationId xmlns:a16="http://schemas.microsoft.com/office/drawing/2014/main" id="{4CFDA58E-C4C0-4E18-A7FD-009BEDF989FA}"/>
              </a:ext>
            </a:extLst>
          </p:cNvPr>
          <p:cNvSpPr>
            <a:spLocks noGrp="1"/>
          </p:cNvSpPr>
          <p:nvPr>
            <p:ph idx="1"/>
          </p:nvPr>
        </p:nvSpPr>
        <p:spPr/>
        <p:txBody>
          <a:bodyPr/>
          <a:lstStyle/>
          <a:p>
            <a:r>
              <a:rPr lang="en-GB" b="0" i="0" dirty="0">
                <a:solidFill>
                  <a:srgbClr val="282C33"/>
                </a:solidFill>
                <a:effectLst/>
                <a:latin typeface="Graphik"/>
              </a:rPr>
              <a:t>Similar to the IDIC model, the first step of the value chain model is to </a:t>
            </a:r>
            <a:r>
              <a:rPr lang="en-GB" b="0" i="0" dirty="0" err="1">
                <a:solidFill>
                  <a:srgbClr val="282C33"/>
                </a:solidFill>
                <a:effectLst/>
                <a:latin typeface="Graphik"/>
              </a:rPr>
              <a:t>analyze</a:t>
            </a:r>
            <a:r>
              <a:rPr lang="en-GB" b="0" i="0" dirty="0">
                <a:solidFill>
                  <a:srgbClr val="282C33"/>
                </a:solidFill>
                <a:effectLst/>
                <a:latin typeface="Graphik"/>
              </a:rPr>
              <a:t> your customers to identify your SSCs (a.k.a. the customers who create the most value for the company). This analysis stage helps companies understand their customers so they can better address their needs and expectations and develop strategies to maximize their lifetime value.</a:t>
            </a:r>
          </a:p>
          <a:p>
            <a:endParaRPr lang="en-GB" dirty="0"/>
          </a:p>
        </p:txBody>
      </p:sp>
    </p:spTree>
    <p:extLst>
      <p:ext uri="{BB962C8B-B14F-4D97-AF65-F5344CB8AC3E}">
        <p14:creationId xmlns:p14="http://schemas.microsoft.com/office/powerpoint/2010/main" val="18643843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B78BF-F107-47D1-9199-E30348D2525A}"/>
              </a:ext>
            </a:extLst>
          </p:cNvPr>
          <p:cNvSpPr>
            <a:spLocks noGrp="1"/>
          </p:cNvSpPr>
          <p:nvPr>
            <p:ph type="title"/>
          </p:nvPr>
        </p:nvSpPr>
        <p:spPr/>
        <p:txBody>
          <a:bodyPr/>
          <a:lstStyle/>
          <a:p>
            <a:r>
              <a:rPr lang="en-GB" b="1" i="0" dirty="0">
                <a:solidFill>
                  <a:srgbClr val="282C33"/>
                </a:solidFill>
                <a:effectLst/>
                <a:latin typeface="Graphik"/>
              </a:rPr>
              <a:t>Customer intimacy</a:t>
            </a:r>
            <a:endParaRPr lang="en-GB" dirty="0"/>
          </a:p>
        </p:txBody>
      </p:sp>
      <p:sp>
        <p:nvSpPr>
          <p:cNvPr id="3" name="Content Placeholder 2">
            <a:extLst>
              <a:ext uri="{FF2B5EF4-FFF2-40B4-BE49-F238E27FC236}">
                <a16:creationId xmlns:a16="http://schemas.microsoft.com/office/drawing/2014/main" id="{56E1D9BE-FD3E-48AC-A3E9-1EE21B862C61}"/>
              </a:ext>
            </a:extLst>
          </p:cNvPr>
          <p:cNvSpPr>
            <a:spLocks noGrp="1"/>
          </p:cNvSpPr>
          <p:nvPr>
            <p:ph idx="1"/>
          </p:nvPr>
        </p:nvSpPr>
        <p:spPr/>
        <p:txBody>
          <a:bodyPr/>
          <a:lstStyle/>
          <a:p>
            <a:r>
              <a:rPr lang="en-GB" b="0" i="0" dirty="0">
                <a:solidFill>
                  <a:srgbClr val="282C33"/>
                </a:solidFill>
                <a:effectLst/>
                <a:latin typeface="Graphik"/>
              </a:rPr>
              <a:t>The next step is to engage with the customer and build on the original database of information. At each touchpoint, companies should be collecting data on the interaction in order to better understand and serve their customer. The better you know your customer (and adjust your service accordingly), the more likely you are to retain their business over the long term.</a:t>
            </a:r>
          </a:p>
          <a:p>
            <a:endParaRPr lang="en-GB" dirty="0"/>
          </a:p>
        </p:txBody>
      </p:sp>
    </p:spTree>
    <p:extLst>
      <p:ext uri="{BB962C8B-B14F-4D97-AF65-F5344CB8AC3E}">
        <p14:creationId xmlns:p14="http://schemas.microsoft.com/office/powerpoint/2010/main" val="34918220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E00F5-0513-46EA-A39F-428722387D66}"/>
              </a:ext>
            </a:extLst>
          </p:cNvPr>
          <p:cNvSpPr>
            <a:spLocks noGrp="1"/>
          </p:cNvSpPr>
          <p:nvPr>
            <p:ph type="title"/>
          </p:nvPr>
        </p:nvSpPr>
        <p:spPr/>
        <p:txBody>
          <a:bodyPr/>
          <a:lstStyle/>
          <a:p>
            <a:r>
              <a:rPr lang="en-GB" b="1" i="0" dirty="0">
                <a:solidFill>
                  <a:srgbClr val="282C33"/>
                </a:solidFill>
                <a:effectLst/>
                <a:latin typeface="Graphik"/>
              </a:rPr>
              <a:t>Network development</a:t>
            </a:r>
            <a:endParaRPr lang="en-GB" dirty="0"/>
          </a:p>
        </p:txBody>
      </p:sp>
      <p:sp>
        <p:nvSpPr>
          <p:cNvPr id="3" name="Content Placeholder 2">
            <a:extLst>
              <a:ext uri="{FF2B5EF4-FFF2-40B4-BE49-F238E27FC236}">
                <a16:creationId xmlns:a16="http://schemas.microsoft.com/office/drawing/2014/main" id="{2DEC5E76-7968-4070-A865-2F4F17245108}"/>
              </a:ext>
            </a:extLst>
          </p:cNvPr>
          <p:cNvSpPr>
            <a:spLocks noGrp="1"/>
          </p:cNvSpPr>
          <p:nvPr>
            <p:ph idx="1"/>
          </p:nvPr>
        </p:nvSpPr>
        <p:spPr/>
        <p:txBody>
          <a:bodyPr/>
          <a:lstStyle/>
          <a:p>
            <a:r>
              <a:rPr lang="en-GB" b="0" i="0" dirty="0">
                <a:solidFill>
                  <a:srgbClr val="282C33"/>
                </a:solidFill>
                <a:effectLst/>
                <a:latin typeface="Graphik"/>
              </a:rPr>
              <a:t>A business’s network includes all people and entities involved in the value chain, including partners, suppliers, customer service, investors, etc. The goal is to use your customer data to inform the processes at each level of your network so that the entire system works together to optimize your customer’s experience.</a:t>
            </a:r>
          </a:p>
          <a:p>
            <a:endParaRPr lang="en-GB" dirty="0"/>
          </a:p>
        </p:txBody>
      </p:sp>
    </p:spTree>
    <p:extLst>
      <p:ext uri="{BB962C8B-B14F-4D97-AF65-F5344CB8AC3E}">
        <p14:creationId xmlns:p14="http://schemas.microsoft.com/office/powerpoint/2010/main" val="14510500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9954E-F811-45AF-830C-8DFA216776CA}"/>
              </a:ext>
            </a:extLst>
          </p:cNvPr>
          <p:cNvSpPr>
            <a:spLocks noGrp="1"/>
          </p:cNvSpPr>
          <p:nvPr>
            <p:ph type="title"/>
          </p:nvPr>
        </p:nvSpPr>
        <p:spPr/>
        <p:txBody>
          <a:bodyPr/>
          <a:lstStyle/>
          <a:p>
            <a:r>
              <a:rPr lang="en-GB" b="1" i="0" dirty="0">
                <a:solidFill>
                  <a:srgbClr val="282C33"/>
                </a:solidFill>
                <a:effectLst/>
                <a:latin typeface="Graphik"/>
              </a:rPr>
              <a:t>Value proposition development</a:t>
            </a:r>
            <a:endParaRPr lang="en-GB" dirty="0"/>
          </a:p>
        </p:txBody>
      </p:sp>
      <p:sp>
        <p:nvSpPr>
          <p:cNvPr id="3" name="Content Placeholder 2">
            <a:extLst>
              <a:ext uri="{FF2B5EF4-FFF2-40B4-BE49-F238E27FC236}">
                <a16:creationId xmlns:a16="http://schemas.microsoft.com/office/drawing/2014/main" id="{81CFB862-3B69-42E8-A21D-C75DFF2A6E9E}"/>
              </a:ext>
            </a:extLst>
          </p:cNvPr>
          <p:cNvSpPr>
            <a:spLocks noGrp="1"/>
          </p:cNvSpPr>
          <p:nvPr>
            <p:ph idx="1"/>
          </p:nvPr>
        </p:nvSpPr>
        <p:spPr/>
        <p:txBody>
          <a:bodyPr/>
          <a:lstStyle/>
          <a:p>
            <a:r>
              <a:rPr lang="en-GB" b="0" i="0" dirty="0">
                <a:solidFill>
                  <a:srgbClr val="282C33"/>
                </a:solidFill>
                <a:effectLst/>
                <a:latin typeface="Graphik"/>
              </a:rPr>
              <a:t>Armed with your customer information and interaction data, you can create value for your target customers. The idea is to shift the focus from the product to your service and to reduce process costs to create more value for the customer.</a:t>
            </a:r>
          </a:p>
          <a:p>
            <a:endParaRPr lang="en-GB" dirty="0"/>
          </a:p>
        </p:txBody>
      </p:sp>
    </p:spTree>
    <p:extLst>
      <p:ext uri="{BB962C8B-B14F-4D97-AF65-F5344CB8AC3E}">
        <p14:creationId xmlns:p14="http://schemas.microsoft.com/office/powerpoint/2010/main" val="3295650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2B334-BBE5-4A20-BB5B-F070A00170A3}"/>
              </a:ext>
            </a:extLst>
          </p:cNvPr>
          <p:cNvSpPr>
            <a:spLocks noGrp="1"/>
          </p:cNvSpPr>
          <p:nvPr>
            <p:ph type="title"/>
          </p:nvPr>
        </p:nvSpPr>
        <p:spPr/>
        <p:txBody>
          <a:bodyPr/>
          <a:lstStyle/>
          <a:p>
            <a:r>
              <a:rPr lang="en-GB" b="1" i="0" dirty="0">
                <a:solidFill>
                  <a:srgbClr val="282C33"/>
                </a:solidFill>
                <a:effectLst/>
                <a:latin typeface="Graphik"/>
              </a:rPr>
              <a:t>Relationship management</a:t>
            </a:r>
            <a:endParaRPr lang="en-GB" dirty="0"/>
          </a:p>
        </p:txBody>
      </p:sp>
      <p:sp>
        <p:nvSpPr>
          <p:cNvPr id="3" name="Content Placeholder 2">
            <a:extLst>
              <a:ext uri="{FF2B5EF4-FFF2-40B4-BE49-F238E27FC236}">
                <a16:creationId xmlns:a16="http://schemas.microsoft.com/office/drawing/2014/main" id="{12D5CC70-D07F-472F-ABDE-5E3C824A47C9}"/>
              </a:ext>
            </a:extLst>
          </p:cNvPr>
          <p:cNvSpPr>
            <a:spLocks noGrp="1"/>
          </p:cNvSpPr>
          <p:nvPr>
            <p:ph idx="1"/>
          </p:nvPr>
        </p:nvSpPr>
        <p:spPr/>
        <p:txBody>
          <a:bodyPr/>
          <a:lstStyle/>
          <a:p>
            <a:r>
              <a:rPr lang="en-GB" b="0" i="0" dirty="0">
                <a:solidFill>
                  <a:srgbClr val="282C33"/>
                </a:solidFill>
                <a:effectLst/>
                <a:latin typeface="Graphik"/>
              </a:rPr>
              <a:t>The last stage of the value chain model is to manage your customer lifecycle. This process involves evaluating your business processes and organizational structure to manage acquisition, retention, and customer development.</a:t>
            </a:r>
          </a:p>
          <a:p>
            <a:endParaRPr lang="en-GB" dirty="0"/>
          </a:p>
        </p:txBody>
      </p:sp>
    </p:spTree>
    <p:extLst>
      <p:ext uri="{BB962C8B-B14F-4D97-AF65-F5344CB8AC3E}">
        <p14:creationId xmlns:p14="http://schemas.microsoft.com/office/powerpoint/2010/main" val="6014867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3472D-82CC-4B54-B7E5-F75C0BFE48F9}"/>
              </a:ext>
            </a:extLst>
          </p:cNvPr>
          <p:cNvSpPr>
            <a:spLocks noGrp="1"/>
          </p:cNvSpPr>
          <p:nvPr>
            <p:ph type="title"/>
          </p:nvPr>
        </p:nvSpPr>
        <p:spPr/>
        <p:txBody>
          <a:bodyPr/>
          <a:lstStyle/>
          <a:p>
            <a:r>
              <a:rPr lang="en-GB" dirty="0"/>
              <a:t>Support stage</a:t>
            </a:r>
          </a:p>
        </p:txBody>
      </p:sp>
      <p:sp>
        <p:nvSpPr>
          <p:cNvPr id="3" name="Content Placeholder 2">
            <a:extLst>
              <a:ext uri="{FF2B5EF4-FFF2-40B4-BE49-F238E27FC236}">
                <a16:creationId xmlns:a16="http://schemas.microsoft.com/office/drawing/2014/main" id="{6F5CDB81-100B-450D-9F19-467D6F45542F}"/>
              </a:ext>
            </a:extLst>
          </p:cNvPr>
          <p:cNvSpPr>
            <a:spLocks noGrp="1"/>
          </p:cNvSpPr>
          <p:nvPr>
            <p:ph idx="1"/>
          </p:nvPr>
        </p:nvSpPr>
        <p:spPr/>
        <p:txBody>
          <a:bodyPr/>
          <a:lstStyle/>
          <a:p>
            <a:pPr algn="l" rtl="0"/>
            <a:r>
              <a:rPr lang="en-GB" sz="2800" b="0" i="0" dirty="0">
                <a:solidFill>
                  <a:srgbClr val="282C33"/>
                </a:solidFill>
                <a:effectLst/>
                <a:latin typeface="Graphik"/>
              </a:rPr>
              <a:t>There are five supporting conditions necessary in order to effectively implement the strategic processes of the primary stage:</a:t>
            </a:r>
          </a:p>
          <a:p>
            <a:pPr algn="l" rtl="0">
              <a:buFont typeface="Arial" panose="020B0604020202020204" pitchFamily="34" charset="0"/>
              <a:buChar char="•"/>
            </a:pPr>
            <a:r>
              <a:rPr lang="en-GB" sz="2000" b="0" i="0" dirty="0">
                <a:solidFill>
                  <a:srgbClr val="282C33"/>
                </a:solidFill>
                <a:effectLst/>
                <a:latin typeface="Graphik"/>
              </a:rPr>
              <a:t>Leadership and culture</a:t>
            </a:r>
          </a:p>
          <a:p>
            <a:pPr algn="l" rtl="0">
              <a:buFont typeface="Arial" panose="020B0604020202020204" pitchFamily="34" charset="0"/>
              <a:buChar char="•"/>
            </a:pPr>
            <a:r>
              <a:rPr lang="en-GB" sz="2000" b="0" i="0" dirty="0">
                <a:solidFill>
                  <a:srgbClr val="282C33"/>
                </a:solidFill>
                <a:effectLst/>
                <a:latin typeface="Graphik"/>
              </a:rPr>
              <a:t>Procurement processes</a:t>
            </a:r>
          </a:p>
          <a:p>
            <a:pPr algn="l" rtl="0">
              <a:buFont typeface="Arial" panose="020B0604020202020204" pitchFamily="34" charset="0"/>
              <a:buChar char="•"/>
            </a:pPr>
            <a:r>
              <a:rPr lang="en-GB" sz="2000" b="0" i="0" dirty="0">
                <a:solidFill>
                  <a:srgbClr val="282C33"/>
                </a:solidFill>
                <a:effectLst/>
                <a:latin typeface="Graphik"/>
              </a:rPr>
              <a:t>HR management processes</a:t>
            </a:r>
          </a:p>
          <a:p>
            <a:pPr algn="l" rtl="0">
              <a:buFont typeface="Arial" panose="020B0604020202020204" pitchFamily="34" charset="0"/>
              <a:buChar char="•"/>
            </a:pPr>
            <a:r>
              <a:rPr lang="en-GB" sz="2000" b="0" i="0" dirty="0">
                <a:solidFill>
                  <a:srgbClr val="282C33"/>
                </a:solidFill>
                <a:effectLst/>
                <a:latin typeface="Graphik"/>
              </a:rPr>
              <a:t>IT/data management processes</a:t>
            </a:r>
          </a:p>
          <a:p>
            <a:pPr algn="l" rtl="0">
              <a:buFont typeface="Arial" panose="020B0604020202020204" pitchFamily="34" charset="0"/>
              <a:buChar char="•"/>
            </a:pPr>
            <a:r>
              <a:rPr lang="en-GB" sz="2000" b="0" i="0" dirty="0">
                <a:solidFill>
                  <a:srgbClr val="282C33"/>
                </a:solidFill>
                <a:effectLst/>
                <a:latin typeface="Graphik"/>
              </a:rPr>
              <a:t>Organization design</a:t>
            </a:r>
          </a:p>
          <a:p>
            <a:pPr algn="l" rtl="0"/>
            <a:r>
              <a:rPr lang="en-GB" sz="2000" b="0" i="0" dirty="0">
                <a:solidFill>
                  <a:srgbClr val="282C33"/>
                </a:solidFill>
                <a:effectLst/>
                <a:latin typeface="Graphik"/>
              </a:rPr>
              <a:t>Creating and developing these underlying conditions will support a successful CRM value chain implementation.</a:t>
            </a:r>
          </a:p>
          <a:p>
            <a:endParaRPr lang="en-GB" dirty="0"/>
          </a:p>
        </p:txBody>
      </p:sp>
    </p:spTree>
    <p:extLst>
      <p:ext uri="{BB962C8B-B14F-4D97-AF65-F5344CB8AC3E}">
        <p14:creationId xmlns:p14="http://schemas.microsoft.com/office/powerpoint/2010/main" val="9491709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Tree>
    <p:extLst>
      <p:ext uri="{BB962C8B-B14F-4D97-AF65-F5344CB8AC3E}">
        <p14:creationId xmlns:p14="http://schemas.microsoft.com/office/powerpoint/2010/main" val="253996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Sources:</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731404" y="1376772"/>
            <a:ext cx="10729191"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000" dirty="0"/>
              <a:t>Motiwalla, L F. &amp; Thompson, J., 2012. Enterprise Systems for Management. 2 ed. Harlow: Pearson.</a:t>
            </a:r>
          </a:p>
          <a:p>
            <a:pPr algn="just"/>
            <a:r>
              <a:rPr lang="en-GB" sz="2000" dirty="0" err="1"/>
              <a:t>Baltzan</a:t>
            </a:r>
            <a:r>
              <a:rPr lang="en-GB" sz="2000" dirty="0"/>
              <a:t>, P. &amp; Philips, A., 2012. M: Information Systems. 1 ed. Boston: McGraw Hill Higher Education.</a:t>
            </a:r>
          </a:p>
          <a:p>
            <a:pPr algn="just"/>
            <a:r>
              <a:rPr lang="en-GB" sz="2000" dirty="0"/>
              <a:t>Buttle, F. &amp; </a:t>
            </a:r>
            <a:r>
              <a:rPr lang="en-GB" sz="2000" dirty="0" err="1"/>
              <a:t>Maklan</a:t>
            </a:r>
            <a:r>
              <a:rPr lang="en-GB" sz="2000" dirty="0"/>
              <a:t>, S., 2015. Customer Relationship Management/ models: Concepts and Technologies. 3 ed. Abingdon, Oxon: Routledge.</a:t>
            </a:r>
          </a:p>
          <a:p>
            <a:pPr algn="just"/>
            <a:r>
              <a:rPr lang="en-GB" sz="2000" dirty="0"/>
              <a:t>Peelen, E. &amp; Beltman, R., 2013. Customer Relationship Management. 2 ed. Harlow: Pearson Education Limited.</a:t>
            </a:r>
          </a:p>
          <a:p>
            <a:pPr algn="just"/>
            <a:endParaRPr lang="en-GB" sz="2000" dirty="0"/>
          </a:p>
          <a:p>
            <a:endParaRPr lang="en-GB" sz="1700" dirty="0"/>
          </a:p>
          <a:p>
            <a:endParaRPr lang="en-GB" sz="1700" dirty="0"/>
          </a:p>
          <a:p>
            <a:endParaRPr lang="en-GB" sz="1700" dirty="0"/>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spTree>
    <p:extLst>
      <p:ext uri="{BB962C8B-B14F-4D97-AF65-F5344CB8AC3E}">
        <p14:creationId xmlns:p14="http://schemas.microsoft.com/office/powerpoint/2010/main" val="34912788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3491</TotalTime>
  <Words>1126</Words>
  <Application>Microsoft Office PowerPoint</Application>
  <PresentationFormat>Widescreen</PresentationFormat>
  <Paragraphs>97</Paragraphs>
  <Slides>26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Graphik</vt:lpstr>
      <vt:lpstr>Aharoni</vt:lpstr>
      <vt:lpstr>Arial</vt:lpstr>
      <vt:lpstr>Candara</vt:lpstr>
      <vt:lpstr>Myriad Pro</vt:lpstr>
      <vt:lpstr>Symbol</vt:lpstr>
      <vt:lpstr>Verdana</vt:lpstr>
      <vt:lpstr>20140311PresentationUWTSDTemplate</vt:lpstr>
      <vt:lpstr>BMSW5103</vt:lpstr>
      <vt:lpstr>Learning Objectives</vt:lpstr>
      <vt:lpstr>CRM Models</vt:lpstr>
      <vt:lpstr>IDIC Model </vt:lpstr>
      <vt:lpstr>Identify</vt:lpstr>
      <vt:lpstr>Differentiate</vt:lpstr>
      <vt:lpstr>Interact</vt:lpstr>
      <vt:lpstr>Customize</vt:lpstr>
      <vt:lpstr>IDIC</vt:lpstr>
      <vt:lpstr>QCI </vt:lpstr>
      <vt:lpstr>QCI Quality competitive index </vt:lpstr>
      <vt:lpstr>QCI</vt:lpstr>
      <vt:lpstr>QCI</vt:lpstr>
      <vt:lpstr>Payne’s Five Process model </vt:lpstr>
      <vt:lpstr>Payne’s model outlines five processes: </vt:lpstr>
      <vt:lpstr>Payne’s 5 Process model</vt:lpstr>
      <vt:lpstr>CRM Value chain</vt:lpstr>
      <vt:lpstr>CRM Value chain</vt:lpstr>
      <vt:lpstr>Customer portfolio analysis</vt:lpstr>
      <vt:lpstr>Customer intimacy</vt:lpstr>
      <vt:lpstr>Network development</vt:lpstr>
      <vt:lpstr>Value proposition development</vt:lpstr>
      <vt:lpstr>Relationship management</vt:lpstr>
      <vt:lpstr>Support stage</vt:lpstr>
      <vt:lpstr>Any Questions?</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Nishi Ramsurrun</cp:lastModifiedBy>
  <cp:revision>258</cp:revision>
  <cp:lastPrinted>2018-07-09T15:27:01Z</cp:lastPrinted>
  <dcterms:created xsi:type="dcterms:W3CDTF">2002-10-07T19:43:58Z</dcterms:created>
  <dcterms:modified xsi:type="dcterms:W3CDTF">2022-03-24T12:44:49Z</dcterms:modified>
</cp:coreProperties>
</file>