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60" r:id="rId5"/>
    <p:sldId id="259"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0DA176-B8C4-4332-8D22-3F621B991D47}" v="24" dt="2022-11-13T19:51:14.9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B03D-AD6F-CC27-32F5-379AADD34A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A5087B-8CC0-A1C7-FA39-C88652E6FD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AA275B-E1E8-324D-F2F8-095BFA765D66}"/>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5" name="Footer Placeholder 4">
            <a:extLst>
              <a:ext uri="{FF2B5EF4-FFF2-40B4-BE49-F238E27FC236}">
                <a16:creationId xmlns:a16="http://schemas.microsoft.com/office/drawing/2014/main" id="{B0825513-B584-2849-873D-E34F981F4F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C6944-450C-91CA-6370-CCBB6E7C26AF}"/>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3943268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EFB09-6D09-AACD-8439-4500E88D30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214695-4FAC-4590-1CF5-28A4EB830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15E3A0-F7E8-3D5B-9623-484A951754B7}"/>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5" name="Footer Placeholder 4">
            <a:extLst>
              <a:ext uri="{FF2B5EF4-FFF2-40B4-BE49-F238E27FC236}">
                <a16:creationId xmlns:a16="http://schemas.microsoft.com/office/drawing/2014/main" id="{390E638C-79E6-048B-03BD-6CCDBE26D0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79141-57E4-F9E9-5881-E51FBAD60023}"/>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2736475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EF9E4-11D1-DB8B-18A1-A78E26F65C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2FC956-09A6-0DBE-504E-A8539438BF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F22E71-598C-8685-19FE-51EF0680F10B}"/>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5" name="Footer Placeholder 4">
            <a:extLst>
              <a:ext uri="{FF2B5EF4-FFF2-40B4-BE49-F238E27FC236}">
                <a16:creationId xmlns:a16="http://schemas.microsoft.com/office/drawing/2014/main" id="{DDF34528-DD2A-FEDE-944A-738C87DFE1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A25669-EFBA-EF17-7526-959455FEF1AC}"/>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40132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0FA7-84B3-DAEF-1CE5-172AC3EDB7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30287-5D86-9193-7908-1869046C4B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F3A313-B013-F7D3-933B-3213B9C16F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3E382F-6B15-AE8F-DBAA-4E6646F3A2EF}"/>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6" name="Footer Placeholder 5">
            <a:extLst>
              <a:ext uri="{FF2B5EF4-FFF2-40B4-BE49-F238E27FC236}">
                <a16:creationId xmlns:a16="http://schemas.microsoft.com/office/drawing/2014/main" id="{A2D6B396-F03E-F0E8-72D2-042FA70BC3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7C6139-2199-3CB1-4981-3B3711890460}"/>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1207076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49EE0-BE7F-C29B-86D0-382AF98DA4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2EB0D0-41B3-A6B0-1B2B-BCC7F946B3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6E8973-A408-A342-69F9-33642C82D4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52EB1C-E62B-A94A-214D-FADF60314E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24BB97-802C-CF4E-168D-0C2752B916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014EF6-40A4-ECF8-9DC2-A0C45E3F5416}"/>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8" name="Footer Placeholder 7">
            <a:extLst>
              <a:ext uri="{FF2B5EF4-FFF2-40B4-BE49-F238E27FC236}">
                <a16:creationId xmlns:a16="http://schemas.microsoft.com/office/drawing/2014/main" id="{9F856202-EA12-E704-182D-A8CFCA6213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2AD6C1-C6E4-C29D-A91F-901274326CDF}"/>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3106964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39D20-A53B-E99F-D135-3D58429E79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947155-21CF-2BC2-9EB1-1B3B3C08DF13}"/>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4" name="Footer Placeholder 3">
            <a:extLst>
              <a:ext uri="{FF2B5EF4-FFF2-40B4-BE49-F238E27FC236}">
                <a16:creationId xmlns:a16="http://schemas.microsoft.com/office/drawing/2014/main" id="{939D0D3D-6443-A1B2-A9BD-ED98362E55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8B9AE2-0B1E-E976-A4BE-E1CC38559E5E}"/>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2681222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51673D-59C7-9642-8BD4-64A3B0121685}"/>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3" name="Footer Placeholder 2">
            <a:extLst>
              <a:ext uri="{FF2B5EF4-FFF2-40B4-BE49-F238E27FC236}">
                <a16:creationId xmlns:a16="http://schemas.microsoft.com/office/drawing/2014/main" id="{30E63F3B-F05B-71F6-0993-F901D0BD28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0DBD56-7204-B09C-2D22-6C239D43CB54}"/>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2968158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3BD87-5319-6712-8ECB-083EB8C9BC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B510C5-8073-337B-54CC-38BF60D91A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6F6C16-A006-3DA2-AA97-2E9B8E9B59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E6E23B-5E19-46FA-C1DA-41C1C9DBC9B2}"/>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6" name="Footer Placeholder 5">
            <a:extLst>
              <a:ext uri="{FF2B5EF4-FFF2-40B4-BE49-F238E27FC236}">
                <a16:creationId xmlns:a16="http://schemas.microsoft.com/office/drawing/2014/main" id="{5D053987-C18D-4801-56C8-6E1DB7F1BF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1D417F-9B80-2784-940D-83DEEABDEA60}"/>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2256570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B9318-C775-F43D-3415-6B4E7EA0A7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477DB6-3F64-A9BC-59E1-D68D9636A6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D1775D-72B1-9A23-9604-60B257E78E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7B50CE-8DB4-A9E3-A77D-46D69B5AFE67}"/>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6" name="Footer Placeholder 5">
            <a:extLst>
              <a:ext uri="{FF2B5EF4-FFF2-40B4-BE49-F238E27FC236}">
                <a16:creationId xmlns:a16="http://schemas.microsoft.com/office/drawing/2014/main" id="{08B4D11A-272A-E791-7964-58B10C964B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2961AF-DAF9-6EAE-9F88-EE97E4F1D743}"/>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103754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84F3F-7A3F-0DD0-C08D-B39A070760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BAB05D-574B-50D0-058B-085A4F2FD0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8A5D7F-3204-25F7-1C39-4F71FDE83245}"/>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5" name="Footer Placeholder 4">
            <a:extLst>
              <a:ext uri="{FF2B5EF4-FFF2-40B4-BE49-F238E27FC236}">
                <a16:creationId xmlns:a16="http://schemas.microsoft.com/office/drawing/2014/main" id="{BF542153-BA0D-CDB9-0CD3-F5DDE0DB3D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CA9C94-7B9A-2EFC-FA53-14DE564FF7E9}"/>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1490997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A89B8F-5B5E-4190-C6BB-9E1F8C7E1A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BC90A5-B7F7-4261-09A2-CD73E4C8DD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D96B88-70EE-A151-3392-4549E8506277}"/>
              </a:ext>
            </a:extLst>
          </p:cNvPr>
          <p:cNvSpPr>
            <a:spLocks noGrp="1"/>
          </p:cNvSpPr>
          <p:nvPr>
            <p:ph type="dt" sz="half" idx="10"/>
          </p:nvPr>
        </p:nvSpPr>
        <p:spPr/>
        <p:txBody>
          <a:bodyPr/>
          <a:lstStyle/>
          <a:p>
            <a:fld id="{FBADD3CF-6301-401D-BA9D-3B25DA502817}" type="datetimeFigureOut">
              <a:rPr lang="en-GB" smtClean="0"/>
              <a:t>13/11/2022</a:t>
            </a:fld>
            <a:endParaRPr lang="en-GB"/>
          </a:p>
        </p:txBody>
      </p:sp>
      <p:sp>
        <p:nvSpPr>
          <p:cNvPr id="5" name="Footer Placeholder 4">
            <a:extLst>
              <a:ext uri="{FF2B5EF4-FFF2-40B4-BE49-F238E27FC236}">
                <a16:creationId xmlns:a16="http://schemas.microsoft.com/office/drawing/2014/main" id="{F14ADAA7-B396-1090-048B-42E74FE366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E0D07D-9D7B-3261-FAAF-CF6A71A6B970}"/>
              </a:ext>
            </a:extLst>
          </p:cNvPr>
          <p:cNvSpPr>
            <a:spLocks noGrp="1"/>
          </p:cNvSpPr>
          <p:nvPr>
            <p:ph type="sldNum" sz="quarter" idx="12"/>
          </p:nvPr>
        </p:nvSpPr>
        <p:spPr/>
        <p:txBody>
          <a:bodyPr/>
          <a:lstStyle/>
          <a:p>
            <a:fld id="{AEB083B1-931D-4EF1-82D6-2D14C93C962B}" type="slidenum">
              <a:rPr lang="en-GB" smtClean="0"/>
              <a:t>‹#›</a:t>
            </a:fld>
            <a:endParaRPr lang="en-GB"/>
          </a:p>
        </p:txBody>
      </p:sp>
    </p:spTree>
    <p:extLst>
      <p:ext uri="{BB962C8B-B14F-4D97-AF65-F5344CB8AC3E}">
        <p14:creationId xmlns:p14="http://schemas.microsoft.com/office/powerpoint/2010/main" val="3239258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D8BFA0-D375-A3BC-D6AE-C380926C7B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7E81D0-21EE-9FBF-A7A2-ADB07EB821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DF9BD6-E36F-7491-F75F-6BCFDC0C55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ADD3CF-6301-401D-BA9D-3B25DA502817}" type="datetimeFigureOut">
              <a:rPr lang="en-GB" smtClean="0"/>
              <a:t>13/11/2022</a:t>
            </a:fld>
            <a:endParaRPr lang="en-GB"/>
          </a:p>
        </p:txBody>
      </p:sp>
      <p:sp>
        <p:nvSpPr>
          <p:cNvPr id="5" name="Footer Placeholder 4">
            <a:extLst>
              <a:ext uri="{FF2B5EF4-FFF2-40B4-BE49-F238E27FC236}">
                <a16:creationId xmlns:a16="http://schemas.microsoft.com/office/drawing/2014/main" id="{124E9494-01D6-06EB-DA8F-08DAB4F076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FA0FA7-8698-8270-282B-604B9768F3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B083B1-931D-4EF1-82D6-2D14C93C962B}" type="slidenum">
              <a:rPr lang="en-GB" smtClean="0"/>
              <a:t>‹#›</a:t>
            </a:fld>
            <a:endParaRPr lang="en-GB"/>
          </a:p>
        </p:txBody>
      </p:sp>
    </p:spTree>
    <p:extLst>
      <p:ext uri="{BB962C8B-B14F-4D97-AF65-F5344CB8AC3E}">
        <p14:creationId xmlns:p14="http://schemas.microsoft.com/office/powerpoint/2010/main" val="40988881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DA77E-B4CA-E783-A9EC-F8CFD92B5FEA}"/>
              </a:ext>
            </a:extLst>
          </p:cNvPr>
          <p:cNvSpPr>
            <a:spLocks noGrp="1"/>
          </p:cNvSpPr>
          <p:nvPr>
            <p:ph type="ctrTitle"/>
          </p:nvPr>
        </p:nvSpPr>
        <p:spPr/>
        <p:txBody>
          <a:bodyPr/>
          <a:lstStyle/>
          <a:p>
            <a:r>
              <a:rPr lang="en-GB" dirty="0"/>
              <a:t>Pauline Stewart 25001364</a:t>
            </a:r>
          </a:p>
        </p:txBody>
      </p:sp>
      <p:sp>
        <p:nvSpPr>
          <p:cNvPr id="3" name="Subtitle 2">
            <a:extLst>
              <a:ext uri="{FF2B5EF4-FFF2-40B4-BE49-F238E27FC236}">
                <a16:creationId xmlns:a16="http://schemas.microsoft.com/office/drawing/2014/main" id="{E44EA34E-B534-2753-7599-4D7853637E5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52785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DC9DC-EB0A-2E90-3C98-4FE9EE1B7174}"/>
              </a:ext>
            </a:extLst>
          </p:cNvPr>
          <p:cNvSpPr>
            <a:spLocks noGrp="1"/>
          </p:cNvSpPr>
          <p:nvPr>
            <p:ph type="title"/>
          </p:nvPr>
        </p:nvSpPr>
        <p:spPr>
          <a:xfrm>
            <a:off x="957942" y="365125"/>
            <a:ext cx="10395857" cy="1325563"/>
          </a:xfrm>
        </p:spPr>
        <p:txBody>
          <a:bodyPr/>
          <a:lstStyle/>
          <a:p>
            <a:r>
              <a:rPr lang="en-GB" dirty="0"/>
              <a:t> Strategies for effective communication in a business Setting  </a:t>
            </a:r>
          </a:p>
        </p:txBody>
      </p:sp>
      <p:sp>
        <p:nvSpPr>
          <p:cNvPr id="3" name="Content Placeholder 2">
            <a:extLst>
              <a:ext uri="{FF2B5EF4-FFF2-40B4-BE49-F238E27FC236}">
                <a16:creationId xmlns:a16="http://schemas.microsoft.com/office/drawing/2014/main" id="{F8D2AD35-E9BB-AE2D-9E0C-CAC6B6B7A415}"/>
              </a:ext>
            </a:extLst>
          </p:cNvPr>
          <p:cNvSpPr>
            <a:spLocks noGrp="1"/>
          </p:cNvSpPr>
          <p:nvPr>
            <p:ph idx="1"/>
          </p:nvPr>
        </p:nvSpPr>
        <p:spPr/>
        <p:txBody>
          <a:bodyPr>
            <a:normAutofit lnSpcReduction="10000"/>
          </a:bodyPr>
          <a:lstStyle/>
          <a:p>
            <a:r>
              <a:rPr lang="en-GB" dirty="0"/>
              <a:t>D </a:t>
            </a:r>
            <a:r>
              <a:rPr lang="en-GB" dirty="0" err="1"/>
              <a:t>Berlos</a:t>
            </a:r>
            <a:r>
              <a:rPr lang="en-GB" dirty="0"/>
              <a:t>  analysis the theory of communication in 1960 </a:t>
            </a:r>
          </a:p>
          <a:p>
            <a:r>
              <a:rPr lang="en-GB" dirty="0"/>
              <a:t>Known as the SMCR</a:t>
            </a:r>
          </a:p>
          <a:p>
            <a:endParaRPr lang="en-GB" dirty="0"/>
          </a:p>
          <a:p>
            <a:r>
              <a:rPr lang="en-GB" dirty="0"/>
              <a:t> SOURCE Encodes MESSAGE CHANNEL </a:t>
            </a:r>
          </a:p>
          <a:p>
            <a:r>
              <a:rPr lang="en-GB" dirty="0"/>
              <a:t>Decodes  RECEIVER</a:t>
            </a:r>
          </a:p>
          <a:p>
            <a:endParaRPr lang="en-GB" dirty="0"/>
          </a:p>
          <a:p>
            <a:endParaRPr lang="en-GB" dirty="0"/>
          </a:p>
          <a:p>
            <a:r>
              <a:rPr lang="en-GB" dirty="0" err="1"/>
              <a:t>Berlo</a:t>
            </a:r>
            <a:r>
              <a:rPr lang="en-GB" dirty="0"/>
              <a:t>, D. (1960). The process of communication: an introduction to theory and </a:t>
            </a:r>
            <a:r>
              <a:rPr lang="en-GB" dirty="0" err="1"/>
              <a:t>practice,Holt</a:t>
            </a:r>
            <a:r>
              <a:rPr lang="en-GB" dirty="0"/>
              <a:t>, Reinhart and Winston, New York.</a:t>
            </a:r>
          </a:p>
        </p:txBody>
      </p:sp>
    </p:spTree>
    <p:extLst>
      <p:ext uri="{BB962C8B-B14F-4D97-AF65-F5344CB8AC3E}">
        <p14:creationId xmlns:p14="http://schemas.microsoft.com/office/powerpoint/2010/main" val="2616374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7AC69-8B17-FD03-25A7-53D4547C5558}"/>
              </a:ext>
            </a:extLst>
          </p:cNvPr>
          <p:cNvSpPr>
            <a:spLocks noGrp="1"/>
          </p:cNvSpPr>
          <p:nvPr>
            <p:ph type="title"/>
          </p:nvPr>
        </p:nvSpPr>
        <p:spPr>
          <a:xfrm>
            <a:off x="1153618" y="1239927"/>
            <a:ext cx="4008586" cy="4680583"/>
          </a:xfrm>
        </p:spPr>
        <p:txBody>
          <a:bodyPr anchor="ctr">
            <a:normAutofit/>
          </a:bodyPr>
          <a:lstStyle/>
          <a:p>
            <a:r>
              <a:rPr lang="en-GB" sz="5200"/>
              <a:t>Case study – Tom, his project team, and amazon – Part 1</a:t>
            </a:r>
          </a:p>
        </p:txBody>
      </p:sp>
      <p:sp>
        <p:nvSpPr>
          <p:cNvPr id="3" name="Content Placeholder 2">
            <a:extLst>
              <a:ext uri="{FF2B5EF4-FFF2-40B4-BE49-F238E27FC236}">
                <a16:creationId xmlns:a16="http://schemas.microsoft.com/office/drawing/2014/main" id="{05FC20A0-9A9A-30F3-676F-145CDAC01DB0}"/>
              </a:ext>
            </a:extLst>
          </p:cNvPr>
          <p:cNvSpPr>
            <a:spLocks noGrp="1"/>
          </p:cNvSpPr>
          <p:nvPr>
            <p:ph idx="1"/>
          </p:nvPr>
        </p:nvSpPr>
        <p:spPr>
          <a:xfrm>
            <a:off x="6291923" y="1239927"/>
            <a:ext cx="4971824" cy="4680583"/>
          </a:xfrm>
        </p:spPr>
        <p:txBody>
          <a:bodyPr anchor="ctr">
            <a:normAutofit/>
          </a:bodyPr>
          <a:lstStyle/>
          <a:p>
            <a:pPr marL="0" indent="0">
              <a:buNone/>
            </a:pPr>
            <a:r>
              <a:rPr lang="en-GB" sz="1700" dirty="0"/>
              <a:t>Tom, his team and amazon can benefit of effective communication. </a:t>
            </a:r>
          </a:p>
          <a:p>
            <a:pPr marL="0" indent="0">
              <a:buNone/>
            </a:pPr>
            <a:r>
              <a:rPr lang="en-GB" sz="1700" dirty="0"/>
              <a:t>Effective communication is a procedure of replacing ideas, thoughts, opinions, knowledge and statistics to ensure that the message is understood</a:t>
            </a:r>
          </a:p>
          <a:p>
            <a:pPr marL="0" indent="0">
              <a:buNone/>
            </a:pPr>
            <a:r>
              <a:rPr lang="en-GB" sz="1700" dirty="0"/>
              <a:t>Communication takes place in a lot of places, verbal, non verbal ,written , visual and listening are all examples of communication .it can arise in person, on forums, social media and websites. </a:t>
            </a:r>
          </a:p>
          <a:p>
            <a:pPr marL="0" indent="0">
              <a:buNone/>
            </a:pPr>
            <a:r>
              <a:rPr lang="en-GB" sz="1700" dirty="0"/>
              <a:t>Effective communication benefits people by  “ensuring everyone understands their duties and responsibilities, helps build quality clients and employee relationships and keeps employees engaged and productive.” ( indeed, para 1, 2022)   </a:t>
            </a:r>
          </a:p>
          <a:p>
            <a:pPr marL="0" indent="0">
              <a:buNone/>
            </a:pPr>
            <a:endParaRPr lang="en-GB" sz="1700" dirty="0"/>
          </a:p>
        </p:txBody>
      </p:sp>
    </p:spTree>
    <p:extLst>
      <p:ext uri="{BB962C8B-B14F-4D97-AF65-F5344CB8AC3E}">
        <p14:creationId xmlns:p14="http://schemas.microsoft.com/office/powerpoint/2010/main" val="2192249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CF512-7065-079B-C5A8-02F1EA834E6B}"/>
              </a:ext>
            </a:extLst>
          </p:cNvPr>
          <p:cNvSpPr>
            <a:spLocks noGrp="1"/>
          </p:cNvSpPr>
          <p:nvPr>
            <p:ph type="title"/>
          </p:nvPr>
        </p:nvSpPr>
        <p:spPr>
          <a:xfrm>
            <a:off x="793662" y="386930"/>
            <a:ext cx="10066122" cy="1298448"/>
          </a:xfrm>
        </p:spPr>
        <p:txBody>
          <a:bodyPr anchor="b">
            <a:normAutofit/>
          </a:bodyPr>
          <a:lstStyle/>
          <a:p>
            <a:r>
              <a:rPr lang="en-GB" dirty="0"/>
              <a:t>Case study – Tom, his project team, and amazon – Part 2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90FF12-3D92-7D91-6190-FBB044B8B3EE}"/>
              </a:ext>
            </a:extLst>
          </p:cNvPr>
          <p:cNvSpPr>
            <a:spLocks noGrp="1"/>
          </p:cNvSpPr>
          <p:nvPr>
            <p:ph idx="1"/>
          </p:nvPr>
        </p:nvSpPr>
        <p:spPr>
          <a:xfrm>
            <a:off x="793661" y="2599509"/>
            <a:ext cx="4530898" cy="3639450"/>
          </a:xfrm>
        </p:spPr>
        <p:txBody>
          <a:bodyPr anchor="ctr">
            <a:normAutofit/>
          </a:bodyPr>
          <a:lstStyle/>
          <a:p>
            <a:pPr marL="0" indent="0">
              <a:buNone/>
            </a:pPr>
            <a:r>
              <a:rPr lang="en-GB" sz="1700" dirty="0"/>
              <a:t>There are a number of models of communication that Tom should apply in order to improve the relationship between him and his team. An example of this is the Shannon weaver model of communication which “ is a model consisting of basic elements such as a source, encoder, medium, decoder, receiver and noise. It describes the way in which information flows from a sender to a receiver” (study.com, 2003-2022, Para 1) Tom should use the Shannon weaver model as this particular approach has been created to enhance effective communication between sender and recipient. </a:t>
            </a:r>
          </a:p>
          <a:p>
            <a:pPr marL="0" indent="0">
              <a:buNone/>
            </a:pPr>
            <a:endParaRPr lang="en-GB" sz="1700" dirty="0"/>
          </a:p>
          <a:p>
            <a:pPr marL="0" indent="0">
              <a:buNone/>
            </a:pPr>
            <a:endParaRPr lang="en-GB" sz="1700" dirty="0"/>
          </a:p>
        </p:txBody>
      </p:sp>
      <p:pic>
        <p:nvPicPr>
          <p:cNvPr id="4" name="Picture 3">
            <a:extLst>
              <a:ext uri="{FF2B5EF4-FFF2-40B4-BE49-F238E27FC236}">
                <a16:creationId xmlns:a16="http://schemas.microsoft.com/office/drawing/2014/main" id="{D5004B4A-6DA3-880B-B552-83F7CBAFFE10}"/>
              </a:ext>
            </a:extLst>
          </p:cNvPr>
          <p:cNvPicPr>
            <a:picLocks noChangeAspect="1"/>
          </p:cNvPicPr>
          <p:nvPr/>
        </p:nvPicPr>
        <p:blipFill>
          <a:blip r:embed="rId2"/>
          <a:stretch>
            <a:fillRect/>
          </a:stretch>
        </p:blipFill>
        <p:spPr>
          <a:xfrm>
            <a:off x="5911532" y="3002305"/>
            <a:ext cx="5150277" cy="26781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3955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2">
            <a:extLst>
              <a:ext uri="{FF2B5EF4-FFF2-40B4-BE49-F238E27FC236}">
                <a16:creationId xmlns:a16="http://schemas.microsoft.com/office/drawing/2014/main" id="{F549CA6F-5310-434A-9717-D7AF41FCE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6673E-76A0-DF3E-FC16-3F732E6861E0}"/>
              </a:ext>
            </a:extLst>
          </p:cNvPr>
          <p:cNvSpPr>
            <a:spLocks noGrp="1"/>
          </p:cNvSpPr>
          <p:nvPr>
            <p:ph type="title"/>
          </p:nvPr>
        </p:nvSpPr>
        <p:spPr>
          <a:xfrm>
            <a:off x="1083571" y="1935452"/>
            <a:ext cx="6748464" cy="3564200"/>
          </a:xfrm>
        </p:spPr>
        <p:txBody>
          <a:bodyPr vert="horz" lIns="91440" tIns="45720" rIns="91440" bIns="45720" rtlCol="0" anchor="t">
            <a:normAutofit fontScale="90000"/>
          </a:bodyPr>
          <a:lstStyle/>
          <a:p>
            <a:r>
              <a:rPr lang="en-US" sz="1500" dirty="0"/>
              <a:t> </a:t>
            </a:r>
            <a:r>
              <a:rPr lang="en-US" sz="2200" dirty="0"/>
              <a:t>Non- Verbal communication</a:t>
            </a:r>
            <a:br>
              <a:rPr lang="en-US" sz="2200" dirty="0"/>
            </a:br>
            <a:r>
              <a:rPr lang="en-US" sz="2200" dirty="0"/>
              <a:t>“Nonverbal communication (NVC) is the transmission of messages or signals through a nonverbal platform such as eye contact, facial expressions, gestures, posture, and body language.” (Wikipedia, Para 1) </a:t>
            </a:r>
            <a:br>
              <a:rPr lang="en-US" sz="2200" dirty="0"/>
            </a:br>
            <a:br>
              <a:rPr lang="en-US" sz="2200" dirty="0"/>
            </a:br>
            <a:r>
              <a:rPr lang="en-US" sz="2200" dirty="0"/>
              <a:t>If you've ever witnessed someone communicating with sign language, you've probably noticed the complex blend of hand gestures, body language, facial emotions, timing, and touch that the individual uses to do so. It really is a fantastic illustration of nonverbal communication!</a:t>
            </a:r>
            <a:br>
              <a:rPr lang="en-US" sz="1500" dirty="0"/>
            </a:br>
            <a:br>
              <a:rPr lang="en-US" sz="1500" dirty="0"/>
            </a:br>
            <a:br>
              <a:rPr lang="en-US" sz="1500" dirty="0"/>
            </a:br>
            <a:r>
              <a:rPr lang="en-US" sz="1500" dirty="0"/>
              <a:t> </a:t>
            </a:r>
          </a:p>
        </p:txBody>
      </p:sp>
      <p:grpSp>
        <p:nvGrpSpPr>
          <p:cNvPr id="33" name="Group 2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79173"/>
            <a:ext cx="731521" cy="673460"/>
            <a:chOff x="3940602" y="308034"/>
            <a:chExt cx="2116791" cy="3428999"/>
          </a:xfrm>
          <a:solidFill>
            <a:schemeClr val="accent4"/>
          </a:solidFill>
        </p:grpSpPr>
        <p:sp>
          <p:nvSpPr>
            <p:cNvPr id="26" name="Rectangle 2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233" y="191193"/>
            <a:ext cx="3204078" cy="646730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2F7EF8B-321B-58EB-DA2B-61C1E642C285}"/>
              </a:ext>
            </a:extLst>
          </p:cNvPr>
          <p:cNvPicPr>
            <a:picLocks noChangeAspect="1"/>
          </p:cNvPicPr>
          <p:nvPr/>
        </p:nvPicPr>
        <p:blipFill>
          <a:blip r:embed="rId2"/>
          <a:stretch>
            <a:fillRect/>
          </a:stretch>
        </p:blipFill>
        <p:spPr>
          <a:xfrm>
            <a:off x="9067960" y="376844"/>
            <a:ext cx="2106266" cy="1400667"/>
          </a:xfrm>
          <a:prstGeom prst="rect">
            <a:avLst/>
          </a:prstGeom>
        </p:spPr>
      </p:pic>
      <p:pic>
        <p:nvPicPr>
          <p:cNvPr id="6" name="Picture 5">
            <a:extLst>
              <a:ext uri="{FF2B5EF4-FFF2-40B4-BE49-F238E27FC236}">
                <a16:creationId xmlns:a16="http://schemas.microsoft.com/office/drawing/2014/main" id="{1EDB4B89-F1B9-BA09-F3D0-874B2521AB13}"/>
              </a:ext>
            </a:extLst>
          </p:cNvPr>
          <p:cNvPicPr>
            <a:picLocks noChangeAspect="1"/>
          </p:cNvPicPr>
          <p:nvPr/>
        </p:nvPicPr>
        <p:blipFill>
          <a:blip r:embed="rId3"/>
          <a:stretch>
            <a:fillRect/>
          </a:stretch>
        </p:blipFill>
        <p:spPr>
          <a:xfrm>
            <a:off x="8958714" y="1935452"/>
            <a:ext cx="2324759" cy="1400667"/>
          </a:xfrm>
          <a:prstGeom prst="rect">
            <a:avLst/>
          </a:prstGeom>
        </p:spPr>
      </p:pic>
      <p:pic>
        <p:nvPicPr>
          <p:cNvPr id="5" name="Picture 4">
            <a:extLst>
              <a:ext uri="{FF2B5EF4-FFF2-40B4-BE49-F238E27FC236}">
                <a16:creationId xmlns:a16="http://schemas.microsoft.com/office/drawing/2014/main" id="{147797BB-826B-EEC3-3209-510DAC1CF352}"/>
              </a:ext>
            </a:extLst>
          </p:cNvPr>
          <p:cNvPicPr>
            <a:picLocks noChangeAspect="1"/>
          </p:cNvPicPr>
          <p:nvPr/>
        </p:nvPicPr>
        <p:blipFill>
          <a:blip r:embed="rId4"/>
          <a:stretch>
            <a:fillRect/>
          </a:stretch>
        </p:blipFill>
        <p:spPr>
          <a:xfrm>
            <a:off x="8870498" y="3497675"/>
            <a:ext cx="2501191" cy="1400667"/>
          </a:xfrm>
          <a:prstGeom prst="rect">
            <a:avLst/>
          </a:prstGeom>
        </p:spPr>
      </p:pic>
      <p:pic>
        <p:nvPicPr>
          <p:cNvPr id="4" name="Picture 3">
            <a:extLst>
              <a:ext uri="{FF2B5EF4-FFF2-40B4-BE49-F238E27FC236}">
                <a16:creationId xmlns:a16="http://schemas.microsoft.com/office/drawing/2014/main" id="{0D8406CF-F6BF-6C80-5C6D-30685C68EF2E}"/>
              </a:ext>
            </a:extLst>
          </p:cNvPr>
          <p:cNvPicPr>
            <a:picLocks noChangeAspect="1"/>
          </p:cNvPicPr>
          <p:nvPr/>
        </p:nvPicPr>
        <p:blipFill>
          <a:blip r:embed="rId5"/>
          <a:stretch>
            <a:fillRect/>
          </a:stretch>
        </p:blipFill>
        <p:spPr>
          <a:xfrm>
            <a:off x="8754589" y="5050008"/>
            <a:ext cx="2733008" cy="1400667"/>
          </a:xfrm>
          <a:prstGeom prst="rect">
            <a:avLst/>
          </a:prstGeom>
        </p:spPr>
      </p:pic>
      <p:sp>
        <p:nvSpPr>
          <p:cNvPr id="3" name="TextBox 2">
            <a:extLst>
              <a:ext uri="{FF2B5EF4-FFF2-40B4-BE49-F238E27FC236}">
                <a16:creationId xmlns:a16="http://schemas.microsoft.com/office/drawing/2014/main" id="{3459728B-4F96-BA62-FA1C-8B5FA26651B5}"/>
              </a:ext>
            </a:extLst>
          </p:cNvPr>
          <p:cNvSpPr txBox="1"/>
          <p:nvPr/>
        </p:nvSpPr>
        <p:spPr>
          <a:xfrm>
            <a:off x="1364974" y="1192696"/>
            <a:ext cx="5274365" cy="523220"/>
          </a:xfrm>
          <a:prstGeom prst="rect">
            <a:avLst/>
          </a:prstGeom>
          <a:noFill/>
        </p:spPr>
        <p:txBody>
          <a:bodyPr wrap="square" rtlCol="0">
            <a:spAutoFit/>
          </a:bodyPr>
          <a:lstStyle/>
          <a:p>
            <a:r>
              <a:rPr lang="en-GB" sz="2800" b="1" dirty="0"/>
              <a:t>Non- Verbal Communication </a:t>
            </a:r>
          </a:p>
        </p:txBody>
      </p:sp>
    </p:spTree>
    <p:extLst>
      <p:ext uri="{BB962C8B-B14F-4D97-AF65-F5344CB8AC3E}">
        <p14:creationId xmlns:p14="http://schemas.microsoft.com/office/powerpoint/2010/main" val="3977488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05C12-A0F1-F587-2E7F-BEFEFEEE392C}"/>
              </a:ext>
            </a:extLst>
          </p:cNvPr>
          <p:cNvSpPr>
            <a:spLocks noGrp="1"/>
          </p:cNvSpPr>
          <p:nvPr>
            <p:ph type="title"/>
          </p:nvPr>
        </p:nvSpPr>
        <p:spPr>
          <a:xfrm>
            <a:off x="838201" y="345810"/>
            <a:ext cx="5120561" cy="1325563"/>
          </a:xfrm>
        </p:spPr>
        <p:txBody>
          <a:bodyPr>
            <a:normAutofit fontScale="90000"/>
          </a:bodyPr>
          <a:lstStyle/>
          <a:p>
            <a:r>
              <a:rPr lang="en-GB" sz="4800" dirty="0"/>
              <a:t>Effective Communication </a:t>
            </a:r>
          </a:p>
        </p:txBody>
      </p:sp>
      <p:sp>
        <p:nvSpPr>
          <p:cNvPr id="3" name="Content Placeholder 2">
            <a:extLst>
              <a:ext uri="{FF2B5EF4-FFF2-40B4-BE49-F238E27FC236}">
                <a16:creationId xmlns:a16="http://schemas.microsoft.com/office/drawing/2014/main" id="{0B7AAF22-7ED0-E5D8-8BC6-CECC509F1A0A}"/>
              </a:ext>
            </a:extLst>
          </p:cNvPr>
          <p:cNvSpPr>
            <a:spLocks noGrp="1"/>
          </p:cNvSpPr>
          <p:nvPr>
            <p:ph idx="1"/>
          </p:nvPr>
        </p:nvSpPr>
        <p:spPr>
          <a:xfrm>
            <a:off x="838201" y="1825625"/>
            <a:ext cx="5092194" cy="4351338"/>
          </a:xfrm>
        </p:spPr>
        <p:txBody>
          <a:bodyPr>
            <a:normAutofit/>
          </a:bodyPr>
          <a:lstStyle/>
          <a:p>
            <a:pPr marL="0" indent="0">
              <a:buNone/>
            </a:pPr>
            <a:r>
              <a:rPr lang="en-GB" sz="2200"/>
              <a:t>The individual who creates and transmits the message is known as the encoder. They must determine how the message will be received by the audience and make necessary alterations to ensure the desired perception of the message.</a:t>
            </a:r>
          </a:p>
          <a:p>
            <a:pPr marL="0" indent="0">
              <a:buNone/>
            </a:pPr>
            <a:r>
              <a:rPr lang="en-GB" sz="2200"/>
              <a:t>The audience then interprets or decodes the message on their own. The process of decoding involves converting verbal communication into thoughts. . For example, you may realise your hungry and encode the following message to send to your mate. “I am hungry” </a:t>
            </a:r>
          </a:p>
          <a:p>
            <a:pPr marL="0" indent="0">
              <a:buNone/>
            </a:pPr>
            <a:endParaRPr lang="en-GB" sz="220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0BDD88C-FAA1-4815-67F1-49361995572D}"/>
              </a:ext>
            </a:extLst>
          </p:cNvPr>
          <p:cNvPicPr>
            <a:picLocks noChangeAspect="1"/>
          </p:cNvPicPr>
          <p:nvPr/>
        </p:nvPicPr>
        <p:blipFill rotWithShape="1">
          <a:blip r:embed="rId2"/>
          <a:srcRect l="9142" r="16583"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1C205A29-428A-501B-C504-99C53A9F6B1C}"/>
              </a:ext>
            </a:extLst>
          </p:cNvPr>
          <p:cNvPicPr>
            <a:picLocks noChangeAspect="1"/>
          </p:cNvPicPr>
          <p:nvPr/>
        </p:nvPicPr>
        <p:blipFill rotWithShape="1">
          <a:blip r:embed="rId3"/>
          <a:srcRect r="-3" b="2318"/>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166445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94F6574-DBD5-3345-BF02-A29B40409FD9}"/>
              </a:ext>
            </a:extLst>
          </p:cNvPr>
          <p:cNvPicPr>
            <a:picLocks noChangeAspect="1"/>
          </p:cNvPicPr>
          <p:nvPr/>
        </p:nvPicPr>
        <p:blipFill>
          <a:blip r:embed="rId2"/>
          <a:stretch>
            <a:fillRect/>
          </a:stretch>
        </p:blipFill>
        <p:spPr>
          <a:xfrm>
            <a:off x="643467" y="2151649"/>
            <a:ext cx="5294716" cy="2554700"/>
          </a:xfrm>
          <a:prstGeom prst="rect">
            <a:avLst/>
          </a:prstGeom>
        </p:spPr>
      </p:pic>
      <p:cxnSp>
        <p:nvCxnSpPr>
          <p:cNvPr id="14" name="Straight Connector 13">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298D732-3383-98B9-2B4D-59B5A5F49A78}"/>
              </a:ext>
            </a:extLst>
          </p:cNvPr>
          <p:cNvPicPr>
            <a:picLocks noChangeAspect="1"/>
          </p:cNvPicPr>
          <p:nvPr/>
        </p:nvPicPr>
        <p:blipFill>
          <a:blip r:embed="rId3"/>
          <a:stretch>
            <a:fillRect/>
          </a:stretch>
        </p:blipFill>
        <p:spPr>
          <a:xfrm>
            <a:off x="6253817" y="2105321"/>
            <a:ext cx="5294715" cy="2647357"/>
          </a:xfrm>
          <a:prstGeom prst="rect">
            <a:avLst/>
          </a:prstGeom>
        </p:spPr>
      </p:pic>
    </p:spTree>
    <p:extLst>
      <p:ext uri="{BB962C8B-B14F-4D97-AF65-F5344CB8AC3E}">
        <p14:creationId xmlns:p14="http://schemas.microsoft.com/office/powerpoint/2010/main" val="2852088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737F7-8086-AD67-BC42-25310129A1E7}"/>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1F6CD965-4C38-A409-5DB0-09CC85B61467}"/>
              </a:ext>
            </a:extLst>
          </p:cNvPr>
          <p:cNvSpPr>
            <a:spLocks noGrp="1"/>
          </p:cNvSpPr>
          <p:nvPr>
            <p:ph idx="1"/>
          </p:nvPr>
        </p:nvSpPr>
        <p:spPr/>
        <p:txBody>
          <a:bodyPr>
            <a:normAutofit/>
          </a:bodyPr>
          <a:lstStyle/>
          <a:p>
            <a:r>
              <a:rPr lang="en-GB" sz="2000" dirty="0"/>
              <a:t>Indeed. (2022). 10 Benefits of Effective Communication in the Workplace. {Online} Available at: </a:t>
            </a:r>
            <a:r>
              <a:rPr lang="en-GB" sz="2000" dirty="0">
                <a:solidFill>
                  <a:srgbClr val="FF0066"/>
                </a:solidFill>
              </a:rPr>
              <a:t>https://www.indeed.com/career-advice/career-development/communication-benefits </a:t>
            </a:r>
          </a:p>
          <a:p>
            <a:r>
              <a:rPr lang="en-GB" sz="2000" dirty="0"/>
              <a:t>Study.com (2003-2022) What is Shannon Weaver model and transaction model? {Online} Available at: </a:t>
            </a:r>
            <a:r>
              <a:rPr lang="en-GB" sz="2000" dirty="0">
                <a:solidFill>
                  <a:srgbClr val="FF0066"/>
                </a:solidFill>
              </a:rPr>
              <a:t>https://study.com/learn/lesson/shannon-weaver-model-communication-theory-parts-transmission-model.html#:~:text=Shannon%20weaver%20model%20is%20a,and%20the%20receiver%20engaging%20simultaneously. </a:t>
            </a:r>
          </a:p>
          <a:p>
            <a:r>
              <a:rPr lang="en-GB" sz="2000" dirty="0"/>
              <a:t>Wikipedia (2022) Non-verbal communication. {online} Available at: </a:t>
            </a:r>
            <a:r>
              <a:rPr lang="en-GB" sz="2000" dirty="0">
                <a:solidFill>
                  <a:srgbClr val="FF0066"/>
                </a:solidFill>
              </a:rPr>
              <a:t>https://en.wikipedia.org/wiki/Nonverbal_communication </a:t>
            </a:r>
          </a:p>
          <a:p>
            <a:endParaRPr lang="en-GB" dirty="0"/>
          </a:p>
        </p:txBody>
      </p:sp>
    </p:spTree>
    <p:extLst>
      <p:ext uri="{BB962C8B-B14F-4D97-AF65-F5344CB8AC3E}">
        <p14:creationId xmlns:p14="http://schemas.microsoft.com/office/powerpoint/2010/main" val="2561963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A1502-19F7-B16F-A2B7-899AD6029CBD}"/>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a:solidFill>
                  <a:schemeClr val="tx1"/>
                </a:solidFill>
                <a:latin typeface="+mj-lt"/>
                <a:ea typeface="+mj-ea"/>
                <a:cs typeface="+mj-cs"/>
              </a:rPr>
              <a:t>Teamwork Evaluation. </a:t>
            </a:r>
          </a:p>
        </p:txBody>
      </p:sp>
      <p:graphicFrame>
        <p:nvGraphicFramePr>
          <p:cNvPr id="4" name="Table 4">
            <a:extLst>
              <a:ext uri="{FF2B5EF4-FFF2-40B4-BE49-F238E27FC236}">
                <a16:creationId xmlns:a16="http://schemas.microsoft.com/office/drawing/2014/main" id="{B955BBB1-D6B2-3D27-BBDD-908D10387B31}"/>
              </a:ext>
            </a:extLst>
          </p:cNvPr>
          <p:cNvGraphicFramePr>
            <a:graphicFrameLocks noGrp="1"/>
          </p:cNvGraphicFramePr>
          <p:nvPr>
            <p:extLst>
              <p:ext uri="{D42A27DB-BD31-4B8C-83A1-F6EECF244321}">
                <p14:modId xmlns:p14="http://schemas.microsoft.com/office/powerpoint/2010/main" val="1783406133"/>
              </p:ext>
            </p:extLst>
          </p:nvPr>
        </p:nvGraphicFramePr>
        <p:xfrm>
          <a:off x="1490850" y="1863801"/>
          <a:ext cx="9210300" cy="4440748"/>
        </p:xfrm>
        <a:graphic>
          <a:graphicData uri="http://schemas.openxmlformats.org/drawingml/2006/table">
            <a:tbl>
              <a:tblPr firstRow="1" bandRow="1">
                <a:tableStyleId>{5C22544A-7EE6-4342-B048-85BDC9FD1C3A}</a:tableStyleId>
              </a:tblPr>
              <a:tblGrid>
                <a:gridCol w="4605150">
                  <a:extLst>
                    <a:ext uri="{9D8B030D-6E8A-4147-A177-3AD203B41FA5}">
                      <a16:colId xmlns:a16="http://schemas.microsoft.com/office/drawing/2014/main" val="1619924136"/>
                    </a:ext>
                  </a:extLst>
                </a:gridCol>
                <a:gridCol w="4605150">
                  <a:extLst>
                    <a:ext uri="{9D8B030D-6E8A-4147-A177-3AD203B41FA5}">
                      <a16:colId xmlns:a16="http://schemas.microsoft.com/office/drawing/2014/main" val="3581789804"/>
                    </a:ext>
                  </a:extLst>
                </a:gridCol>
              </a:tblGrid>
              <a:tr h="526627">
                <a:tc>
                  <a:txBody>
                    <a:bodyPr/>
                    <a:lstStyle/>
                    <a:p>
                      <a:r>
                        <a:rPr lang="en-GB" sz="1400"/>
                        <a:t>Teamwork Evaluation </a:t>
                      </a:r>
                    </a:p>
                    <a:p>
                      <a:endParaRPr lang="en-GB" sz="1400"/>
                    </a:p>
                  </a:txBody>
                  <a:tcPr marL="71166" marR="71166" marT="35583" marB="35583"/>
                </a:tc>
                <a:tc>
                  <a:txBody>
                    <a:bodyPr/>
                    <a:lstStyle/>
                    <a:p>
                      <a:r>
                        <a:rPr lang="en-GB" sz="1400"/>
                        <a:t>Team responses. </a:t>
                      </a:r>
                    </a:p>
                    <a:p>
                      <a:endParaRPr lang="en-GB" sz="1400"/>
                    </a:p>
                  </a:txBody>
                  <a:tcPr marL="71166" marR="71166" marT="35583" marB="35583"/>
                </a:tc>
                <a:extLst>
                  <a:ext uri="{0D108BD9-81ED-4DB2-BD59-A6C34878D82A}">
                    <a16:rowId xmlns:a16="http://schemas.microsoft.com/office/drawing/2014/main" val="4064321927"/>
                  </a:ext>
                </a:extLst>
              </a:tr>
              <a:tr h="526627">
                <a:tc>
                  <a:txBody>
                    <a:bodyPr/>
                    <a:lstStyle/>
                    <a:p>
                      <a:r>
                        <a:rPr lang="en-GB" sz="1400"/>
                        <a:t>Who was in your team? </a:t>
                      </a:r>
                    </a:p>
                    <a:p>
                      <a:endParaRPr lang="en-GB" sz="1400"/>
                    </a:p>
                  </a:txBody>
                  <a:tcPr marL="71166" marR="71166" marT="35583" marB="35583"/>
                </a:tc>
                <a:tc>
                  <a:txBody>
                    <a:bodyPr/>
                    <a:lstStyle/>
                    <a:p>
                      <a:r>
                        <a:rPr lang="en-GB" sz="1400"/>
                        <a:t>In my team there was myself Vianelis, Pauline, Denise</a:t>
                      </a:r>
                    </a:p>
                    <a:p>
                      <a:endParaRPr lang="en-GB" sz="1400"/>
                    </a:p>
                  </a:txBody>
                  <a:tcPr marL="71166" marR="71166" marT="35583" marB="35583"/>
                </a:tc>
                <a:extLst>
                  <a:ext uri="{0D108BD9-81ED-4DB2-BD59-A6C34878D82A}">
                    <a16:rowId xmlns:a16="http://schemas.microsoft.com/office/drawing/2014/main" val="1048379379"/>
                  </a:ext>
                </a:extLst>
              </a:tr>
              <a:tr h="953622">
                <a:tc>
                  <a:txBody>
                    <a:bodyPr/>
                    <a:lstStyle/>
                    <a:p>
                      <a:r>
                        <a:rPr lang="en-GB" sz="1400"/>
                        <a:t>What were the key strengths of your team? </a:t>
                      </a:r>
                    </a:p>
                    <a:p>
                      <a:endParaRPr lang="en-GB" sz="1400"/>
                    </a:p>
                  </a:txBody>
                  <a:tcPr marL="71166" marR="71166" marT="35583" marB="35583"/>
                </a:tc>
                <a:tc>
                  <a:txBody>
                    <a:bodyPr/>
                    <a:lstStyle/>
                    <a:p>
                      <a:r>
                        <a:rPr lang="en-GB" sz="1400"/>
                        <a:t>We were all able to provide important information and reach our best ability, we still produced great work and helped one another as much as we could </a:t>
                      </a:r>
                    </a:p>
                    <a:p>
                      <a:endParaRPr lang="en-GB" sz="1400"/>
                    </a:p>
                  </a:txBody>
                  <a:tcPr marL="71166" marR="71166" marT="35583" marB="35583"/>
                </a:tc>
                <a:extLst>
                  <a:ext uri="{0D108BD9-81ED-4DB2-BD59-A6C34878D82A}">
                    <a16:rowId xmlns:a16="http://schemas.microsoft.com/office/drawing/2014/main" val="1423902183"/>
                  </a:ext>
                </a:extLst>
              </a:tr>
              <a:tr h="740125">
                <a:tc>
                  <a:txBody>
                    <a:bodyPr/>
                    <a:lstStyle/>
                    <a:p>
                      <a:r>
                        <a:rPr lang="en-GB" sz="1400"/>
                        <a:t>What were the challenges that you overcame as a team?</a:t>
                      </a:r>
                    </a:p>
                    <a:p>
                      <a:endParaRPr lang="en-GB" sz="1400"/>
                    </a:p>
                  </a:txBody>
                  <a:tcPr marL="71166" marR="71166" marT="35583" marB="35583"/>
                </a:tc>
                <a:tc>
                  <a:txBody>
                    <a:bodyPr/>
                    <a:lstStyle/>
                    <a:p>
                      <a:r>
                        <a:rPr lang="en-GB" sz="1400"/>
                        <a:t>We didn’t work as strongly as a team as I felt like we all struggled to find the time to work together </a:t>
                      </a:r>
                    </a:p>
                    <a:p>
                      <a:endParaRPr lang="en-GB" sz="1400"/>
                    </a:p>
                  </a:txBody>
                  <a:tcPr marL="71166" marR="71166" marT="35583" marB="35583"/>
                </a:tc>
                <a:extLst>
                  <a:ext uri="{0D108BD9-81ED-4DB2-BD59-A6C34878D82A}">
                    <a16:rowId xmlns:a16="http://schemas.microsoft.com/office/drawing/2014/main" val="1897857409"/>
                  </a:ext>
                </a:extLst>
              </a:tr>
              <a:tr h="953622">
                <a:tc>
                  <a:txBody>
                    <a:bodyPr/>
                    <a:lstStyle/>
                    <a:p>
                      <a:r>
                        <a:rPr lang="en-GB" sz="1400"/>
                        <a:t>What would you do differently if you worked as a team again?</a:t>
                      </a:r>
                    </a:p>
                    <a:p>
                      <a:endParaRPr lang="en-GB" sz="1400"/>
                    </a:p>
                    <a:p>
                      <a:endParaRPr lang="en-GB" sz="1400"/>
                    </a:p>
                  </a:txBody>
                  <a:tcPr marL="71166" marR="71166" marT="35583" marB="35583"/>
                </a:tc>
                <a:tc>
                  <a:txBody>
                    <a:bodyPr/>
                    <a:lstStyle/>
                    <a:p>
                      <a:r>
                        <a:rPr lang="en-GB" sz="1400"/>
                        <a:t>Next time I would ensure we are all actively involved In our task and we prepare ourselves properly. </a:t>
                      </a:r>
                    </a:p>
                    <a:p>
                      <a:endParaRPr lang="en-GB" sz="1400"/>
                    </a:p>
                  </a:txBody>
                  <a:tcPr marL="71166" marR="71166" marT="35583" marB="35583"/>
                </a:tc>
                <a:extLst>
                  <a:ext uri="{0D108BD9-81ED-4DB2-BD59-A6C34878D82A}">
                    <a16:rowId xmlns:a16="http://schemas.microsoft.com/office/drawing/2014/main" val="2666523624"/>
                  </a:ext>
                </a:extLst>
              </a:tr>
              <a:tr h="740125">
                <a:tc>
                  <a:txBody>
                    <a:bodyPr/>
                    <a:lstStyle/>
                    <a:p>
                      <a:r>
                        <a:rPr lang="en-GB" sz="1400"/>
                        <a:t>How would you rate your team working? Out of 10? </a:t>
                      </a:r>
                    </a:p>
                    <a:p>
                      <a:endParaRPr lang="en-GB" sz="1400"/>
                    </a:p>
                  </a:txBody>
                  <a:tcPr marL="71166" marR="71166" marT="35583" marB="35583"/>
                </a:tc>
                <a:tc>
                  <a:txBody>
                    <a:bodyPr/>
                    <a:lstStyle/>
                    <a:p>
                      <a:r>
                        <a:rPr lang="en-GB" sz="1400"/>
                        <a:t>I would rate my team a 7/10 because even though we struggled to find the time we still produced our work at our best standard. </a:t>
                      </a:r>
                    </a:p>
                  </a:txBody>
                  <a:tcPr marL="71166" marR="71166" marT="35583" marB="35583"/>
                </a:tc>
                <a:extLst>
                  <a:ext uri="{0D108BD9-81ED-4DB2-BD59-A6C34878D82A}">
                    <a16:rowId xmlns:a16="http://schemas.microsoft.com/office/drawing/2014/main" val="3154986252"/>
                  </a:ext>
                </a:extLst>
              </a:tr>
            </a:tbl>
          </a:graphicData>
        </a:graphic>
      </p:graphicFrame>
    </p:spTree>
    <p:extLst>
      <p:ext uri="{BB962C8B-B14F-4D97-AF65-F5344CB8AC3E}">
        <p14:creationId xmlns:p14="http://schemas.microsoft.com/office/powerpoint/2010/main" val="2023473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1690</TotalTime>
  <Words>777</Words>
  <Application>Microsoft Office PowerPoint</Application>
  <PresentationFormat>Widescreen</PresentationFormat>
  <Paragraphs>39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Pauline Stewart 25001364</vt:lpstr>
      <vt:lpstr> Strategies for effective communication in a business Setting  </vt:lpstr>
      <vt:lpstr>Case study – Tom, his project team, and amazon – Part 1</vt:lpstr>
      <vt:lpstr>Case study – Tom, his project team, and amazon – Part 2 </vt:lpstr>
      <vt:lpstr> Non- Verbal communication “Nonverbal communication (NVC) is the transmission of messages or signals through a nonverbal platform such as eye contact, facial expressions, gestures, posture, and body language.” (Wikipedia, Para 1)   If you've ever witnessed someone communicating with sign language, you've probably noticed the complex blend of hand gestures, body language, facial emotions, timing, and touch that the individual uses to do so. It really is a fantastic illustration of nonverbal communication!    </vt:lpstr>
      <vt:lpstr>Effective Communication </vt:lpstr>
      <vt:lpstr>PowerPoint Presentation</vt:lpstr>
      <vt:lpstr>References </vt:lpstr>
      <vt:lpstr>Teamwork 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Pauline Stewart (25001364)</dc:creator>
  <cp:lastModifiedBy>Pauline Stewart (25001364)</cp:lastModifiedBy>
  <cp:revision>2</cp:revision>
  <dcterms:created xsi:type="dcterms:W3CDTF">2022-11-11T22:01:12Z</dcterms:created>
  <dcterms:modified xsi:type="dcterms:W3CDTF">2022-11-13T19:58:35Z</dcterms:modified>
</cp:coreProperties>
</file>