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43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ab Kureshi" userId="a039ee1ba34b975a" providerId="LiveId" clId="{48699413-7A18-48E7-AEB2-22DF16F6505D}"/>
    <pc:docChg chg="modSld">
      <pc:chgData name="Sadab Kureshi" userId="a039ee1ba34b975a" providerId="LiveId" clId="{48699413-7A18-48E7-AEB2-22DF16F6505D}" dt="2026-08-10T01:34:34.863" v="7" actId="20577"/>
      <pc:docMkLst>
        <pc:docMk/>
      </pc:docMkLst>
      <pc:sldChg chg="modSp mod">
        <pc:chgData name="Sadab Kureshi" userId="a039ee1ba34b975a" providerId="LiveId" clId="{48699413-7A18-48E7-AEB2-22DF16F6505D}" dt="2026-08-10T01:34:34.863" v="7" actId="20577"/>
        <pc:sldMkLst>
          <pc:docMk/>
          <pc:sldMk cId="0" sldId="256"/>
        </pc:sldMkLst>
        <pc:spChg chg="mod">
          <ac:chgData name="Sadab Kureshi" userId="a039ee1ba34b975a" providerId="LiveId" clId="{48699413-7A18-48E7-AEB2-22DF16F6505D}" dt="2026-08-10T01:34:34.863" v="7" actId="20577"/>
          <ac:spMkLst>
            <pc:docMk/>
            <pc:sldMk cId="0" sldId="256"/>
            <ac:spMk id="29" creationId="{27CA39A7-7610-D376-EF59-A19545F2F56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C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595360" y="3383280"/>
            <a:ext cx="5120640" cy="5120640"/>
          </a:xfrm>
          <a:prstGeom prst="ellipse">
            <a:avLst/>
          </a:prstGeom>
          <a:noFill/>
          <a:ln w="228600">
            <a:solidFill>
              <a:srgbClr val="1628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601200" y="4389120"/>
            <a:ext cx="3108960" cy="3108960"/>
          </a:xfrm>
          <a:prstGeom prst="ellipse">
            <a:avLst/>
          </a:prstGeom>
          <a:noFill/>
          <a:ln w="152400">
            <a:solidFill>
              <a:srgbClr val="2236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561320" y="5349240"/>
            <a:ext cx="1143000" cy="114300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3400" b="1">
                <a:solidFill>
                  <a:srgbClr val="FFFFFF"/>
                </a:solidFill>
                <a:latin typeface="Cambria"/>
              </a:rPr>
              <a:t>!</a:t>
            </a:r>
          </a:p>
        </p:txBody>
      </p:sp>
      <p:sp>
        <p:nvSpPr>
          <p:cNvPr id="5" name="Oval 4"/>
          <p:cNvSpPr/>
          <p:nvPr/>
        </p:nvSpPr>
        <p:spPr>
          <a:xfrm>
            <a:off x="685800" y="640080"/>
            <a:ext cx="822960" cy="82296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200" b="0">
                <a:solidFill>
                  <a:srgbClr val="FFFFFF"/>
                </a:solidFill>
                <a:latin typeface="Calibri"/>
              </a:rPr>
              <a:t>🛡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1640" y="749808"/>
            <a:ext cx="731520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 dirty="0">
                <a:solidFill>
                  <a:srgbClr val="F4A62A"/>
                </a:solidFill>
                <a:latin typeface="Calibri"/>
              </a:rPr>
              <a:t>DIGITAL FORENSICS  •  INSIDER THREAT DETECTION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" y="3385271"/>
            <a:ext cx="9692640" cy="21945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5000"/>
              </a:lnSpc>
              <a:spcBef>
                <a:spcPts val="0"/>
              </a:spcBef>
              <a:spcAft>
                <a:spcPts val="400"/>
              </a:spcAft>
            </a:pPr>
            <a:r>
              <a:rPr sz="4000" b="1" i="0">
                <a:solidFill>
                  <a:srgbClr val="FFFFFF"/>
                </a:solidFill>
                <a:latin typeface="Cambria"/>
              </a:rPr>
              <a:t>Correlation of Multi-Source Digital Evidence for Early Identification of Insider Threat Activities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26797" y="5425242"/>
            <a:ext cx="1280160" cy="92600"/>
          </a:xfrm>
          <a:prstGeom prst="roundRect">
            <a:avLst>
              <a:gd name="adj" fmla="val 50000"/>
            </a:avLst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85800" y="5500429"/>
            <a:ext cx="960120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700" b="0" i="1" dirty="0">
                <a:solidFill>
                  <a:srgbClr val="CADCFC"/>
                </a:solidFill>
                <a:latin typeface="Calibri"/>
              </a:rPr>
              <a:t>A low-cost, reproducible, fully open-source evidence correlation framework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5800" y="5989320"/>
            <a:ext cx="10058400" cy="1846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 dirty="0">
                <a:solidFill>
                  <a:srgbClr val="8E9CB3"/>
                </a:solidFill>
                <a:latin typeface="Calibri"/>
              </a:rPr>
              <a:t>•  ACFA7004 Research Methods •  MSc Computing Portfolio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7123016-A97C-6ADD-4263-608FC0B12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1255" y="0"/>
            <a:ext cx="2825890" cy="13296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165AC9C-AE75-AE4B-919C-B230C55B0AF2}"/>
              </a:ext>
            </a:extLst>
          </p:cNvPr>
          <p:cNvSpPr txBox="1"/>
          <p:nvPr/>
        </p:nvSpPr>
        <p:spPr>
          <a:xfrm>
            <a:off x="1828800" y="2258904"/>
            <a:ext cx="7315200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lang="en-IN" sz="2400" b="1" dirty="0">
                <a:solidFill>
                  <a:schemeClr val="accent3"/>
                </a:solidFill>
                <a:latin typeface="Calibri"/>
              </a:rPr>
              <a:t>Module code : ACFA7004</a:t>
            </a:r>
            <a:endParaRPr sz="2400" b="1" i="0" dirty="0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9ED3D07-3E06-76F0-8711-5F7583E746BC}"/>
              </a:ext>
            </a:extLst>
          </p:cNvPr>
          <p:cNvSpPr txBox="1"/>
          <p:nvPr/>
        </p:nvSpPr>
        <p:spPr>
          <a:xfrm>
            <a:off x="1828800" y="1525320"/>
            <a:ext cx="7315200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lang="en-IN" sz="2400" b="1" i="0" dirty="0">
                <a:solidFill>
                  <a:schemeClr val="accent3"/>
                </a:solidFill>
                <a:latin typeface="Calibri"/>
              </a:rPr>
              <a:t>Name : Tassavar Ahemad Kureshi</a:t>
            </a:r>
            <a:endParaRPr sz="2400" b="1" i="0" dirty="0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19A0C3F-A4BF-2DAC-75BD-FC5F401D9FE0}"/>
              </a:ext>
            </a:extLst>
          </p:cNvPr>
          <p:cNvSpPr txBox="1"/>
          <p:nvPr/>
        </p:nvSpPr>
        <p:spPr>
          <a:xfrm>
            <a:off x="1828800" y="2600609"/>
            <a:ext cx="7315200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lang="en-IN" sz="2400" b="1" dirty="0">
                <a:solidFill>
                  <a:schemeClr val="accent3"/>
                </a:solidFill>
                <a:latin typeface="Calibri"/>
              </a:rPr>
              <a:t>Student ID : 2530068</a:t>
            </a:r>
            <a:endParaRPr sz="2400" b="1" i="0" dirty="0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679E1EC-BADB-FABF-205C-32C77EEEA809}"/>
              </a:ext>
            </a:extLst>
          </p:cNvPr>
          <p:cNvSpPr txBox="1"/>
          <p:nvPr/>
        </p:nvSpPr>
        <p:spPr>
          <a:xfrm>
            <a:off x="1732084" y="1848317"/>
            <a:ext cx="79658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lang="en-US" sz="2400" b="1" dirty="0">
                <a:solidFill>
                  <a:schemeClr val="accent3"/>
                </a:solidFill>
                <a:latin typeface="Calibri"/>
              </a:rPr>
              <a:t>Module : Research Methods and Professional Development</a:t>
            </a:r>
            <a:endParaRPr lang="en-US" sz="2400" b="1" i="0" dirty="0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7CA39A7-7610-D376-EF59-A19545F2F565}"/>
              </a:ext>
            </a:extLst>
          </p:cNvPr>
          <p:cNvSpPr txBox="1"/>
          <p:nvPr/>
        </p:nvSpPr>
        <p:spPr>
          <a:xfrm>
            <a:off x="1828800" y="2944402"/>
            <a:ext cx="7315200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lang="en-IN" sz="2400" b="1" dirty="0">
                <a:solidFill>
                  <a:schemeClr val="accent3"/>
                </a:solidFill>
                <a:latin typeface="Calibri"/>
              </a:rPr>
              <a:t>Lecturer: Suresh SIR</a:t>
            </a:r>
            <a:endParaRPr sz="2400" b="1" i="0" dirty="0">
              <a:solidFill>
                <a:schemeClr val="accent3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CONTEXT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Introduction &amp;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783080"/>
            <a:ext cx="4297680" cy="42062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Insider threats are among the most damaging and hardest to detect security incidents — because the attacker is already trusted.</a:t>
            </a:r>
          </a:p>
          <a:p>
            <a:pPr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Perimeter defences and single-source logs miss the early, low-signal behaviour that precedes an attack.</a:t>
            </a:r>
          </a:p>
          <a:p>
            <a:pPr algn="l">
              <a:lnSpc>
                <a:spcPct val="115000"/>
              </a:lnSpc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Correlating forensic evidence across sources restores the context needed to catch it early.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257800" y="1810512"/>
            <a:ext cx="6217920" cy="93268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5468112" y="2011680"/>
            <a:ext cx="530352" cy="530352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🛡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9632" y="1938528"/>
            <a:ext cx="507492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Trusted insiders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Legitimate access bypasses perimeter controls.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257800" y="2871215"/>
            <a:ext cx="6217920" cy="93268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5468112" y="3072384"/>
            <a:ext cx="530352" cy="530352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⏱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9632" y="2999232"/>
            <a:ext cx="507492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Late detection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Traditional tools alert after the damage is done.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257800" y="3931920"/>
            <a:ext cx="6217920" cy="93268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5468112" y="4133087"/>
            <a:ext cx="530352" cy="530352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🧩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9632" y="4059935"/>
            <a:ext cx="507492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Missing context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Single logs lack the cross-source picture.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257800" y="4992624"/>
            <a:ext cx="6217920" cy="93268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5468112" y="5193792"/>
            <a:ext cx="530352" cy="530352"/>
          </a:xfrm>
          <a:prstGeom prst="ellipse">
            <a:avLst/>
          </a:prstGeom>
          <a:solidFill>
            <a:srgbClr val="0F1C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🔍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99632" y="5120640"/>
            <a:ext cx="5074920" cy="7315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Forensic signals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Artefacts hold early warning indicators.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THE GAP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Problem Statement &amp; Research Gap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783080"/>
            <a:ext cx="10789920" cy="1371600"/>
          </a:xfrm>
          <a:prstGeom prst="roundRect">
            <a:avLst>
              <a:gd name="adj" fmla="val 6000"/>
            </a:avLst>
          </a:prstGeom>
          <a:solidFill>
            <a:srgbClr val="0F1C2E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60120" y="2084831"/>
            <a:ext cx="777240" cy="77724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libri"/>
              </a:rPr>
              <a:t>⚠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65960" y="1938528"/>
            <a:ext cx="9235440" cy="10972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200"/>
              </a:spcAft>
            </a:pPr>
            <a:r>
              <a:rPr sz="1150" b="1" i="0">
                <a:solidFill>
                  <a:srgbClr val="F4A62A"/>
                </a:solidFill>
                <a:latin typeface="Calibri"/>
              </a:rPr>
              <a:t>THE CORE GAP</a:t>
            </a:r>
          </a:p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FFFFFF"/>
                </a:solidFill>
                <a:latin typeface="Calibri"/>
              </a:rPr>
              <a:t>No practical, reproducible, open-source framework correlates multi-source artefacts to support BOTH early detection AND forensic investigation.</a:t>
            </a:r>
          </a:p>
        </p:txBody>
      </p:sp>
      <p:sp>
        <p:nvSpPr>
          <p:cNvPr id="7" name="Oval 6"/>
          <p:cNvSpPr/>
          <p:nvPr/>
        </p:nvSpPr>
        <p:spPr>
          <a:xfrm>
            <a:off x="777240" y="3483864"/>
            <a:ext cx="256032" cy="256032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200" b="1">
                <a:solidFill>
                  <a:srgbClr val="FFFFFF"/>
                </a:solidFill>
                <a:latin typeface="Calibri"/>
              </a:rPr>
              <a:t>▸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07008" y="3429000"/>
            <a:ext cx="1024128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00" b="0" i="0">
                <a:solidFill>
                  <a:srgbClr val="33404F"/>
                </a:solidFill>
                <a:latin typeface="Calibri"/>
              </a:rPr>
              <a:t>Most research uses single-source or purely ML-based behavioural analysis.</a:t>
            </a:r>
          </a:p>
        </p:txBody>
      </p:sp>
      <p:sp>
        <p:nvSpPr>
          <p:cNvPr id="9" name="Oval 8"/>
          <p:cNvSpPr/>
          <p:nvPr/>
        </p:nvSpPr>
        <p:spPr>
          <a:xfrm>
            <a:off x="777240" y="4169663"/>
            <a:ext cx="256032" cy="256032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200" b="1">
                <a:solidFill>
                  <a:srgbClr val="FFFFFF"/>
                </a:solidFill>
                <a:latin typeface="Calibri"/>
              </a:rPr>
              <a:t>▸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07008" y="4114800"/>
            <a:ext cx="1024128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00" b="0" i="0">
                <a:solidFill>
                  <a:srgbClr val="33404F"/>
                </a:solidFill>
                <a:latin typeface="Calibri"/>
              </a:rPr>
              <a:t>Multi-log studies rely on proprietary SIEM, enterprise EDR, or deep learning.</a:t>
            </a:r>
          </a:p>
        </p:txBody>
      </p:sp>
      <p:sp>
        <p:nvSpPr>
          <p:cNvPr id="11" name="Oval 10"/>
          <p:cNvSpPr/>
          <p:nvPr/>
        </p:nvSpPr>
        <p:spPr>
          <a:xfrm>
            <a:off x="777240" y="4855464"/>
            <a:ext cx="256032" cy="256032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200" b="1">
                <a:solidFill>
                  <a:srgbClr val="FFFFFF"/>
                </a:solidFill>
                <a:latin typeface="Calibri"/>
              </a:rPr>
              <a:t>▸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07008" y="4800600"/>
            <a:ext cx="1024128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00" b="0" i="0">
                <a:solidFill>
                  <a:srgbClr val="33404F"/>
                </a:solidFill>
                <a:latin typeface="Calibri"/>
              </a:rPr>
              <a:t>These are costly, closed, and hard to reproduce in academic settings.</a:t>
            </a:r>
          </a:p>
        </p:txBody>
      </p:sp>
      <p:sp>
        <p:nvSpPr>
          <p:cNvPr id="13" name="Oval 12"/>
          <p:cNvSpPr/>
          <p:nvPr/>
        </p:nvSpPr>
        <p:spPr>
          <a:xfrm>
            <a:off x="777240" y="5541264"/>
            <a:ext cx="256032" cy="256032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200" b="1">
                <a:solidFill>
                  <a:srgbClr val="FFFFFF"/>
                </a:solidFill>
                <a:latin typeface="Calibri"/>
              </a:rPr>
              <a:t>▸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207008" y="5486400"/>
            <a:ext cx="1024128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00" b="0" i="0">
                <a:solidFill>
                  <a:srgbClr val="33404F"/>
                </a:solidFill>
                <a:latin typeface="Calibri"/>
              </a:rPr>
              <a:t>Detection is prioritised; forensic investigation support stays weak.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PURPOSE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Research Aim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2011680"/>
            <a:ext cx="10789920" cy="2148840"/>
          </a:xfrm>
          <a:prstGeom prst="roundRect">
            <a:avLst>
              <a:gd name="adj" fmla="val 6000"/>
            </a:avLst>
          </a:prstGeom>
          <a:solidFill>
            <a:srgbClr val="0F1C2E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1051560" y="2377440"/>
            <a:ext cx="1097280" cy="54864"/>
          </a:xfrm>
          <a:prstGeom prst="roundRect">
            <a:avLst>
              <a:gd name="adj" fmla="val 50000"/>
            </a:avLst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51560" y="2606040"/>
            <a:ext cx="10058400" cy="1463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12000"/>
              </a:lnSpc>
              <a:spcBef>
                <a:spcPts val="0"/>
              </a:spcBef>
              <a:spcAft>
                <a:spcPts val="400"/>
              </a:spcAft>
            </a:pPr>
            <a:r>
              <a:rPr sz="2200" b="0" i="0">
                <a:solidFill>
                  <a:srgbClr val="FFFFFF"/>
                </a:solidFill>
                <a:latin typeface="Calibri"/>
              </a:rPr>
              <a:t>To design and evaluate a </a:t>
            </a:r>
            <a:r>
              <a:rPr sz="2200" b="1" i="0">
                <a:solidFill>
                  <a:srgbClr val="F4A62A"/>
                </a:solidFill>
                <a:latin typeface="Calibri"/>
              </a:rPr>
              <a:t>low-cost, fully open-source evidence correlation framework</a:t>
            </a:r>
            <a:r>
              <a:rPr sz="2200" b="0" i="0">
                <a:solidFill>
                  <a:srgbClr val="FFFFFF"/>
                </a:solidFill>
                <a:latin typeface="Calibri"/>
              </a:rPr>
              <a:t> that correlates heterogeneous forensic artefacts for early insider-threat identification and forensic investigation.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4617720"/>
            <a:ext cx="1659636" cy="548640"/>
          </a:xfrm>
          <a:prstGeom prst="roundRect">
            <a:avLst>
              <a:gd name="adj" fmla="val 50000"/>
            </a:avLst>
          </a:prstGeom>
          <a:solidFill>
            <a:srgbClr val="ECF1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85800" y="4718304"/>
            <a:ext cx="1659636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300" b="1" i="0">
                <a:solidFill>
                  <a:srgbClr val="0F1C2E"/>
                </a:solidFill>
                <a:latin typeface="Calibri"/>
              </a:rPr>
              <a:t>Open-source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619756" y="4617720"/>
            <a:ext cx="1764792" cy="548640"/>
          </a:xfrm>
          <a:prstGeom prst="roundRect">
            <a:avLst>
              <a:gd name="adj" fmla="val 50000"/>
            </a:avLst>
          </a:prstGeom>
          <a:solidFill>
            <a:srgbClr val="ECF1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619756" y="4718304"/>
            <a:ext cx="1764792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300" b="1" i="0">
                <a:solidFill>
                  <a:srgbClr val="0F1C2E"/>
                </a:solidFill>
                <a:latin typeface="Calibri"/>
              </a:rPr>
              <a:t>Reproducible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658868" y="4617720"/>
            <a:ext cx="1344168" cy="548640"/>
          </a:xfrm>
          <a:prstGeom prst="roundRect">
            <a:avLst>
              <a:gd name="adj" fmla="val 50000"/>
            </a:avLst>
          </a:prstGeom>
          <a:solidFill>
            <a:srgbClr val="ECF1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658868" y="4718304"/>
            <a:ext cx="1344168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300" b="1" i="0">
                <a:solidFill>
                  <a:srgbClr val="0F1C2E"/>
                </a:solidFill>
                <a:latin typeface="Calibri"/>
              </a:rPr>
              <a:t>Low-cost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77356" y="4617720"/>
            <a:ext cx="2185416" cy="548640"/>
          </a:xfrm>
          <a:prstGeom prst="roundRect">
            <a:avLst>
              <a:gd name="adj" fmla="val 50000"/>
            </a:avLst>
          </a:prstGeom>
          <a:solidFill>
            <a:srgbClr val="ECF1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277356" y="4718304"/>
            <a:ext cx="2185416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300" b="1" i="0">
                <a:solidFill>
                  <a:srgbClr val="0F1C2E"/>
                </a:solidFill>
                <a:latin typeface="Calibri"/>
              </a:rPr>
              <a:t>Early + Forensic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Research Questions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1051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896112" y="1956816"/>
            <a:ext cx="457200" cy="45720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72768" y="181051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Which open-source forensic artefacts best reveal early insider-threat behaviour?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2679191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96112" y="282549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72768" y="2679191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How can heterogeneous artefacts be correlated on a single, unified timeline?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354787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896112" y="3694176"/>
            <a:ext cx="457200" cy="45720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2768" y="354787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Does multi-source correlation identify threats earlier than single-source analysis?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441655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896112" y="456285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72768" y="441655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How effectively does cross-source confirmation reduce false positives?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528523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896112" y="5431536"/>
            <a:ext cx="457200" cy="45720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5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72768" y="528523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0" i="0">
                <a:solidFill>
                  <a:srgbClr val="33404F"/>
                </a:solidFill>
                <a:latin typeface="Calibri"/>
              </a:rPr>
              <a:t>Is the framework reproducible and practical for low-resource environments?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Research Objectives  (SMART)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1051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896112" y="195681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mbria"/>
              </a:rPr>
              <a:t>O1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72768" y="181051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Identify  </a:t>
            </a:r>
            <a:r>
              <a:rPr sz="1500" b="0" i="0">
                <a:solidFill>
                  <a:srgbClr val="33404F"/>
                </a:solidFill>
                <a:latin typeface="Calibri"/>
              </a:rPr>
              <a:t>the open-source artefacts most indicative of early insider-threat behaviour.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2679191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896112" y="282549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mbria"/>
              </a:rPr>
              <a:t>O2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72768" y="2679191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Design  </a:t>
            </a:r>
            <a:r>
              <a:rPr sz="1500" b="0" i="0">
                <a:solidFill>
                  <a:srgbClr val="33404F"/>
                </a:solidFill>
                <a:latin typeface="Calibri"/>
              </a:rPr>
              <a:t>a framework that normalises heterogeneous artefacts onto a unified timeline.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354787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896112" y="369417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mbria"/>
              </a:rPr>
              <a:t>O3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72768" y="354787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Implement  </a:t>
            </a:r>
            <a:r>
              <a:rPr sz="1500" b="0" i="0">
                <a:solidFill>
                  <a:srgbClr val="33404F"/>
                </a:solidFill>
                <a:latin typeface="Calibri"/>
              </a:rPr>
              <a:t>the framework using only open-source, freely available tools.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441655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896112" y="456285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mbria"/>
              </a:rPr>
              <a:t>O4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72768" y="441655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Detect  </a:t>
            </a:r>
            <a:r>
              <a:rPr sz="1500" b="0" i="0">
                <a:solidFill>
                  <a:srgbClr val="33404F"/>
                </a:solidFill>
                <a:latin typeface="Calibri"/>
              </a:rPr>
              <a:t>early behavioural indicators through cross-source correlation.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5285232"/>
            <a:ext cx="10789920" cy="749808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896112" y="5431536"/>
            <a:ext cx="457200" cy="45720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Cambria"/>
              </a:rPr>
              <a:t>O5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72768" y="5285232"/>
            <a:ext cx="9738360" cy="749808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Evaluate  </a:t>
            </a:r>
            <a:r>
              <a:rPr sz="1500" b="0" i="0">
                <a:solidFill>
                  <a:srgbClr val="33404F"/>
                </a:solidFill>
                <a:latin typeface="Calibri"/>
              </a:rPr>
              <a:t>accuracy, timeliness, reproducibility and forensic soundness vs. baselines.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WHY IT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Limitations of Existing Approaches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74519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05840" y="2194560"/>
            <a:ext cx="640080" cy="64008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👁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05840" y="297180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Single-source blind spots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Miss cross-context signals that only appear when logs are combined.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45352" y="1874519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6565392" y="2194560"/>
            <a:ext cx="640080" cy="640080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🔒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65392" y="297180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Proprietary &amp; costly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SIEM / EDR platforms are closed, expensive, and not reproducible.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4251960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005840" y="4572000"/>
            <a:ext cx="640080" cy="64008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🧠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05840" y="534924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Opaque deep learning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Data-hungry, hard to interpret, and difficult to replicate.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45352" y="4251960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6565392" y="4572000"/>
            <a:ext cx="640080" cy="640080"/>
          </a:xfrm>
          <a:prstGeom prst="ellipse">
            <a:avLst/>
          </a:prstGeom>
          <a:solidFill>
            <a:srgbClr val="0F1C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⚖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65392" y="534924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Weak forensic support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Focus on detection; little help for defensible investigation.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THE FRAMEWORK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Proposed Framework — Pipeline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417320" y="3662172"/>
            <a:ext cx="9372600" cy="45720"/>
          </a:xfrm>
          <a:prstGeom prst="roundRect">
            <a:avLst>
              <a:gd name="adj" fmla="val 50000"/>
            </a:avLst>
          </a:prstGeom>
          <a:solidFill>
            <a:srgbClr val="D5DD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417320" y="3063240"/>
            <a:ext cx="1234440" cy="1234440"/>
          </a:xfrm>
          <a:prstGeom prst="ellipse">
            <a:avLst/>
          </a:prstGeom>
          <a:solidFill>
            <a:srgbClr val="E63946"/>
          </a:solidFill>
          <a:ln>
            <a:noFill/>
          </a:ln>
          <a:effectLst>
            <a:outerShdw blurRad="90000" dist="30000" dir="5400000" rotWithShape="0">
              <a:srgbClr val="16263D">
                <a:alpha val="5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mbria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0120" y="4407408"/>
            <a:ext cx="214884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Collect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4800600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Artefacts from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5056632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multiple sources</a:t>
            </a:r>
          </a:p>
        </p:txBody>
      </p:sp>
      <p:sp>
        <p:nvSpPr>
          <p:cNvPr id="9" name="Oval 8"/>
          <p:cNvSpPr/>
          <p:nvPr/>
        </p:nvSpPr>
        <p:spPr>
          <a:xfrm>
            <a:off x="3451860" y="3063240"/>
            <a:ext cx="1234440" cy="1234440"/>
          </a:xfrm>
          <a:prstGeom prst="ellipse">
            <a:avLst/>
          </a:prstGeom>
          <a:solidFill>
            <a:srgbClr val="F4A62A"/>
          </a:solidFill>
          <a:ln>
            <a:noFill/>
          </a:ln>
          <a:effectLst>
            <a:outerShdw blurRad="90000" dist="30000" dir="5400000" rotWithShape="0">
              <a:srgbClr val="16263D">
                <a:alpha val="5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mbria"/>
              </a:rPr>
              <a:t>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994660" y="4407408"/>
            <a:ext cx="214884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Normalise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94660" y="4800600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Common schema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94660" y="5056632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&amp; timeline</a:t>
            </a:r>
          </a:p>
        </p:txBody>
      </p:sp>
      <p:sp>
        <p:nvSpPr>
          <p:cNvPr id="13" name="Oval 12"/>
          <p:cNvSpPr/>
          <p:nvPr/>
        </p:nvSpPr>
        <p:spPr>
          <a:xfrm>
            <a:off x="5486400" y="3063240"/>
            <a:ext cx="1234440" cy="1234440"/>
          </a:xfrm>
          <a:prstGeom prst="ellipse">
            <a:avLst/>
          </a:prstGeom>
          <a:solidFill>
            <a:srgbClr val="2A9D8F"/>
          </a:solidFill>
          <a:ln>
            <a:noFill/>
          </a:ln>
          <a:effectLst>
            <a:outerShdw blurRad="90000" dist="30000" dir="5400000" rotWithShape="0">
              <a:srgbClr val="16263D">
                <a:alpha val="5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mbria"/>
              </a:rPr>
              <a:t>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29200" y="4407408"/>
            <a:ext cx="214884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Correlate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029200" y="4800600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Rules +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29200" y="5056632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behavioural</a:t>
            </a:r>
          </a:p>
        </p:txBody>
      </p:sp>
      <p:sp>
        <p:nvSpPr>
          <p:cNvPr id="17" name="Oval 16"/>
          <p:cNvSpPr/>
          <p:nvPr/>
        </p:nvSpPr>
        <p:spPr>
          <a:xfrm>
            <a:off x="7520940" y="3063240"/>
            <a:ext cx="1234440" cy="1234440"/>
          </a:xfrm>
          <a:prstGeom prst="ellipse">
            <a:avLst/>
          </a:prstGeom>
          <a:solidFill>
            <a:srgbClr val="3D6EA5"/>
          </a:solidFill>
          <a:ln>
            <a:noFill/>
          </a:ln>
          <a:effectLst>
            <a:outerShdw blurRad="90000" dist="30000" dir="5400000" rotWithShape="0">
              <a:srgbClr val="16263D">
                <a:alpha val="5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mbria"/>
              </a:rPr>
              <a:t>4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63740" y="4407408"/>
            <a:ext cx="214884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Detect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063740" y="4800600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Flag early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063740" y="5056632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indicators</a:t>
            </a:r>
          </a:p>
        </p:txBody>
      </p:sp>
      <p:sp>
        <p:nvSpPr>
          <p:cNvPr id="21" name="Oval 20"/>
          <p:cNvSpPr/>
          <p:nvPr/>
        </p:nvSpPr>
        <p:spPr>
          <a:xfrm>
            <a:off x="9555480" y="3063240"/>
            <a:ext cx="1234440" cy="1234440"/>
          </a:xfrm>
          <a:prstGeom prst="ellipse">
            <a:avLst/>
          </a:prstGeom>
          <a:solidFill>
            <a:srgbClr val="0F1C2E"/>
          </a:solidFill>
          <a:ln>
            <a:noFill/>
          </a:ln>
          <a:effectLst>
            <a:outerShdw blurRad="90000" dist="30000" dir="5400000" rotWithShape="0">
              <a:srgbClr val="16263D">
                <a:alpha val="5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1">
                <a:solidFill>
                  <a:srgbClr val="FFFFFF"/>
                </a:solidFill>
                <a:latin typeface="Cambria"/>
              </a:rPr>
              <a:t>5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098280" y="4407408"/>
            <a:ext cx="214884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Preserve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098280" y="4800600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Forensic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098280" y="5056632"/>
            <a:ext cx="214884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100" b="0" i="0">
                <a:solidFill>
                  <a:srgbClr val="5A6472"/>
                </a:solidFill>
                <a:latin typeface="Calibri"/>
              </a:rPr>
              <a:t>traceability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85800" y="1874519"/>
            <a:ext cx="1078992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450" b="0" i="1">
                <a:solidFill>
                  <a:srgbClr val="33404F"/>
                </a:solidFill>
                <a:latin typeface="Calibri"/>
              </a:rPr>
              <a:t>Five stages turn scattered open-source logs into early, traceable insider-threat evidence.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DATA SOURCES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Multi-Source Evidence Artefacts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2880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60120" y="2121408"/>
            <a:ext cx="603504" cy="603504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📋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8408" y="285292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Windows Event Logs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Logons, privilege use, object access.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25696" y="182880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4700016" y="2121408"/>
            <a:ext cx="603504" cy="603504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⚙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18304" y="285292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Sysmon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Process, network &amp; file activity.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65592" y="182880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8439912" y="2121408"/>
            <a:ext cx="603504" cy="603504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💾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58200" y="285292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USB &amp; File System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Removable-media and file artefacts.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416052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960120" y="4453128"/>
            <a:ext cx="603504" cy="603504"/>
          </a:xfrm>
          <a:prstGeom prst="ellipse">
            <a:avLst/>
          </a:prstGeom>
          <a:solidFill>
            <a:srgbClr val="3D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🔑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78408" y="518464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Authentication Logs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Access events across hosts.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425696" y="416052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700016" y="4453128"/>
            <a:ext cx="603504" cy="603504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✉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18304" y="518464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Email / Exfil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Data-exfiltration indicators.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65592" y="4160520"/>
            <a:ext cx="3337560" cy="210312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439912" y="4453128"/>
            <a:ext cx="603504" cy="603504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900" b="0">
                <a:solidFill>
                  <a:srgbClr val="FFFFFF"/>
                </a:solidFill>
                <a:latin typeface="Calibri"/>
              </a:rPr>
              <a:t>🧰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458200" y="5184648"/>
            <a:ext cx="2834639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450" b="1" i="0">
                <a:solidFill>
                  <a:srgbClr val="1A2436"/>
                </a:solidFill>
                <a:latin typeface="Calibri"/>
              </a:rPr>
              <a:t>Open-Source Tools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Wazuh, ELK, Velociraptor, Plaso.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09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APPROACH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Research Design &amp;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737360"/>
            <a:ext cx="1078992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450" b="1" i="0">
                <a:solidFill>
                  <a:srgbClr val="2A9D8F"/>
                </a:solidFill>
                <a:latin typeface="Calibri"/>
              </a:rPr>
              <a:t>Design Science Research</a:t>
            </a:r>
            <a:r>
              <a:rPr sz="1450" b="0" i="0">
                <a:solidFill>
                  <a:srgbClr val="33404F"/>
                </a:solidFill>
                <a:latin typeface="Calibri"/>
              </a:rPr>
              <a:t>  +  controlled experimentation — build an artefact, then evaluate it with measurable criteria.</a:t>
            </a:r>
          </a:p>
        </p:txBody>
      </p:sp>
      <p:sp>
        <p:nvSpPr>
          <p:cNvPr id="5" name="Oval 4"/>
          <p:cNvSpPr/>
          <p:nvPr/>
        </p:nvSpPr>
        <p:spPr>
          <a:xfrm>
            <a:off x="777240" y="2350008"/>
            <a:ext cx="548640" cy="54864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54480" y="2331720"/>
            <a:ext cx="9784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Approach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350" b="0" i="0">
                <a:solidFill>
                  <a:srgbClr val="33404F"/>
                </a:solidFill>
                <a:latin typeface="Calibri"/>
              </a:rPr>
              <a:t>Design-science and experimental research strategy (build + evaluate).</a:t>
            </a:r>
          </a:p>
        </p:txBody>
      </p:sp>
      <p:sp>
        <p:nvSpPr>
          <p:cNvPr id="7" name="Oval 6"/>
          <p:cNvSpPr/>
          <p:nvPr/>
        </p:nvSpPr>
        <p:spPr>
          <a:xfrm>
            <a:off x="777240" y="3127248"/>
            <a:ext cx="548640" cy="548640"/>
          </a:xfrm>
          <a:prstGeom prst="ellipse">
            <a:avLst/>
          </a:prstGeom>
          <a:solidFill>
            <a:srgbClr val="0F1C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54480" y="3108960"/>
            <a:ext cx="9784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Environment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350" b="0" i="0">
                <a:solidFill>
                  <a:srgbClr val="33404F"/>
                </a:solidFill>
                <a:latin typeface="Calibri"/>
              </a:rPr>
              <a:t>Controlled virtual-machine lab built entirely from open-source tools.</a:t>
            </a:r>
          </a:p>
        </p:txBody>
      </p:sp>
      <p:sp>
        <p:nvSpPr>
          <p:cNvPr id="9" name="Oval 8"/>
          <p:cNvSpPr/>
          <p:nvPr/>
        </p:nvSpPr>
        <p:spPr>
          <a:xfrm>
            <a:off x="777240" y="3904487"/>
            <a:ext cx="548640" cy="54864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4480" y="3886200"/>
            <a:ext cx="9784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Simulation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350" b="0" i="0">
                <a:solidFill>
                  <a:srgbClr val="33404F"/>
                </a:solidFill>
                <a:latin typeface="Calibri"/>
              </a:rPr>
              <a:t>Insider scenarios: data theft, privilege misuse, sabotage.</a:t>
            </a:r>
          </a:p>
        </p:txBody>
      </p:sp>
      <p:sp>
        <p:nvSpPr>
          <p:cNvPr id="11" name="Oval 10"/>
          <p:cNvSpPr/>
          <p:nvPr/>
        </p:nvSpPr>
        <p:spPr>
          <a:xfrm>
            <a:off x="777240" y="4681727"/>
            <a:ext cx="548640" cy="548640"/>
          </a:xfrm>
          <a:prstGeom prst="ellipse">
            <a:avLst/>
          </a:prstGeom>
          <a:solidFill>
            <a:srgbClr val="0F1C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54480" y="4663440"/>
            <a:ext cx="9784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Correlation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350" b="0" i="0">
                <a:solidFill>
                  <a:srgbClr val="33404F"/>
                </a:solidFill>
                <a:latin typeface="Calibri"/>
              </a:rPr>
              <a:t>Collect and correlate artefacts on a unified timeline.</a:t>
            </a:r>
          </a:p>
        </p:txBody>
      </p:sp>
      <p:sp>
        <p:nvSpPr>
          <p:cNvPr id="13" name="Oval 12"/>
          <p:cNvSpPr/>
          <p:nvPr/>
        </p:nvSpPr>
        <p:spPr>
          <a:xfrm>
            <a:off x="777240" y="5458967"/>
            <a:ext cx="548640" cy="54864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Cambria"/>
              </a:rPr>
              <a:t>5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54480" y="5440679"/>
            <a:ext cx="978408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100"/>
              </a:spcAft>
            </a:pPr>
            <a:r>
              <a:rPr sz="1550" b="1" i="0">
                <a:solidFill>
                  <a:srgbClr val="1A2436"/>
                </a:solidFill>
                <a:latin typeface="Calibri"/>
              </a:rPr>
              <a:t>Analysis</a:t>
            </a:r>
          </a:p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350" b="0" i="0">
                <a:solidFill>
                  <a:srgbClr val="33404F"/>
                </a:solidFill>
                <a:latin typeface="Calibri"/>
              </a:rPr>
              <a:t>Examine correlated timeline for early behavioural indicators.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HOW IT WORKS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Correlation &amp; Early Identification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28800"/>
            <a:ext cx="10789920" cy="786384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14400" y="1975104"/>
            <a:ext cx="493776" cy="493776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⏱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27632" y="1828800"/>
            <a:ext cx="9692640" cy="7863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Time-based correlation   </a:t>
            </a:r>
            <a:r>
              <a:rPr sz="1350" b="0" i="0">
                <a:solidFill>
                  <a:srgbClr val="5A6472"/>
                </a:solidFill>
                <a:latin typeface="Calibri"/>
              </a:rPr>
              <a:t>Aligns events across all artefact sources on one timeline.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2734056"/>
            <a:ext cx="10789920" cy="786384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14400" y="2880360"/>
            <a:ext cx="493776" cy="493776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👤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27632" y="2734056"/>
            <a:ext cx="9692640" cy="7863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Entity-based correlation   </a:t>
            </a:r>
            <a:r>
              <a:rPr sz="1350" b="0" i="0">
                <a:solidFill>
                  <a:srgbClr val="5A6472"/>
                </a:solidFill>
                <a:latin typeface="Calibri"/>
              </a:rPr>
              <a:t>Links activity by user, host and device.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3639312"/>
            <a:ext cx="10789920" cy="786384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914400" y="3785616"/>
            <a:ext cx="493776" cy="493776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📊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7632" y="3639312"/>
            <a:ext cx="9692640" cy="7863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Behavioural scoring   </a:t>
            </a:r>
            <a:r>
              <a:rPr sz="1350" b="0" i="0">
                <a:solidFill>
                  <a:srgbClr val="5A6472"/>
                </a:solidFill>
                <a:latin typeface="Calibri"/>
              </a:rPr>
              <a:t>Rule-based indicators highlight rising risk.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85800" y="4544568"/>
            <a:ext cx="10789920" cy="786384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914400" y="4690872"/>
            <a:ext cx="493776" cy="493776"/>
          </a:xfrm>
          <a:prstGeom prst="ellipse">
            <a:avLst/>
          </a:prstGeom>
          <a:solidFill>
            <a:srgbClr val="3D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✅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27632" y="4544568"/>
            <a:ext cx="9692640" cy="7863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Cross-source confirmation   </a:t>
            </a:r>
            <a:r>
              <a:rPr sz="1350" b="0" i="0">
                <a:solidFill>
                  <a:srgbClr val="5A6472"/>
                </a:solidFill>
                <a:latin typeface="Calibri"/>
              </a:rPr>
              <a:t>Reduces false positives by corroboration.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5449824"/>
            <a:ext cx="10789920" cy="786384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914400" y="5596128"/>
            <a:ext cx="493776" cy="493776"/>
          </a:xfrm>
          <a:prstGeom prst="ellipse">
            <a:avLst/>
          </a:prstGeom>
          <a:solidFill>
            <a:srgbClr val="0F1C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0">
                <a:solidFill>
                  <a:srgbClr val="FFFFFF"/>
                </a:solidFill>
                <a:latin typeface="Calibri"/>
              </a:rPr>
              <a:t>⚡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627632" y="5449824"/>
            <a:ext cx="9692640" cy="786384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Earlier detection   </a:t>
            </a:r>
            <a:r>
              <a:rPr sz="1350" b="0" i="0">
                <a:solidFill>
                  <a:srgbClr val="5A6472"/>
                </a:solidFill>
                <a:latin typeface="Calibri"/>
              </a:rPr>
              <a:t>Surfaces threats before single-source analysis can.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VALIDATION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Evaluation Plan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920240"/>
            <a:ext cx="2578608" cy="3108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591056" y="2240280"/>
            <a:ext cx="768096" cy="768096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400" b="1">
                <a:solidFill>
                  <a:srgbClr val="FFFFFF"/>
                </a:solidFill>
                <a:latin typeface="Cambria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" y="3200400"/>
            <a:ext cx="2212848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Detection effectiveness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6968" y="3703320"/>
            <a:ext cx="2176272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12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Precision, recall and F1 vs. single-source baselines.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410712" y="1920240"/>
            <a:ext cx="2578608" cy="3108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4315968" y="2240280"/>
            <a:ext cx="768096" cy="768096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400" b="1">
                <a:solidFill>
                  <a:srgbClr val="FFFFFF"/>
                </a:solidFill>
                <a:latin typeface="Cambria"/>
              </a:rPr>
              <a:t>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93592" y="3200400"/>
            <a:ext cx="2212848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Timeliness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11880" y="3703320"/>
            <a:ext cx="2176272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12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How early indicators surface in the timeline.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35624" y="1920240"/>
            <a:ext cx="2578608" cy="3108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7040879" y="2240280"/>
            <a:ext cx="768096" cy="768096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400" b="1">
                <a:solidFill>
                  <a:srgbClr val="FFFFFF"/>
                </a:solidFill>
                <a:latin typeface="Cambria"/>
              </a:rPr>
              <a:t>3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18504" y="3200400"/>
            <a:ext cx="2212848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Reproducibility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36792" y="3703320"/>
            <a:ext cx="2176272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12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Open, documented and repeatable results.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860536" y="1920240"/>
            <a:ext cx="2578608" cy="310896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9765792" y="2240280"/>
            <a:ext cx="768096" cy="768096"/>
          </a:xfrm>
          <a:prstGeom prst="ellipse">
            <a:avLst/>
          </a:prstGeom>
          <a:solidFill>
            <a:srgbClr val="3D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400" b="1">
                <a:solidFill>
                  <a:srgbClr val="FFFFFF"/>
                </a:solidFill>
                <a:latin typeface="Cambria"/>
              </a:rPr>
              <a:t>4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043415" y="3200400"/>
            <a:ext cx="2212848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500" b="1" i="0">
                <a:solidFill>
                  <a:srgbClr val="1A2436"/>
                </a:solidFill>
                <a:latin typeface="Calibri"/>
              </a:rPr>
              <a:t>Forensic soundness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61704" y="3703320"/>
            <a:ext cx="2176272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12000"/>
              </a:lnSpc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5A6472"/>
                </a:solidFill>
                <a:latin typeface="Calibri"/>
              </a:rPr>
              <a:t>Traceable, defensible evidence integrity.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5800" y="5257800"/>
            <a:ext cx="10789920" cy="5486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spcBef>
                <a:spcPts val="0"/>
              </a:spcBef>
              <a:spcAft>
                <a:spcPts val="400"/>
              </a:spcAft>
            </a:pPr>
            <a:r>
              <a:rPr sz="1350" b="0" i="1">
                <a:solidFill>
                  <a:srgbClr val="33404F"/>
                </a:solidFill>
                <a:latin typeface="Calibri"/>
              </a:rPr>
              <a:t>Plus: cost and feasibility for small organisations.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57200"/>
            <a:ext cx="1078992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E63946"/>
                </a:solidFill>
                <a:latin typeface="Calibri"/>
              </a:rPr>
              <a:t>CONTRIBUTION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804672"/>
            <a:ext cx="107899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000" b="1" i="0">
                <a:solidFill>
                  <a:srgbClr val="1A2436"/>
                </a:solidFill>
                <a:latin typeface="Cambria"/>
              </a:rPr>
              <a:t>Expected Contributions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874519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005840" y="2194560"/>
            <a:ext cx="640080" cy="64008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🧩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05840" y="297180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Reproducible framework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A practical, fully open-source multi-source correlation framework.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45352" y="1874519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6565392" y="2194560"/>
            <a:ext cx="640080" cy="64008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🔗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65392" y="297180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Detection + forensics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Bridges early detection with defensible investigation.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5800" y="4251960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005840" y="4572000"/>
            <a:ext cx="640080" cy="640080"/>
          </a:xfrm>
          <a:prstGeom prst="ellipse">
            <a:avLst/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💰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05840" y="534924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Low-cost &amp; accessible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Suited to academia and small organisations.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245352" y="4251960"/>
            <a:ext cx="5257800" cy="214884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>
            <a:noFill/>
          </a:ln>
          <a:effectLst>
            <a:outerShdw blurRad="90000" dist="30000" dir="5400000" rotWithShape="0">
              <a:srgbClr val="16263D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6565392" y="4572000"/>
            <a:ext cx="640080" cy="640080"/>
          </a:xfrm>
          <a:prstGeom prst="ellipse">
            <a:avLst/>
          </a:prstGeom>
          <a:solidFill>
            <a:srgbClr val="3D6EA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000" b="0">
                <a:solidFill>
                  <a:srgbClr val="FFFFFF"/>
                </a:solidFill>
                <a:latin typeface="Calibri"/>
              </a:rPr>
              <a:t>📚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65392" y="5349240"/>
            <a:ext cx="461772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300"/>
              </a:spcAft>
            </a:pPr>
            <a:r>
              <a:rPr sz="1600" b="1" i="0">
                <a:solidFill>
                  <a:srgbClr val="1A2436"/>
                </a:solidFill>
                <a:latin typeface="Calibri"/>
              </a:rPr>
              <a:t>Reusable methodology</a:t>
            </a:r>
          </a:p>
          <a:p>
            <a:pPr algn="l">
              <a:lnSpc>
                <a:spcPct val="110000"/>
              </a:lnSpc>
              <a:spcBef>
                <a:spcPts val="0"/>
              </a:spcBef>
              <a:spcAft>
                <a:spcPts val="400"/>
              </a:spcAft>
            </a:pPr>
            <a:r>
              <a:rPr sz="1250" b="0" i="0">
                <a:solidFill>
                  <a:srgbClr val="5A6472"/>
                </a:solidFill>
                <a:latin typeface="Calibri"/>
              </a:rPr>
              <a:t>Reference method and test scenarios for future work.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5A6472"/>
                </a:solidFill>
                <a:latin typeface="Calibri"/>
              </a:rPr>
              <a:t>14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C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869680" y="-1188720"/>
            <a:ext cx="4754880" cy="4754880"/>
          </a:xfrm>
          <a:prstGeom prst="ellipse">
            <a:avLst/>
          </a:prstGeom>
          <a:noFill/>
          <a:ln w="203200">
            <a:solidFill>
              <a:srgbClr val="1628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48640"/>
            <a:ext cx="7315200" cy="3657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50" b="1" i="0">
                <a:solidFill>
                  <a:srgbClr val="F4A62A"/>
                </a:solidFill>
                <a:latin typeface="Calibri"/>
              </a:rPr>
              <a:t>IN SUMMARY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896112"/>
            <a:ext cx="10058400" cy="914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3400" b="1" i="0">
                <a:solidFill>
                  <a:srgbClr val="FFFFFF"/>
                </a:solidFill>
                <a:latin typeface="Cambria"/>
              </a:rPr>
              <a:t>Conclusion</a:t>
            </a:r>
          </a:p>
        </p:txBody>
      </p:sp>
      <p:sp>
        <p:nvSpPr>
          <p:cNvPr id="5" name="Oval 4"/>
          <p:cNvSpPr/>
          <p:nvPr/>
        </p:nvSpPr>
        <p:spPr>
          <a:xfrm>
            <a:off x="777240" y="2167128"/>
            <a:ext cx="502920" cy="50292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1">
                <a:solidFill>
                  <a:srgbClr val="FFFFFF"/>
                </a:solidFill>
                <a:latin typeface="Cambria"/>
              </a:rP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08760" y="2148840"/>
            <a:ext cx="978408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700" b="0" i="0">
                <a:solidFill>
                  <a:srgbClr val="CADCFC"/>
                </a:solidFill>
                <a:latin typeface="Calibri"/>
              </a:rPr>
              <a:t>Insider threats demand early, context-rich detection.</a:t>
            </a:r>
          </a:p>
        </p:txBody>
      </p:sp>
      <p:sp>
        <p:nvSpPr>
          <p:cNvPr id="7" name="Oval 6"/>
          <p:cNvSpPr/>
          <p:nvPr/>
        </p:nvSpPr>
        <p:spPr>
          <a:xfrm>
            <a:off x="777240" y="3099816"/>
            <a:ext cx="502920" cy="50292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1">
                <a:solidFill>
                  <a:srgbClr val="FFFFFF"/>
                </a:solidFill>
                <a:latin typeface="Cambria"/>
              </a:rP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08760" y="3081528"/>
            <a:ext cx="978408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700" b="0" i="0">
                <a:solidFill>
                  <a:srgbClr val="CADCFC"/>
                </a:solidFill>
                <a:latin typeface="Calibri"/>
              </a:rPr>
              <a:t>Multi-source correlation outperforms single-source analysis.</a:t>
            </a:r>
          </a:p>
        </p:txBody>
      </p:sp>
      <p:sp>
        <p:nvSpPr>
          <p:cNvPr id="9" name="Oval 8"/>
          <p:cNvSpPr/>
          <p:nvPr/>
        </p:nvSpPr>
        <p:spPr>
          <a:xfrm>
            <a:off x="777240" y="4032504"/>
            <a:ext cx="502920" cy="50292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1">
                <a:solidFill>
                  <a:srgbClr val="FFFFFF"/>
                </a:solidFill>
                <a:latin typeface="Cambria"/>
              </a:rP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08760" y="4014216"/>
            <a:ext cx="978408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700" b="0" i="0">
                <a:solidFill>
                  <a:srgbClr val="CADCFC"/>
                </a:solidFill>
                <a:latin typeface="Calibri"/>
              </a:rPr>
              <a:t>An open-source framework is accessible, reproducible and forensically sound.</a:t>
            </a:r>
          </a:p>
        </p:txBody>
      </p:sp>
      <p:sp>
        <p:nvSpPr>
          <p:cNvPr id="11" name="Oval 10"/>
          <p:cNvSpPr/>
          <p:nvPr/>
        </p:nvSpPr>
        <p:spPr>
          <a:xfrm>
            <a:off x="777240" y="4965192"/>
            <a:ext cx="502920" cy="502920"/>
          </a:xfrm>
          <a:prstGeom prst="ellipse">
            <a:avLst/>
          </a:prstGeom>
          <a:solidFill>
            <a:srgbClr val="2A9D8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1700" b="1">
                <a:solidFill>
                  <a:srgbClr val="FFFFFF"/>
                </a:solidFill>
                <a:latin typeface="Cambria"/>
              </a:rPr>
              <a:t>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08760" y="4946904"/>
            <a:ext cx="9784080" cy="73152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700" b="0" i="0">
                <a:solidFill>
                  <a:srgbClr val="CADCFC"/>
                </a:solidFill>
                <a:latin typeface="Calibri"/>
              </a:rPr>
              <a:t>Early identification is achievable without any proprietary tools.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247120" y="6400800"/>
            <a:ext cx="73152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>
              <a:spcBef>
                <a:spcPts val="0"/>
              </a:spcBef>
              <a:spcAft>
                <a:spcPts val="400"/>
              </a:spcAft>
            </a:pPr>
            <a:r>
              <a:rPr sz="1000" b="1" i="0">
                <a:solidFill>
                  <a:srgbClr val="CADCFC"/>
                </a:solidFill>
                <a:latin typeface="Calibri"/>
              </a:rPr>
              <a:t>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C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138160" y="3108960"/>
            <a:ext cx="5303520" cy="5303520"/>
          </a:xfrm>
          <a:prstGeom prst="ellipse">
            <a:avLst/>
          </a:prstGeom>
          <a:noFill/>
          <a:ln w="228600">
            <a:solidFill>
              <a:srgbClr val="162842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10195560" y="5166360"/>
            <a:ext cx="1051560" cy="1051560"/>
          </a:xfrm>
          <a:prstGeom prst="ellipse">
            <a:avLst/>
          </a:prstGeom>
          <a:solidFill>
            <a:srgbClr val="E639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sz="2600" b="0">
                <a:solidFill>
                  <a:srgbClr val="FFFFFF"/>
                </a:solidFill>
                <a:latin typeface="Calibri"/>
              </a:rPr>
              <a:t>🛡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2514600"/>
            <a:ext cx="10058400" cy="11887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4600" b="1" i="0">
                <a:solidFill>
                  <a:srgbClr val="FFFFFF"/>
                </a:solidFill>
                <a:latin typeface="Cambria"/>
              </a:rPr>
              <a:t>Thank You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68680" y="3749039"/>
            <a:ext cx="1280160" cy="54864"/>
          </a:xfrm>
          <a:prstGeom prst="roundRect">
            <a:avLst>
              <a:gd name="adj" fmla="val 50000"/>
            </a:avLst>
          </a:prstGeom>
          <a:solidFill>
            <a:srgbClr val="F4A6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3977639"/>
            <a:ext cx="9144000" cy="6400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2000" b="0" i="1">
                <a:solidFill>
                  <a:srgbClr val="CADCFC"/>
                </a:solidFill>
                <a:latin typeface="Calibri"/>
              </a:rPr>
              <a:t>Questions &amp; Discussion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5943600"/>
            <a:ext cx="100584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spcBef>
                <a:spcPts val="0"/>
              </a:spcBef>
              <a:spcAft>
                <a:spcPts val="400"/>
              </a:spcAft>
            </a:pPr>
            <a:r>
              <a:rPr sz="1200" b="0" i="0">
                <a:solidFill>
                  <a:srgbClr val="8E9CB3"/>
                </a:solidFill>
                <a:latin typeface="Calibri"/>
              </a:rPr>
              <a:t>Correlation of Multi-Source Digital Evidence • Early Insider-Threat Identification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885</Words>
  <Application>Microsoft Office PowerPoint</Application>
  <PresentationFormat>Widescreen</PresentationFormat>
  <Paragraphs>215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Sadab Kureshi</cp:lastModifiedBy>
  <cp:revision>4</cp:revision>
  <dcterms:created xsi:type="dcterms:W3CDTF">2013-01-27T09:14:16Z</dcterms:created>
  <dcterms:modified xsi:type="dcterms:W3CDTF">2026-08-10T01:34:37Z</dcterms:modified>
  <cp:category/>
</cp:coreProperties>
</file>