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4" r:id="rId2"/>
    <p:sldId id="275" r:id="rId3"/>
    <p:sldId id="276" r:id="rId4"/>
    <p:sldId id="277" r:id="rId5"/>
    <p:sldId id="278" r:id="rId6"/>
    <p:sldId id="279" r:id="rId7"/>
    <p:sldId id="267" r:id="rId8"/>
    <p:sldId id="272" r:id="rId9"/>
    <p:sldId id="273" r:id="rId10"/>
    <p:sldId id="258" r:id="rId11"/>
    <p:sldId id="259" r:id="rId12"/>
    <p:sldId id="264" r:id="rId13"/>
    <p:sldId id="260" r:id="rId14"/>
    <p:sldId id="261" r:id="rId15"/>
    <p:sldId id="265" r:id="rId16"/>
    <p:sldId id="270" r:id="rId17"/>
    <p:sldId id="280" r:id="rId18"/>
    <p:sldId id="268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9" d="100"/>
          <a:sy n="89" d="100"/>
        </p:scale>
        <p:origin x="24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95E01-5177-4096-B960-E42479E8EF76}" type="datetimeFigureOut">
              <a:rPr lang="en-GB" smtClean="0"/>
              <a:t>30/10/2017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8C3EA-1513-4093-B24B-30D9B4406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19902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95E01-5177-4096-B960-E42479E8EF76}" type="datetimeFigureOut">
              <a:rPr lang="en-GB" smtClean="0"/>
              <a:t>30/10/2017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8C3EA-1513-4093-B24B-30D9B4406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4807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95E01-5177-4096-B960-E42479E8EF76}" type="datetimeFigureOut">
              <a:rPr lang="en-GB" smtClean="0"/>
              <a:t>30/10/2017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8C3EA-1513-4093-B24B-30D9B4406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68744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95E01-5177-4096-B960-E42479E8EF76}" type="datetimeFigureOut">
              <a:rPr lang="en-GB" smtClean="0"/>
              <a:t>30/10/2017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8C3EA-1513-4093-B24B-30D9B4406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1391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95E01-5177-4096-B960-E42479E8EF76}" type="datetimeFigureOut">
              <a:rPr lang="en-GB" smtClean="0"/>
              <a:t>30/10/2017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8C3EA-1513-4093-B24B-30D9B4406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1588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95E01-5177-4096-B960-E42479E8EF76}" type="datetimeFigureOut">
              <a:rPr lang="en-GB" smtClean="0"/>
              <a:t>30/10/2017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8C3EA-1513-4093-B24B-30D9B4406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40981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95E01-5177-4096-B960-E42479E8EF76}" type="datetimeFigureOut">
              <a:rPr lang="en-GB" smtClean="0"/>
              <a:t>30/10/2017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8C3EA-1513-4093-B24B-30D9B4406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765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95E01-5177-4096-B960-E42479E8EF76}" type="datetimeFigureOut">
              <a:rPr lang="en-GB" smtClean="0"/>
              <a:t>30/10/2017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8C3EA-1513-4093-B24B-30D9B4406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62426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95E01-5177-4096-B960-E42479E8EF76}" type="datetimeFigureOut">
              <a:rPr lang="en-GB" smtClean="0"/>
              <a:t>30/10/2017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8C3EA-1513-4093-B24B-30D9B4406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0564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95E01-5177-4096-B960-E42479E8EF76}" type="datetimeFigureOut">
              <a:rPr lang="en-GB" smtClean="0"/>
              <a:t>30/10/2017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8C3EA-1513-4093-B24B-30D9B4406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5308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95E01-5177-4096-B960-E42479E8EF76}" type="datetimeFigureOut">
              <a:rPr lang="en-GB" smtClean="0"/>
              <a:t>30/10/2017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8C3EA-1513-4093-B24B-30D9B4406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327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895E01-5177-4096-B960-E42479E8EF76}" type="datetimeFigureOut">
              <a:rPr lang="en-GB" smtClean="0"/>
              <a:t>30/10/2017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58C3EA-1513-4093-B24B-30D9B4406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4858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Antonin_Artaud%20accessed%20on%2028/10/17" TargetMode="External"/><Relationship Id="rId2" Type="http://schemas.openxmlformats.org/officeDocument/2006/relationships/hyperlink" Target="https://www.google.co.uk/search?biw=1175&amp;bih=602&amp;ei=isjxWYjtGoe4aeyJvrAP&amp;q=critical+&amp;oq=critical+&amp;gs_l=psy-ab.3..0i131k1l4j0j0i131k1l3j0l2.2245.3837.0.4131.9.8.0.0.0.0.421.572.0j1j4-1.2.0....0...1.1.64.psy-ab..7.2.571...0i67k1.0.mk9ytvq8qPU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Practice as Research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30/10/17</a:t>
            </a:r>
          </a:p>
          <a:p>
            <a:r>
              <a:rPr lang="en-GB" dirty="0" smtClean="0"/>
              <a:t>46 days until Star Wars 8</a:t>
            </a:r>
          </a:p>
          <a:p>
            <a:r>
              <a:rPr lang="en-GB" dirty="0" smtClean="0"/>
              <a:t>56 days until Christmas</a:t>
            </a:r>
          </a:p>
          <a:p>
            <a:r>
              <a:rPr lang="en-GB" dirty="0" smtClean="0"/>
              <a:t>62 days until New Years day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33668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Artaud: The Theatre and its Double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912582"/>
            <a:ext cx="3175000" cy="4051300"/>
          </a:xfrm>
        </p:spPr>
      </p:pic>
      <p:sp>
        <p:nvSpPr>
          <p:cNvPr id="5" name="TextBox 4"/>
          <p:cNvSpPr txBox="1"/>
          <p:nvPr/>
        </p:nvSpPr>
        <p:spPr>
          <a:xfrm>
            <a:off x="4638896" y="2414738"/>
            <a:ext cx="7166514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Director, poet, actor, dramatist and writer.</a:t>
            </a:r>
          </a:p>
          <a:p>
            <a:r>
              <a:rPr lang="en-GB" sz="2400" dirty="0" smtClean="0"/>
              <a:t>Lived 1896-1948</a:t>
            </a:r>
          </a:p>
          <a:p>
            <a:r>
              <a:rPr lang="en-GB" sz="2400" dirty="0" smtClean="0"/>
              <a:t>Died of cancer.</a:t>
            </a:r>
          </a:p>
          <a:p>
            <a:r>
              <a:rPr lang="en-GB" sz="2400" dirty="0" smtClean="0"/>
              <a:t>Was effectively ‘insane’, receiving inhumane treatments </a:t>
            </a:r>
          </a:p>
          <a:p>
            <a:r>
              <a:rPr lang="en-GB" sz="2400" dirty="0" smtClean="0"/>
              <a:t>Experimented with perception altering substances.</a:t>
            </a:r>
          </a:p>
          <a:p>
            <a:r>
              <a:rPr lang="en-GB" sz="2400" dirty="0" smtClean="0"/>
              <a:t>Questioned reality through creativity.</a:t>
            </a:r>
          </a:p>
          <a:p>
            <a:r>
              <a:rPr lang="en-GB" sz="2400" dirty="0" smtClean="0"/>
              <a:t>One of the more influential theatre practitioners and </a:t>
            </a:r>
          </a:p>
          <a:p>
            <a:r>
              <a:rPr lang="en-GB" sz="2400" dirty="0" smtClean="0"/>
              <a:t>creative thinkers of the last century.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135642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Artaud: The Theatre and its Double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Published in 1938 as a reaction against more traditional styles of theatre.</a:t>
            </a:r>
          </a:p>
          <a:p>
            <a:r>
              <a:rPr lang="en-GB" dirty="0" smtClean="0"/>
              <a:t>The message (simplified) was that traditional theatre of the period was removing the ‘magic’ from the creative experience of theatre – the spectacle- and distancing audiences from truth.</a:t>
            </a:r>
          </a:p>
          <a:p>
            <a:r>
              <a:rPr lang="en-GB" dirty="0" smtClean="0"/>
              <a:t>Artaud wanted to use a specific set of techniques – known broadly as the Theatre of Cruelty- to awaken the audience revealing the spectator to itself.</a:t>
            </a:r>
          </a:p>
          <a:p>
            <a:r>
              <a:rPr lang="en-GB" dirty="0" smtClean="0"/>
              <a:t>Cruelty was not ‘cruel’, rather an almost ‘absurd’ waking up of the senses to the potential of performance and the human interaction.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80166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Theatre of Cruelty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What matters is that our sensibility is put into a deeper, subtler state of perception by assured means, the very object of magic and ritual, of which theatre is only a reflection.’ </a:t>
            </a:r>
            <a:r>
              <a:rPr lang="en-GB" sz="1400" dirty="0" smtClean="0"/>
              <a:t>(Artaud, 1938: 70)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7521211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Theatre of Cruelty: Technique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1 – embody and live theatre – use a creative approach to inquiry</a:t>
            </a:r>
          </a:p>
          <a:p>
            <a:r>
              <a:rPr lang="en-GB" dirty="0" smtClean="0"/>
              <a:t>2 – make theatre (swap for ‘research project’)</a:t>
            </a:r>
            <a:r>
              <a:rPr lang="en-GB" dirty="0"/>
              <a:t> </a:t>
            </a:r>
            <a:r>
              <a:rPr lang="en-GB" dirty="0" smtClean="0"/>
              <a:t>appeal to the senses</a:t>
            </a:r>
          </a:p>
          <a:p>
            <a:r>
              <a:rPr lang="en-GB" dirty="0" smtClean="0"/>
              <a:t>3 – Dreams are inspiration – but what do they mean? Be wild!</a:t>
            </a:r>
          </a:p>
          <a:p>
            <a:r>
              <a:rPr lang="en-GB" dirty="0" smtClean="0"/>
              <a:t>4 - use theatre to explore, analyse, and investigate a reality of the world, or more importantly – your world. </a:t>
            </a:r>
          </a:p>
          <a:p>
            <a:r>
              <a:rPr lang="en-GB" dirty="0" smtClean="0"/>
              <a:t>5 – all art forms are valid methods.</a:t>
            </a:r>
          </a:p>
          <a:p>
            <a:r>
              <a:rPr lang="en-GB" dirty="0" smtClean="0"/>
              <a:t>6 – push the boundaries of your creativity. </a:t>
            </a:r>
          </a:p>
          <a:p>
            <a:r>
              <a:rPr lang="en-GB" dirty="0" smtClean="0"/>
              <a:t>7 – seek authenticity, strive for originality.</a:t>
            </a:r>
          </a:p>
          <a:p>
            <a:r>
              <a:rPr lang="en-GB" dirty="0" smtClean="0"/>
              <a:t>8 – develop and utilise your own creative identity.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95174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Tiny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Read </a:t>
            </a:r>
            <a:r>
              <a:rPr lang="en-GB" dirty="0"/>
              <a:t>the excerpts </a:t>
            </a:r>
          </a:p>
          <a:p>
            <a:r>
              <a:rPr lang="en-GB" dirty="0" smtClean="0"/>
              <a:t>In two groups discuss how you could create a creative project to question an aspect of the topic of your reading.</a:t>
            </a:r>
          </a:p>
          <a:p>
            <a:r>
              <a:rPr lang="en-GB" dirty="0" smtClean="0"/>
              <a:t>Does the project inquire into an aspect of the reading?</a:t>
            </a:r>
          </a:p>
          <a:p>
            <a:r>
              <a:rPr lang="en-GB" dirty="0" smtClean="0"/>
              <a:t>How can you develop the project?</a:t>
            </a:r>
          </a:p>
          <a:p>
            <a:r>
              <a:rPr lang="en-GB" dirty="0" smtClean="0"/>
              <a:t>What is stopping you from pushing the work further?</a:t>
            </a:r>
          </a:p>
          <a:p>
            <a:r>
              <a:rPr lang="en-GB" dirty="0" smtClean="0"/>
              <a:t>How can you measure outcomes?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30949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meaning of ‘Critical’:</a:t>
            </a:r>
          </a:p>
          <a:p>
            <a:r>
              <a:rPr lang="en-GB" dirty="0"/>
              <a:t>expressing adverse or disapproving comments or judgements.</a:t>
            </a:r>
          </a:p>
          <a:p>
            <a:r>
              <a:rPr lang="en-GB" dirty="0"/>
              <a:t>expressing or involving an analysis of the merits and faults of a work of literature, music, or art.</a:t>
            </a:r>
          </a:p>
          <a:p>
            <a:r>
              <a:rPr lang="en-GB" dirty="0"/>
              <a:t>having the potential to become disastrous; at a point of crisis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Critical evaluation means identifying positive as well as negative aspects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37806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meaning of ‘Critical’:</a:t>
            </a:r>
          </a:p>
          <a:p>
            <a:r>
              <a:rPr lang="en-GB" strike="sngStrike" dirty="0">
                <a:solidFill>
                  <a:srgbClr val="FF0000"/>
                </a:solidFill>
              </a:rPr>
              <a:t>expressing adverse or disapproving comments or judgements.</a:t>
            </a:r>
          </a:p>
          <a:p>
            <a:r>
              <a:rPr lang="en-GB" dirty="0"/>
              <a:t>expressing or involving an analysis of the merits and faults of a work of literature, music, or art.</a:t>
            </a:r>
          </a:p>
          <a:p>
            <a:r>
              <a:rPr lang="en-GB" strike="sngStrike" dirty="0">
                <a:solidFill>
                  <a:srgbClr val="FF0000"/>
                </a:solidFill>
              </a:rPr>
              <a:t>having the potential to become disastrous; at a point of crisis</a:t>
            </a:r>
            <a:endParaRPr lang="en-GB" strike="sngStrike" dirty="0" smtClean="0">
              <a:solidFill>
                <a:srgbClr val="FF0000"/>
              </a:solidFill>
            </a:endParaRPr>
          </a:p>
          <a:p>
            <a:endParaRPr lang="en-GB" dirty="0" smtClean="0"/>
          </a:p>
          <a:p>
            <a:r>
              <a:rPr lang="en-GB" dirty="0" smtClean="0"/>
              <a:t>Critical evaluation means identifying positive as well as negative aspects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67338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Critical Thinking will have different meanings in different disciplines.</a:t>
            </a:r>
          </a:p>
          <a:p>
            <a:endParaRPr lang="en-GB" dirty="0"/>
          </a:p>
          <a:p>
            <a:r>
              <a:rPr lang="en-GB" dirty="0" smtClean="0"/>
              <a:t>The following points outline the main features.</a:t>
            </a:r>
          </a:p>
          <a:p>
            <a:endParaRPr lang="en-GB" dirty="0"/>
          </a:p>
          <a:p>
            <a:r>
              <a:rPr lang="en-GB" dirty="0" smtClean="0"/>
              <a:t>Consider how these feature and traits apply to your discipline.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63876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Critical thinking is a complex process of deliberation which involves a wide range of skills and attitudes. It includes:</a:t>
            </a:r>
          </a:p>
          <a:p>
            <a:endParaRPr lang="en-GB" dirty="0" smtClean="0"/>
          </a:p>
          <a:p>
            <a:r>
              <a:rPr lang="en-GB" dirty="0" smtClean="0"/>
              <a:t>Identifying other peoples positions, arguments and conclusions.</a:t>
            </a:r>
          </a:p>
          <a:p>
            <a:r>
              <a:rPr lang="en-GB" dirty="0" smtClean="0"/>
              <a:t>Evaluating the evidence for alternative points of view</a:t>
            </a:r>
          </a:p>
          <a:p>
            <a:r>
              <a:rPr lang="en-GB" dirty="0" smtClean="0"/>
              <a:t>Weighing up opposing arguments and evidence fairly </a:t>
            </a:r>
          </a:p>
          <a:p>
            <a:r>
              <a:rPr lang="en-GB" dirty="0" smtClean="0"/>
              <a:t>Being able to read between the lines </a:t>
            </a:r>
          </a:p>
          <a:p>
            <a:r>
              <a:rPr lang="en-GB" dirty="0" smtClean="0"/>
              <a:t>Recognising techniques used to make certain positions more appealing</a:t>
            </a:r>
          </a:p>
          <a:p>
            <a:r>
              <a:rPr lang="en-GB" sz="1600" dirty="0" smtClean="0"/>
              <a:t>(Cottrell, 2011: 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95552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Reflecting on issues in a structured way, bringing logic and insight to bear</a:t>
            </a:r>
          </a:p>
          <a:p>
            <a:r>
              <a:rPr lang="en-GB" dirty="0" smtClean="0"/>
              <a:t>Drawing conclusions about whether arguments are valid and justifiable based on good evidence and sensible assumptions</a:t>
            </a:r>
          </a:p>
          <a:p>
            <a:r>
              <a:rPr lang="en-GB" dirty="0" smtClean="0"/>
              <a:t>Synthesising information: drawing together judgements of the evidence, synthesising these to form your own point of view</a:t>
            </a:r>
          </a:p>
          <a:p>
            <a:r>
              <a:rPr lang="en-GB" dirty="0" smtClean="0"/>
              <a:t>Presenting a point of view in a structured, clear, well-reasoned way that convinces others </a:t>
            </a:r>
          </a:p>
          <a:p>
            <a:endParaRPr lang="en-GB" sz="1500" dirty="0" smtClean="0"/>
          </a:p>
          <a:p>
            <a:r>
              <a:rPr lang="en-GB" sz="1500" dirty="0" smtClean="0"/>
              <a:t>(Cottrell, 2011: ibid)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95732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8894" y="1825625"/>
            <a:ext cx="10515600" cy="435133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Benefits of critical thinking for you: </a:t>
            </a:r>
            <a:r>
              <a:rPr lang="en-GB" sz="1600" dirty="0" smtClean="0"/>
              <a:t>(Cottrell, 2011: 4)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Improved attention and observation</a:t>
            </a:r>
          </a:p>
          <a:p>
            <a:r>
              <a:rPr lang="en-GB" dirty="0" smtClean="0"/>
              <a:t>More focussed reading</a:t>
            </a:r>
          </a:p>
          <a:p>
            <a:r>
              <a:rPr lang="en-GB" dirty="0" smtClean="0"/>
              <a:t>Improved ability to identify key points in a text or other message rather than becoming distracted by less important material</a:t>
            </a:r>
          </a:p>
          <a:p>
            <a:r>
              <a:rPr lang="en-GB" dirty="0" smtClean="0"/>
              <a:t>Improved ability to respond to the appropriate points in the message</a:t>
            </a:r>
          </a:p>
          <a:p>
            <a:r>
              <a:rPr lang="en-GB" dirty="0" smtClean="0"/>
              <a:t>Knowledge of how to get your own point across more easily</a:t>
            </a:r>
          </a:p>
          <a:p>
            <a:r>
              <a:rPr lang="en-GB" dirty="0" smtClean="0"/>
              <a:t>Skills of analysis that you can choose to apply in a variety of situations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35233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thinking: some of the skills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Observation</a:t>
            </a:r>
          </a:p>
          <a:p>
            <a:r>
              <a:rPr lang="en-GB" dirty="0" smtClean="0"/>
              <a:t>Reasoning </a:t>
            </a:r>
          </a:p>
          <a:p>
            <a:r>
              <a:rPr lang="en-GB" dirty="0" smtClean="0"/>
              <a:t>Decision-making</a:t>
            </a:r>
          </a:p>
          <a:p>
            <a:r>
              <a:rPr lang="en-GB" dirty="0" smtClean="0"/>
              <a:t>Analysis</a:t>
            </a:r>
          </a:p>
          <a:p>
            <a:r>
              <a:rPr lang="en-GB" dirty="0" smtClean="0"/>
              <a:t>Judgement </a:t>
            </a:r>
          </a:p>
          <a:p>
            <a:r>
              <a:rPr lang="en-GB" dirty="0" smtClean="0"/>
              <a:t>Persuasion</a:t>
            </a:r>
          </a:p>
          <a:p>
            <a:endParaRPr lang="en-GB" dirty="0"/>
          </a:p>
          <a:p>
            <a:r>
              <a:rPr lang="en-GB" dirty="0" smtClean="0"/>
              <a:t>Can you identify how these ‘ancillary’ skills will help your practice?</a:t>
            </a:r>
          </a:p>
          <a:p>
            <a:endParaRPr lang="en-GB" dirty="0"/>
          </a:p>
          <a:p>
            <a:r>
              <a:rPr lang="en-GB" sz="1600" dirty="0" smtClean="0"/>
              <a:t>(Cottrell, 2011: 4)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6888367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‘Self awareness’ – do you recognise your personal:</a:t>
            </a:r>
          </a:p>
          <a:p>
            <a:endParaRPr lang="en-GB" dirty="0" smtClean="0"/>
          </a:p>
          <a:p>
            <a:r>
              <a:rPr lang="en-GB" dirty="0" smtClean="0"/>
              <a:t>Motivation?</a:t>
            </a:r>
          </a:p>
          <a:p>
            <a:r>
              <a:rPr lang="en-GB" dirty="0" smtClean="0"/>
              <a:t>Interest?</a:t>
            </a:r>
          </a:p>
          <a:p>
            <a:r>
              <a:rPr lang="en-GB" dirty="0" smtClean="0"/>
              <a:t>Prejudices?</a:t>
            </a:r>
          </a:p>
          <a:p>
            <a:r>
              <a:rPr lang="en-GB" dirty="0" smtClean="0"/>
              <a:t>Expertise?</a:t>
            </a:r>
          </a:p>
          <a:p>
            <a:r>
              <a:rPr lang="en-GB" dirty="0" smtClean="0"/>
              <a:t>Knowledge?</a:t>
            </a:r>
          </a:p>
          <a:p>
            <a:r>
              <a:rPr lang="en-GB" dirty="0" smtClean="0"/>
              <a:t>Knowledge gaps?</a:t>
            </a:r>
          </a:p>
          <a:p>
            <a:endParaRPr lang="en-GB" dirty="0"/>
          </a:p>
          <a:p>
            <a:r>
              <a:rPr lang="en-GB" sz="1600" dirty="0" smtClean="0"/>
              <a:t>(Cottrell, 2011: 6)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93373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 –self awareness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It can be unsettling to find out things about ourselves we didn’t know</a:t>
            </a:r>
          </a:p>
          <a:p>
            <a:r>
              <a:rPr lang="en-GB" dirty="0" smtClean="0"/>
              <a:t>It is also challenging to question our belief systems</a:t>
            </a:r>
          </a:p>
          <a:p>
            <a:r>
              <a:rPr lang="en-GB" dirty="0" smtClean="0"/>
              <a:t>It can be unsettling if we feel our identity is called into question </a:t>
            </a:r>
          </a:p>
          <a:p>
            <a:endParaRPr lang="en-GB" dirty="0" smtClean="0"/>
          </a:p>
          <a:p>
            <a:r>
              <a:rPr lang="en-GB" dirty="0" smtClean="0"/>
              <a:t>The result of critical thinking might place you in a minority amongst your friends, family or colleagues.</a:t>
            </a:r>
          </a:p>
          <a:p>
            <a:r>
              <a:rPr lang="en-GB" dirty="0" smtClean="0"/>
              <a:t>Nobody else might interpret the evidence in the same way as you.</a:t>
            </a:r>
          </a:p>
          <a:p>
            <a:endParaRPr lang="en-GB" dirty="0"/>
          </a:p>
          <a:p>
            <a:r>
              <a:rPr lang="en-GB" sz="1500" dirty="0" smtClean="0"/>
              <a:t>(Cottrell, 2011: 6)</a:t>
            </a: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39330354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Complete at the ‘Comparison’, ‘Sequence’ ‘Categorising’ and ‘Following Directions’ task sheets. (Cottrell, 2011:18+19)</a:t>
            </a:r>
          </a:p>
          <a:p>
            <a:endParaRPr lang="en-GB" dirty="0"/>
          </a:p>
          <a:p>
            <a:r>
              <a:rPr lang="en-GB" dirty="0" smtClean="0"/>
              <a:t>Complete the ‘Focussing Attention’ sheets (Cottrell, 2011:24-6)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188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thinking –self awareness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‘A distinction is usually drawn between the idea, work, text, theory or behaviour, on the one hand and, on the other, the person associated with these.’</a:t>
            </a:r>
          </a:p>
          <a:p>
            <a:endParaRPr lang="en-GB" dirty="0"/>
          </a:p>
          <a:p>
            <a:r>
              <a:rPr lang="en-GB" dirty="0" smtClean="0"/>
              <a:t>‘Tact and a constructive approach are needed.’</a:t>
            </a:r>
          </a:p>
          <a:p>
            <a:endParaRPr lang="en-GB" dirty="0"/>
          </a:p>
          <a:p>
            <a:r>
              <a:rPr lang="en-GB" dirty="0" smtClean="0"/>
              <a:t>‘Giving difficult messages in a way other people can accept is an important aspect of critical evaluation.’</a:t>
            </a:r>
          </a:p>
          <a:p>
            <a:endParaRPr lang="en-GB" dirty="0"/>
          </a:p>
          <a:p>
            <a:r>
              <a:rPr lang="en-GB" sz="1500" dirty="0" smtClean="0"/>
              <a:t>(Cottrell, 2011: 9)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13741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Bibliography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>
                <a:hlinkClick r:id="rId2"/>
              </a:rPr>
              <a:t>https://www.google.co.uk/</a:t>
            </a:r>
            <a:r>
              <a:rPr lang="en-GB" sz="2000" dirty="0" err="1" smtClean="0">
                <a:hlinkClick r:id="rId2"/>
              </a:rPr>
              <a:t>search?biw</a:t>
            </a:r>
            <a:r>
              <a:rPr lang="en-GB" sz="2000" dirty="0" smtClean="0">
                <a:hlinkClick r:id="rId2"/>
              </a:rPr>
              <a:t>=1175&amp;bih=602&amp;ei=isjxWYjtGoe4aeyJvrAP&amp;q=critical+&amp;</a:t>
            </a:r>
            <a:r>
              <a:rPr lang="en-GB" sz="2000" dirty="0" err="1" smtClean="0">
                <a:hlinkClick r:id="rId2"/>
              </a:rPr>
              <a:t>oq</a:t>
            </a:r>
            <a:r>
              <a:rPr lang="en-GB" sz="2000" dirty="0" smtClean="0">
                <a:hlinkClick r:id="rId2"/>
              </a:rPr>
              <a:t>=critical+&amp;</a:t>
            </a:r>
            <a:r>
              <a:rPr lang="en-GB" sz="2000" dirty="0" err="1" smtClean="0">
                <a:hlinkClick r:id="rId2"/>
              </a:rPr>
              <a:t>gs_l</a:t>
            </a:r>
            <a:r>
              <a:rPr lang="en-GB" sz="2000" dirty="0" smtClean="0">
                <a:hlinkClick r:id="rId2"/>
              </a:rPr>
              <a:t>=psy-ab.3..0i131k1l4j0j0i131k1l3j0l2.2245.3837.0.4131.9.8.0.0.0.0.421.572.0j1j4-1.2.0....0...1.1.64.psy-ab..7.2.571...</a:t>
            </a:r>
            <a:r>
              <a:rPr lang="en-GB" sz="2000" dirty="0" smtClean="0">
                <a:hlinkClick r:id="rId2"/>
              </a:rPr>
              <a:t>0i67k1.0.mk9ytvq8qPU</a:t>
            </a:r>
            <a:r>
              <a:rPr lang="en-GB" sz="2000" dirty="0" smtClean="0"/>
              <a:t> Accessed 26/10/17</a:t>
            </a:r>
          </a:p>
          <a:p>
            <a:r>
              <a:rPr lang="en-GB" sz="2000" dirty="0" smtClean="0"/>
              <a:t>Artaud image</a:t>
            </a:r>
            <a:r>
              <a:rPr lang="en-GB" sz="2000" dirty="0"/>
              <a:t>: Available from: </a:t>
            </a:r>
            <a:r>
              <a:rPr lang="en-GB" sz="2000" dirty="0">
                <a:hlinkClick r:id="rId3"/>
              </a:rPr>
              <a:t>https://en.wikipedia.org/wiki/Antonin_Artaud accessed on </a:t>
            </a:r>
            <a:r>
              <a:rPr lang="en-GB" sz="2000" dirty="0" smtClean="0">
                <a:hlinkClick r:id="rId3"/>
              </a:rPr>
              <a:t>28/10/17</a:t>
            </a:r>
            <a:endParaRPr lang="en-GB" sz="2000" dirty="0"/>
          </a:p>
          <a:p>
            <a:r>
              <a:rPr lang="en-GB" sz="2000" dirty="0" smtClean="0"/>
              <a:t>Cottrell, S. </a:t>
            </a:r>
            <a:r>
              <a:rPr lang="en-GB" sz="2000" i="1" dirty="0" smtClean="0"/>
              <a:t>Critical Thinking Skills: Developing Effective Analysis and Argument</a:t>
            </a:r>
            <a:r>
              <a:rPr lang="en-GB" sz="2000" dirty="0" smtClean="0"/>
              <a:t>. Palgrave Macmillan, London, 2011.</a:t>
            </a:r>
          </a:p>
          <a:p>
            <a:r>
              <a:rPr lang="en-US" sz="2000" dirty="0" smtClean="0"/>
              <a:t>Moon, J. </a:t>
            </a:r>
            <a:r>
              <a:rPr lang="en-US" sz="2000" i="1" dirty="0" smtClean="0"/>
              <a:t>A Handbook of reflective an experiential learning</a:t>
            </a:r>
            <a:r>
              <a:rPr lang="en-US" sz="2000" dirty="0" smtClean="0"/>
              <a:t>. Routledge-</a:t>
            </a:r>
            <a:r>
              <a:rPr lang="en-US" sz="2000" dirty="0" err="1" smtClean="0"/>
              <a:t>Falmer</a:t>
            </a:r>
            <a:r>
              <a:rPr lang="en-US" sz="2000" dirty="0" smtClean="0"/>
              <a:t>, London, 2004.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16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389</TotalTime>
  <Words>1101</Words>
  <Application>Microsoft Office PowerPoint</Application>
  <PresentationFormat>Widescreen</PresentationFormat>
  <Paragraphs>131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Calibri Light</vt:lpstr>
      <vt:lpstr>Office Theme</vt:lpstr>
      <vt:lpstr>Practice as Research</vt:lpstr>
      <vt:lpstr>Artaud: The Theatre and its Double</vt:lpstr>
      <vt:lpstr>Artaud: The Theatre and its Double</vt:lpstr>
      <vt:lpstr>Theatre of Cruelty</vt:lpstr>
      <vt:lpstr>Theatre of Cruelty: Technique</vt:lpstr>
      <vt:lpstr>Tiny task</vt:lpstr>
      <vt:lpstr>Critical thinking</vt:lpstr>
      <vt:lpstr>Critical thinking</vt:lpstr>
      <vt:lpstr>Critical thinking</vt:lpstr>
      <vt:lpstr>Critical thinking</vt:lpstr>
      <vt:lpstr>Critical thinking</vt:lpstr>
      <vt:lpstr>Critical thinking</vt:lpstr>
      <vt:lpstr>Critical thinking: some of the skills</vt:lpstr>
      <vt:lpstr>Critical thinking</vt:lpstr>
      <vt:lpstr>Critical thinking –self awareness</vt:lpstr>
      <vt:lpstr>Tasks</vt:lpstr>
      <vt:lpstr>Critical thinking –self awareness</vt:lpstr>
      <vt:lpstr>Bibliography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Jonathan Pugh</dc:creator>
  <cp:lastModifiedBy>Jonathan Pugh</cp:lastModifiedBy>
  <cp:revision>11</cp:revision>
  <dcterms:created xsi:type="dcterms:W3CDTF">2017-10-26T10:55:01Z</dcterms:created>
  <dcterms:modified xsi:type="dcterms:W3CDTF">2017-10-30T13:38:04Z</dcterms:modified>
</cp:coreProperties>
</file>