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1CD354-8678-4EC7-B318-5D1189733711}" v="22" dt="2022-08-04T12:16:56.9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9113" autoAdjust="0"/>
  </p:normalViewPr>
  <p:slideViewPr>
    <p:cSldViewPr snapToGrid="0">
      <p:cViewPr varScale="1">
        <p:scale>
          <a:sx n="42" d="100"/>
          <a:sy n="42" d="100"/>
        </p:scale>
        <p:origin x="179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nka Ruseva (2029255)" userId="29ae3b04-1713-4af2-83a5-d58e9153861b" providerId="ADAL" clId="{CA1CD354-8678-4EC7-B318-5D1189733711}"/>
    <pc:docChg chg="undo redo custSel modSld">
      <pc:chgData name="Penka Ruseva (2029255)" userId="29ae3b04-1713-4af2-83a5-d58e9153861b" providerId="ADAL" clId="{CA1CD354-8678-4EC7-B318-5D1189733711}" dt="2022-08-04T12:18:46.366" v="61" actId="113"/>
      <pc:docMkLst>
        <pc:docMk/>
      </pc:docMkLst>
      <pc:sldChg chg="addSp delSp modSp mod">
        <pc:chgData name="Penka Ruseva (2029255)" userId="29ae3b04-1713-4af2-83a5-d58e9153861b" providerId="ADAL" clId="{CA1CD354-8678-4EC7-B318-5D1189733711}" dt="2022-08-04T12:18:46.366" v="61" actId="113"/>
        <pc:sldMkLst>
          <pc:docMk/>
          <pc:sldMk cId="2446336161" sldId="256"/>
        </pc:sldMkLst>
        <pc:spChg chg="mod">
          <ac:chgData name="Penka Ruseva (2029255)" userId="29ae3b04-1713-4af2-83a5-d58e9153861b" providerId="ADAL" clId="{CA1CD354-8678-4EC7-B318-5D1189733711}" dt="2022-08-04T11:53:50.341" v="7" actId="20577"/>
          <ac:spMkLst>
            <pc:docMk/>
            <pc:sldMk cId="2446336161" sldId="256"/>
            <ac:spMk id="4" creationId="{9948A026-5653-A21C-2E39-5BACDCF5C0E3}"/>
          </ac:spMkLst>
        </pc:spChg>
        <pc:spChg chg="add mod">
          <ac:chgData name="Penka Ruseva (2029255)" userId="29ae3b04-1713-4af2-83a5-d58e9153861b" providerId="ADAL" clId="{CA1CD354-8678-4EC7-B318-5D1189733711}" dt="2022-08-04T12:18:46.366" v="61" actId="113"/>
          <ac:spMkLst>
            <pc:docMk/>
            <pc:sldMk cId="2446336161" sldId="256"/>
            <ac:spMk id="8" creationId="{F84AA1C9-CFDE-EC54-51B7-18E7B7163AC2}"/>
          </ac:spMkLst>
        </pc:spChg>
        <pc:graphicFrameChg chg="mod">
          <ac:chgData name="Penka Ruseva (2029255)" userId="29ae3b04-1713-4af2-83a5-d58e9153861b" providerId="ADAL" clId="{CA1CD354-8678-4EC7-B318-5D1189733711}" dt="2022-08-04T12:16:56.959" v="54" actId="14100"/>
          <ac:graphicFrameMkLst>
            <pc:docMk/>
            <pc:sldMk cId="2446336161" sldId="256"/>
            <ac:graphicFrameMk id="5" creationId="{53BDF676-71AA-50E5-A74D-3244C5035278}"/>
          </ac:graphicFrameMkLst>
        </pc:graphicFrameChg>
        <pc:picChg chg="add del">
          <ac:chgData name="Penka Ruseva (2029255)" userId="29ae3b04-1713-4af2-83a5-d58e9153861b" providerId="ADAL" clId="{CA1CD354-8678-4EC7-B318-5D1189733711}" dt="2022-08-04T11:54:18.591" v="11" actId="22"/>
          <ac:picMkLst>
            <pc:docMk/>
            <pc:sldMk cId="2446336161" sldId="256"/>
            <ac:picMk id="6" creationId="{6D83FC0A-DBF7-2DED-0014-04267D8CDF41}"/>
          </ac:picMkLst>
        </pc:picChg>
      </pc:sldChg>
      <pc:sldChg chg="addSp delSp modSp mod">
        <pc:chgData name="Penka Ruseva (2029255)" userId="29ae3b04-1713-4af2-83a5-d58e9153861b" providerId="ADAL" clId="{CA1CD354-8678-4EC7-B318-5D1189733711}" dt="2022-08-04T12:17:02.672" v="56" actId="20577"/>
        <pc:sldMkLst>
          <pc:docMk/>
          <pc:sldMk cId="3905610842" sldId="257"/>
        </pc:sldMkLst>
        <pc:spChg chg="add del mod">
          <ac:chgData name="Penka Ruseva (2029255)" userId="29ae3b04-1713-4af2-83a5-d58e9153861b" providerId="ADAL" clId="{CA1CD354-8678-4EC7-B318-5D1189733711}" dt="2022-08-04T12:17:02.672" v="56" actId="20577"/>
          <ac:spMkLst>
            <pc:docMk/>
            <pc:sldMk cId="3905610842" sldId="257"/>
            <ac:spMk id="2" creationId="{AE488DAA-9D31-030A-F625-3AAC62E1B6C5}"/>
          </ac:spMkLst>
        </pc:spChg>
        <pc:spChg chg="mod">
          <ac:chgData name="Penka Ruseva (2029255)" userId="29ae3b04-1713-4af2-83a5-d58e9153861b" providerId="ADAL" clId="{CA1CD354-8678-4EC7-B318-5D1189733711}" dt="2022-08-04T12:16:45.032" v="44" actId="14100"/>
          <ac:spMkLst>
            <pc:docMk/>
            <pc:sldMk cId="3905610842" sldId="257"/>
            <ac:spMk id="3" creationId="{AB935058-7F37-9592-DEEC-44B701232DC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342979-7C23-4F74-8B2E-2D2F38BFD379}" type="datetimeFigureOut">
              <a:rPr lang="en-US" smtClean="0"/>
              <a:t>8/4/2022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DB1DFC-5B27-41CC-83D4-01A3AD008D82}" type="slidenum">
              <a:rPr lang="en-US" smtClean="0"/>
              <a:t>‹#›</a:t>
            </a:fld>
            <a:endParaRPr lang="en-US"/>
          </a:p>
        </p:txBody>
      </p:sp>
    </p:spTree>
    <p:extLst>
      <p:ext uri="{BB962C8B-B14F-4D97-AF65-F5344CB8AC3E}">
        <p14:creationId xmlns:p14="http://schemas.microsoft.com/office/powerpoint/2010/main" val="524073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Контейнер за изображение на слайда 1"/>
          <p:cNvSpPr>
            <a:spLocks noGrp="1" noRot="1" noChangeAspect="1"/>
          </p:cNvSpPr>
          <p:nvPr>
            <p:ph type="sldImg"/>
          </p:nvPr>
        </p:nvSpPr>
        <p:spPr/>
      </p:sp>
      <p:sp>
        <p:nvSpPr>
          <p:cNvPr id="3" name="Контейнер за бележки 2"/>
          <p:cNvSpPr>
            <a:spLocks noGrp="1"/>
          </p:cNvSpPr>
          <p:nvPr>
            <p:ph type="body" idx="1"/>
          </p:nvPr>
        </p:nvSpPr>
        <p:spPr/>
        <p:txBody>
          <a:bodyPr/>
          <a:lstStyle/>
          <a:p>
            <a:endParaRPr lang="en-GB" dirty="0"/>
          </a:p>
        </p:txBody>
      </p:sp>
      <p:sp>
        <p:nvSpPr>
          <p:cNvPr id="4" name="Контейнер за номер на слайда 3"/>
          <p:cNvSpPr>
            <a:spLocks noGrp="1"/>
          </p:cNvSpPr>
          <p:nvPr>
            <p:ph type="sldNum" sz="quarter" idx="5"/>
          </p:nvPr>
        </p:nvSpPr>
        <p:spPr/>
        <p:txBody>
          <a:bodyPr/>
          <a:lstStyle/>
          <a:p>
            <a:fld id="{F0DB1DFC-5B27-41CC-83D4-01A3AD008D82}" type="slidenum">
              <a:rPr lang="en-US" smtClean="0"/>
              <a:t>1</a:t>
            </a:fld>
            <a:endParaRPr lang="en-US"/>
          </a:p>
        </p:txBody>
      </p:sp>
    </p:spTree>
    <p:extLst>
      <p:ext uri="{BB962C8B-B14F-4D97-AF65-F5344CB8AC3E}">
        <p14:creationId xmlns:p14="http://schemas.microsoft.com/office/powerpoint/2010/main" val="1785576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During introducing start-up business, the leading body of the organization needs to focus on the legal format and ownership so that they can conduct sustainable marketing. Through SWOT analysis, they would be able to conduct effective business plan on the basis of strengths and weaknesses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Katsikeas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2</a:t>
            </a:fld>
            <a:endParaRPr lang="en-US"/>
          </a:p>
        </p:txBody>
      </p:sp>
    </p:spTree>
    <p:extLst>
      <p:ext uri="{BB962C8B-B14F-4D97-AF65-F5344CB8AC3E}">
        <p14:creationId xmlns:p14="http://schemas.microsoft.com/office/powerpoint/2010/main" val="799277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author is going to focus on the new business plan through introducing Fragrance Home which the individual would establish a new venture of business with scents, body spray and different types of cosmetics. The leading body of the organization would provide the services through establishing outlets different cities in the UK so that they can expand the business services.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3</a:t>
            </a:fld>
            <a:endParaRPr lang="en-US"/>
          </a:p>
        </p:txBody>
      </p:sp>
    </p:spTree>
    <p:extLst>
      <p:ext uri="{BB962C8B-B14F-4D97-AF65-F5344CB8AC3E}">
        <p14:creationId xmlns:p14="http://schemas.microsoft.com/office/powerpoint/2010/main" val="40106845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leading body of Fragrance Home is highly concerned about maintaining the legal format of business. The business plan would be executed through joint-venture process. The leading body of organization would focus on some legal formats which are business formation documents, governing documents, intellectual property agreement, non-disclosure agreement, shareholder agreement and employee contracts. The leading body would also focus on the business law, taxes regulation, Employment Rights Act 1996 and others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(Lunenburg, 2015).</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4</a:t>
            </a:fld>
            <a:endParaRPr lang="en-US"/>
          </a:p>
        </p:txBody>
      </p:sp>
    </p:spTree>
    <p:extLst>
      <p:ext uri="{BB962C8B-B14F-4D97-AF65-F5344CB8AC3E}">
        <p14:creationId xmlns:p14="http://schemas.microsoft.com/office/powerpoint/2010/main" val="2228116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Strengths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Fragrance Home is going to focus on the strengths of the organization for the very first. They are keen to focus on organizational culture, consumer services, communication skills, training and development program. If they focus on the organization culture, they would be able to create good working environment for the organization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(Smith, 2018).</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Through strong communication building, the individuals would be able to expands the number of outlets.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Weaknesses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leading body of the organization has identified some weaknesses including poor consume services, introducing digital services and analytical skills. Through identifying the weaknesses of the organization, they would be able to focus on the required initiatives so that they can overcome the weaknesses. If they develop consumer services through online marketing, they would be able to provide services which would ensure more benefits for the organization.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5</a:t>
            </a:fld>
            <a:endParaRPr lang="en-US"/>
          </a:p>
        </p:txBody>
      </p:sp>
    </p:spTree>
    <p:extLst>
      <p:ext uri="{BB962C8B-B14F-4D97-AF65-F5344CB8AC3E}">
        <p14:creationId xmlns:p14="http://schemas.microsoft.com/office/powerpoint/2010/main" val="2500427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Opportunities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Through expanding marketing in different cities, they would be able to gain more profits. They can provide training to the employees on how to communicate with the consumers. In this way, they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woul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be able to attract more consumers. As a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sturtup</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business organization, they would be able to get different advantages from the government.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Threats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competition of marketing has been increased in the recent business. So, the leading body of the organization should focus on the business challenges. They need to conduct innovation and creativity in products and services. They need to focus on  maintaining employee and consumer rights.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6</a:t>
            </a:fld>
            <a:endParaRPr lang="en-US"/>
          </a:p>
        </p:txBody>
      </p:sp>
    </p:spTree>
    <p:extLst>
      <p:ext uri="{BB962C8B-B14F-4D97-AF65-F5344CB8AC3E}">
        <p14:creationId xmlns:p14="http://schemas.microsoft.com/office/powerpoint/2010/main" val="22073129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Through applying marketing mix, the business organization would be able to meet effective business operation. Without focusing on marketing mix, they wouldn’t be able to expand their business effectively.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Product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leading body of the organization needs to focus on the quality of the products. Here, they need to emphasize on the feedback of the consumers. If they provide the products according to the demands of the consumers, they would be able to effective marketing.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Price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Before pricing, the leading body of the organization needs to focus on economic and socio-cultural factors of the consumers. If the consumers can`t meet with the price of the consumers, they wouldn’t be able to meet effective marketing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Goi</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Promotion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leading body of the organization needs to focus on the digital promotion methods through which they can expand the introduction of the products and services to a greater extent.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Place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organizing body of the organization needs to conduct market analysis before establishing outlets. If they can establish the outlets to local markets, they would be able to expand their services in a greater extent.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7</a:t>
            </a:fld>
            <a:endParaRPr lang="en-US"/>
          </a:p>
        </p:txBody>
      </p:sp>
    </p:spTree>
    <p:extLst>
      <p:ext uri="{BB962C8B-B14F-4D97-AF65-F5344CB8AC3E}">
        <p14:creationId xmlns:p14="http://schemas.microsoft.com/office/powerpoint/2010/main" val="1529996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leading body has focused on the main cities in the UK for the very first effort. After establishing the outlets in the city areas, they would expand their marketing in the local areas. They are going to establish both small and medium size outlets in the cities so that they can conduct cost effective marketing process.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8</a:t>
            </a:fld>
            <a:endParaRPr lang="en-US"/>
          </a:p>
        </p:txBody>
      </p:sp>
    </p:spTree>
    <p:extLst>
      <p:ext uri="{BB962C8B-B14F-4D97-AF65-F5344CB8AC3E}">
        <p14:creationId xmlns:p14="http://schemas.microsoft.com/office/powerpoint/2010/main" val="1969907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Through applying marketing strategy, they would be able to meet effective marketing in the competitive market environment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(ALLAHYARY &amp; ABBASI, 2017).</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They are emphasizing on content marketing, social media marketing, influencer marketing and advertising. During conducting content and social media marketing, they would be able to find huge potential consumers around the country.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0DB1DFC-5B27-41CC-83D4-01A3AD008D82}" type="slidenum">
              <a:rPr lang="en-US" smtClean="0"/>
              <a:t>9</a:t>
            </a:fld>
            <a:endParaRPr lang="en-US"/>
          </a:p>
        </p:txBody>
      </p:sp>
    </p:spTree>
    <p:extLst>
      <p:ext uri="{BB962C8B-B14F-4D97-AF65-F5344CB8AC3E}">
        <p14:creationId xmlns:p14="http://schemas.microsoft.com/office/powerpoint/2010/main" val="17048632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leading body of the organization needs to focus on internal and external environments for conducting start-up business </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(Abrams &amp; Kleiner, 2016).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During conducting internal environment, they would be able to focus on the organizational culture and the skills of the employees. They need to focus on the marketing mix so that they can face the challenges of the business.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F0DB1DFC-5B27-41CC-83D4-01A3AD008D82}" type="slidenum">
              <a:rPr lang="en-US" smtClean="0"/>
              <a:t>10</a:t>
            </a:fld>
            <a:endParaRPr lang="en-US"/>
          </a:p>
        </p:txBody>
      </p:sp>
    </p:spTree>
    <p:extLst>
      <p:ext uri="{BB962C8B-B14F-4D97-AF65-F5344CB8AC3E}">
        <p14:creationId xmlns:p14="http://schemas.microsoft.com/office/powerpoint/2010/main" val="428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202591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060672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892781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E1AF35A-A97C-42A5-862C-2CCC9FBDE412}"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0705369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1AF35A-A97C-42A5-862C-2CCC9FBDE412}" type="datetimeFigureOut">
              <a:rPr lang="en-US" smtClean="0"/>
              <a:t>8/4/2022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4802280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E1AF35A-A97C-42A5-862C-2CCC9FBDE412}" type="datetimeFigureOut">
              <a:rPr lang="en-US" smtClean="0"/>
              <a:t>8/4/2022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459400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E1AF35A-A97C-42A5-862C-2CCC9FBDE412}" type="datetimeFigureOut">
              <a:rPr lang="en-US" smtClean="0"/>
              <a:t>8/4/2022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136590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1AF35A-A97C-42A5-862C-2CCC9FBDE412}"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6115574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1AF35A-A97C-42A5-862C-2CCC9FBDE412}"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1191023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2256648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EC48422-56B4-40DB-8E58-E19DB51FC4CA}"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65538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E1AF35A-A97C-42A5-862C-2CCC9FBDE412}"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40641592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E1AF35A-A97C-42A5-862C-2CCC9FBDE412}"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C48422-56B4-40DB-8E58-E19DB51FC4CA}"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627206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E1AF35A-A97C-42A5-862C-2CCC9FBDE412}" type="datetimeFigureOut">
              <a:rPr lang="en-US" smtClean="0"/>
              <a:t>8/4/2022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9551477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917653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1AF35A-A97C-42A5-862C-2CCC9FBDE412}" type="datetimeFigureOut">
              <a:rPr lang="en-US" smtClean="0"/>
              <a:t>8/4/2022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EC48422-56B4-40DB-8E58-E19DB51FC4CA}" type="slidenum">
              <a:rPr lang="en-US" smtClean="0"/>
              <a:t>‹#›</a:t>
            </a:fld>
            <a:endParaRPr lang="en-US"/>
          </a:p>
        </p:txBody>
      </p:sp>
    </p:spTree>
    <p:extLst>
      <p:ext uri="{BB962C8B-B14F-4D97-AF65-F5344CB8AC3E}">
        <p14:creationId xmlns:p14="http://schemas.microsoft.com/office/powerpoint/2010/main" val="4287182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E1AF35A-A97C-42A5-862C-2CCC9FBDE412}" type="datetimeFigureOut">
              <a:rPr lang="en-US" smtClean="0"/>
              <a:t>8/4/2022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EC48422-56B4-40DB-8E58-E19DB51FC4CA}" type="slidenum">
              <a:rPr lang="en-US" smtClean="0"/>
              <a:t>‹#›</a:t>
            </a:fld>
            <a:endParaRPr lang="en-US"/>
          </a:p>
        </p:txBody>
      </p:sp>
    </p:spTree>
    <p:extLst>
      <p:ext uri="{BB962C8B-B14F-4D97-AF65-F5344CB8AC3E}">
        <p14:creationId xmlns:p14="http://schemas.microsoft.com/office/powerpoint/2010/main" val="41759868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722EE69-B190-5989-AE2B-F8B3A08DDFD7}"/>
              </a:ext>
            </a:extLst>
          </p:cNvPr>
          <p:cNvSpPr>
            <a:spLocks noGrp="1"/>
          </p:cNvSpPr>
          <p:nvPr>
            <p:ph type="subTitle" idx="1"/>
          </p:nvPr>
        </p:nvSpPr>
        <p:spPr>
          <a:xfrm>
            <a:off x="413384" y="5219700"/>
            <a:ext cx="5682615" cy="990600"/>
          </a:xfrm>
        </p:spPr>
        <p:txBody>
          <a:bodyPr>
            <a:normAutofit fontScale="92500" lnSpcReduction="10000"/>
          </a:bodyPr>
          <a:lstStyle/>
          <a:p>
            <a:r>
              <a:rPr lang="en-GB" sz="3000" dirty="0">
                <a:solidFill>
                  <a:schemeClr val="tx1"/>
                </a:solidFill>
                <a:latin typeface="Times New Roman" panose="02020603050405020304" pitchFamily="18" charset="0"/>
                <a:cs typeface="Times New Roman" panose="02020603050405020304" pitchFamily="18" charset="0"/>
              </a:rPr>
              <a:t>Student </a:t>
            </a:r>
            <a:r>
              <a:rPr lang="en-GB" sz="3000" dirty="0" err="1">
                <a:solidFill>
                  <a:schemeClr val="tx1"/>
                </a:solidFill>
                <a:latin typeface="Times New Roman" panose="02020603050405020304" pitchFamily="18" charset="0"/>
                <a:cs typeface="Times New Roman" panose="02020603050405020304" pitchFamily="18" charset="0"/>
              </a:rPr>
              <a:t>name:Penka</a:t>
            </a:r>
            <a:r>
              <a:rPr lang="en-GB" sz="3000" dirty="0">
                <a:solidFill>
                  <a:schemeClr val="tx1"/>
                </a:solidFill>
                <a:latin typeface="Times New Roman" panose="02020603050405020304" pitchFamily="18" charset="0"/>
                <a:cs typeface="Times New Roman" panose="02020603050405020304" pitchFamily="18" charset="0"/>
              </a:rPr>
              <a:t> Ruseva</a:t>
            </a:r>
          </a:p>
          <a:p>
            <a:r>
              <a:rPr lang="en-GB" sz="3000" dirty="0">
                <a:solidFill>
                  <a:schemeClr val="tx1"/>
                </a:solidFill>
                <a:latin typeface="Times New Roman" panose="02020603050405020304" pitchFamily="18" charset="0"/>
                <a:cs typeface="Times New Roman" panose="02020603050405020304" pitchFamily="18" charset="0"/>
              </a:rPr>
              <a:t>ID:2029255</a:t>
            </a:r>
          </a:p>
          <a:p>
            <a:pPr algn="ctr"/>
            <a:endParaRPr lang="en-US" sz="3600" dirty="0">
              <a:latin typeface="Book Antiqua" panose="02040602050305030304" pitchFamily="18" charset="0"/>
            </a:endParaRPr>
          </a:p>
          <a:p>
            <a:pPr algn="ctr"/>
            <a:endParaRPr lang="en-US" sz="3600" dirty="0">
              <a:latin typeface="Book Antiqua" panose="02040602050305030304" pitchFamily="18" charset="0"/>
            </a:endParaRPr>
          </a:p>
          <a:p>
            <a:pPr algn="ctr"/>
            <a:endParaRPr lang="en-US" sz="3600" dirty="0">
              <a:latin typeface="Book Antiqua" panose="02040602050305030304" pitchFamily="18" charset="0"/>
            </a:endParaRPr>
          </a:p>
        </p:txBody>
      </p:sp>
      <p:sp>
        <p:nvSpPr>
          <p:cNvPr id="4" name="Текстово поле 3">
            <a:extLst>
              <a:ext uri="{FF2B5EF4-FFF2-40B4-BE49-F238E27FC236}">
                <a16:creationId xmlns:a16="http://schemas.microsoft.com/office/drawing/2014/main" id="{9948A026-5653-A21C-2E39-5BACDCF5C0E3}"/>
              </a:ext>
            </a:extLst>
          </p:cNvPr>
          <p:cNvSpPr txBox="1"/>
          <p:nvPr/>
        </p:nvSpPr>
        <p:spPr>
          <a:xfrm>
            <a:off x="6096000" y="5219700"/>
            <a:ext cx="5682615" cy="1231106"/>
          </a:xfrm>
          <a:prstGeom prst="rect">
            <a:avLst/>
          </a:prstGeom>
          <a:noFill/>
        </p:spPr>
        <p:txBody>
          <a:bodyPr wrap="square">
            <a:spAutoFit/>
          </a:bodyPr>
          <a:lstStyle/>
          <a:p>
            <a:r>
              <a:rPr lang="en-GB" sz="2800" dirty="0">
                <a:latin typeface="Times New Roman" panose="02020603050405020304" pitchFamily="18" charset="0"/>
                <a:cs typeface="Times New Roman" panose="02020603050405020304" pitchFamily="18" charset="0"/>
              </a:rPr>
              <a:t>Module: Entrepreneurship</a:t>
            </a:r>
          </a:p>
          <a:p>
            <a:r>
              <a:rPr lang="en-GB" sz="2800" dirty="0" err="1">
                <a:latin typeface="Times New Roman" panose="02020603050405020304" pitchFamily="18" charset="0"/>
                <a:cs typeface="Times New Roman" panose="02020603050405020304" pitchFamily="18" charset="0"/>
              </a:rPr>
              <a:t>Lecturer:Vasilios</a:t>
            </a:r>
            <a:r>
              <a:rPr lang="en-GB" sz="2800" dirty="0">
                <a:latin typeface="Times New Roman" panose="02020603050405020304" pitchFamily="18" charset="0"/>
                <a:cs typeface="Times New Roman" panose="02020603050405020304" pitchFamily="18" charset="0"/>
              </a:rPr>
              <a:t> </a:t>
            </a:r>
            <a:r>
              <a:rPr lang="en-GB" sz="2800" dirty="0" err="1">
                <a:latin typeface="Times New Roman" panose="02020603050405020304" pitchFamily="18" charset="0"/>
                <a:cs typeface="Times New Roman" panose="02020603050405020304" pitchFamily="18" charset="0"/>
              </a:rPr>
              <a:t>Tavlaridis</a:t>
            </a:r>
            <a:endParaRPr lang="en-GB" sz="2800" dirty="0">
              <a:latin typeface="Times New Roman" panose="02020603050405020304" pitchFamily="18" charset="0"/>
              <a:cs typeface="Times New Roman" panose="02020603050405020304" pitchFamily="18" charset="0"/>
            </a:endParaRPr>
          </a:p>
          <a:p>
            <a:r>
              <a:rPr lang="en-GB" dirty="0">
                <a:solidFill>
                  <a:schemeClr val="bg1"/>
                </a:solidFill>
                <a:latin typeface="Times New Roman" panose="02020603050405020304" pitchFamily="18" charset="0"/>
                <a:cs typeface="Times New Roman" panose="02020603050405020304" pitchFamily="18" charset="0"/>
              </a:rPr>
              <a:t>e: Entrepreneurship</a:t>
            </a:r>
          </a:p>
        </p:txBody>
      </p:sp>
      <p:graphicFrame>
        <p:nvGraphicFramePr>
          <p:cNvPr id="5" name="Object 6">
            <a:extLst>
              <a:ext uri="{FF2B5EF4-FFF2-40B4-BE49-F238E27FC236}">
                <a16:creationId xmlns:a16="http://schemas.microsoft.com/office/drawing/2014/main" id="{53BDF676-71AA-50E5-A74D-3244C5035278}"/>
              </a:ext>
            </a:extLst>
          </p:cNvPr>
          <p:cNvGraphicFramePr>
            <a:graphicFrameLocks/>
          </p:cNvGraphicFramePr>
          <p:nvPr>
            <p:extLst>
              <p:ext uri="{D42A27DB-BD31-4B8C-83A1-F6EECF244321}">
                <p14:modId xmlns:p14="http://schemas.microsoft.com/office/powerpoint/2010/main" val="1493240827"/>
              </p:ext>
            </p:extLst>
          </p:nvPr>
        </p:nvGraphicFramePr>
        <p:xfrm>
          <a:off x="205741" y="407194"/>
          <a:ext cx="12049122" cy="3981926"/>
        </p:xfrm>
        <a:graphic>
          <a:graphicData uri="http://schemas.openxmlformats.org/presentationml/2006/ole">
            <mc:AlternateContent xmlns:mc="http://schemas.openxmlformats.org/markup-compatibility/2006">
              <mc:Choice xmlns:v="urn:schemas-microsoft-com:vml" Requires="v">
                <p:oleObj name="Picture" r:id="rId3" imgW="0" imgH="0" progId="StaticMetafile">
                  <p:embed/>
                </p:oleObj>
              </mc:Choice>
              <mc:Fallback>
                <p:oleObj name="Picture" r:id="rId3" imgW="0" imgH="0" progId="StaticMetafile">
                  <p:embed/>
                  <p:pic>
                    <p:nvPicPr>
                      <p:cNvPr id="5" name="Object 6">
                        <a:extLst>
                          <a:ext uri="{FF2B5EF4-FFF2-40B4-BE49-F238E27FC236}">
                            <a16:creationId xmlns:a16="http://schemas.microsoft.com/office/drawing/2014/main" id="{53BDF676-71AA-50E5-A74D-3244C5035278}"/>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741" y="407194"/>
                        <a:ext cx="12049122" cy="3981926"/>
                      </a:xfrm>
                      <a:prstGeom prst="rect">
                        <a:avLst/>
                      </a:prstGeom>
                      <a:solidFill>
                        <a:srgbClr val="FFFFFF"/>
                      </a:solidFill>
                      <a:ln>
                        <a:noFill/>
                      </a:ln>
                    </p:spPr>
                  </p:pic>
                </p:oleObj>
              </mc:Fallback>
            </mc:AlternateContent>
          </a:graphicData>
        </a:graphic>
      </p:graphicFrame>
      <p:sp>
        <p:nvSpPr>
          <p:cNvPr id="8" name="Текстово поле 7">
            <a:extLst>
              <a:ext uri="{FF2B5EF4-FFF2-40B4-BE49-F238E27FC236}">
                <a16:creationId xmlns:a16="http://schemas.microsoft.com/office/drawing/2014/main" id="{F84AA1C9-CFDE-EC54-51B7-18E7B7163AC2}"/>
              </a:ext>
            </a:extLst>
          </p:cNvPr>
          <p:cNvSpPr txBox="1"/>
          <p:nvPr/>
        </p:nvSpPr>
        <p:spPr>
          <a:xfrm>
            <a:off x="3254691" y="-54471"/>
            <a:ext cx="7612380" cy="461665"/>
          </a:xfrm>
          <a:prstGeom prst="rect">
            <a:avLst/>
          </a:prstGeom>
          <a:noFill/>
        </p:spPr>
        <p:txBody>
          <a:bodyPr wrap="square">
            <a:spAutoFit/>
          </a:bodyPr>
          <a:lstStyle/>
          <a:p>
            <a:r>
              <a:rPr lang="en-GB" sz="2400" b="1" dirty="0"/>
              <a:t>Fragrance Home Business Plan</a:t>
            </a:r>
          </a:p>
        </p:txBody>
      </p:sp>
    </p:spTree>
    <p:extLst>
      <p:ext uri="{BB962C8B-B14F-4D97-AF65-F5344CB8AC3E}">
        <p14:creationId xmlns:p14="http://schemas.microsoft.com/office/powerpoint/2010/main" val="2446336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88DAA-9D31-030A-F625-3AAC62E1B6C5}"/>
              </a:ext>
            </a:extLst>
          </p:cNvPr>
          <p:cNvSpPr>
            <a:spLocks noGrp="1"/>
          </p:cNvSpPr>
          <p:nvPr>
            <p:ph type="title"/>
          </p:nvPr>
        </p:nvSpPr>
        <p:spPr/>
        <p:txBody>
          <a:bodyPr>
            <a:normAutofit/>
          </a:bodyPr>
          <a:lstStyle/>
          <a:p>
            <a:r>
              <a:rPr lang="en-US" dirty="0">
                <a:latin typeface="Arial Black" panose="020B0A04020102020204" pitchFamily="34" charset="0"/>
              </a:rPr>
              <a:t>Introduction </a:t>
            </a:r>
          </a:p>
        </p:txBody>
      </p:sp>
      <p:sp>
        <p:nvSpPr>
          <p:cNvPr id="3" name="Content Placeholder 2">
            <a:extLst>
              <a:ext uri="{FF2B5EF4-FFF2-40B4-BE49-F238E27FC236}">
                <a16:creationId xmlns:a16="http://schemas.microsoft.com/office/drawing/2014/main" id="{AB935058-7F37-9592-DEEC-44B701232DC6}"/>
              </a:ext>
            </a:extLst>
          </p:cNvPr>
          <p:cNvSpPr>
            <a:spLocks noGrp="1"/>
          </p:cNvSpPr>
          <p:nvPr>
            <p:ph idx="1"/>
          </p:nvPr>
        </p:nvSpPr>
        <p:spPr/>
        <p:txBody>
          <a:bodyPr/>
          <a:lstStyle/>
          <a:p>
            <a:r>
              <a:rPr lang="en-US" sz="2800" dirty="0">
                <a:effectLst/>
                <a:latin typeface="Times New Roman" panose="02020603050405020304" pitchFamily="18" charset="0"/>
                <a:ea typeface="Calibri" panose="020F0502020204030204" pitchFamily="34" charset="0"/>
                <a:cs typeface="Times New Roman" panose="02020603050405020304" pitchFamily="18" charset="0"/>
              </a:rPr>
              <a:t>The leading body of the organization needs to focus on the legal format and ownership so that they can conduct sustainable marketing.</a:t>
            </a:r>
          </a:p>
          <a:p>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Through SWOT analysis, they would be able to conduct effective business plan on the basis of strengths and weaknesses. </a:t>
            </a:r>
          </a:p>
          <a:p>
            <a:endParaRPr lang="en-US" dirty="0"/>
          </a:p>
        </p:txBody>
      </p:sp>
    </p:spTree>
    <p:extLst>
      <p:ext uri="{BB962C8B-B14F-4D97-AF65-F5344CB8AC3E}">
        <p14:creationId xmlns:p14="http://schemas.microsoft.com/office/powerpoint/2010/main" val="39056108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0437C-8DFB-9DB1-1530-2A8BBDF07E8E}"/>
              </a:ext>
            </a:extLst>
          </p:cNvPr>
          <p:cNvSpPr>
            <a:spLocks noGrp="1"/>
          </p:cNvSpPr>
          <p:nvPr>
            <p:ph type="title"/>
          </p:nvPr>
        </p:nvSpPr>
        <p:spPr/>
        <p:txBody>
          <a:bodyPr>
            <a:normAutofit/>
          </a:bodyPr>
          <a:lstStyle/>
          <a:p>
            <a:pPr algn="ctr"/>
            <a:r>
              <a:rPr lang="en-US" b="1" dirty="0">
                <a:effectLst/>
                <a:latin typeface="Times New Roman" panose="02020603050405020304" pitchFamily="18" charset="0"/>
                <a:ea typeface="Calibri" panose="020F0502020204030204" pitchFamily="34" charset="0"/>
                <a:cs typeface="Times New Roman" panose="02020603050405020304" pitchFamily="18" charset="0"/>
              </a:rPr>
              <a:t>Overview of the business idea and its products and services </a:t>
            </a:r>
            <a:endParaRPr lang="en-US" dirty="0"/>
          </a:p>
        </p:txBody>
      </p:sp>
      <p:sp>
        <p:nvSpPr>
          <p:cNvPr id="3" name="Content Placeholder 2">
            <a:extLst>
              <a:ext uri="{FF2B5EF4-FFF2-40B4-BE49-F238E27FC236}">
                <a16:creationId xmlns:a16="http://schemas.microsoft.com/office/drawing/2014/main" id="{DFF7BF7D-65C5-9316-BC37-19CC29B75ED2}"/>
              </a:ext>
            </a:extLst>
          </p:cNvPr>
          <p:cNvSpPr>
            <a:spLocks noGrp="1"/>
          </p:cNvSpPr>
          <p:nvPr>
            <p:ph idx="1"/>
          </p:nvPr>
        </p:nvSpPr>
        <p:spPr/>
        <p:txBody>
          <a:bodyPr/>
          <a:lstStyle/>
          <a:p>
            <a:r>
              <a:rPr lang="en-US" sz="2800" dirty="0">
                <a:effectLst/>
                <a:latin typeface="Times New Roman" panose="02020603050405020304" pitchFamily="18" charset="0"/>
                <a:ea typeface="Calibri" panose="020F0502020204030204" pitchFamily="34" charset="0"/>
                <a:cs typeface="Times New Roman" panose="02020603050405020304" pitchFamily="18" charset="0"/>
              </a:rPr>
              <a:t>New business plan through introducing Fragrance Home which the individual would establish a new venture of business with scents, body spray and different types of cosmetics. </a:t>
            </a:r>
          </a:p>
          <a:p>
            <a:r>
              <a:rPr lang="en-US" sz="2800" dirty="0">
                <a:effectLst/>
                <a:latin typeface="Times New Roman" panose="02020603050405020304" pitchFamily="18" charset="0"/>
                <a:ea typeface="Calibri" panose="020F0502020204030204" pitchFamily="34" charset="0"/>
                <a:cs typeface="Times New Roman" panose="02020603050405020304" pitchFamily="18" charset="0"/>
              </a:rPr>
              <a:t>The leading body of the organization would provide the services through establishing outlets different cities in the UK so that they can expand the business services. </a:t>
            </a:r>
            <a:endParaRPr lang="en-US" dirty="0"/>
          </a:p>
        </p:txBody>
      </p:sp>
    </p:spTree>
    <p:extLst>
      <p:ext uri="{BB962C8B-B14F-4D97-AF65-F5344CB8AC3E}">
        <p14:creationId xmlns:p14="http://schemas.microsoft.com/office/powerpoint/2010/main" val="2357175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91006-0A01-F47D-8CF2-5C756275578A}"/>
              </a:ext>
            </a:extLst>
          </p:cNvPr>
          <p:cNvSpPr>
            <a:spLocks noGrp="1"/>
          </p:cNvSpPr>
          <p:nvPr>
            <p:ph type="title"/>
          </p:nvPr>
        </p:nvSpPr>
        <p:spPr/>
        <p:txBody>
          <a:bodyPr>
            <a:normAutofit/>
          </a:bodyPr>
          <a:lstStyle/>
          <a:p>
            <a:pPr algn="ctr"/>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Ownership, legal format and management of the company </a:t>
            </a:r>
            <a:endParaRPr lang="en-US" sz="3200" dirty="0"/>
          </a:p>
        </p:txBody>
      </p:sp>
      <p:sp>
        <p:nvSpPr>
          <p:cNvPr id="3" name="Content Placeholder 2">
            <a:extLst>
              <a:ext uri="{FF2B5EF4-FFF2-40B4-BE49-F238E27FC236}">
                <a16:creationId xmlns:a16="http://schemas.microsoft.com/office/drawing/2014/main" id="{8CBA14E7-A6F4-8582-B3A6-4D0B0C930B9B}"/>
              </a:ext>
            </a:extLst>
          </p:cNvPr>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Business formation documents </a:t>
            </a:r>
          </a:p>
          <a:p>
            <a:r>
              <a:rPr lang="en-US" sz="2800" dirty="0">
                <a:latin typeface="Times New Roman" panose="02020603050405020304" pitchFamily="18" charset="0"/>
                <a:cs typeface="Times New Roman" panose="02020603050405020304" pitchFamily="18" charset="0"/>
              </a:rPr>
              <a:t>Governing documents </a:t>
            </a:r>
          </a:p>
          <a:p>
            <a:r>
              <a:rPr lang="en-US" sz="2800" dirty="0">
                <a:latin typeface="Times New Roman" panose="02020603050405020304" pitchFamily="18" charset="0"/>
                <a:cs typeface="Times New Roman" panose="02020603050405020304" pitchFamily="18" charset="0"/>
              </a:rPr>
              <a:t>Intellectual property agreement </a:t>
            </a:r>
          </a:p>
          <a:p>
            <a:r>
              <a:rPr lang="en-US" sz="2800" dirty="0">
                <a:latin typeface="Times New Roman" panose="02020603050405020304" pitchFamily="18" charset="0"/>
                <a:cs typeface="Times New Roman" panose="02020603050405020304" pitchFamily="18" charset="0"/>
              </a:rPr>
              <a:t>Non-disclosure agreement </a:t>
            </a:r>
          </a:p>
          <a:p>
            <a:r>
              <a:rPr lang="en-US" sz="2800" dirty="0">
                <a:latin typeface="Times New Roman" panose="02020603050405020304" pitchFamily="18" charset="0"/>
                <a:cs typeface="Times New Roman" panose="02020603050405020304" pitchFamily="18" charset="0"/>
              </a:rPr>
              <a:t>Shareholders agreement </a:t>
            </a:r>
          </a:p>
          <a:p>
            <a:r>
              <a:rPr lang="en-US" sz="2800" dirty="0">
                <a:latin typeface="Times New Roman" panose="02020603050405020304" pitchFamily="18" charset="0"/>
                <a:cs typeface="Times New Roman" panose="02020603050405020304" pitchFamily="18" charset="0"/>
              </a:rPr>
              <a:t>Employee contracts </a:t>
            </a:r>
          </a:p>
        </p:txBody>
      </p:sp>
    </p:spTree>
    <p:extLst>
      <p:ext uri="{BB962C8B-B14F-4D97-AF65-F5344CB8AC3E}">
        <p14:creationId xmlns:p14="http://schemas.microsoft.com/office/powerpoint/2010/main" val="874511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67819-6DFE-DB2F-6A12-46DBECC2D837}"/>
              </a:ext>
            </a:extLst>
          </p:cNvPr>
          <p:cNvSpPr>
            <a:spLocks noGrp="1"/>
          </p:cNvSpPr>
          <p:nvPr>
            <p:ph type="title"/>
          </p:nvPr>
        </p:nvSpPr>
        <p:spPr>
          <a:xfrm>
            <a:off x="2592925" y="624110"/>
            <a:ext cx="8911687" cy="1068212"/>
          </a:xfrm>
        </p:spPr>
        <p:txBody>
          <a:bodyPr>
            <a:normAutofit/>
          </a:bodyPr>
          <a:lstStyle/>
          <a:p>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Conducting SWOT analysis for Fragrance Home </a:t>
            </a:r>
            <a:endParaRPr lang="en-US" sz="2800" dirty="0"/>
          </a:p>
        </p:txBody>
      </p:sp>
      <p:graphicFrame>
        <p:nvGraphicFramePr>
          <p:cNvPr id="4" name="Table 4">
            <a:extLst>
              <a:ext uri="{FF2B5EF4-FFF2-40B4-BE49-F238E27FC236}">
                <a16:creationId xmlns:a16="http://schemas.microsoft.com/office/drawing/2014/main" id="{383028D7-665A-DFA6-C157-9071447B9D48}"/>
              </a:ext>
            </a:extLst>
          </p:cNvPr>
          <p:cNvGraphicFramePr>
            <a:graphicFrameLocks noGrp="1"/>
          </p:cNvGraphicFramePr>
          <p:nvPr>
            <p:ph idx="1"/>
            <p:extLst>
              <p:ext uri="{D42A27DB-BD31-4B8C-83A1-F6EECF244321}">
                <p14:modId xmlns:p14="http://schemas.microsoft.com/office/powerpoint/2010/main" val="1327481767"/>
              </p:ext>
            </p:extLst>
          </p:nvPr>
        </p:nvGraphicFramePr>
        <p:xfrm>
          <a:off x="838200" y="1825625"/>
          <a:ext cx="10680510" cy="3742664"/>
        </p:xfrm>
        <a:graphic>
          <a:graphicData uri="http://schemas.openxmlformats.org/drawingml/2006/table">
            <a:tbl>
              <a:tblPr firstRow="1" bandRow="1">
                <a:tableStyleId>{5C22544A-7EE6-4342-B048-85BDC9FD1C3A}</a:tableStyleId>
              </a:tblPr>
              <a:tblGrid>
                <a:gridCol w="5340255">
                  <a:extLst>
                    <a:ext uri="{9D8B030D-6E8A-4147-A177-3AD203B41FA5}">
                      <a16:colId xmlns:a16="http://schemas.microsoft.com/office/drawing/2014/main" val="2931798914"/>
                    </a:ext>
                  </a:extLst>
                </a:gridCol>
                <a:gridCol w="5340255">
                  <a:extLst>
                    <a:ext uri="{9D8B030D-6E8A-4147-A177-3AD203B41FA5}">
                      <a16:colId xmlns:a16="http://schemas.microsoft.com/office/drawing/2014/main" val="1691062161"/>
                    </a:ext>
                  </a:extLst>
                </a:gridCol>
              </a:tblGrid>
              <a:tr h="935666">
                <a:tc>
                  <a:txBody>
                    <a:bodyPr/>
                    <a:lstStyle/>
                    <a:p>
                      <a:r>
                        <a:rPr lang="en-US" sz="2800" dirty="0">
                          <a:latin typeface="Times New Roman" panose="02020603050405020304" pitchFamily="18" charset="0"/>
                          <a:cs typeface="Times New Roman" panose="02020603050405020304" pitchFamily="18" charset="0"/>
                        </a:rPr>
                        <a:t>Strengths </a:t>
                      </a:r>
                    </a:p>
                  </a:txBody>
                  <a:tcPr/>
                </a:tc>
                <a:tc>
                  <a:txBody>
                    <a:bodyPr/>
                    <a:lstStyle/>
                    <a:p>
                      <a:r>
                        <a:rPr lang="en-US" sz="2800" dirty="0">
                          <a:latin typeface="Times New Roman" panose="02020603050405020304" pitchFamily="18" charset="0"/>
                          <a:cs typeface="Times New Roman" panose="02020603050405020304" pitchFamily="18" charset="0"/>
                        </a:rPr>
                        <a:t>Weaknesses </a:t>
                      </a:r>
                    </a:p>
                  </a:txBody>
                  <a:tcPr/>
                </a:tc>
                <a:extLst>
                  <a:ext uri="{0D108BD9-81ED-4DB2-BD59-A6C34878D82A}">
                    <a16:rowId xmlns:a16="http://schemas.microsoft.com/office/drawing/2014/main" val="2880294350"/>
                  </a:ext>
                </a:extLst>
              </a:tr>
              <a:tr h="935666">
                <a:tc>
                  <a:txBody>
                    <a:bodyPr/>
                    <a:lstStyle/>
                    <a:p>
                      <a:r>
                        <a:rPr lang="en-US" sz="2800" dirty="0">
                          <a:latin typeface="Times New Roman" panose="02020603050405020304" pitchFamily="18" charset="0"/>
                          <a:cs typeface="Times New Roman" panose="02020603050405020304" pitchFamily="18" charset="0"/>
                        </a:rPr>
                        <a:t>Organizational culture </a:t>
                      </a:r>
                    </a:p>
                  </a:txBody>
                  <a:tcPr/>
                </a:tc>
                <a:tc>
                  <a:txBody>
                    <a:bodyPr/>
                    <a:lstStyle/>
                    <a:p>
                      <a:r>
                        <a:rPr lang="en-US" sz="2800" dirty="0">
                          <a:latin typeface="Times New Roman" panose="02020603050405020304" pitchFamily="18" charset="0"/>
                          <a:cs typeface="Times New Roman" panose="02020603050405020304" pitchFamily="18" charset="0"/>
                        </a:rPr>
                        <a:t>Poor consumer services </a:t>
                      </a:r>
                    </a:p>
                  </a:txBody>
                  <a:tcPr/>
                </a:tc>
                <a:extLst>
                  <a:ext uri="{0D108BD9-81ED-4DB2-BD59-A6C34878D82A}">
                    <a16:rowId xmlns:a16="http://schemas.microsoft.com/office/drawing/2014/main" val="3106456933"/>
                  </a:ext>
                </a:extLst>
              </a:tr>
              <a:tr h="935666">
                <a:tc>
                  <a:txBody>
                    <a:bodyPr/>
                    <a:lstStyle/>
                    <a:p>
                      <a:r>
                        <a:rPr lang="en-US" sz="2800" dirty="0">
                          <a:latin typeface="Times New Roman" panose="02020603050405020304" pitchFamily="18" charset="0"/>
                          <a:cs typeface="Times New Roman" panose="02020603050405020304" pitchFamily="18" charset="0"/>
                        </a:rPr>
                        <a:t>Effective communication skills  </a:t>
                      </a:r>
                    </a:p>
                  </a:txBody>
                  <a:tcPr/>
                </a:tc>
                <a:tc>
                  <a:txBody>
                    <a:bodyPr/>
                    <a:lstStyle/>
                    <a:p>
                      <a:r>
                        <a:rPr lang="en-US" sz="2800" dirty="0">
                          <a:latin typeface="Times New Roman" panose="02020603050405020304" pitchFamily="18" charset="0"/>
                          <a:cs typeface="Times New Roman" panose="02020603050405020304" pitchFamily="18" charset="0"/>
                        </a:rPr>
                        <a:t>Online marketing </a:t>
                      </a:r>
                    </a:p>
                  </a:txBody>
                  <a:tcPr/>
                </a:tc>
                <a:extLst>
                  <a:ext uri="{0D108BD9-81ED-4DB2-BD59-A6C34878D82A}">
                    <a16:rowId xmlns:a16="http://schemas.microsoft.com/office/drawing/2014/main" val="103886449"/>
                  </a:ext>
                </a:extLst>
              </a:tr>
              <a:tr h="935666">
                <a:tc>
                  <a:txBody>
                    <a:bodyPr/>
                    <a:lstStyle/>
                    <a:p>
                      <a:r>
                        <a:rPr lang="en-US" sz="2800" dirty="0">
                          <a:latin typeface="Times New Roman" panose="02020603050405020304" pitchFamily="18" charset="0"/>
                          <a:cs typeface="Times New Roman" panose="02020603050405020304" pitchFamily="18" charset="0"/>
                        </a:rPr>
                        <a:t>Good working environment </a:t>
                      </a:r>
                    </a:p>
                  </a:txBody>
                  <a:tcPr/>
                </a:tc>
                <a:tc>
                  <a:txBody>
                    <a:bodyPr/>
                    <a:lstStyle/>
                    <a:p>
                      <a:r>
                        <a:rPr lang="en-US" sz="2800" dirty="0">
                          <a:latin typeface="Times New Roman" panose="02020603050405020304" pitchFamily="18" charset="0"/>
                          <a:cs typeface="Times New Roman" panose="02020603050405020304" pitchFamily="18" charset="0"/>
                        </a:rPr>
                        <a:t>Analytical skills </a:t>
                      </a:r>
                    </a:p>
                  </a:txBody>
                  <a:tcPr/>
                </a:tc>
                <a:extLst>
                  <a:ext uri="{0D108BD9-81ED-4DB2-BD59-A6C34878D82A}">
                    <a16:rowId xmlns:a16="http://schemas.microsoft.com/office/drawing/2014/main" val="3001071211"/>
                  </a:ext>
                </a:extLst>
              </a:tr>
            </a:tbl>
          </a:graphicData>
        </a:graphic>
      </p:graphicFrame>
    </p:spTree>
    <p:extLst>
      <p:ext uri="{BB962C8B-B14F-4D97-AF65-F5344CB8AC3E}">
        <p14:creationId xmlns:p14="http://schemas.microsoft.com/office/powerpoint/2010/main" val="27058164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39532-33A8-5BA7-28CA-7631F4F8C230}"/>
              </a:ext>
            </a:extLst>
          </p:cNvPr>
          <p:cNvSpPr>
            <a:spLocks noGrp="1"/>
          </p:cNvSpPr>
          <p:nvPr>
            <p:ph type="title"/>
          </p:nvPr>
        </p:nvSpPr>
        <p:spPr>
          <a:xfrm>
            <a:off x="2592925" y="624110"/>
            <a:ext cx="8911687" cy="576893"/>
          </a:xfrm>
        </p:spPr>
        <p:txBody>
          <a:bodyPr>
            <a:noAutofit/>
          </a:bodyPr>
          <a:lstStyle/>
          <a:p>
            <a:r>
              <a:rPr lang="en-US" sz="3200" b="1" dirty="0">
                <a:effectLst/>
                <a:latin typeface="Times New Roman" panose="02020603050405020304" pitchFamily="18" charset="0"/>
                <a:ea typeface="Calibri" panose="020F0502020204030204" pitchFamily="34" charset="0"/>
                <a:cs typeface="Times New Roman" panose="02020603050405020304" pitchFamily="18" charset="0"/>
              </a:rPr>
              <a:t>Conducting SWOT analysis for Fragrance Home (Cont.) </a:t>
            </a:r>
            <a:endParaRPr lang="en-US" sz="3200" dirty="0"/>
          </a:p>
        </p:txBody>
      </p:sp>
      <p:graphicFrame>
        <p:nvGraphicFramePr>
          <p:cNvPr id="4" name="Table 4">
            <a:extLst>
              <a:ext uri="{FF2B5EF4-FFF2-40B4-BE49-F238E27FC236}">
                <a16:creationId xmlns:a16="http://schemas.microsoft.com/office/drawing/2014/main" id="{4EC14635-C4D9-41F1-3271-B6BC493F5604}"/>
              </a:ext>
            </a:extLst>
          </p:cNvPr>
          <p:cNvGraphicFramePr>
            <a:graphicFrameLocks noGrp="1"/>
          </p:cNvGraphicFramePr>
          <p:nvPr>
            <p:ph idx="1"/>
            <p:extLst>
              <p:ext uri="{D42A27DB-BD31-4B8C-83A1-F6EECF244321}">
                <p14:modId xmlns:p14="http://schemas.microsoft.com/office/powerpoint/2010/main" val="4086533114"/>
              </p:ext>
            </p:extLst>
          </p:nvPr>
        </p:nvGraphicFramePr>
        <p:xfrm>
          <a:off x="838199" y="1825624"/>
          <a:ext cx="10857932" cy="3943055"/>
        </p:xfrm>
        <a:graphic>
          <a:graphicData uri="http://schemas.openxmlformats.org/drawingml/2006/table">
            <a:tbl>
              <a:tblPr firstRow="1" bandRow="1">
                <a:tableStyleId>{5C22544A-7EE6-4342-B048-85BDC9FD1C3A}</a:tableStyleId>
              </a:tblPr>
              <a:tblGrid>
                <a:gridCol w="5428966">
                  <a:extLst>
                    <a:ext uri="{9D8B030D-6E8A-4147-A177-3AD203B41FA5}">
                      <a16:colId xmlns:a16="http://schemas.microsoft.com/office/drawing/2014/main" val="1715197293"/>
                    </a:ext>
                  </a:extLst>
                </a:gridCol>
                <a:gridCol w="5428966">
                  <a:extLst>
                    <a:ext uri="{9D8B030D-6E8A-4147-A177-3AD203B41FA5}">
                      <a16:colId xmlns:a16="http://schemas.microsoft.com/office/drawing/2014/main" val="2191352437"/>
                    </a:ext>
                  </a:extLst>
                </a:gridCol>
              </a:tblGrid>
              <a:tr h="853779">
                <a:tc>
                  <a:txBody>
                    <a:bodyPr/>
                    <a:lstStyle/>
                    <a:p>
                      <a:r>
                        <a:rPr lang="en-US" sz="2800" dirty="0">
                          <a:latin typeface="Times New Roman" panose="02020603050405020304" pitchFamily="18" charset="0"/>
                          <a:cs typeface="Times New Roman" panose="02020603050405020304" pitchFamily="18" charset="0"/>
                        </a:rPr>
                        <a:t>Opportunities </a:t>
                      </a:r>
                    </a:p>
                  </a:txBody>
                  <a:tcPr/>
                </a:tc>
                <a:tc>
                  <a:txBody>
                    <a:bodyPr/>
                    <a:lstStyle/>
                    <a:p>
                      <a:r>
                        <a:rPr lang="en-US" sz="2800" dirty="0">
                          <a:latin typeface="Times New Roman" panose="02020603050405020304" pitchFamily="18" charset="0"/>
                          <a:cs typeface="Times New Roman" panose="02020603050405020304" pitchFamily="18" charset="0"/>
                        </a:rPr>
                        <a:t>Threats </a:t>
                      </a:r>
                    </a:p>
                  </a:txBody>
                  <a:tcPr/>
                </a:tc>
                <a:extLst>
                  <a:ext uri="{0D108BD9-81ED-4DB2-BD59-A6C34878D82A}">
                    <a16:rowId xmlns:a16="http://schemas.microsoft.com/office/drawing/2014/main" val="3981004836"/>
                  </a:ext>
                </a:extLst>
              </a:tr>
              <a:tr h="853779">
                <a:tc>
                  <a:txBody>
                    <a:bodyPr/>
                    <a:lstStyle/>
                    <a:p>
                      <a:r>
                        <a:rPr lang="en-US" sz="2800" dirty="0">
                          <a:latin typeface="Times New Roman" panose="02020603050405020304" pitchFamily="18" charset="0"/>
                          <a:cs typeface="Times New Roman" panose="02020603050405020304" pitchFamily="18" charset="0"/>
                        </a:rPr>
                        <a:t>Expansion of marketing </a:t>
                      </a:r>
                    </a:p>
                  </a:txBody>
                  <a:tcPr/>
                </a:tc>
                <a:tc>
                  <a:txBody>
                    <a:bodyPr/>
                    <a:lstStyle/>
                    <a:p>
                      <a:r>
                        <a:rPr lang="en-US" sz="2800" dirty="0">
                          <a:latin typeface="Times New Roman" panose="02020603050405020304" pitchFamily="18" charset="0"/>
                          <a:cs typeface="Times New Roman" panose="02020603050405020304" pitchFamily="18" charset="0"/>
                        </a:rPr>
                        <a:t>Competitive business market </a:t>
                      </a:r>
                    </a:p>
                  </a:txBody>
                  <a:tcPr/>
                </a:tc>
                <a:extLst>
                  <a:ext uri="{0D108BD9-81ED-4DB2-BD59-A6C34878D82A}">
                    <a16:rowId xmlns:a16="http://schemas.microsoft.com/office/drawing/2014/main" val="3996469702"/>
                  </a:ext>
                </a:extLst>
              </a:tr>
              <a:tr h="1381718">
                <a:tc>
                  <a:txBody>
                    <a:bodyPr/>
                    <a:lstStyle/>
                    <a:p>
                      <a:r>
                        <a:rPr lang="en-US" sz="2800" dirty="0">
                          <a:latin typeface="Times New Roman" panose="02020603050405020304" pitchFamily="18" charset="0"/>
                          <a:cs typeface="Times New Roman" panose="02020603050405020304" pitchFamily="18" charset="0"/>
                        </a:rPr>
                        <a:t>Training and development programs </a:t>
                      </a:r>
                    </a:p>
                  </a:txBody>
                  <a:tcPr/>
                </a:tc>
                <a:tc>
                  <a:txBody>
                    <a:bodyPr/>
                    <a:lstStyle/>
                    <a:p>
                      <a:r>
                        <a:rPr lang="en-US" sz="2800" dirty="0">
                          <a:latin typeface="Times New Roman" panose="02020603050405020304" pitchFamily="18" charset="0"/>
                          <a:cs typeface="Times New Roman" panose="02020603050405020304" pitchFamily="18" charset="0"/>
                        </a:rPr>
                        <a:t>Introducing innovation and creativity </a:t>
                      </a:r>
                    </a:p>
                  </a:txBody>
                  <a:tcPr/>
                </a:tc>
                <a:extLst>
                  <a:ext uri="{0D108BD9-81ED-4DB2-BD59-A6C34878D82A}">
                    <a16:rowId xmlns:a16="http://schemas.microsoft.com/office/drawing/2014/main" val="2346562949"/>
                  </a:ext>
                </a:extLst>
              </a:tr>
              <a:tr h="853779">
                <a:tc>
                  <a:txBody>
                    <a:bodyPr/>
                    <a:lstStyle/>
                    <a:p>
                      <a:r>
                        <a:rPr lang="en-US" sz="2800" dirty="0">
                          <a:latin typeface="Times New Roman" panose="02020603050405020304" pitchFamily="18" charset="0"/>
                          <a:cs typeface="Times New Roman" panose="02020603050405020304" pitchFamily="18" charset="0"/>
                        </a:rPr>
                        <a:t>Transferrable skills </a:t>
                      </a:r>
                    </a:p>
                  </a:txBody>
                  <a:tcPr/>
                </a:tc>
                <a:tc>
                  <a:txBody>
                    <a:bodyPr/>
                    <a:lstStyle/>
                    <a:p>
                      <a:r>
                        <a:rPr lang="en-US" sz="2800" dirty="0">
                          <a:latin typeface="Times New Roman" panose="02020603050405020304" pitchFamily="18" charset="0"/>
                          <a:cs typeface="Times New Roman" panose="02020603050405020304" pitchFamily="18" charset="0"/>
                        </a:rPr>
                        <a:t>Maintaining supply chain </a:t>
                      </a:r>
                    </a:p>
                  </a:txBody>
                  <a:tcPr/>
                </a:tc>
                <a:extLst>
                  <a:ext uri="{0D108BD9-81ED-4DB2-BD59-A6C34878D82A}">
                    <a16:rowId xmlns:a16="http://schemas.microsoft.com/office/drawing/2014/main" val="3556577178"/>
                  </a:ext>
                </a:extLst>
              </a:tr>
            </a:tbl>
          </a:graphicData>
        </a:graphic>
      </p:graphicFrame>
    </p:spTree>
    <p:extLst>
      <p:ext uri="{BB962C8B-B14F-4D97-AF65-F5344CB8AC3E}">
        <p14:creationId xmlns:p14="http://schemas.microsoft.com/office/powerpoint/2010/main" val="2971181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2E60B-B9DE-CA0D-A69A-2518091AD8F9}"/>
              </a:ext>
            </a:extLst>
          </p:cNvPr>
          <p:cNvSpPr>
            <a:spLocks noGrp="1"/>
          </p:cNvSpPr>
          <p:nvPr>
            <p:ph type="title"/>
          </p:nvPr>
        </p:nvSpPr>
        <p:spPr/>
        <p:txBody>
          <a:bodyPr>
            <a:normAutofi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4Ps of marketing mix </a:t>
            </a:r>
            <a:endParaRPr lang="en-US" dirty="0"/>
          </a:p>
        </p:txBody>
      </p:sp>
      <p:sp>
        <p:nvSpPr>
          <p:cNvPr id="3" name="Content Placeholder 2">
            <a:extLst>
              <a:ext uri="{FF2B5EF4-FFF2-40B4-BE49-F238E27FC236}">
                <a16:creationId xmlns:a16="http://schemas.microsoft.com/office/drawing/2014/main" id="{A4C8D1A6-E920-027A-B2DD-0F2FD044DE32}"/>
              </a:ext>
            </a:extLst>
          </p:cNvPr>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Product </a:t>
            </a:r>
          </a:p>
          <a:p>
            <a:r>
              <a:rPr lang="en-US" sz="2800" dirty="0">
                <a:latin typeface="Times New Roman" panose="02020603050405020304" pitchFamily="18" charset="0"/>
                <a:cs typeface="Times New Roman" panose="02020603050405020304" pitchFamily="18" charset="0"/>
              </a:rPr>
              <a:t>Price </a:t>
            </a:r>
          </a:p>
          <a:p>
            <a:r>
              <a:rPr lang="en-US" sz="2800" dirty="0">
                <a:latin typeface="Times New Roman" panose="02020603050405020304" pitchFamily="18" charset="0"/>
                <a:cs typeface="Times New Roman" panose="02020603050405020304" pitchFamily="18" charset="0"/>
              </a:rPr>
              <a:t>Promotion </a:t>
            </a:r>
          </a:p>
          <a:p>
            <a:r>
              <a:rPr lang="en-US" sz="2800" dirty="0">
                <a:latin typeface="Times New Roman" panose="02020603050405020304" pitchFamily="18" charset="0"/>
                <a:cs typeface="Times New Roman" panose="02020603050405020304" pitchFamily="18" charset="0"/>
              </a:rPr>
              <a:t>Place </a:t>
            </a:r>
          </a:p>
        </p:txBody>
      </p:sp>
    </p:spTree>
    <p:extLst>
      <p:ext uri="{BB962C8B-B14F-4D97-AF65-F5344CB8AC3E}">
        <p14:creationId xmlns:p14="http://schemas.microsoft.com/office/powerpoint/2010/main" val="2393534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BD945-E17A-9E2A-CCC6-AECB6556CA51}"/>
              </a:ext>
            </a:extLst>
          </p:cNvPr>
          <p:cNvSpPr>
            <a:spLocks noGrp="1"/>
          </p:cNvSpPr>
          <p:nvPr>
            <p:ph type="title"/>
          </p:nvPr>
        </p:nvSpPr>
        <p:spPr/>
        <p:txBody>
          <a:bodyPr>
            <a:normAutofit/>
          </a:bodyPr>
          <a:lstStyle/>
          <a:p>
            <a:r>
              <a:rPr lang="en-US" sz="3200" dirty="0">
                <a:effectLst/>
                <a:latin typeface="Times New Roman" panose="02020603050405020304" pitchFamily="18" charset="0"/>
                <a:ea typeface="Calibri" panose="020F0502020204030204" pitchFamily="34" charset="0"/>
                <a:cs typeface="Times New Roman" panose="02020603050405020304" pitchFamily="18" charset="0"/>
              </a:rPr>
              <a:t>Identifying the target market </a:t>
            </a:r>
            <a:endParaRPr lang="en-US" sz="3200" dirty="0"/>
          </a:p>
        </p:txBody>
      </p:sp>
      <p:sp>
        <p:nvSpPr>
          <p:cNvPr id="3" name="Content Placeholder 2">
            <a:extLst>
              <a:ext uri="{FF2B5EF4-FFF2-40B4-BE49-F238E27FC236}">
                <a16:creationId xmlns:a16="http://schemas.microsoft.com/office/drawing/2014/main" id="{E3C21482-B938-97ED-67F6-2CEA8A47E92F}"/>
              </a:ext>
            </a:extLst>
          </p:cNvPr>
          <p:cNvSpPr>
            <a:spLocks noGrp="1"/>
          </p:cNvSpPr>
          <p:nvPr>
            <p:ph idx="1"/>
          </p:nvPr>
        </p:nvSpPr>
        <p:spPr>
          <a:xfrm>
            <a:off x="2592925" y="1540189"/>
            <a:ext cx="8915400" cy="3777622"/>
          </a:xfrm>
        </p:spPr>
        <p:txBody>
          <a:bodyPr>
            <a:normAutofit/>
          </a:bodyPr>
          <a:lstStyle/>
          <a:p>
            <a:r>
              <a:rPr lang="en-US" sz="2800" dirty="0">
                <a:latin typeface="Times New Roman" panose="02020603050405020304" pitchFamily="18" charset="0"/>
                <a:cs typeface="Times New Roman" panose="02020603050405020304" pitchFamily="18" charset="0"/>
              </a:rPr>
              <a:t>For of all, the lading body would focus on the city areas </a:t>
            </a:r>
          </a:p>
          <a:p>
            <a:r>
              <a:rPr lang="en-US" sz="2800" dirty="0">
                <a:latin typeface="Times New Roman" panose="02020603050405020304" pitchFamily="18" charset="0"/>
                <a:cs typeface="Times New Roman" panose="02020603050405020304" pitchFamily="18" charset="0"/>
              </a:rPr>
              <a:t>Then, they would expand marketing in local areas </a:t>
            </a:r>
          </a:p>
        </p:txBody>
      </p:sp>
    </p:spTree>
    <p:extLst>
      <p:ext uri="{BB962C8B-B14F-4D97-AF65-F5344CB8AC3E}">
        <p14:creationId xmlns:p14="http://schemas.microsoft.com/office/powerpoint/2010/main" val="30864733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7F914-EA77-262F-331F-0F7819333F1E}"/>
              </a:ext>
            </a:extLst>
          </p:cNvPr>
          <p:cNvSpPr>
            <a:spLocks noGrp="1"/>
          </p:cNvSpPr>
          <p:nvPr>
            <p:ph type="title"/>
          </p:nvPr>
        </p:nvSpPr>
        <p:spPr/>
        <p:txBody>
          <a:bodyPr>
            <a:normAutofit/>
          </a:bodyPr>
          <a:lstStyle/>
          <a:p>
            <a:r>
              <a:rPr lang="en-US" sz="4000" dirty="0">
                <a:effectLst/>
                <a:latin typeface="Times New Roman" panose="02020603050405020304" pitchFamily="18" charset="0"/>
                <a:ea typeface="Calibri" panose="020F0502020204030204" pitchFamily="34" charset="0"/>
                <a:cs typeface="Times New Roman" panose="02020603050405020304" pitchFamily="18" charset="0"/>
              </a:rPr>
              <a:t>Marketing strategies for the company </a:t>
            </a:r>
            <a:endParaRPr lang="en-US" sz="4000" dirty="0"/>
          </a:p>
        </p:txBody>
      </p:sp>
      <p:sp>
        <p:nvSpPr>
          <p:cNvPr id="3" name="Content Placeholder 2">
            <a:extLst>
              <a:ext uri="{FF2B5EF4-FFF2-40B4-BE49-F238E27FC236}">
                <a16:creationId xmlns:a16="http://schemas.microsoft.com/office/drawing/2014/main" id="{AEF2CEA7-7F18-B755-835C-B49C37CE0F56}"/>
              </a:ext>
            </a:extLst>
          </p:cNvPr>
          <p:cNvSpPr>
            <a:spLocks noGrp="1"/>
          </p:cNvSpPr>
          <p:nvPr>
            <p:ph idx="1"/>
          </p:nvPr>
        </p:nvSpPr>
        <p:spPr/>
        <p:txBody>
          <a:bodyPr>
            <a:normAutofit/>
          </a:bodyPr>
          <a:lstStyle/>
          <a:p>
            <a:r>
              <a:rPr lang="en-US" sz="2800" dirty="0">
                <a:latin typeface="Times New Roman" panose="02020603050405020304" pitchFamily="18" charset="0"/>
                <a:cs typeface="Times New Roman" panose="02020603050405020304" pitchFamily="18" charset="0"/>
              </a:rPr>
              <a:t>Content marketing </a:t>
            </a:r>
          </a:p>
          <a:p>
            <a:r>
              <a:rPr lang="en-US" sz="2800" dirty="0">
                <a:latin typeface="Times New Roman" panose="02020603050405020304" pitchFamily="18" charset="0"/>
                <a:cs typeface="Times New Roman" panose="02020603050405020304" pitchFamily="18" charset="0"/>
              </a:rPr>
              <a:t>Social media marketing </a:t>
            </a:r>
          </a:p>
          <a:p>
            <a:r>
              <a:rPr lang="en-US" sz="2800" dirty="0">
                <a:latin typeface="Times New Roman" panose="02020603050405020304" pitchFamily="18" charset="0"/>
                <a:cs typeface="Times New Roman" panose="02020603050405020304" pitchFamily="18" charset="0"/>
              </a:rPr>
              <a:t>Influencer marketing </a:t>
            </a:r>
          </a:p>
          <a:p>
            <a:r>
              <a:rPr lang="en-US" sz="2800" dirty="0">
                <a:latin typeface="Times New Roman" panose="02020603050405020304" pitchFamily="18" charset="0"/>
                <a:cs typeface="Times New Roman" panose="02020603050405020304" pitchFamily="18" charset="0"/>
              </a:rPr>
              <a:t>Advertising </a:t>
            </a:r>
          </a:p>
        </p:txBody>
      </p:sp>
    </p:spTree>
    <p:extLst>
      <p:ext uri="{BB962C8B-B14F-4D97-AF65-F5344CB8AC3E}">
        <p14:creationId xmlns:p14="http://schemas.microsoft.com/office/powerpoint/2010/main" val="31127491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8322C-6949-65C6-DAAB-C0F885262146}"/>
              </a:ext>
            </a:extLst>
          </p:cNvPr>
          <p:cNvSpPr>
            <a:spLocks noGrp="1"/>
          </p:cNvSpPr>
          <p:nvPr>
            <p:ph type="title"/>
          </p:nvPr>
        </p:nvSpPr>
        <p:spPr/>
        <p:txBody>
          <a:bodyPr>
            <a:normAutofit/>
          </a:bodyPr>
          <a:lstStyle/>
          <a:p>
            <a:r>
              <a:rPr lang="en-US" sz="3200" dirty="0">
                <a:effectLst/>
                <a:latin typeface="Times New Roman" panose="02020603050405020304" pitchFamily="18" charset="0"/>
                <a:ea typeface="Calibri" panose="020F0502020204030204" pitchFamily="34" charset="0"/>
                <a:cs typeface="Times New Roman" panose="02020603050405020304" pitchFamily="18" charset="0"/>
              </a:rPr>
              <a:t>Conclusion </a:t>
            </a:r>
            <a:endParaRPr lang="en-US" sz="3200" dirty="0"/>
          </a:p>
        </p:txBody>
      </p:sp>
      <p:sp>
        <p:nvSpPr>
          <p:cNvPr id="3" name="Content Placeholder 2">
            <a:extLst>
              <a:ext uri="{FF2B5EF4-FFF2-40B4-BE49-F238E27FC236}">
                <a16:creationId xmlns:a16="http://schemas.microsoft.com/office/drawing/2014/main" id="{7234CD06-8C94-47F6-235A-205BA701B1DB}"/>
              </a:ext>
            </a:extLst>
          </p:cNvPr>
          <p:cNvSpPr>
            <a:spLocks noGrp="1"/>
          </p:cNvSpPr>
          <p:nvPr>
            <p:ph idx="1"/>
          </p:nvPr>
        </p:nvSpPr>
        <p:spPr/>
        <p:txBody>
          <a:bodyPr>
            <a:normAutofit/>
          </a:bodyPr>
          <a:lstStyle/>
          <a:p>
            <a:r>
              <a:rPr lang="en-US" sz="2800" dirty="0">
                <a:effectLst/>
                <a:latin typeface="Times New Roman" panose="02020603050405020304" pitchFamily="18" charset="0"/>
                <a:ea typeface="Calibri" panose="020F0502020204030204" pitchFamily="34" charset="0"/>
              </a:rPr>
              <a:t>The leading body of the organization needs to focus on internal and external environments for conducting start-up business. </a:t>
            </a:r>
          </a:p>
          <a:p>
            <a:r>
              <a:rPr lang="en-US" sz="2800" dirty="0">
                <a:effectLst/>
                <a:latin typeface="Times New Roman" panose="02020603050405020304" pitchFamily="18" charset="0"/>
                <a:ea typeface="Calibri" panose="020F0502020204030204" pitchFamily="34" charset="0"/>
              </a:rPr>
              <a:t>During conducting internal environment, they would be able to focus on the organizational culture and the skills of the employees.</a:t>
            </a:r>
            <a:endParaRPr lang="en-US" sz="2800" dirty="0"/>
          </a:p>
        </p:txBody>
      </p:sp>
    </p:spTree>
    <p:extLst>
      <p:ext uri="{BB962C8B-B14F-4D97-AF65-F5344CB8AC3E}">
        <p14:creationId xmlns:p14="http://schemas.microsoft.com/office/powerpoint/2010/main" val="3010502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EB6B2-2607-5EA9-CC05-336E77D058E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74E19234-DE36-5B61-02CD-322ADE1CC60B}"/>
              </a:ext>
            </a:extLst>
          </p:cNvPr>
          <p:cNvSpPr>
            <a:spLocks noGrp="1"/>
          </p:cNvSpPr>
          <p:nvPr>
            <p:ph idx="1"/>
          </p:nvPr>
        </p:nvSpPr>
        <p:spPr/>
        <p:txBody>
          <a:bodyPr>
            <a:noAutofit/>
          </a:bodyPr>
          <a:lstStyle/>
          <a:p>
            <a:pPr marL="0" marR="0" algn="just">
              <a:lnSpc>
                <a:spcPct val="107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Abrams, R.M. and Kleiner, E., (2016). The successful business plan: secrets &amp; strategies. The Planning Shop.</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ALLAHYARY, F.N. and ABBASI, R., (2017). Suitable organizational structure for knowledge-based companies.</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Goi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C.L., (2019). A review of marketing mix: 4Ps or more. International journal of marketing studies, 1(1), pp.2-15.</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Katsikeas</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Leonidou</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 and </a:t>
            </a:r>
            <a:r>
              <a:rPr lang="en-US"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Zeriti</a:t>
            </a: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(2019). Revisiting international marketing strategy in a digital era: Opportunities, challenges, and research directions. </a:t>
            </a:r>
            <a:r>
              <a:rPr lang="en-US" i="1" dirty="0">
                <a:effectLst/>
                <a:latin typeface="Times New Roman" panose="02020603050405020304" pitchFamily="18" charset="0"/>
                <a:ea typeface="Calibri" panose="020F0502020204030204" pitchFamily="34" charset="0"/>
                <a:cs typeface="Times New Roman" panose="02020603050405020304" pitchFamily="18" charset="0"/>
              </a:rPr>
              <a:t>International Marketing Review</a:t>
            </a:r>
            <a:r>
              <a:rPr lang="en-US"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gn="just">
              <a:lnSpc>
                <a:spcPct val="107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Lunenburg, F.C., (2015). Organizational structure: Mintzberg’s framework. International journal of scholarly, academic, intellectual diversity, 14(1), pp.1-8.</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Smith, N.C., (2018). Marketing strategies for the ethics era. MIT Sloan Management Review, 36(4), p.85.</a:t>
            </a:r>
            <a:endParaRPr lang="en-US"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0351878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181</TotalTime>
  <Words>1348</Words>
  <Application>Microsoft Office PowerPoint</Application>
  <PresentationFormat>Широк екран</PresentationFormat>
  <Paragraphs>94</Paragraphs>
  <Slides>11</Slides>
  <Notes>10</Notes>
  <HiddenSlides>0</HiddenSlides>
  <MMClips>0</MMClips>
  <ScaleCrop>false</ScaleCrop>
  <HeadingPairs>
    <vt:vector size="8" baseType="variant">
      <vt:variant>
        <vt:lpstr>Използвани шрифтове</vt:lpstr>
      </vt:variant>
      <vt:variant>
        <vt:i4>7</vt:i4>
      </vt:variant>
      <vt:variant>
        <vt:lpstr>Тема</vt:lpstr>
      </vt:variant>
      <vt:variant>
        <vt:i4>1</vt:i4>
      </vt:variant>
      <vt:variant>
        <vt:lpstr>Вградени OLE сървъри</vt:lpstr>
      </vt:variant>
      <vt:variant>
        <vt:i4>1</vt:i4>
      </vt:variant>
      <vt:variant>
        <vt:lpstr>Заглавия на слайдовете</vt:lpstr>
      </vt:variant>
      <vt:variant>
        <vt:i4>11</vt:i4>
      </vt:variant>
    </vt:vector>
  </HeadingPairs>
  <TitlesOfParts>
    <vt:vector size="20" baseType="lpstr">
      <vt:lpstr>Arial</vt:lpstr>
      <vt:lpstr>Arial Black</vt:lpstr>
      <vt:lpstr>Book Antiqua</vt:lpstr>
      <vt:lpstr>Calibri</vt:lpstr>
      <vt:lpstr>Century Gothic</vt:lpstr>
      <vt:lpstr>Times New Roman</vt:lpstr>
      <vt:lpstr>Wingdings 3</vt:lpstr>
      <vt:lpstr>Wisp</vt:lpstr>
      <vt:lpstr>Picture</vt:lpstr>
      <vt:lpstr>Презентация на PowerPoint</vt:lpstr>
      <vt:lpstr>Introduction </vt:lpstr>
      <vt:lpstr>Overview of the business idea and its products and services </vt:lpstr>
      <vt:lpstr>Ownership, legal format and management of the company </vt:lpstr>
      <vt:lpstr>Conducting SWOT analysis for Fragrance Home </vt:lpstr>
      <vt:lpstr>Conducting SWOT analysis for Fragrance Home (Cont.) </vt:lpstr>
      <vt:lpstr>4Ps of marketing mix </vt:lpstr>
      <vt:lpstr>Identifying the target market </vt:lpstr>
      <vt:lpstr>Marketing strategies for the company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Raihan Chowdhury</dc:creator>
  <cp:lastModifiedBy>Penka Ruseva (2029255)</cp:lastModifiedBy>
  <cp:revision>4</cp:revision>
  <dcterms:created xsi:type="dcterms:W3CDTF">2022-07-29T05:51:48Z</dcterms:created>
  <dcterms:modified xsi:type="dcterms:W3CDTF">2022-08-04T12:18:51Z</dcterms:modified>
</cp:coreProperties>
</file>