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38" r:id="rId2"/>
  </p:sldMasterIdLst>
  <p:notesMasterIdLst>
    <p:notesMasterId r:id="rId34"/>
  </p:notesMasterIdLst>
  <p:sldIdLst>
    <p:sldId id="256" r:id="rId3"/>
    <p:sldId id="266" r:id="rId4"/>
    <p:sldId id="269" r:id="rId5"/>
    <p:sldId id="271" r:id="rId6"/>
    <p:sldId id="272" r:id="rId7"/>
    <p:sldId id="257" r:id="rId8"/>
    <p:sldId id="258" r:id="rId9"/>
    <p:sldId id="259" r:id="rId10"/>
    <p:sldId id="260" r:id="rId11"/>
    <p:sldId id="261" r:id="rId12"/>
    <p:sldId id="262" r:id="rId13"/>
    <p:sldId id="263" r:id="rId14"/>
    <p:sldId id="264" r:id="rId15"/>
    <p:sldId id="265" r:id="rId16"/>
    <p:sldId id="274" r:id="rId17"/>
    <p:sldId id="275" r:id="rId18"/>
    <p:sldId id="276" r:id="rId19"/>
    <p:sldId id="278" r:id="rId20"/>
    <p:sldId id="279" r:id="rId21"/>
    <p:sldId id="273" r:id="rId22"/>
    <p:sldId id="284" r:id="rId23"/>
    <p:sldId id="285" r:id="rId24"/>
    <p:sldId id="286" r:id="rId25"/>
    <p:sldId id="292" r:id="rId26"/>
    <p:sldId id="287" r:id="rId27"/>
    <p:sldId id="288" r:id="rId28"/>
    <p:sldId id="281" r:id="rId29"/>
    <p:sldId id="295" r:id="rId30"/>
    <p:sldId id="293" r:id="rId31"/>
    <p:sldId id="291" r:id="rId32"/>
    <p:sldId id="294"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BDF52B-E624-4B42-96F8-7EF997242EDC}" v="7" dt="2025-03-03T21:31:34.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6203" autoAdjust="0"/>
  </p:normalViewPr>
  <p:slideViewPr>
    <p:cSldViewPr snapToGrid="0">
      <p:cViewPr varScale="1">
        <p:scale>
          <a:sx n="68" d="100"/>
          <a:sy n="68" d="100"/>
        </p:scale>
        <p:origin x="627"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ata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4.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F554BF7-993B-4DF0-AB1D-1B7B7964CF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180225-1E4D-4C04-B1DC-1BBA8CA974EB}">
      <dgm:prSet/>
      <dgm:spPr/>
      <dgm:t>
        <a:bodyPr/>
        <a:lstStyle/>
        <a:p>
          <a:r>
            <a:rPr lang="en-GB"/>
            <a:t>Alignment to strategic objectives</a:t>
          </a:r>
          <a:endParaRPr lang="en-US"/>
        </a:p>
      </dgm:t>
    </dgm:pt>
    <dgm:pt modelId="{8FDA8408-2611-4ED9-81E7-75608B30D3B3}" type="parTrans" cxnId="{4A321DC0-B0E3-48E5-8053-12D220FE0B50}">
      <dgm:prSet/>
      <dgm:spPr/>
      <dgm:t>
        <a:bodyPr/>
        <a:lstStyle/>
        <a:p>
          <a:endParaRPr lang="en-US"/>
        </a:p>
      </dgm:t>
    </dgm:pt>
    <dgm:pt modelId="{0A9B1E4E-246E-431E-AFBC-996DB68F50B9}" type="sibTrans" cxnId="{4A321DC0-B0E3-48E5-8053-12D220FE0B50}">
      <dgm:prSet/>
      <dgm:spPr/>
      <dgm:t>
        <a:bodyPr/>
        <a:lstStyle/>
        <a:p>
          <a:endParaRPr lang="en-US"/>
        </a:p>
      </dgm:t>
    </dgm:pt>
    <dgm:pt modelId="{FBF1E854-9F5B-40BA-889A-51A5792D3CD0}">
      <dgm:prSet/>
      <dgm:spPr/>
      <dgm:t>
        <a:bodyPr/>
        <a:lstStyle/>
        <a:p>
          <a:r>
            <a:rPr lang="en-GB"/>
            <a:t>Planning performance to achieve the goals</a:t>
          </a:r>
          <a:endParaRPr lang="en-US"/>
        </a:p>
      </dgm:t>
    </dgm:pt>
    <dgm:pt modelId="{546E8E95-67E0-452D-A64E-AD8DC725A496}" type="parTrans" cxnId="{B9D4D9EB-3B08-4853-9805-FB848B0FA088}">
      <dgm:prSet/>
      <dgm:spPr/>
      <dgm:t>
        <a:bodyPr/>
        <a:lstStyle/>
        <a:p>
          <a:endParaRPr lang="en-US"/>
        </a:p>
      </dgm:t>
    </dgm:pt>
    <dgm:pt modelId="{359E6BC0-9BA7-47C4-890D-9EBC9212EA19}" type="sibTrans" cxnId="{B9D4D9EB-3B08-4853-9805-FB848B0FA088}">
      <dgm:prSet/>
      <dgm:spPr/>
      <dgm:t>
        <a:bodyPr/>
        <a:lstStyle/>
        <a:p>
          <a:endParaRPr lang="en-US"/>
        </a:p>
      </dgm:t>
    </dgm:pt>
    <dgm:pt modelId="{AF14B6E2-A579-4F36-9761-656B64512050}">
      <dgm:prSet/>
      <dgm:spPr/>
      <dgm:t>
        <a:bodyPr/>
        <a:lstStyle/>
        <a:p>
          <a:r>
            <a:rPr lang="en-GB"/>
            <a:t>Reviewing and assessing performance</a:t>
          </a:r>
          <a:endParaRPr lang="en-US"/>
        </a:p>
      </dgm:t>
    </dgm:pt>
    <dgm:pt modelId="{4C0663D9-F86A-443A-B204-BC965A7EDB73}" type="parTrans" cxnId="{2860DC52-EDCD-4A0A-9607-FD84E16D4B88}">
      <dgm:prSet/>
      <dgm:spPr/>
      <dgm:t>
        <a:bodyPr/>
        <a:lstStyle/>
        <a:p>
          <a:endParaRPr lang="en-US"/>
        </a:p>
      </dgm:t>
    </dgm:pt>
    <dgm:pt modelId="{9ED4FC63-DCA5-46F9-91D5-8C1DC3783162}" type="sibTrans" cxnId="{2860DC52-EDCD-4A0A-9607-FD84E16D4B88}">
      <dgm:prSet/>
      <dgm:spPr/>
      <dgm:t>
        <a:bodyPr/>
        <a:lstStyle/>
        <a:p>
          <a:endParaRPr lang="en-US"/>
        </a:p>
      </dgm:t>
    </dgm:pt>
    <dgm:pt modelId="{C11AE876-0046-4210-A00E-1DB7A3842226}">
      <dgm:prSet/>
      <dgm:spPr/>
      <dgm:t>
        <a:bodyPr/>
        <a:lstStyle/>
        <a:p>
          <a:r>
            <a:rPr lang="en-GB"/>
            <a:t>Developing the knowledge, skills and abilities of people</a:t>
          </a:r>
          <a:endParaRPr lang="en-US"/>
        </a:p>
      </dgm:t>
    </dgm:pt>
    <dgm:pt modelId="{4A1FA302-DC58-4D57-B92E-D865F8C4493D}" type="parTrans" cxnId="{7E923BDC-7C96-4F5B-943C-E3FCD31EBC8B}">
      <dgm:prSet/>
      <dgm:spPr/>
      <dgm:t>
        <a:bodyPr/>
        <a:lstStyle/>
        <a:p>
          <a:endParaRPr lang="en-US"/>
        </a:p>
      </dgm:t>
    </dgm:pt>
    <dgm:pt modelId="{E535BB0A-788D-46F1-91FE-216E3A6C6E4F}" type="sibTrans" cxnId="{7E923BDC-7C96-4F5B-943C-E3FCD31EBC8B}">
      <dgm:prSet/>
      <dgm:spPr/>
      <dgm:t>
        <a:bodyPr/>
        <a:lstStyle/>
        <a:p>
          <a:endParaRPr lang="en-US"/>
        </a:p>
      </dgm:t>
    </dgm:pt>
    <dgm:pt modelId="{C9CD299B-564E-4B82-B0F9-2F6FBB197E3F}" type="pres">
      <dgm:prSet presAssocID="{6F554BF7-993B-4DF0-AB1D-1B7B7964CFCD}" presName="root" presStyleCnt="0">
        <dgm:presLayoutVars>
          <dgm:dir/>
          <dgm:resizeHandles val="exact"/>
        </dgm:presLayoutVars>
      </dgm:prSet>
      <dgm:spPr/>
    </dgm:pt>
    <dgm:pt modelId="{E797BEE7-90BB-4F84-B3E8-2BB44E4A909B}" type="pres">
      <dgm:prSet presAssocID="{B5180225-1E4D-4C04-B1DC-1BBA8CA974EB}" presName="compNode" presStyleCnt="0"/>
      <dgm:spPr/>
    </dgm:pt>
    <dgm:pt modelId="{BE726C9C-C0DA-42DF-ABE8-C48BAFEB7143}" type="pres">
      <dgm:prSet presAssocID="{B5180225-1E4D-4C04-B1DC-1BBA8CA974EB}" presName="bgRect" presStyleLbl="bgShp" presStyleIdx="0" presStyleCnt="4"/>
      <dgm:spPr/>
    </dgm:pt>
    <dgm:pt modelId="{A9023E11-C4F4-4FFA-BBC2-437E16D6211C}" type="pres">
      <dgm:prSet presAssocID="{B5180225-1E4D-4C04-B1DC-1BBA8CA974E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79E62BC5-9EC6-4425-A870-ED4F4B3F8A59}" type="pres">
      <dgm:prSet presAssocID="{B5180225-1E4D-4C04-B1DC-1BBA8CA974EB}" presName="spaceRect" presStyleCnt="0"/>
      <dgm:spPr/>
    </dgm:pt>
    <dgm:pt modelId="{4B47C80B-E969-4430-9222-1AA10A0FAB64}" type="pres">
      <dgm:prSet presAssocID="{B5180225-1E4D-4C04-B1DC-1BBA8CA974EB}" presName="parTx" presStyleLbl="revTx" presStyleIdx="0" presStyleCnt="4">
        <dgm:presLayoutVars>
          <dgm:chMax val="0"/>
          <dgm:chPref val="0"/>
        </dgm:presLayoutVars>
      </dgm:prSet>
      <dgm:spPr/>
    </dgm:pt>
    <dgm:pt modelId="{767C5078-079E-47C2-8FA2-B067167BBE9F}" type="pres">
      <dgm:prSet presAssocID="{0A9B1E4E-246E-431E-AFBC-996DB68F50B9}" presName="sibTrans" presStyleCnt="0"/>
      <dgm:spPr/>
    </dgm:pt>
    <dgm:pt modelId="{1B0B2F5E-EF87-40D1-96B3-CA81929EFDC9}" type="pres">
      <dgm:prSet presAssocID="{FBF1E854-9F5B-40BA-889A-51A5792D3CD0}" presName="compNode" presStyleCnt="0"/>
      <dgm:spPr/>
    </dgm:pt>
    <dgm:pt modelId="{A577C08B-EF3B-4FBC-B81E-6D2B2D5620F7}" type="pres">
      <dgm:prSet presAssocID="{FBF1E854-9F5B-40BA-889A-51A5792D3CD0}" presName="bgRect" presStyleLbl="bgShp" presStyleIdx="1" presStyleCnt="4"/>
      <dgm:spPr/>
    </dgm:pt>
    <dgm:pt modelId="{792D892C-04E0-451D-A72A-E5BC9377626E}" type="pres">
      <dgm:prSet presAssocID="{FBF1E854-9F5B-40BA-889A-51A5792D3CD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CF9B4B0-1BFF-4D4A-836E-AD1F8A5C3F40}" type="pres">
      <dgm:prSet presAssocID="{FBF1E854-9F5B-40BA-889A-51A5792D3CD0}" presName="spaceRect" presStyleCnt="0"/>
      <dgm:spPr/>
    </dgm:pt>
    <dgm:pt modelId="{BA1FA35B-4763-4E81-B88B-B4317BB6F482}" type="pres">
      <dgm:prSet presAssocID="{FBF1E854-9F5B-40BA-889A-51A5792D3CD0}" presName="parTx" presStyleLbl="revTx" presStyleIdx="1" presStyleCnt="4">
        <dgm:presLayoutVars>
          <dgm:chMax val="0"/>
          <dgm:chPref val="0"/>
        </dgm:presLayoutVars>
      </dgm:prSet>
      <dgm:spPr/>
    </dgm:pt>
    <dgm:pt modelId="{1D4A88A2-4AA0-4887-AB44-3F424E4AE0A1}" type="pres">
      <dgm:prSet presAssocID="{359E6BC0-9BA7-47C4-890D-9EBC9212EA19}" presName="sibTrans" presStyleCnt="0"/>
      <dgm:spPr/>
    </dgm:pt>
    <dgm:pt modelId="{8A65124F-AEE6-46F9-80A5-B6BAD0BBF952}" type="pres">
      <dgm:prSet presAssocID="{AF14B6E2-A579-4F36-9761-656B64512050}" presName="compNode" presStyleCnt="0"/>
      <dgm:spPr/>
    </dgm:pt>
    <dgm:pt modelId="{6C886E3E-D2F4-4581-9B18-1479FBE6106B}" type="pres">
      <dgm:prSet presAssocID="{AF14B6E2-A579-4F36-9761-656B64512050}" presName="bgRect" presStyleLbl="bgShp" presStyleIdx="2" presStyleCnt="4"/>
      <dgm:spPr/>
    </dgm:pt>
    <dgm:pt modelId="{51A5666D-0F0C-4A78-82B4-64A3EFFB5735}" type="pres">
      <dgm:prSet presAssocID="{AF14B6E2-A579-4F36-9761-656B645120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B30E3D4D-0584-455A-A8C8-74FD852EE3FC}" type="pres">
      <dgm:prSet presAssocID="{AF14B6E2-A579-4F36-9761-656B64512050}" presName="spaceRect" presStyleCnt="0"/>
      <dgm:spPr/>
    </dgm:pt>
    <dgm:pt modelId="{F4C5AFCB-3833-4BC2-93B8-A41957A30002}" type="pres">
      <dgm:prSet presAssocID="{AF14B6E2-A579-4F36-9761-656B64512050}" presName="parTx" presStyleLbl="revTx" presStyleIdx="2" presStyleCnt="4">
        <dgm:presLayoutVars>
          <dgm:chMax val="0"/>
          <dgm:chPref val="0"/>
        </dgm:presLayoutVars>
      </dgm:prSet>
      <dgm:spPr/>
    </dgm:pt>
    <dgm:pt modelId="{DE7EC1EF-1B4A-4E3C-BD55-5FFF14447C28}" type="pres">
      <dgm:prSet presAssocID="{9ED4FC63-DCA5-46F9-91D5-8C1DC3783162}" presName="sibTrans" presStyleCnt="0"/>
      <dgm:spPr/>
    </dgm:pt>
    <dgm:pt modelId="{B91FE697-1831-4B36-BFC6-1741941374AD}" type="pres">
      <dgm:prSet presAssocID="{C11AE876-0046-4210-A00E-1DB7A3842226}" presName="compNode" presStyleCnt="0"/>
      <dgm:spPr/>
    </dgm:pt>
    <dgm:pt modelId="{57D62E6A-B962-4926-8EB9-45AA56F7E171}" type="pres">
      <dgm:prSet presAssocID="{C11AE876-0046-4210-A00E-1DB7A3842226}" presName="bgRect" presStyleLbl="bgShp" presStyleIdx="3" presStyleCnt="4"/>
      <dgm:spPr/>
    </dgm:pt>
    <dgm:pt modelId="{55642F39-1E64-4756-90CE-6CC83A87AE9E}" type="pres">
      <dgm:prSet presAssocID="{C11AE876-0046-4210-A00E-1DB7A384222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7D0BC34-4EFA-4670-AF2C-522667662047}" type="pres">
      <dgm:prSet presAssocID="{C11AE876-0046-4210-A00E-1DB7A3842226}" presName="spaceRect" presStyleCnt="0"/>
      <dgm:spPr/>
    </dgm:pt>
    <dgm:pt modelId="{1D09A3FB-73BD-4EF5-A3D6-60E35EB4D388}" type="pres">
      <dgm:prSet presAssocID="{C11AE876-0046-4210-A00E-1DB7A3842226}" presName="parTx" presStyleLbl="revTx" presStyleIdx="3" presStyleCnt="4">
        <dgm:presLayoutVars>
          <dgm:chMax val="0"/>
          <dgm:chPref val="0"/>
        </dgm:presLayoutVars>
      </dgm:prSet>
      <dgm:spPr/>
    </dgm:pt>
  </dgm:ptLst>
  <dgm:cxnLst>
    <dgm:cxn modelId="{0751451B-FCF2-44EB-A80F-7B9FA7110D98}" type="presOf" srcId="{6F554BF7-993B-4DF0-AB1D-1B7B7964CFCD}" destId="{C9CD299B-564E-4B82-B0F9-2F6FBB197E3F}" srcOrd="0" destOrd="0" presId="urn:microsoft.com/office/officeart/2018/2/layout/IconVerticalSolidList"/>
    <dgm:cxn modelId="{9D33422D-552F-47D3-8B36-110E871E2570}" type="presOf" srcId="{B5180225-1E4D-4C04-B1DC-1BBA8CA974EB}" destId="{4B47C80B-E969-4430-9222-1AA10A0FAB64}" srcOrd="0" destOrd="0" presId="urn:microsoft.com/office/officeart/2018/2/layout/IconVerticalSolidList"/>
    <dgm:cxn modelId="{8745D05F-753D-43DD-AF62-A84FFE239CE9}" type="presOf" srcId="{FBF1E854-9F5B-40BA-889A-51A5792D3CD0}" destId="{BA1FA35B-4763-4E81-B88B-B4317BB6F482}" srcOrd="0" destOrd="0" presId="urn:microsoft.com/office/officeart/2018/2/layout/IconVerticalSolidList"/>
    <dgm:cxn modelId="{2860DC52-EDCD-4A0A-9607-FD84E16D4B88}" srcId="{6F554BF7-993B-4DF0-AB1D-1B7B7964CFCD}" destId="{AF14B6E2-A579-4F36-9761-656B64512050}" srcOrd="2" destOrd="0" parTransId="{4C0663D9-F86A-443A-B204-BC965A7EDB73}" sibTransId="{9ED4FC63-DCA5-46F9-91D5-8C1DC3783162}"/>
    <dgm:cxn modelId="{E42F5699-C7D3-4F50-B6AA-02A2DB49C9D2}" type="presOf" srcId="{C11AE876-0046-4210-A00E-1DB7A3842226}" destId="{1D09A3FB-73BD-4EF5-A3D6-60E35EB4D388}" srcOrd="0" destOrd="0" presId="urn:microsoft.com/office/officeart/2018/2/layout/IconVerticalSolidList"/>
    <dgm:cxn modelId="{01B15EB9-272B-48AC-8CAD-CEE1D4E78800}" type="presOf" srcId="{AF14B6E2-A579-4F36-9761-656B64512050}" destId="{F4C5AFCB-3833-4BC2-93B8-A41957A30002}" srcOrd="0" destOrd="0" presId="urn:microsoft.com/office/officeart/2018/2/layout/IconVerticalSolidList"/>
    <dgm:cxn modelId="{4A321DC0-B0E3-48E5-8053-12D220FE0B50}" srcId="{6F554BF7-993B-4DF0-AB1D-1B7B7964CFCD}" destId="{B5180225-1E4D-4C04-B1DC-1BBA8CA974EB}" srcOrd="0" destOrd="0" parTransId="{8FDA8408-2611-4ED9-81E7-75608B30D3B3}" sibTransId="{0A9B1E4E-246E-431E-AFBC-996DB68F50B9}"/>
    <dgm:cxn modelId="{7E923BDC-7C96-4F5B-943C-E3FCD31EBC8B}" srcId="{6F554BF7-993B-4DF0-AB1D-1B7B7964CFCD}" destId="{C11AE876-0046-4210-A00E-1DB7A3842226}" srcOrd="3" destOrd="0" parTransId="{4A1FA302-DC58-4D57-B92E-D865F8C4493D}" sibTransId="{E535BB0A-788D-46F1-91FE-216E3A6C6E4F}"/>
    <dgm:cxn modelId="{B9D4D9EB-3B08-4853-9805-FB848B0FA088}" srcId="{6F554BF7-993B-4DF0-AB1D-1B7B7964CFCD}" destId="{FBF1E854-9F5B-40BA-889A-51A5792D3CD0}" srcOrd="1" destOrd="0" parTransId="{546E8E95-67E0-452D-A64E-AD8DC725A496}" sibTransId="{359E6BC0-9BA7-47C4-890D-9EBC9212EA19}"/>
    <dgm:cxn modelId="{11A324B2-82A6-48CB-8C77-705D12258ED9}" type="presParOf" srcId="{C9CD299B-564E-4B82-B0F9-2F6FBB197E3F}" destId="{E797BEE7-90BB-4F84-B3E8-2BB44E4A909B}" srcOrd="0" destOrd="0" presId="urn:microsoft.com/office/officeart/2018/2/layout/IconVerticalSolidList"/>
    <dgm:cxn modelId="{BA9F6F2D-FEF1-4810-91B0-F74D76B9996F}" type="presParOf" srcId="{E797BEE7-90BB-4F84-B3E8-2BB44E4A909B}" destId="{BE726C9C-C0DA-42DF-ABE8-C48BAFEB7143}" srcOrd="0" destOrd="0" presId="urn:microsoft.com/office/officeart/2018/2/layout/IconVerticalSolidList"/>
    <dgm:cxn modelId="{E23ABC79-1B94-49CA-B970-ED9AA15A4570}" type="presParOf" srcId="{E797BEE7-90BB-4F84-B3E8-2BB44E4A909B}" destId="{A9023E11-C4F4-4FFA-BBC2-437E16D6211C}" srcOrd="1" destOrd="0" presId="urn:microsoft.com/office/officeart/2018/2/layout/IconVerticalSolidList"/>
    <dgm:cxn modelId="{22AB7F72-943E-4341-B063-66330F163AB2}" type="presParOf" srcId="{E797BEE7-90BB-4F84-B3E8-2BB44E4A909B}" destId="{79E62BC5-9EC6-4425-A870-ED4F4B3F8A59}" srcOrd="2" destOrd="0" presId="urn:microsoft.com/office/officeart/2018/2/layout/IconVerticalSolidList"/>
    <dgm:cxn modelId="{31F1BAF0-B2B0-4122-AD79-97535948FDCF}" type="presParOf" srcId="{E797BEE7-90BB-4F84-B3E8-2BB44E4A909B}" destId="{4B47C80B-E969-4430-9222-1AA10A0FAB64}" srcOrd="3" destOrd="0" presId="urn:microsoft.com/office/officeart/2018/2/layout/IconVerticalSolidList"/>
    <dgm:cxn modelId="{B1BDBE00-6F31-4EAD-A903-BA02FD9754A7}" type="presParOf" srcId="{C9CD299B-564E-4B82-B0F9-2F6FBB197E3F}" destId="{767C5078-079E-47C2-8FA2-B067167BBE9F}" srcOrd="1" destOrd="0" presId="urn:microsoft.com/office/officeart/2018/2/layout/IconVerticalSolidList"/>
    <dgm:cxn modelId="{8E575026-EB3A-4A28-B4A3-E84875602069}" type="presParOf" srcId="{C9CD299B-564E-4B82-B0F9-2F6FBB197E3F}" destId="{1B0B2F5E-EF87-40D1-96B3-CA81929EFDC9}" srcOrd="2" destOrd="0" presId="urn:microsoft.com/office/officeart/2018/2/layout/IconVerticalSolidList"/>
    <dgm:cxn modelId="{5EE9223A-0E01-447B-9A82-ABBAB183ED78}" type="presParOf" srcId="{1B0B2F5E-EF87-40D1-96B3-CA81929EFDC9}" destId="{A577C08B-EF3B-4FBC-B81E-6D2B2D5620F7}" srcOrd="0" destOrd="0" presId="urn:microsoft.com/office/officeart/2018/2/layout/IconVerticalSolidList"/>
    <dgm:cxn modelId="{1AEE7C80-3FFF-4E48-A97D-1A191A2CFD64}" type="presParOf" srcId="{1B0B2F5E-EF87-40D1-96B3-CA81929EFDC9}" destId="{792D892C-04E0-451D-A72A-E5BC9377626E}" srcOrd="1" destOrd="0" presId="urn:microsoft.com/office/officeart/2018/2/layout/IconVerticalSolidList"/>
    <dgm:cxn modelId="{A0C9FA48-2204-4963-B50D-5554EA6E10D4}" type="presParOf" srcId="{1B0B2F5E-EF87-40D1-96B3-CA81929EFDC9}" destId="{7CF9B4B0-1BFF-4D4A-836E-AD1F8A5C3F40}" srcOrd="2" destOrd="0" presId="urn:microsoft.com/office/officeart/2018/2/layout/IconVerticalSolidList"/>
    <dgm:cxn modelId="{41B605A2-C4D2-47B6-B232-18940196F008}" type="presParOf" srcId="{1B0B2F5E-EF87-40D1-96B3-CA81929EFDC9}" destId="{BA1FA35B-4763-4E81-B88B-B4317BB6F482}" srcOrd="3" destOrd="0" presId="urn:microsoft.com/office/officeart/2018/2/layout/IconVerticalSolidList"/>
    <dgm:cxn modelId="{1F479DCD-7429-417C-B825-271443DDF3ED}" type="presParOf" srcId="{C9CD299B-564E-4B82-B0F9-2F6FBB197E3F}" destId="{1D4A88A2-4AA0-4887-AB44-3F424E4AE0A1}" srcOrd="3" destOrd="0" presId="urn:microsoft.com/office/officeart/2018/2/layout/IconVerticalSolidList"/>
    <dgm:cxn modelId="{C24F007A-6FD7-4A24-8FBB-1B788383CB3C}" type="presParOf" srcId="{C9CD299B-564E-4B82-B0F9-2F6FBB197E3F}" destId="{8A65124F-AEE6-46F9-80A5-B6BAD0BBF952}" srcOrd="4" destOrd="0" presId="urn:microsoft.com/office/officeart/2018/2/layout/IconVerticalSolidList"/>
    <dgm:cxn modelId="{716EFA6A-573A-471C-B45B-0132009F68E4}" type="presParOf" srcId="{8A65124F-AEE6-46F9-80A5-B6BAD0BBF952}" destId="{6C886E3E-D2F4-4581-9B18-1479FBE6106B}" srcOrd="0" destOrd="0" presId="urn:microsoft.com/office/officeart/2018/2/layout/IconVerticalSolidList"/>
    <dgm:cxn modelId="{EAC5B108-1094-4C35-9E67-FF5879BEF98E}" type="presParOf" srcId="{8A65124F-AEE6-46F9-80A5-B6BAD0BBF952}" destId="{51A5666D-0F0C-4A78-82B4-64A3EFFB5735}" srcOrd="1" destOrd="0" presId="urn:microsoft.com/office/officeart/2018/2/layout/IconVerticalSolidList"/>
    <dgm:cxn modelId="{A514A10B-4E53-44FD-99F0-DB716D2513D4}" type="presParOf" srcId="{8A65124F-AEE6-46F9-80A5-B6BAD0BBF952}" destId="{B30E3D4D-0584-455A-A8C8-74FD852EE3FC}" srcOrd="2" destOrd="0" presId="urn:microsoft.com/office/officeart/2018/2/layout/IconVerticalSolidList"/>
    <dgm:cxn modelId="{FC96A1FA-CFD9-4577-86E6-C31C552CF627}" type="presParOf" srcId="{8A65124F-AEE6-46F9-80A5-B6BAD0BBF952}" destId="{F4C5AFCB-3833-4BC2-93B8-A41957A30002}" srcOrd="3" destOrd="0" presId="urn:microsoft.com/office/officeart/2018/2/layout/IconVerticalSolidList"/>
    <dgm:cxn modelId="{0B80C66B-7C2B-44CD-BF98-3AD205741656}" type="presParOf" srcId="{C9CD299B-564E-4B82-B0F9-2F6FBB197E3F}" destId="{DE7EC1EF-1B4A-4E3C-BD55-5FFF14447C28}" srcOrd="5" destOrd="0" presId="urn:microsoft.com/office/officeart/2018/2/layout/IconVerticalSolidList"/>
    <dgm:cxn modelId="{8897D5EC-57DD-4B93-AA04-6FE1AC043B9F}" type="presParOf" srcId="{C9CD299B-564E-4B82-B0F9-2F6FBB197E3F}" destId="{B91FE697-1831-4B36-BFC6-1741941374AD}" srcOrd="6" destOrd="0" presId="urn:microsoft.com/office/officeart/2018/2/layout/IconVerticalSolidList"/>
    <dgm:cxn modelId="{DA1AB88A-20E9-4645-B874-67FB0240483E}" type="presParOf" srcId="{B91FE697-1831-4B36-BFC6-1741941374AD}" destId="{57D62E6A-B962-4926-8EB9-45AA56F7E171}" srcOrd="0" destOrd="0" presId="urn:microsoft.com/office/officeart/2018/2/layout/IconVerticalSolidList"/>
    <dgm:cxn modelId="{A7933545-AADF-4E5A-A81F-E1A9A43841BC}" type="presParOf" srcId="{B91FE697-1831-4B36-BFC6-1741941374AD}" destId="{55642F39-1E64-4756-90CE-6CC83A87AE9E}" srcOrd="1" destOrd="0" presId="urn:microsoft.com/office/officeart/2018/2/layout/IconVerticalSolidList"/>
    <dgm:cxn modelId="{0BA79364-6AB7-4C00-A5D4-13EC6D7D948D}" type="presParOf" srcId="{B91FE697-1831-4B36-BFC6-1741941374AD}" destId="{17D0BC34-4EFA-4670-AF2C-522667662047}" srcOrd="2" destOrd="0" presId="urn:microsoft.com/office/officeart/2018/2/layout/IconVerticalSolidList"/>
    <dgm:cxn modelId="{F79B3BC9-7958-41B2-B527-A7C0B9D60AFC}" type="presParOf" srcId="{B91FE697-1831-4B36-BFC6-1741941374AD}" destId="{1D09A3FB-73BD-4EF5-A3D6-60E35EB4D3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931486-7082-46A1-B2B1-5B8AECA7AB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507BA1-E787-4321-8860-230C45C0EE6A}">
      <dgm:prSet/>
      <dgm:spPr/>
      <dgm:t>
        <a:bodyPr/>
        <a:lstStyle/>
        <a:p>
          <a:r>
            <a:rPr lang="en-GB"/>
            <a:t>Clarify what is expected of team members &amp; set direction</a:t>
          </a:r>
          <a:endParaRPr lang="en-US"/>
        </a:p>
      </dgm:t>
    </dgm:pt>
    <dgm:pt modelId="{01693FE0-4804-4018-ADE7-EC7F3B5A7E0A}" type="parTrans" cxnId="{FB4447FA-40BB-4B37-9098-A5EC509E4DD1}">
      <dgm:prSet/>
      <dgm:spPr/>
      <dgm:t>
        <a:bodyPr/>
        <a:lstStyle/>
        <a:p>
          <a:endParaRPr lang="en-US"/>
        </a:p>
      </dgm:t>
    </dgm:pt>
    <dgm:pt modelId="{804A5A23-26A4-4FB0-A9A8-82E0E1F59500}" type="sibTrans" cxnId="{FB4447FA-40BB-4B37-9098-A5EC509E4DD1}">
      <dgm:prSet/>
      <dgm:spPr/>
      <dgm:t>
        <a:bodyPr/>
        <a:lstStyle/>
        <a:p>
          <a:endParaRPr lang="en-US"/>
        </a:p>
      </dgm:t>
    </dgm:pt>
    <dgm:pt modelId="{1C42F300-B49E-430F-AD54-FD9153E19D48}">
      <dgm:prSet/>
      <dgm:spPr/>
      <dgm:t>
        <a:bodyPr/>
        <a:lstStyle/>
        <a:p>
          <a:r>
            <a:rPr lang="en-GB"/>
            <a:t>Ensure the team has the right skills and resources</a:t>
          </a:r>
          <a:endParaRPr lang="en-US"/>
        </a:p>
      </dgm:t>
    </dgm:pt>
    <dgm:pt modelId="{16F4974C-146F-4E0B-BA1E-83064A416ECB}" type="parTrans" cxnId="{105C2168-4320-4040-9266-7E8E59FFC4CD}">
      <dgm:prSet/>
      <dgm:spPr/>
      <dgm:t>
        <a:bodyPr/>
        <a:lstStyle/>
        <a:p>
          <a:endParaRPr lang="en-US"/>
        </a:p>
      </dgm:t>
    </dgm:pt>
    <dgm:pt modelId="{A24A87F0-4381-48CD-8ACB-CD644AF470E0}" type="sibTrans" cxnId="{105C2168-4320-4040-9266-7E8E59FFC4CD}">
      <dgm:prSet/>
      <dgm:spPr/>
      <dgm:t>
        <a:bodyPr/>
        <a:lstStyle/>
        <a:p>
          <a:endParaRPr lang="en-US"/>
        </a:p>
      </dgm:t>
    </dgm:pt>
    <dgm:pt modelId="{210E8339-8C88-449E-947C-A8FD45E3DCEA}">
      <dgm:prSet/>
      <dgm:spPr/>
      <dgm:t>
        <a:bodyPr/>
        <a:lstStyle/>
        <a:p>
          <a:r>
            <a:rPr lang="en-GB"/>
            <a:t>Motivate them</a:t>
          </a:r>
          <a:endParaRPr lang="en-US"/>
        </a:p>
      </dgm:t>
    </dgm:pt>
    <dgm:pt modelId="{D47A10A0-7F37-4DD6-89AB-8921848E09ED}" type="parTrans" cxnId="{AA4FA745-4F1A-4A44-8A01-FA0F7F9DCFC8}">
      <dgm:prSet/>
      <dgm:spPr/>
      <dgm:t>
        <a:bodyPr/>
        <a:lstStyle/>
        <a:p>
          <a:endParaRPr lang="en-US"/>
        </a:p>
      </dgm:t>
    </dgm:pt>
    <dgm:pt modelId="{6B6A0FC2-F1DE-4538-973C-3E3F8476716D}" type="sibTrans" cxnId="{AA4FA745-4F1A-4A44-8A01-FA0F7F9DCFC8}">
      <dgm:prSet/>
      <dgm:spPr/>
      <dgm:t>
        <a:bodyPr/>
        <a:lstStyle/>
        <a:p>
          <a:endParaRPr lang="en-US"/>
        </a:p>
      </dgm:t>
    </dgm:pt>
    <dgm:pt modelId="{749F9224-8F44-42CD-B0B3-47A99FB18158}">
      <dgm:prSet/>
      <dgm:spPr/>
      <dgm:t>
        <a:bodyPr/>
        <a:lstStyle/>
        <a:p>
          <a:r>
            <a:rPr lang="en-GB"/>
            <a:t>Secure their engagement</a:t>
          </a:r>
          <a:endParaRPr lang="en-US"/>
        </a:p>
      </dgm:t>
    </dgm:pt>
    <dgm:pt modelId="{474BE3BF-8D21-40C2-BF12-81464BE6E924}" type="parTrans" cxnId="{2C2BE00C-EA46-4875-B79B-AAD33306DD3A}">
      <dgm:prSet/>
      <dgm:spPr/>
      <dgm:t>
        <a:bodyPr/>
        <a:lstStyle/>
        <a:p>
          <a:endParaRPr lang="en-US"/>
        </a:p>
      </dgm:t>
    </dgm:pt>
    <dgm:pt modelId="{30B3F535-4CD5-4233-B6DB-0309E289FD74}" type="sibTrans" cxnId="{2C2BE00C-EA46-4875-B79B-AAD33306DD3A}">
      <dgm:prSet/>
      <dgm:spPr/>
      <dgm:t>
        <a:bodyPr/>
        <a:lstStyle/>
        <a:p>
          <a:endParaRPr lang="en-US"/>
        </a:p>
      </dgm:t>
    </dgm:pt>
    <dgm:pt modelId="{F58049AD-11D8-4619-9167-1129EA3C8808}">
      <dgm:prSet/>
      <dgm:spPr/>
      <dgm:t>
        <a:bodyPr/>
        <a:lstStyle/>
        <a:p>
          <a:r>
            <a:rPr lang="en-GB"/>
            <a:t>Monitor progress</a:t>
          </a:r>
          <a:endParaRPr lang="en-US"/>
        </a:p>
      </dgm:t>
    </dgm:pt>
    <dgm:pt modelId="{819040F3-0AEE-4E48-925F-45F934E95264}" type="parTrans" cxnId="{D3485C02-7397-439B-8687-AD932C0348F5}">
      <dgm:prSet/>
      <dgm:spPr/>
      <dgm:t>
        <a:bodyPr/>
        <a:lstStyle/>
        <a:p>
          <a:endParaRPr lang="en-US"/>
        </a:p>
      </dgm:t>
    </dgm:pt>
    <dgm:pt modelId="{FA4DD921-B43D-414B-A0F3-80F8758DC556}" type="sibTrans" cxnId="{D3485C02-7397-439B-8687-AD932C0348F5}">
      <dgm:prSet/>
      <dgm:spPr/>
      <dgm:t>
        <a:bodyPr/>
        <a:lstStyle/>
        <a:p>
          <a:endParaRPr lang="en-US"/>
        </a:p>
      </dgm:t>
    </dgm:pt>
    <dgm:pt modelId="{4EB4F0A1-83D9-4E20-A942-BDCBA21135E4}">
      <dgm:prSet/>
      <dgm:spPr/>
      <dgm:t>
        <a:bodyPr/>
        <a:lstStyle/>
        <a:p>
          <a:r>
            <a:rPr lang="en-GB"/>
            <a:t>Keep them informed of how they are doing</a:t>
          </a:r>
          <a:endParaRPr lang="en-US"/>
        </a:p>
      </dgm:t>
    </dgm:pt>
    <dgm:pt modelId="{987A9097-5C50-4922-84A3-8CE712D48746}" type="parTrans" cxnId="{EA6902C1-ED53-45D9-9EFB-10C65D1F0FCF}">
      <dgm:prSet/>
      <dgm:spPr/>
      <dgm:t>
        <a:bodyPr/>
        <a:lstStyle/>
        <a:p>
          <a:endParaRPr lang="en-US"/>
        </a:p>
      </dgm:t>
    </dgm:pt>
    <dgm:pt modelId="{15661744-162C-4B05-B283-704E438BDDC2}" type="sibTrans" cxnId="{EA6902C1-ED53-45D9-9EFB-10C65D1F0FCF}">
      <dgm:prSet/>
      <dgm:spPr/>
      <dgm:t>
        <a:bodyPr/>
        <a:lstStyle/>
        <a:p>
          <a:endParaRPr lang="en-US"/>
        </a:p>
      </dgm:t>
    </dgm:pt>
    <dgm:pt modelId="{B26D721A-C992-4B3D-A306-E345C93B076C}">
      <dgm:prSet/>
      <dgm:spPr/>
      <dgm:t>
        <a:bodyPr/>
        <a:lstStyle/>
        <a:p>
          <a:r>
            <a:rPr lang="en-GB"/>
            <a:t>Develop their skills through coaching</a:t>
          </a:r>
          <a:endParaRPr lang="en-US"/>
        </a:p>
      </dgm:t>
    </dgm:pt>
    <dgm:pt modelId="{9538147A-1F2B-404F-AF94-9FEE17A713D5}" type="parTrans" cxnId="{F3C71619-2AD3-4270-8266-6F21753669A5}">
      <dgm:prSet/>
      <dgm:spPr/>
      <dgm:t>
        <a:bodyPr/>
        <a:lstStyle/>
        <a:p>
          <a:endParaRPr lang="en-US"/>
        </a:p>
      </dgm:t>
    </dgm:pt>
    <dgm:pt modelId="{74421457-93A2-4E8C-9703-E7B1EBC2B53C}" type="sibTrans" cxnId="{F3C71619-2AD3-4270-8266-6F21753669A5}">
      <dgm:prSet/>
      <dgm:spPr/>
      <dgm:t>
        <a:bodyPr/>
        <a:lstStyle/>
        <a:p>
          <a:endParaRPr lang="en-US"/>
        </a:p>
      </dgm:t>
    </dgm:pt>
    <dgm:pt modelId="{473AD844-BAD9-4AB2-A0C0-59269AE3E3F0}">
      <dgm:prSet/>
      <dgm:spPr/>
      <dgm:t>
        <a:bodyPr/>
        <a:lstStyle/>
        <a:p>
          <a:r>
            <a:rPr lang="en-GB"/>
            <a:t>Take corrective action if required</a:t>
          </a:r>
          <a:endParaRPr lang="en-US"/>
        </a:p>
      </dgm:t>
    </dgm:pt>
    <dgm:pt modelId="{2F4B1173-4F59-4579-906D-EC2F244E8B03}" type="parTrans" cxnId="{D96EC104-A8C5-4A6F-BB4A-31709887BA10}">
      <dgm:prSet/>
      <dgm:spPr/>
      <dgm:t>
        <a:bodyPr/>
        <a:lstStyle/>
        <a:p>
          <a:endParaRPr lang="en-US"/>
        </a:p>
      </dgm:t>
    </dgm:pt>
    <dgm:pt modelId="{04AFBB8D-EAF7-40A0-89EA-9B61CB23288C}" type="sibTrans" cxnId="{D96EC104-A8C5-4A6F-BB4A-31709887BA10}">
      <dgm:prSet/>
      <dgm:spPr/>
      <dgm:t>
        <a:bodyPr/>
        <a:lstStyle/>
        <a:p>
          <a:endParaRPr lang="en-US"/>
        </a:p>
      </dgm:t>
    </dgm:pt>
    <dgm:pt modelId="{D98F41AC-DD7E-4CC4-9A13-BCBB169067D9}" type="pres">
      <dgm:prSet presAssocID="{F0931486-7082-46A1-B2B1-5B8AECA7ABF9}" presName="root" presStyleCnt="0">
        <dgm:presLayoutVars>
          <dgm:dir/>
          <dgm:resizeHandles val="exact"/>
        </dgm:presLayoutVars>
      </dgm:prSet>
      <dgm:spPr/>
    </dgm:pt>
    <dgm:pt modelId="{A7F21818-B087-428B-8DBE-7C0F98C5666A}" type="pres">
      <dgm:prSet presAssocID="{E7507BA1-E787-4321-8860-230C45C0EE6A}" presName="compNode" presStyleCnt="0"/>
      <dgm:spPr/>
    </dgm:pt>
    <dgm:pt modelId="{A216FB87-1896-4610-BC8F-0FA3745AB5B7}" type="pres">
      <dgm:prSet presAssocID="{E7507BA1-E787-4321-8860-230C45C0EE6A}" presName="bgRect" presStyleLbl="bgShp" presStyleIdx="0" presStyleCnt="8"/>
      <dgm:spPr/>
    </dgm:pt>
    <dgm:pt modelId="{43DAFE98-3DC8-47A7-8EBE-DAEA6F66C696}" type="pres">
      <dgm:prSet presAssocID="{E7507BA1-E787-4321-8860-230C45C0EE6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D8D184B6-87FA-4112-8071-5CD010CD25AD}" type="pres">
      <dgm:prSet presAssocID="{E7507BA1-E787-4321-8860-230C45C0EE6A}" presName="spaceRect" presStyleCnt="0"/>
      <dgm:spPr/>
    </dgm:pt>
    <dgm:pt modelId="{15313B7F-D4A8-485D-8BF3-96B9F2959BA6}" type="pres">
      <dgm:prSet presAssocID="{E7507BA1-E787-4321-8860-230C45C0EE6A}" presName="parTx" presStyleLbl="revTx" presStyleIdx="0" presStyleCnt="8">
        <dgm:presLayoutVars>
          <dgm:chMax val="0"/>
          <dgm:chPref val="0"/>
        </dgm:presLayoutVars>
      </dgm:prSet>
      <dgm:spPr/>
    </dgm:pt>
    <dgm:pt modelId="{80EF2C7A-A60A-43F5-8350-7F6D3EA7465A}" type="pres">
      <dgm:prSet presAssocID="{804A5A23-26A4-4FB0-A9A8-82E0E1F59500}" presName="sibTrans" presStyleCnt="0"/>
      <dgm:spPr/>
    </dgm:pt>
    <dgm:pt modelId="{0EC60D8C-0A40-48BF-A7C8-8D6D3475DA84}" type="pres">
      <dgm:prSet presAssocID="{1C42F300-B49E-430F-AD54-FD9153E19D48}" presName="compNode" presStyleCnt="0"/>
      <dgm:spPr/>
    </dgm:pt>
    <dgm:pt modelId="{5EE461CC-FD91-49D6-8B1A-483B18181E94}" type="pres">
      <dgm:prSet presAssocID="{1C42F300-B49E-430F-AD54-FD9153E19D48}" presName="bgRect" presStyleLbl="bgShp" presStyleIdx="1" presStyleCnt="8"/>
      <dgm:spPr/>
    </dgm:pt>
    <dgm:pt modelId="{3732BE28-DB67-4809-8937-8C95BA941628}" type="pres">
      <dgm:prSet presAssocID="{1C42F300-B49E-430F-AD54-FD9153E19D4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5829355-F379-4899-8122-06495591E716}" type="pres">
      <dgm:prSet presAssocID="{1C42F300-B49E-430F-AD54-FD9153E19D48}" presName="spaceRect" presStyleCnt="0"/>
      <dgm:spPr/>
    </dgm:pt>
    <dgm:pt modelId="{D49BE4ED-CEE1-4E2F-AD3A-4B42FE4E581C}" type="pres">
      <dgm:prSet presAssocID="{1C42F300-B49E-430F-AD54-FD9153E19D48}" presName="parTx" presStyleLbl="revTx" presStyleIdx="1" presStyleCnt="8">
        <dgm:presLayoutVars>
          <dgm:chMax val="0"/>
          <dgm:chPref val="0"/>
        </dgm:presLayoutVars>
      </dgm:prSet>
      <dgm:spPr/>
    </dgm:pt>
    <dgm:pt modelId="{83AB0A25-C811-4B5D-BF23-49ED91357A20}" type="pres">
      <dgm:prSet presAssocID="{A24A87F0-4381-48CD-8ACB-CD644AF470E0}" presName="sibTrans" presStyleCnt="0"/>
      <dgm:spPr/>
    </dgm:pt>
    <dgm:pt modelId="{7CA3E325-1950-4670-BAE1-00EBA95669E3}" type="pres">
      <dgm:prSet presAssocID="{210E8339-8C88-449E-947C-A8FD45E3DCEA}" presName="compNode" presStyleCnt="0"/>
      <dgm:spPr/>
    </dgm:pt>
    <dgm:pt modelId="{98C8C2CE-F623-4441-9792-867972CACF65}" type="pres">
      <dgm:prSet presAssocID="{210E8339-8C88-449E-947C-A8FD45E3DCEA}" presName="bgRect" presStyleLbl="bgShp" presStyleIdx="2" presStyleCnt="8"/>
      <dgm:spPr/>
    </dgm:pt>
    <dgm:pt modelId="{3FD1728C-CAD6-4096-BCFE-FBDC261D94F0}" type="pres">
      <dgm:prSet presAssocID="{210E8339-8C88-449E-947C-A8FD45E3DCE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9AFB70AD-1EE9-4786-82F4-68012CF45B55}" type="pres">
      <dgm:prSet presAssocID="{210E8339-8C88-449E-947C-A8FD45E3DCEA}" presName="spaceRect" presStyleCnt="0"/>
      <dgm:spPr/>
    </dgm:pt>
    <dgm:pt modelId="{6CCB4983-961C-4C9B-90D2-5068A7D58297}" type="pres">
      <dgm:prSet presAssocID="{210E8339-8C88-449E-947C-A8FD45E3DCEA}" presName="parTx" presStyleLbl="revTx" presStyleIdx="2" presStyleCnt="8">
        <dgm:presLayoutVars>
          <dgm:chMax val="0"/>
          <dgm:chPref val="0"/>
        </dgm:presLayoutVars>
      </dgm:prSet>
      <dgm:spPr/>
    </dgm:pt>
    <dgm:pt modelId="{174E6BFD-48A2-4198-8D47-91369825FD2C}" type="pres">
      <dgm:prSet presAssocID="{6B6A0FC2-F1DE-4538-973C-3E3F8476716D}" presName="sibTrans" presStyleCnt="0"/>
      <dgm:spPr/>
    </dgm:pt>
    <dgm:pt modelId="{652B3E36-1668-4367-B833-C94D5E2CFB94}" type="pres">
      <dgm:prSet presAssocID="{749F9224-8F44-42CD-B0B3-47A99FB18158}" presName="compNode" presStyleCnt="0"/>
      <dgm:spPr/>
    </dgm:pt>
    <dgm:pt modelId="{E182E466-32DC-43C9-BED4-E2DCB64DD200}" type="pres">
      <dgm:prSet presAssocID="{749F9224-8F44-42CD-B0B3-47A99FB18158}" presName="bgRect" presStyleLbl="bgShp" presStyleIdx="3" presStyleCnt="8"/>
      <dgm:spPr/>
    </dgm:pt>
    <dgm:pt modelId="{6B756284-1522-4F2F-8D67-1BB03C2FA553}" type="pres">
      <dgm:prSet presAssocID="{749F9224-8F44-42CD-B0B3-47A99FB1815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1DF14390-0388-4E63-98FD-3B76289F8D38}" type="pres">
      <dgm:prSet presAssocID="{749F9224-8F44-42CD-B0B3-47A99FB18158}" presName="spaceRect" presStyleCnt="0"/>
      <dgm:spPr/>
    </dgm:pt>
    <dgm:pt modelId="{C5D3C242-9D35-404C-B3E0-C684F02A05F6}" type="pres">
      <dgm:prSet presAssocID="{749F9224-8F44-42CD-B0B3-47A99FB18158}" presName="parTx" presStyleLbl="revTx" presStyleIdx="3" presStyleCnt="8">
        <dgm:presLayoutVars>
          <dgm:chMax val="0"/>
          <dgm:chPref val="0"/>
        </dgm:presLayoutVars>
      </dgm:prSet>
      <dgm:spPr/>
    </dgm:pt>
    <dgm:pt modelId="{1126594B-E8FA-4A27-95AA-1C48F7D7EBD4}" type="pres">
      <dgm:prSet presAssocID="{30B3F535-4CD5-4233-B6DB-0309E289FD74}" presName="sibTrans" presStyleCnt="0"/>
      <dgm:spPr/>
    </dgm:pt>
    <dgm:pt modelId="{BD2C1C8A-311B-424B-8EE6-C168EEA0462A}" type="pres">
      <dgm:prSet presAssocID="{F58049AD-11D8-4619-9167-1129EA3C8808}" presName="compNode" presStyleCnt="0"/>
      <dgm:spPr/>
    </dgm:pt>
    <dgm:pt modelId="{0DF91724-9AB4-4DC3-842E-BC80B14F9ED4}" type="pres">
      <dgm:prSet presAssocID="{F58049AD-11D8-4619-9167-1129EA3C8808}" presName="bgRect" presStyleLbl="bgShp" presStyleIdx="4" presStyleCnt="8"/>
      <dgm:spPr/>
    </dgm:pt>
    <dgm:pt modelId="{4A3D7201-FC3E-4CE4-BE19-7CE6606828E4}" type="pres">
      <dgm:prSet presAssocID="{F58049AD-11D8-4619-9167-1129EA3C880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6FDB4151-D5C0-416C-B8A0-7299654A516C}" type="pres">
      <dgm:prSet presAssocID="{F58049AD-11D8-4619-9167-1129EA3C8808}" presName="spaceRect" presStyleCnt="0"/>
      <dgm:spPr/>
    </dgm:pt>
    <dgm:pt modelId="{718129D3-F732-4F5A-8C6E-1891DFD1ED84}" type="pres">
      <dgm:prSet presAssocID="{F58049AD-11D8-4619-9167-1129EA3C8808}" presName="parTx" presStyleLbl="revTx" presStyleIdx="4" presStyleCnt="8">
        <dgm:presLayoutVars>
          <dgm:chMax val="0"/>
          <dgm:chPref val="0"/>
        </dgm:presLayoutVars>
      </dgm:prSet>
      <dgm:spPr/>
    </dgm:pt>
    <dgm:pt modelId="{F7025900-F028-4284-AB61-C239C4876AD3}" type="pres">
      <dgm:prSet presAssocID="{FA4DD921-B43D-414B-A0F3-80F8758DC556}" presName="sibTrans" presStyleCnt="0"/>
      <dgm:spPr/>
    </dgm:pt>
    <dgm:pt modelId="{A4C46DAD-3F73-49F4-AC97-9D2A3A604F2A}" type="pres">
      <dgm:prSet presAssocID="{4EB4F0A1-83D9-4E20-A942-BDCBA21135E4}" presName="compNode" presStyleCnt="0"/>
      <dgm:spPr/>
    </dgm:pt>
    <dgm:pt modelId="{05C2E2D3-0E08-4C1F-9535-25C5A248C7BD}" type="pres">
      <dgm:prSet presAssocID="{4EB4F0A1-83D9-4E20-A942-BDCBA21135E4}" presName="bgRect" presStyleLbl="bgShp" presStyleIdx="5" presStyleCnt="8"/>
      <dgm:spPr/>
    </dgm:pt>
    <dgm:pt modelId="{25FA090F-826B-428A-8BF0-28F49895049D}" type="pres">
      <dgm:prSet presAssocID="{4EB4F0A1-83D9-4E20-A942-BDCBA21135E4}"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umbs Up Sign"/>
        </a:ext>
      </dgm:extLst>
    </dgm:pt>
    <dgm:pt modelId="{30E5C417-9B9A-4EC6-B3B8-008EC4B5405F}" type="pres">
      <dgm:prSet presAssocID="{4EB4F0A1-83D9-4E20-A942-BDCBA21135E4}" presName="spaceRect" presStyleCnt="0"/>
      <dgm:spPr/>
    </dgm:pt>
    <dgm:pt modelId="{32A4AA02-6A14-4D04-8D71-94D3AE83AD1B}" type="pres">
      <dgm:prSet presAssocID="{4EB4F0A1-83D9-4E20-A942-BDCBA21135E4}" presName="parTx" presStyleLbl="revTx" presStyleIdx="5" presStyleCnt="8">
        <dgm:presLayoutVars>
          <dgm:chMax val="0"/>
          <dgm:chPref val="0"/>
        </dgm:presLayoutVars>
      </dgm:prSet>
      <dgm:spPr/>
    </dgm:pt>
    <dgm:pt modelId="{C572BF38-9609-4C5C-A161-F942287B9B2C}" type="pres">
      <dgm:prSet presAssocID="{15661744-162C-4B05-B283-704E438BDDC2}" presName="sibTrans" presStyleCnt="0"/>
      <dgm:spPr/>
    </dgm:pt>
    <dgm:pt modelId="{A398B71F-C022-483D-A1C6-C48423AD54F3}" type="pres">
      <dgm:prSet presAssocID="{B26D721A-C992-4B3D-A306-E345C93B076C}" presName="compNode" presStyleCnt="0"/>
      <dgm:spPr/>
    </dgm:pt>
    <dgm:pt modelId="{DA5412D7-F756-4D6E-AC3C-77D2A6398D71}" type="pres">
      <dgm:prSet presAssocID="{B26D721A-C992-4B3D-A306-E345C93B076C}" presName="bgRect" presStyleLbl="bgShp" presStyleIdx="6" presStyleCnt="8"/>
      <dgm:spPr/>
    </dgm:pt>
    <dgm:pt modelId="{4371A20D-A05E-4F8A-8C88-89889C3456AD}" type="pres">
      <dgm:prSet presAssocID="{B26D721A-C992-4B3D-A306-E345C93B076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6776E904-D33E-4D4F-87BA-F849DD82C6F3}" type="pres">
      <dgm:prSet presAssocID="{B26D721A-C992-4B3D-A306-E345C93B076C}" presName="spaceRect" presStyleCnt="0"/>
      <dgm:spPr/>
    </dgm:pt>
    <dgm:pt modelId="{52E56100-2D08-465E-BE06-84464E09FCA5}" type="pres">
      <dgm:prSet presAssocID="{B26D721A-C992-4B3D-A306-E345C93B076C}" presName="parTx" presStyleLbl="revTx" presStyleIdx="6" presStyleCnt="8">
        <dgm:presLayoutVars>
          <dgm:chMax val="0"/>
          <dgm:chPref val="0"/>
        </dgm:presLayoutVars>
      </dgm:prSet>
      <dgm:spPr/>
    </dgm:pt>
    <dgm:pt modelId="{96B94BCF-8F40-4E74-84DF-CE1770D176E5}" type="pres">
      <dgm:prSet presAssocID="{74421457-93A2-4E8C-9703-E7B1EBC2B53C}" presName="sibTrans" presStyleCnt="0"/>
      <dgm:spPr/>
    </dgm:pt>
    <dgm:pt modelId="{77CF24A1-C740-4982-901E-580F87C321FE}" type="pres">
      <dgm:prSet presAssocID="{473AD844-BAD9-4AB2-A0C0-59269AE3E3F0}" presName="compNode" presStyleCnt="0"/>
      <dgm:spPr/>
    </dgm:pt>
    <dgm:pt modelId="{A324099E-6C4D-4E28-8758-902E9587EAE2}" type="pres">
      <dgm:prSet presAssocID="{473AD844-BAD9-4AB2-A0C0-59269AE3E3F0}" presName="bgRect" presStyleLbl="bgShp" presStyleIdx="7" presStyleCnt="8"/>
      <dgm:spPr/>
    </dgm:pt>
    <dgm:pt modelId="{C1E644A4-C3DF-4B15-89DA-3BBB238750B6}" type="pres">
      <dgm:prSet presAssocID="{473AD844-BAD9-4AB2-A0C0-59269AE3E3F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ick"/>
        </a:ext>
      </dgm:extLst>
    </dgm:pt>
    <dgm:pt modelId="{B41C1F59-792A-4EA1-8148-676F8BBA8D45}" type="pres">
      <dgm:prSet presAssocID="{473AD844-BAD9-4AB2-A0C0-59269AE3E3F0}" presName="spaceRect" presStyleCnt="0"/>
      <dgm:spPr/>
    </dgm:pt>
    <dgm:pt modelId="{6982B1E1-8EEC-4A06-95D3-11068F90B422}" type="pres">
      <dgm:prSet presAssocID="{473AD844-BAD9-4AB2-A0C0-59269AE3E3F0}" presName="parTx" presStyleLbl="revTx" presStyleIdx="7" presStyleCnt="8">
        <dgm:presLayoutVars>
          <dgm:chMax val="0"/>
          <dgm:chPref val="0"/>
        </dgm:presLayoutVars>
      </dgm:prSet>
      <dgm:spPr/>
    </dgm:pt>
  </dgm:ptLst>
  <dgm:cxnLst>
    <dgm:cxn modelId="{D3485C02-7397-439B-8687-AD932C0348F5}" srcId="{F0931486-7082-46A1-B2B1-5B8AECA7ABF9}" destId="{F58049AD-11D8-4619-9167-1129EA3C8808}" srcOrd="4" destOrd="0" parTransId="{819040F3-0AEE-4E48-925F-45F934E95264}" sibTransId="{FA4DD921-B43D-414B-A0F3-80F8758DC556}"/>
    <dgm:cxn modelId="{D96EC104-A8C5-4A6F-BB4A-31709887BA10}" srcId="{F0931486-7082-46A1-B2B1-5B8AECA7ABF9}" destId="{473AD844-BAD9-4AB2-A0C0-59269AE3E3F0}" srcOrd="7" destOrd="0" parTransId="{2F4B1173-4F59-4579-906D-EC2F244E8B03}" sibTransId="{04AFBB8D-EAF7-40A0-89EA-9B61CB23288C}"/>
    <dgm:cxn modelId="{2C2BE00C-EA46-4875-B79B-AAD33306DD3A}" srcId="{F0931486-7082-46A1-B2B1-5B8AECA7ABF9}" destId="{749F9224-8F44-42CD-B0B3-47A99FB18158}" srcOrd="3" destOrd="0" parTransId="{474BE3BF-8D21-40C2-BF12-81464BE6E924}" sibTransId="{30B3F535-4CD5-4233-B6DB-0309E289FD74}"/>
    <dgm:cxn modelId="{5513CA0E-FB0B-4AEB-9FD6-F2CB50697B68}" type="presOf" srcId="{473AD844-BAD9-4AB2-A0C0-59269AE3E3F0}" destId="{6982B1E1-8EEC-4A06-95D3-11068F90B422}" srcOrd="0" destOrd="0" presId="urn:microsoft.com/office/officeart/2018/2/layout/IconVerticalSolidList"/>
    <dgm:cxn modelId="{EBF48811-63DA-41B6-AF70-398046A75EF6}" type="presOf" srcId="{F58049AD-11D8-4619-9167-1129EA3C8808}" destId="{718129D3-F732-4F5A-8C6E-1891DFD1ED84}" srcOrd="0" destOrd="0" presId="urn:microsoft.com/office/officeart/2018/2/layout/IconVerticalSolidList"/>
    <dgm:cxn modelId="{F3C71619-2AD3-4270-8266-6F21753669A5}" srcId="{F0931486-7082-46A1-B2B1-5B8AECA7ABF9}" destId="{B26D721A-C992-4B3D-A306-E345C93B076C}" srcOrd="6" destOrd="0" parTransId="{9538147A-1F2B-404F-AF94-9FEE17A713D5}" sibTransId="{74421457-93A2-4E8C-9703-E7B1EBC2B53C}"/>
    <dgm:cxn modelId="{0FB62D1F-240D-4770-9F5B-66A77FCB1F56}" type="presOf" srcId="{1C42F300-B49E-430F-AD54-FD9153E19D48}" destId="{D49BE4ED-CEE1-4E2F-AD3A-4B42FE4E581C}" srcOrd="0" destOrd="0" presId="urn:microsoft.com/office/officeart/2018/2/layout/IconVerticalSolidList"/>
    <dgm:cxn modelId="{EB438423-92D6-4254-BB13-7F8F21645201}" type="presOf" srcId="{749F9224-8F44-42CD-B0B3-47A99FB18158}" destId="{C5D3C242-9D35-404C-B3E0-C684F02A05F6}" srcOrd="0" destOrd="0" presId="urn:microsoft.com/office/officeart/2018/2/layout/IconVerticalSolidList"/>
    <dgm:cxn modelId="{AA4FA745-4F1A-4A44-8A01-FA0F7F9DCFC8}" srcId="{F0931486-7082-46A1-B2B1-5B8AECA7ABF9}" destId="{210E8339-8C88-449E-947C-A8FD45E3DCEA}" srcOrd="2" destOrd="0" parTransId="{D47A10A0-7F37-4DD6-89AB-8921848E09ED}" sibTransId="{6B6A0FC2-F1DE-4538-973C-3E3F8476716D}"/>
    <dgm:cxn modelId="{105C2168-4320-4040-9266-7E8E59FFC4CD}" srcId="{F0931486-7082-46A1-B2B1-5B8AECA7ABF9}" destId="{1C42F300-B49E-430F-AD54-FD9153E19D48}" srcOrd="1" destOrd="0" parTransId="{16F4974C-146F-4E0B-BA1E-83064A416ECB}" sibTransId="{A24A87F0-4381-48CD-8ACB-CD644AF470E0}"/>
    <dgm:cxn modelId="{B7BAB26F-4941-4677-831A-97967637569D}" type="presOf" srcId="{B26D721A-C992-4B3D-A306-E345C93B076C}" destId="{52E56100-2D08-465E-BE06-84464E09FCA5}" srcOrd="0" destOrd="0" presId="urn:microsoft.com/office/officeart/2018/2/layout/IconVerticalSolidList"/>
    <dgm:cxn modelId="{88C8FD82-80F3-41E6-BC19-0B81698D51DC}" type="presOf" srcId="{210E8339-8C88-449E-947C-A8FD45E3DCEA}" destId="{6CCB4983-961C-4C9B-90D2-5068A7D58297}" srcOrd="0" destOrd="0" presId="urn:microsoft.com/office/officeart/2018/2/layout/IconVerticalSolidList"/>
    <dgm:cxn modelId="{BBD1DC93-51E4-4CBA-9A5B-0DAE83239DFE}" type="presOf" srcId="{4EB4F0A1-83D9-4E20-A942-BDCBA21135E4}" destId="{32A4AA02-6A14-4D04-8D71-94D3AE83AD1B}" srcOrd="0" destOrd="0" presId="urn:microsoft.com/office/officeart/2018/2/layout/IconVerticalSolidList"/>
    <dgm:cxn modelId="{B9597C9B-E0F0-4FD3-A9E5-0025FC021ADF}" type="presOf" srcId="{F0931486-7082-46A1-B2B1-5B8AECA7ABF9}" destId="{D98F41AC-DD7E-4CC4-9A13-BCBB169067D9}" srcOrd="0" destOrd="0" presId="urn:microsoft.com/office/officeart/2018/2/layout/IconVerticalSolidList"/>
    <dgm:cxn modelId="{9E2509AC-279B-42E3-A6F0-3845E7004518}" type="presOf" srcId="{E7507BA1-E787-4321-8860-230C45C0EE6A}" destId="{15313B7F-D4A8-485D-8BF3-96B9F2959BA6}" srcOrd="0" destOrd="0" presId="urn:microsoft.com/office/officeart/2018/2/layout/IconVerticalSolidList"/>
    <dgm:cxn modelId="{EA6902C1-ED53-45D9-9EFB-10C65D1F0FCF}" srcId="{F0931486-7082-46A1-B2B1-5B8AECA7ABF9}" destId="{4EB4F0A1-83D9-4E20-A942-BDCBA21135E4}" srcOrd="5" destOrd="0" parTransId="{987A9097-5C50-4922-84A3-8CE712D48746}" sibTransId="{15661744-162C-4B05-B283-704E438BDDC2}"/>
    <dgm:cxn modelId="{FB4447FA-40BB-4B37-9098-A5EC509E4DD1}" srcId="{F0931486-7082-46A1-B2B1-5B8AECA7ABF9}" destId="{E7507BA1-E787-4321-8860-230C45C0EE6A}" srcOrd="0" destOrd="0" parTransId="{01693FE0-4804-4018-ADE7-EC7F3B5A7E0A}" sibTransId="{804A5A23-26A4-4FB0-A9A8-82E0E1F59500}"/>
    <dgm:cxn modelId="{189EDB3E-6A7D-45B8-B348-F23096FC7BDC}" type="presParOf" srcId="{D98F41AC-DD7E-4CC4-9A13-BCBB169067D9}" destId="{A7F21818-B087-428B-8DBE-7C0F98C5666A}" srcOrd="0" destOrd="0" presId="urn:microsoft.com/office/officeart/2018/2/layout/IconVerticalSolidList"/>
    <dgm:cxn modelId="{470FC13C-E046-4FD3-8F19-B434D6350675}" type="presParOf" srcId="{A7F21818-B087-428B-8DBE-7C0F98C5666A}" destId="{A216FB87-1896-4610-BC8F-0FA3745AB5B7}" srcOrd="0" destOrd="0" presId="urn:microsoft.com/office/officeart/2018/2/layout/IconVerticalSolidList"/>
    <dgm:cxn modelId="{09A08EA9-959F-48A6-B160-A6E97734D168}" type="presParOf" srcId="{A7F21818-B087-428B-8DBE-7C0F98C5666A}" destId="{43DAFE98-3DC8-47A7-8EBE-DAEA6F66C696}" srcOrd="1" destOrd="0" presId="urn:microsoft.com/office/officeart/2018/2/layout/IconVerticalSolidList"/>
    <dgm:cxn modelId="{551B40FE-606C-43CF-A1ED-B13251431391}" type="presParOf" srcId="{A7F21818-B087-428B-8DBE-7C0F98C5666A}" destId="{D8D184B6-87FA-4112-8071-5CD010CD25AD}" srcOrd="2" destOrd="0" presId="urn:microsoft.com/office/officeart/2018/2/layout/IconVerticalSolidList"/>
    <dgm:cxn modelId="{9C438275-4258-499D-9EC8-44567D6FB9B9}" type="presParOf" srcId="{A7F21818-B087-428B-8DBE-7C0F98C5666A}" destId="{15313B7F-D4A8-485D-8BF3-96B9F2959BA6}" srcOrd="3" destOrd="0" presId="urn:microsoft.com/office/officeart/2018/2/layout/IconVerticalSolidList"/>
    <dgm:cxn modelId="{168F6760-5FCB-4A35-9605-690D4703D06E}" type="presParOf" srcId="{D98F41AC-DD7E-4CC4-9A13-BCBB169067D9}" destId="{80EF2C7A-A60A-43F5-8350-7F6D3EA7465A}" srcOrd="1" destOrd="0" presId="urn:microsoft.com/office/officeart/2018/2/layout/IconVerticalSolidList"/>
    <dgm:cxn modelId="{CB768EB5-9124-4243-97B2-D91D33822EDD}" type="presParOf" srcId="{D98F41AC-DD7E-4CC4-9A13-BCBB169067D9}" destId="{0EC60D8C-0A40-48BF-A7C8-8D6D3475DA84}" srcOrd="2" destOrd="0" presId="urn:microsoft.com/office/officeart/2018/2/layout/IconVerticalSolidList"/>
    <dgm:cxn modelId="{4BD7F83C-EA7E-4B67-9B71-F0DBCC482D09}" type="presParOf" srcId="{0EC60D8C-0A40-48BF-A7C8-8D6D3475DA84}" destId="{5EE461CC-FD91-49D6-8B1A-483B18181E94}" srcOrd="0" destOrd="0" presId="urn:microsoft.com/office/officeart/2018/2/layout/IconVerticalSolidList"/>
    <dgm:cxn modelId="{DF3B966F-CAD3-462E-A54E-591F8ED2D684}" type="presParOf" srcId="{0EC60D8C-0A40-48BF-A7C8-8D6D3475DA84}" destId="{3732BE28-DB67-4809-8937-8C95BA941628}" srcOrd="1" destOrd="0" presId="urn:microsoft.com/office/officeart/2018/2/layout/IconVerticalSolidList"/>
    <dgm:cxn modelId="{7126D5E2-D509-4FC7-9E80-B9BA6902E01F}" type="presParOf" srcId="{0EC60D8C-0A40-48BF-A7C8-8D6D3475DA84}" destId="{D5829355-F379-4899-8122-06495591E716}" srcOrd="2" destOrd="0" presId="urn:microsoft.com/office/officeart/2018/2/layout/IconVerticalSolidList"/>
    <dgm:cxn modelId="{BC5267DD-B089-4AA2-B56F-1529D6FF772D}" type="presParOf" srcId="{0EC60D8C-0A40-48BF-A7C8-8D6D3475DA84}" destId="{D49BE4ED-CEE1-4E2F-AD3A-4B42FE4E581C}" srcOrd="3" destOrd="0" presId="urn:microsoft.com/office/officeart/2018/2/layout/IconVerticalSolidList"/>
    <dgm:cxn modelId="{BC997FB8-D0D1-446F-A11F-5335D563558F}" type="presParOf" srcId="{D98F41AC-DD7E-4CC4-9A13-BCBB169067D9}" destId="{83AB0A25-C811-4B5D-BF23-49ED91357A20}" srcOrd="3" destOrd="0" presId="urn:microsoft.com/office/officeart/2018/2/layout/IconVerticalSolidList"/>
    <dgm:cxn modelId="{36D043ED-D544-445C-A0C0-35DC6806CC98}" type="presParOf" srcId="{D98F41AC-DD7E-4CC4-9A13-BCBB169067D9}" destId="{7CA3E325-1950-4670-BAE1-00EBA95669E3}" srcOrd="4" destOrd="0" presId="urn:microsoft.com/office/officeart/2018/2/layout/IconVerticalSolidList"/>
    <dgm:cxn modelId="{30FE9212-F665-4EF7-A0E4-FDE206E25992}" type="presParOf" srcId="{7CA3E325-1950-4670-BAE1-00EBA95669E3}" destId="{98C8C2CE-F623-4441-9792-867972CACF65}" srcOrd="0" destOrd="0" presId="urn:microsoft.com/office/officeart/2018/2/layout/IconVerticalSolidList"/>
    <dgm:cxn modelId="{7CAC3A03-BF42-4A90-B280-5A6D8C4C0DF2}" type="presParOf" srcId="{7CA3E325-1950-4670-BAE1-00EBA95669E3}" destId="{3FD1728C-CAD6-4096-BCFE-FBDC261D94F0}" srcOrd="1" destOrd="0" presId="urn:microsoft.com/office/officeart/2018/2/layout/IconVerticalSolidList"/>
    <dgm:cxn modelId="{9285BFEE-67A1-4B27-82AB-4058A67F0671}" type="presParOf" srcId="{7CA3E325-1950-4670-BAE1-00EBA95669E3}" destId="{9AFB70AD-1EE9-4786-82F4-68012CF45B55}" srcOrd="2" destOrd="0" presId="urn:microsoft.com/office/officeart/2018/2/layout/IconVerticalSolidList"/>
    <dgm:cxn modelId="{5091E7E8-033C-4049-98BF-9B5555398C16}" type="presParOf" srcId="{7CA3E325-1950-4670-BAE1-00EBA95669E3}" destId="{6CCB4983-961C-4C9B-90D2-5068A7D58297}" srcOrd="3" destOrd="0" presId="urn:microsoft.com/office/officeart/2018/2/layout/IconVerticalSolidList"/>
    <dgm:cxn modelId="{F51E199B-91C0-4BD3-AD8F-A23D1236D514}" type="presParOf" srcId="{D98F41AC-DD7E-4CC4-9A13-BCBB169067D9}" destId="{174E6BFD-48A2-4198-8D47-91369825FD2C}" srcOrd="5" destOrd="0" presId="urn:microsoft.com/office/officeart/2018/2/layout/IconVerticalSolidList"/>
    <dgm:cxn modelId="{C7132AAD-A715-47EF-B166-B1D3DC577614}" type="presParOf" srcId="{D98F41AC-DD7E-4CC4-9A13-BCBB169067D9}" destId="{652B3E36-1668-4367-B833-C94D5E2CFB94}" srcOrd="6" destOrd="0" presId="urn:microsoft.com/office/officeart/2018/2/layout/IconVerticalSolidList"/>
    <dgm:cxn modelId="{5EC127CB-B6C6-484F-9DB8-273BA656890C}" type="presParOf" srcId="{652B3E36-1668-4367-B833-C94D5E2CFB94}" destId="{E182E466-32DC-43C9-BED4-E2DCB64DD200}" srcOrd="0" destOrd="0" presId="urn:microsoft.com/office/officeart/2018/2/layout/IconVerticalSolidList"/>
    <dgm:cxn modelId="{B0B05FAA-E8C9-4049-B9AA-2B24E991758D}" type="presParOf" srcId="{652B3E36-1668-4367-B833-C94D5E2CFB94}" destId="{6B756284-1522-4F2F-8D67-1BB03C2FA553}" srcOrd="1" destOrd="0" presId="urn:microsoft.com/office/officeart/2018/2/layout/IconVerticalSolidList"/>
    <dgm:cxn modelId="{03C66089-CFFD-494E-A776-7A7913693C63}" type="presParOf" srcId="{652B3E36-1668-4367-B833-C94D5E2CFB94}" destId="{1DF14390-0388-4E63-98FD-3B76289F8D38}" srcOrd="2" destOrd="0" presId="urn:microsoft.com/office/officeart/2018/2/layout/IconVerticalSolidList"/>
    <dgm:cxn modelId="{47BAE45A-CFF5-4CD1-A613-E48EE7FF61A1}" type="presParOf" srcId="{652B3E36-1668-4367-B833-C94D5E2CFB94}" destId="{C5D3C242-9D35-404C-B3E0-C684F02A05F6}" srcOrd="3" destOrd="0" presId="urn:microsoft.com/office/officeart/2018/2/layout/IconVerticalSolidList"/>
    <dgm:cxn modelId="{30B92B5E-177A-4D47-9571-8C51BFEB3BA5}" type="presParOf" srcId="{D98F41AC-DD7E-4CC4-9A13-BCBB169067D9}" destId="{1126594B-E8FA-4A27-95AA-1C48F7D7EBD4}" srcOrd="7" destOrd="0" presId="urn:microsoft.com/office/officeart/2018/2/layout/IconVerticalSolidList"/>
    <dgm:cxn modelId="{CB09AEB6-1C45-4F96-9B7E-AADC49B9A936}" type="presParOf" srcId="{D98F41AC-DD7E-4CC4-9A13-BCBB169067D9}" destId="{BD2C1C8A-311B-424B-8EE6-C168EEA0462A}" srcOrd="8" destOrd="0" presId="urn:microsoft.com/office/officeart/2018/2/layout/IconVerticalSolidList"/>
    <dgm:cxn modelId="{808AD729-7A16-48F9-A03F-FABCA2E566C6}" type="presParOf" srcId="{BD2C1C8A-311B-424B-8EE6-C168EEA0462A}" destId="{0DF91724-9AB4-4DC3-842E-BC80B14F9ED4}" srcOrd="0" destOrd="0" presId="urn:microsoft.com/office/officeart/2018/2/layout/IconVerticalSolidList"/>
    <dgm:cxn modelId="{F2432DF6-90C8-4F7B-81E3-F2826A394E6F}" type="presParOf" srcId="{BD2C1C8A-311B-424B-8EE6-C168EEA0462A}" destId="{4A3D7201-FC3E-4CE4-BE19-7CE6606828E4}" srcOrd="1" destOrd="0" presId="urn:microsoft.com/office/officeart/2018/2/layout/IconVerticalSolidList"/>
    <dgm:cxn modelId="{9E0D1B21-6404-432F-BED0-FF6505AA6FC0}" type="presParOf" srcId="{BD2C1C8A-311B-424B-8EE6-C168EEA0462A}" destId="{6FDB4151-D5C0-416C-B8A0-7299654A516C}" srcOrd="2" destOrd="0" presId="urn:microsoft.com/office/officeart/2018/2/layout/IconVerticalSolidList"/>
    <dgm:cxn modelId="{FB77D16E-398B-410C-A195-87998E4C556C}" type="presParOf" srcId="{BD2C1C8A-311B-424B-8EE6-C168EEA0462A}" destId="{718129D3-F732-4F5A-8C6E-1891DFD1ED84}" srcOrd="3" destOrd="0" presId="urn:microsoft.com/office/officeart/2018/2/layout/IconVerticalSolidList"/>
    <dgm:cxn modelId="{1615030F-6FE6-42F6-BB50-C74FBD34D502}" type="presParOf" srcId="{D98F41AC-DD7E-4CC4-9A13-BCBB169067D9}" destId="{F7025900-F028-4284-AB61-C239C4876AD3}" srcOrd="9" destOrd="0" presId="urn:microsoft.com/office/officeart/2018/2/layout/IconVerticalSolidList"/>
    <dgm:cxn modelId="{13CC3E0C-5A9F-4F96-B669-22427A043280}" type="presParOf" srcId="{D98F41AC-DD7E-4CC4-9A13-BCBB169067D9}" destId="{A4C46DAD-3F73-49F4-AC97-9D2A3A604F2A}" srcOrd="10" destOrd="0" presId="urn:microsoft.com/office/officeart/2018/2/layout/IconVerticalSolidList"/>
    <dgm:cxn modelId="{30DF2598-60EE-4810-AB3E-880EF8D98071}" type="presParOf" srcId="{A4C46DAD-3F73-49F4-AC97-9D2A3A604F2A}" destId="{05C2E2D3-0E08-4C1F-9535-25C5A248C7BD}" srcOrd="0" destOrd="0" presId="urn:microsoft.com/office/officeart/2018/2/layout/IconVerticalSolidList"/>
    <dgm:cxn modelId="{FE240EEA-9CE6-43AA-94D8-E95293295BA4}" type="presParOf" srcId="{A4C46DAD-3F73-49F4-AC97-9D2A3A604F2A}" destId="{25FA090F-826B-428A-8BF0-28F49895049D}" srcOrd="1" destOrd="0" presId="urn:microsoft.com/office/officeart/2018/2/layout/IconVerticalSolidList"/>
    <dgm:cxn modelId="{9E8E07FA-3E7F-4517-941F-8A16A1FAF3A9}" type="presParOf" srcId="{A4C46DAD-3F73-49F4-AC97-9D2A3A604F2A}" destId="{30E5C417-9B9A-4EC6-B3B8-008EC4B5405F}" srcOrd="2" destOrd="0" presId="urn:microsoft.com/office/officeart/2018/2/layout/IconVerticalSolidList"/>
    <dgm:cxn modelId="{E3210ABE-A439-441F-A757-EF317F39A55E}" type="presParOf" srcId="{A4C46DAD-3F73-49F4-AC97-9D2A3A604F2A}" destId="{32A4AA02-6A14-4D04-8D71-94D3AE83AD1B}" srcOrd="3" destOrd="0" presId="urn:microsoft.com/office/officeart/2018/2/layout/IconVerticalSolidList"/>
    <dgm:cxn modelId="{C74632B3-EF3C-42D6-8062-18152E7AB79A}" type="presParOf" srcId="{D98F41AC-DD7E-4CC4-9A13-BCBB169067D9}" destId="{C572BF38-9609-4C5C-A161-F942287B9B2C}" srcOrd="11" destOrd="0" presId="urn:microsoft.com/office/officeart/2018/2/layout/IconVerticalSolidList"/>
    <dgm:cxn modelId="{A53AA6D7-7310-4F60-B173-FF79A92DEA00}" type="presParOf" srcId="{D98F41AC-DD7E-4CC4-9A13-BCBB169067D9}" destId="{A398B71F-C022-483D-A1C6-C48423AD54F3}" srcOrd="12" destOrd="0" presId="urn:microsoft.com/office/officeart/2018/2/layout/IconVerticalSolidList"/>
    <dgm:cxn modelId="{5B1A8A39-0051-453D-BCE7-6FCC8843C1A8}" type="presParOf" srcId="{A398B71F-C022-483D-A1C6-C48423AD54F3}" destId="{DA5412D7-F756-4D6E-AC3C-77D2A6398D71}" srcOrd="0" destOrd="0" presId="urn:microsoft.com/office/officeart/2018/2/layout/IconVerticalSolidList"/>
    <dgm:cxn modelId="{89E0D71F-39C5-406D-A68D-32810A47E2BE}" type="presParOf" srcId="{A398B71F-C022-483D-A1C6-C48423AD54F3}" destId="{4371A20D-A05E-4F8A-8C88-89889C3456AD}" srcOrd="1" destOrd="0" presId="urn:microsoft.com/office/officeart/2018/2/layout/IconVerticalSolidList"/>
    <dgm:cxn modelId="{CFEE1B88-3FCC-415F-806A-EC12FAEF2745}" type="presParOf" srcId="{A398B71F-C022-483D-A1C6-C48423AD54F3}" destId="{6776E904-D33E-4D4F-87BA-F849DD82C6F3}" srcOrd="2" destOrd="0" presId="urn:microsoft.com/office/officeart/2018/2/layout/IconVerticalSolidList"/>
    <dgm:cxn modelId="{22D03228-9A12-421C-B4F5-42429270A389}" type="presParOf" srcId="{A398B71F-C022-483D-A1C6-C48423AD54F3}" destId="{52E56100-2D08-465E-BE06-84464E09FCA5}" srcOrd="3" destOrd="0" presId="urn:microsoft.com/office/officeart/2018/2/layout/IconVerticalSolidList"/>
    <dgm:cxn modelId="{510CF312-2914-4646-BC4A-0D118E61A7D0}" type="presParOf" srcId="{D98F41AC-DD7E-4CC4-9A13-BCBB169067D9}" destId="{96B94BCF-8F40-4E74-84DF-CE1770D176E5}" srcOrd="13" destOrd="0" presId="urn:microsoft.com/office/officeart/2018/2/layout/IconVerticalSolidList"/>
    <dgm:cxn modelId="{9AD2A164-3068-471C-9535-8E20A66C2D47}" type="presParOf" srcId="{D98F41AC-DD7E-4CC4-9A13-BCBB169067D9}" destId="{77CF24A1-C740-4982-901E-580F87C321FE}" srcOrd="14" destOrd="0" presId="urn:microsoft.com/office/officeart/2018/2/layout/IconVerticalSolidList"/>
    <dgm:cxn modelId="{0271D30B-2EC8-4D86-A180-7C5E95EA03AB}" type="presParOf" srcId="{77CF24A1-C740-4982-901E-580F87C321FE}" destId="{A324099E-6C4D-4E28-8758-902E9587EAE2}" srcOrd="0" destOrd="0" presId="urn:microsoft.com/office/officeart/2018/2/layout/IconVerticalSolidList"/>
    <dgm:cxn modelId="{2DCDF25B-B390-4E83-A3A4-B65384F450CA}" type="presParOf" srcId="{77CF24A1-C740-4982-901E-580F87C321FE}" destId="{C1E644A4-C3DF-4B15-89DA-3BBB238750B6}" srcOrd="1" destOrd="0" presId="urn:microsoft.com/office/officeart/2018/2/layout/IconVerticalSolidList"/>
    <dgm:cxn modelId="{D48F774B-557C-4D8C-A8F6-755C261E1A34}" type="presParOf" srcId="{77CF24A1-C740-4982-901E-580F87C321FE}" destId="{B41C1F59-792A-4EA1-8148-676F8BBA8D45}" srcOrd="2" destOrd="0" presId="urn:microsoft.com/office/officeart/2018/2/layout/IconVerticalSolidList"/>
    <dgm:cxn modelId="{D49AC2D0-EA09-4D9A-A9A6-00FE93747F76}" type="presParOf" srcId="{77CF24A1-C740-4982-901E-580F87C321FE}" destId="{6982B1E1-8EEC-4A06-95D3-11068F90B4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017C0D-7E4E-41D3-9D80-79CB871F49B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CD46DB4-DB7C-4B11-8CE3-45C54D19FBFD}">
      <dgm:prSet/>
      <dgm:spPr/>
      <dgm:t>
        <a:bodyPr/>
        <a:lstStyle/>
        <a:p>
          <a:r>
            <a:rPr lang="en-GB"/>
            <a:t>Know what is expected of them</a:t>
          </a:r>
          <a:endParaRPr lang="en-US"/>
        </a:p>
      </dgm:t>
    </dgm:pt>
    <dgm:pt modelId="{A14F4D97-912D-4355-8192-A58205B7BB64}" type="parTrans" cxnId="{AD962547-EEFE-42A0-BDAA-9E917EC9F0A0}">
      <dgm:prSet/>
      <dgm:spPr/>
      <dgm:t>
        <a:bodyPr/>
        <a:lstStyle/>
        <a:p>
          <a:endParaRPr lang="en-US"/>
        </a:p>
      </dgm:t>
    </dgm:pt>
    <dgm:pt modelId="{79008AEC-CF21-490C-92D9-5574BF14F202}" type="sibTrans" cxnId="{AD962547-EEFE-42A0-BDAA-9E917EC9F0A0}">
      <dgm:prSet/>
      <dgm:spPr/>
      <dgm:t>
        <a:bodyPr/>
        <a:lstStyle/>
        <a:p>
          <a:endParaRPr lang="en-US"/>
        </a:p>
      </dgm:t>
    </dgm:pt>
    <dgm:pt modelId="{ABE8AD56-7880-47A5-AA03-C6956FCB4BD9}">
      <dgm:prSet/>
      <dgm:spPr/>
      <dgm:t>
        <a:bodyPr/>
        <a:lstStyle/>
        <a:p>
          <a:r>
            <a:rPr lang="en-GB"/>
            <a:t>Know where they stand</a:t>
          </a:r>
          <a:endParaRPr lang="en-US"/>
        </a:p>
      </dgm:t>
    </dgm:pt>
    <dgm:pt modelId="{DD3AA66F-AF5E-4468-A42E-D886BE7B1BD2}" type="parTrans" cxnId="{CB967D23-7DCD-4267-8B09-0A1A49912C13}">
      <dgm:prSet/>
      <dgm:spPr/>
      <dgm:t>
        <a:bodyPr/>
        <a:lstStyle/>
        <a:p>
          <a:endParaRPr lang="en-US"/>
        </a:p>
      </dgm:t>
    </dgm:pt>
    <dgm:pt modelId="{06BF968B-1E88-4E26-BA9C-1947BB4B6A12}" type="sibTrans" cxnId="{CB967D23-7DCD-4267-8B09-0A1A49912C13}">
      <dgm:prSet/>
      <dgm:spPr/>
      <dgm:t>
        <a:bodyPr/>
        <a:lstStyle/>
        <a:p>
          <a:endParaRPr lang="en-US"/>
        </a:p>
      </dgm:t>
    </dgm:pt>
    <dgm:pt modelId="{B9FA017E-C8C5-40E8-A189-182B1BDE3363}">
      <dgm:prSet/>
      <dgm:spPr/>
      <dgm:t>
        <a:bodyPr/>
        <a:lstStyle/>
        <a:p>
          <a:r>
            <a:rPr lang="en-GB"/>
            <a:t>Know what they need to do to achieve objectives</a:t>
          </a:r>
          <a:endParaRPr lang="en-US"/>
        </a:p>
      </dgm:t>
    </dgm:pt>
    <dgm:pt modelId="{12044585-0682-4283-8773-60ED49C706E8}" type="parTrans" cxnId="{A46444FE-77E7-439A-BC13-1B4F5C91CB7B}">
      <dgm:prSet/>
      <dgm:spPr/>
      <dgm:t>
        <a:bodyPr/>
        <a:lstStyle/>
        <a:p>
          <a:endParaRPr lang="en-US"/>
        </a:p>
      </dgm:t>
    </dgm:pt>
    <dgm:pt modelId="{869F22EC-EF35-456A-9468-545F87ABE33A}" type="sibTrans" cxnId="{A46444FE-77E7-439A-BC13-1B4F5C91CB7B}">
      <dgm:prSet/>
      <dgm:spPr/>
      <dgm:t>
        <a:bodyPr/>
        <a:lstStyle/>
        <a:p>
          <a:endParaRPr lang="en-US"/>
        </a:p>
      </dgm:t>
    </dgm:pt>
    <dgm:pt modelId="{8B1295CF-D48C-4341-AEF4-244ADFF822FD}">
      <dgm:prSet/>
      <dgm:spPr/>
      <dgm:t>
        <a:bodyPr/>
        <a:lstStyle/>
        <a:p>
          <a:r>
            <a:rPr lang="en-GB"/>
            <a:t>Be given the opportunity to develop careers</a:t>
          </a:r>
          <a:endParaRPr lang="en-US"/>
        </a:p>
      </dgm:t>
    </dgm:pt>
    <dgm:pt modelId="{66159E60-6EDC-48CD-ADC9-A2A6CA6D8B9E}" type="parTrans" cxnId="{EAC8841E-60A5-4AC1-9583-28F7C67CA9A7}">
      <dgm:prSet/>
      <dgm:spPr/>
      <dgm:t>
        <a:bodyPr/>
        <a:lstStyle/>
        <a:p>
          <a:endParaRPr lang="en-US"/>
        </a:p>
      </dgm:t>
    </dgm:pt>
    <dgm:pt modelId="{EAAE4D27-6E4B-4F4F-8259-4DBCE979454D}" type="sibTrans" cxnId="{EAC8841E-60A5-4AC1-9583-28F7C67CA9A7}">
      <dgm:prSet/>
      <dgm:spPr/>
      <dgm:t>
        <a:bodyPr/>
        <a:lstStyle/>
        <a:p>
          <a:endParaRPr lang="en-US"/>
        </a:p>
      </dgm:t>
    </dgm:pt>
    <dgm:pt modelId="{C54BDBAA-92D5-464D-80CD-624E4F6A08C0}">
      <dgm:prSet/>
      <dgm:spPr/>
      <dgm:t>
        <a:bodyPr/>
        <a:lstStyle/>
        <a:p>
          <a:r>
            <a:rPr lang="en-GB"/>
            <a:t>Discuss their development needs with their manager</a:t>
          </a:r>
          <a:endParaRPr lang="en-US"/>
        </a:p>
      </dgm:t>
    </dgm:pt>
    <dgm:pt modelId="{70473DA2-83D7-42CB-819B-A89DE0853467}" type="parTrans" cxnId="{83434997-0380-4962-8DD7-5A75CF01912F}">
      <dgm:prSet/>
      <dgm:spPr/>
      <dgm:t>
        <a:bodyPr/>
        <a:lstStyle/>
        <a:p>
          <a:endParaRPr lang="en-US"/>
        </a:p>
      </dgm:t>
    </dgm:pt>
    <dgm:pt modelId="{4CF96B3F-E064-45AB-9B74-7A630D666C32}" type="sibTrans" cxnId="{83434997-0380-4962-8DD7-5A75CF01912F}">
      <dgm:prSet/>
      <dgm:spPr/>
      <dgm:t>
        <a:bodyPr/>
        <a:lstStyle/>
        <a:p>
          <a:endParaRPr lang="en-US"/>
        </a:p>
      </dgm:t>
    </dgm:pt>
    <dgm:pt modelId="{6BD018BB-EF68-462E-8428-A7E51312ADFC}" type="pres">
      <dgm:prSet presAssocID="{14017C0D-7E4E-41D3-9D80-79CB871F49B1}" presName="root" presStyleCnt="0">
        <dgm:presLayoutVars>
          <dgm:dir/>
          <dgm:resizeHandles val="exact"/>
        </dgm:presLayoutVars>
      </dgm:prSet>
      <dgm:spPr/>
    </dgm:pt>
    <dgm:pt modelId="{A2E9410F-F329-4420-9424-9F91AF1C1F28}" type="pres">
      <dgm:prSet presAssocID="{FCD46DB4-DB7C-4B11-8CE3-45C54D19FBFD}" presName="compNode" presStyleCnt="0"/>
      <dgm:spPr/>
    </dgm:pt>
    <dgm:pt modelId="{0ED473E5-B854-48D4-B0E6-B1C4B5F90C85}" type="pres">
      <dgm:prSet presAssocID="{FCD46DB4-DB7C-4B11-8CE3-45C54D19FBFD}" presName="bgRect" presStyleLbl="bgShp" presStyleIdx="0" presStyleCnt="5"/>
      <dgm:spPr/>
    </dgm:pt>
    <dgm:pt modelId="{CDB57D41-257A-4C7F-845A-415CEF400D13}" type="pres">
      <dgm:prSet presAssocID="{FCD46DB4-DB7C-4B11-8CE3-45C54D19FB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55E0B42C-8653-439A-87EE-15DFAC08569F}" type="pres">
      <dgm:prSet presAssocID="{FCD46DB4-DB7C-4B11-8CE3-45C54D19FBFD}" presName="spaceRect" presStyleCnt="0"/>
      <dgm:spPr/>
    </dgm:pt>
    <dgm:pt modelId="{31F70B67-3056-4AB6-BFDD-420B1B187D89}" type="pres">
      <dgm:prSet presAssocID="{FCD46DB4-DB7C-4B11-8CE3-45C54D19FBFD}" presName="parTx" presStyleLbl="revTx" presStyleIdx="0" presStyleCnt="5">
        <dgm:presLayoutVars>
          <dgm:chMax val="0"/>
          <dgm:chPref val="0"/>
        </dgm:presLayoutVars>
      </dgm:prSet>
      <dgm:spPr/>
    </dgm:pt>
    <dgm:pt modelId="{3B836E68-07A6-4D36-98E6-786A12FBA97A}" type="pres">
      <dgm:prSet presAssocID="{79008AEC-CF21-490C-92D9-5574BF14F202}" presName="sibTrans" presStyleCnt="0"/>
      <dgm:spPr/>
    </dgm:pt>
    <dgm:pt modelId="{8F9F2A63-9BFA-4388-9CA6-1934A75A41A6}" type="pres">
      <dgm:prSet presAssocID="{ABE8AD56-7880-47A5-AA03-C6956FCB4BD9}" presName="compNode" presStyleCnt="0"/>
      <dgm:spPr/>
    </dgm:pt>
    <dgm:pt modelId="{B23BFAE0-1E7A-496F-B135-28DB11CFD9F3}" type="pres">
      <dgm:prSet presAssocID="{ABE8AD56-7880-47A5-AA03-C6956FCB4BD9}" presName="bgRect" presStyleLbl="bgShp" presStyleIdx="1" presStyleCnt="5"/>
      <dgm:spPr/>
    </dgm:pt>
    <dgm:pt modelId="{A2EE285E-81D3-4076-B27A-65A006FF98E0}" type="pres">
      <dgm:prSet presAssocID="{ABE8AD56-7880-47A5-AA03-C6956FCB4B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FB1447D-69DA-4AAF-8C79-909A475E4B35}" type="pres">
      <dgm:prSet presAssocID="{ABE8AD56-7880-47A5-AA03-C6956FCB4BD9}" presName="spaceRect" presStyleCnt="0"/>
      <dgm:spPr/>
    </dgm:pt>
    <dgm:pt modelId="{7C1358B0-951E-45BF-9683-3CB3620D1EF2}" type="pres">
      <dgm:prSet presAssocID="{ABE8AD56-7880-47A5-AA03-C6956FCB4BD9}" presName="parTx" presStyleLbl="revTx" presStyleIdx="1" presStyleCnt="5">
        <dgm:presLayoutVars>
          <dgm:chMax val="0"/>
          <dgm:chPref val="0"/>
        </dgm:presLayoutVars>
      </dgm:prSet>
      <dgm:spPr/>
    </dgm:pt>
    <dgm:pt modelId="{BE7737FC-DFCB-4534-8367-2E5188585CAC}" type="pres">
      <dgm:prSet presAssocID="{06BF968B-1E88-4E26-BA9C-1947BB4B6A12}" presName="sibTrans" presStyleCnt="0"/>
      <dgm:spPr/>
    </dgm:pt>
    <dgm:pt modelId="{FE810986-9DCC-402C-8EB6-6D19EF1905CC}" type="pres">
      <dgm:prSet presAssocID="{B9FA017E-C8C5-40E8-A189-182B1BDE3363}" presName="compNode" presStyleCnt="0"/>
      <dgm:spPr/>
    </dgm:pt>
    <dgm:pt modelId="{08208F24-1794-4897-8E27-F5DD06FD632D}" type="pres">
      <dgm:prSet presAssocID="{B9FA017E-C8C5-40E8-A189-182B1BDE3363}" presName="bgRect" presStyleLbl="bgShp" presStyleIdx="2" presStyleCnt="5"/>
      <dgm:spPr/>
    </dgm:pt>
    <dgm:pt modelId="{89F8B82A-0C72-417E-9593-A91942233296}" type="pres">
      <dgm:prSet presAssocID="{B9FA017E-C8C5-40E8-A189-182B1BDE33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D720A0F2-4DD7-4340-8396-FEB097C9B2F5}" type="pres">
      <dgm:prSet presAssocID="{B9FA017E-C8C5-40E8-A189-182B1BDE3363}" presName="spaceRect" presStyleCnt="0"/>
      <dgm:spPr/>
    </dgm:pt>
    <dgm:pt modelId="{AE071D82-6B20-45B3-9B96-597C9A39D16C}" type="pres">
      <dgm:prSet presAssocID="{B9FA017E-C8C5-40E8-A189-182B1BDE3363}" presName="parTx" presStyleLbl="revTx" presStyleIdx="2" presStyleCnt="5">
        <dgm:presLayoutVars>
          <dgm:chMax val="0"/>
          <dgm:chPref val="0"/>
        </dgm:presLayoutVars>
      </dgm:prSet>
      <dgm:spPr/>
    </dgm:pt>
    <dgm:pt modelId="{D6566888-B03D-4B5C-ABD2-DD2153802B65}" type="pres">
      <dgm:prSet presAssocID="{869F22EC-EF35-456A-9468-545F87ABE33A}" presName="sibTrans" presStyleCnt="0"/>
      <dgm:spPr/>
    </dgm:pt>
    <dgm:pt modelId="{10BF5663-08C1-4046-9789-5E28F0F95C33}" type="pres">
      <dgm:prSet presAssocID="{8B1295CF-D48C-4341-AEF4-244ADFF822FD}" presName="compNode" presStyleCnt="0"/>
      <dgm:spPr/>
    </dgm:pt>
    <dgm:pt modelId="{5F0C58C0-6719-40CE-BC20-506834C462AB}" type="pres">
      <dgm:prSet presAssocID="{8B1295CF-D48C-4341-AEF4-244ADFF822FD}" presName="bgRect" presStyleLbl="bgShp" presStyleIdx="3" presStyleCnt="5"/>
      <dgm:spPr/>
    </dgm:pt>
    <dgm:pt modelId="{B89A5283-26CE-426E-A171-F878BA044941}" type="pres">
      <dgm:prSet presAssocID="{8B1295CF-D48C-4341-AEF4-244ADFF822F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8EA0E43-0CB0-43F7-8A7D-225131998DB3}" type="pres">
      <dgm:prSet presAssocID="{8B1295CF-D48C-4341-AEF4-244ADFF822FD}" presName="spaceRect" presStyleCnt="0"/>
      <dgm:spPr/>
    </dgm:pt>
    <dgm:pt modelId="{5A190149-18B2-499E-BDE6-38C017838B3A}" type="pres">
      <dgm:prSet presAssocID="{8B1295CF-D48C-4341-AEF4-244ADFF822FD}" presName="parTx" presStyleLbl="revTx" presStyleIdx="3" presStyleCnt="5">
        <dgm:presLayoutVars>
          <dgm:chMax val="0"/>
          <dgm:chPref val="0"/>
        </dgm:presLayoutVars>
      </dgm:prSet>
      <dgm:spPr/>
    </dgm:pt>
    <dgm:pt modelId="{8371EB0F-73F0-4506-8508-560C0E8881BB}" type="pres">
      <dgm:prSet presAssocID="{EAAE4D27-6E4B-4F4F-8259-4DBCE979454D}" presName="sibTrans" presStyleCnt="0"/>
      <dgm:spPr/>
    </dgm:pt>
    <dgm:pt modelId="{F59B4681-D5E4-41FF-8DEA-B9A7BF3A6F1B}" type="pres">
      <dgm:prSet presAssocID="{C54BDBAA-92D5-464D-80CD-624E4F6A08C0}" presName="compNode" presStyleCnt="0"/>
      <dgm:spPr/>
    </dgm:pt>
    <dgm:pt modelId="{556CE96A-1FED-4750-BCE4-8ADC1E59D9A8}" type="pres">
      <dgm:prSet presAssocID="{C54BDBAA-92D5-464D-80CD-624E4F6A08C0}" presName="bgRect" presStyleLbl="bgShp" presStyleIdx="4" presStyleCnt="5"/>
      <dgm:spPr/>
    </dgm:pt>
    <dgm:pt modelId="{A3A062B3-AA08-40F1-942D-01AC05299347}" type="pres">
      <dgm:prSet presAssocID="{C54BDBAA-92D5-464D-80CD-624E4F6A08C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F4134C31-5E98-4C9E-83DE-DE60F1C94981}" type="pres">
      <dgm:prSet presAssocID="{C54BDBAA-92D5-464D-80CD-624E4F6A08C0}" presName="spaceRect" presStyleCnt="0"/>
      <dgm:spPr/>
    </dgm:pt>
    <dgm:pt modelId="{85A61447-0143-4B7A-8F58-A8B0F5B71136}" type="pres">
      <dgm:prSet presAssocID="{C54BDBAA-92D5-464D-80CD-624E4F6A08C0}" presName="parTx" presStyleLbl="revTx" presStyleIdx="4" presStyleCnt="5">
        <dgm:presLayoutVars>
          <dgm:chMax val="0"/>
          <dgm:chPref val="0"/>
        </dgm:presLayoutVars>
      </dgm:prSet>
      <dgm:spPr/>
    </dgm:pt>
  </dgm:ptLst>
  <dgm:cxnLst>
    <dgm:cxn modelId="{AE731814-9027-406D-BE0C-C4FEA9E5999C}" type="presOf" srcId="{14017C0D-7E4E-41D3-9D80-79CB871F49B1}" destId="{6BD018BB-EF68-462E-8428-A7E51312ADFC}" srcOrd="0" destOrd="0" presId="urn:microsoft.com/office/officeart/2018/2/layout/IconVerticalSolidList"/>
    <dgm:cxn modelId="{EAC8841E-60A5-4AC1-9583-28F7C67CA9A7}" srcId="{14017C0D-7E4E-41D3-9D80-79CB871F49B1}" destId="{8B1295CF-D48C-4341-AEF4-244ADFF822FD}" srcOrd="3" destOrd="0" parTransId="{66159E60-6EDC-48CD-ADC9-A2A6CA6D8B9E}" sibTransId="{EAAE4D27-6E4B-4F4F-8259-4DBCE979454D}"/>
    <dgm:cxn modelId="{CB967D23-7DCD-4267-8B09-0A1A49912C13}" srcId="{14017C0D-7E4E-41D3-9D80-79CB871F49B1}" destId="{ABE8AD56-7880-47A5-AA03-C6956FCB4BD9}" srcOrd="1" destOrd="0" parTransId="{DD3AA66F-AF5E-4468-A42E-D886BE7B1BD2}" sibTransId="{06BF968B-1E88-4E26-BA9C-1947BB4B6A12}"/>
    <dgm:cxn modelId="{94C97B39-1B93-44B7-B754-B28C748F61FB}" type="presOf" srcId="{8B1295CF-D48C-4341-AEF4-244ADFF822FD}" destId="{5A190149-18B2-499E-BDE6-38C017838B3A}" srcOrd="0" destOrd="0" presId="urn:microsoft.com/office/officeart/2018/2/layout/IconVerticalSolidList"/>
    <dgm:cxn modelId="{71A18440-3DBB-4FCA-AC03-B380C753B5AD}" type="presOf" srcId="{C54BDBAA-92D5-464D-80CD-624E4F6A08C0}" destId="{85A61447-0143-4B7A-8F58-A8B0F5B71136}" srcOrd="0" destOrd="0" presId="urn:microsoft.com/office/officeart/2018/2/layout/IconVerticalSolidList"/>
    <dgm:cxn modelId="{AD962547-EEFE-42A0-BDAA-9E917EC9F0A0}" srcId="{14017C0D-7E4E-41D3-9D80-79CB871F49B1}" destId="{FCD46DB4-DB7C-4B11-8CE3-45C54D19FBFD}" srcOrd="0" destOrd="0" parTransId="{A14F4D97-912D-4355-8192-A58205B7BB64}" sibTransId="{79008AEC-CF21-490C-92D9-5574BF14F202}"/>
    <dgm:cxn modelId="{550FB84D-289D-4C93-AC4B-41E6737FE7F4}" type="presOf" srcId="{ABE8AD56-7880-47A5-AA03-C6956FCB4BD9}" destId="{7C1358B0-951E-45BF-9683-3CB3620D1EF2}" srcOrd="0" destOrd="0" presId="urn:microsoft.com/office/officeart/2018/2/layout/IconVerticalSolidList"/>
    <dgm:cxn modelId="{E71F7F7C-98C9-40CD-A30E-A520FDC0C739}" type="presOf" srcId="{FCD46DB4-DB7C-4B11-8CE3-45C54D19FBFD}" destId="{31F70B67-3056-4AB6-BFDD-420B1B187D89}" srcOrd="0" destOrd="0" presId="urn:microsoft.com/office/officeart/2018/2/layout/IconVerticalSolidList"/>
    <dgm:cxn modelId="{04E3E987-C608-4F28-95AF-4D594517F83C}" type="presOf" srcId="{B9FA017E-C8C5-40E8-A189-182B1BDE3363}" destId="{AE071D82-6B20-45B3-9B96-597C9A39D16C}" srcOrd="0" destOrd="0" presId="urn:microsoft.com/office/officeart/2018/2/layout/IconVerticalSolidList"/>
    <dgm:cxn modelId="{83434997-0380-4962-8DD7-5A75CF01912F}" srcId="{14017C0D-7E4E-41D3-9D80-79CB871F49B1}" destId="{C54BDBAA-92D5-464D-80CD-624E4F6A08C0}" srcOrd="4" destOrd="0" parTransId="{70473DA2-83D7-42CB-819B-A89DE0853467}" sibTransId="{4CF96B3F-E064-45AB-9B74-7A630D666C32}"/>
    <dgm:cxn modelId="{A46444FE-77E7-439A-BC13-1B4F5C91CB7B}" srcId="{14017C0D-7E4E-41D3-9D80-79CB871F49B1}" destId="{B9FA017E-C8C5-40E8-A189-182B1BDE3363}" srcOrd="2" destOrd="0" parTransId="{12044585-0682-4283-8773-60ED49C706E8}" sibTransId="{869F22EC-EF35-456A-9468-545F87ABE33A}"/>
    <dgm:cxn modelId="{D4DF002A-C972-4938-9721-D709FCFCD1E6}" type="presParOf" srcId="{6BD018BB-EF68-462E-8428-A7E51312ADFC}" destId="{A2E9410F-F329-4420-9424-9F91AF1C1F28}" srcOrd="0" destOrd="0" presId="urn:microsoft.com/office/officeart/2018/2/layout/IconVerticalSolidList"/>
    <dgm:cxn modelId="{8850B82F-59B4-4A13-9ED4-6D1D26764F20}" type="presParOf" srcId="{A2E9410F-F329-4420-9424-9F91AF1C1F28}" destId="{0ED473E5-B854-48D4-B0E6-B1C4B5F90C85}" srcOrd="0" destOrd="0" presId="urn:microsoft.com/office/officeart/2018/2/layout/IconVerticalSolidList"/>
    <dgm:cxn modelId="{16487DB4-3414-4BCD-9333-2A9E67B6B021}" type="presParOf" srcId="{A2E9410F-F329-4420-9424-9F91AF1C1F28}" destId="{CDB57D41-257A-4C7F-845A-415CEF400D13}" srcOrd="1" destOrd="0" presId="urn:microsoft.com/office/officeart/2018/2/layout/IconVerticalSolidList"/>
    <dgm:cxn modelId="{AB0536E4-D04C-47FA-9B4C-88CB64C44A7D}" type="presParOf" srcId="{A2E9410F-F329-4420-9424-9F91AF1C1F28}" destId="{55E0B42C-8653-439A-87EE-15DFAC08569F}" srcOrd="2" destOrd="0" presId="urn:microsoft.com/office/officeart/2018/2/layout/IconVerticalSolidList"/>
    <dgm:cxn modelId="{8EC0E9C2-85EE-44D4-A211-9EB8B1BCDA4E}" type="presParOf" srcId="{A2E9410F-F329-4420-9424-9F91AF1C1F28}" destId="{31F70B67-3056-4AB6-BFDD-420B1B187D89}" srcOrd="3" destOrd="0" presId="urn:microsoft.com/office/officeart/2018/2/layout/IconVerticalSolidList"/>
    <dgm:cxn modelId="{BCDA097D-18BE-4455-BE64-8B6A01263284}" type="presParOf" srcId="{6BD018BB-EF68-462E-8428-A7E51312ADFC}" destId="{3B836E68-07A6-4D36-98E6-786A12FBA97A}" srcOrd="1" destOrd="0" presId="urn:microsoft.com/office/officeart/2018/2/layout/IconVerticalSolidList"/>
    <dgm:cxn modelId="{BC0C4CF0-07F1-4533-BB55-81D3B2ABBB1C}" type="presParOf" srcId="{6BD018BB-EF68-462E-8428-A7E51312ADFC}" destId="{8F9F2A63-9BFA-4388-9CA6-1934A75A41A6}" srcOrd="2" destOrd="0" presId="urn:microsoft.com/office/officeart/2018/2/layout/IconVerticalSolidList"/>
    <dgm:cxn modelId="{FE8B9091-CBA8-4CCA-9741-798DAB2CFDF8}" type="presParOf" srcId="{8F9F2A63-9BFA-4388-9CA6-1934A75A41A6}" destId="{B23BFAE0-1E7A-496F-B135-28DB11CFD9F3}" srcOrd="0" destOrd="0" presId="urn:microsoft.com/office/officeart/2018/2/layout/IconVerticalSolidList"/>
    <dgm:cxn modelId="{3CB021BE-D149-4F6E-9BBE-CC5E23A61DFD}" type="presParOf" srcId="{8F9F2A63-9BFA-4388-9CA6-1934A75A41A6}" destId="{A2EE285E-81D3-4076-B27A-65A006FF98E0}" srcOrd="1" destOrd="0" presId="urn:microsoft.com/office/officeart/2018/2/layout/IconVerticalSolidList"/>
    <dgm:cxn modelId="{74921306-7A59-46D2-8C78-3794DE372736}" type="presParOf" srcId="{8F9F2A63-9BFA-4388-9CA6-1934A75A41A6}" destId="{FFB1447D-69DA-4AAF-8C79-909A475E4B35}" srcOrd="2" destOrd="0" presId="urn:microsoft.com/office/officeart/2018/2/layout/IconVerticalSolidList"/>
    <dgm:cxn modelId="{F859377E-8600-4B79-B7A9-81E7FE4D96FB}" type="presParOf" srcId="{8F9F2A63-9BFA-4388-9CA6-1934A75A41A6}" destId="{7C1358B0-951E-45BF-9683-3CB3620D1EF2}" srcOrd="3" destOrd="0" presId="urn:microsoft.com/office/officeart/2018/2/layout/IconVerticalSolidList"/>
    <dgm:cxn modelId="{C126BBA4-CACA-4947-BBDD-5AA134AF1310}" type="presParOf" srcId="{6BD018BB-EF68-462E-8428-A7E51312ADFC}" destId="{BE7737FC-DFCB-4534-8367-2E5188585CAC}" srcOrd="3" destOrd="0" presId="urn:microsoft.com/office/officeart/2018/2/layout/IconVerticalSolidList"/>
    <dgm:cxn modelId="{D051A0DF-9928-43B7-AC07-84A4409AF22E}" type="presParOf" srcId="{6BD018BB-EF68-462E-8428-A7E51312ADFC}" destId="{FE810986-9DCC-402C-8EB6-6D19EF1905CC}" srcOrd="4" destOrd="0" presId="urn:microsoft.com/office/officeart/2018/2/layout/IconVerticalSolidList"/>
    <dgm:cxn modelId="{17A5BA47-CE17-4819-9A54-B76830AE7B55}" type="presParOf" srcId="{FE810986-9DCC-402C-8EB6-6D19EF1905CC}" destId="{08208F24-1794-4897-8E27-F5DD06FD632D}" srcOrd="0" destOrd="0" presId="urn:microsoft.com/office/officeart/2018/2/layout/IconVerticalSolidList"/>
    <dgm:cxn modelId="{A30EA0CF-ED14-4A3E-A497-F66E2A5D4F1D}" type="presParOf" srcId="{FE810986-9DCC-402C-8EB6-6D19EF1905CC}" destId="{89F8B82A-0C72-417E-9593-A91942233296}" srcOrd="1" destOrd="0" presId="urn:microsoft.com/office/officeart/2018/2/layout/IconVerticalSolidList"/>
    <dgm:cxn modelId="{60FCFFAA-FC7C-4661-82FD-7BB28A09410B}" type="presParOf" srcId="{FE810986-9DCC-402C-8EB6-6D19EF1905CC}" destId="{D720A0F2-4DD7-4340-8396-FEB097C9B2F5}" srcOrd="2" destOrd="0" presId="urn:microsoft.com/office/officeart/2018/2/layout/IconVerticalSolidList"/>
    <dgm:cxn modelId="{9C29F29A-602E-4F08-A591-17876BED0D82}" type="presParOf" srcId="{FE810986-9DCC-402C-8EB6-6D19EF1905CC}" destId="{AE071D82-6B20-45B3-9B96-597C9A39D16C}" srcOrd="3" destOrd="0" presId="urn:microsoft.com/office/officeart/2018/2/layout/IconVerticalSolidList"/>
    <dgm:cxn modelId="{696F26E6-0A31-402D-AF60-C483360D2E19}" type="presParOf" srcId="{6BD018BB-EF68-462E-8428-A7E51312ADFC}" destId="{D6566888-B03D-4B5C-ABD2-DD2153802B65}" srcOrd="5" destOrd="0" presId="urn:microsoft.com/office/officeart/2018/2/layout/IconVerticalSolidList"/>
    <dgm:cxn modelId="{232B3631-6B7A-402A-AAA4-DBDC5C344822}" type="presParOf" srcId="{6BD018BB-EF68-462E-8428-A7E51312ADFC}" destId="{10BF5663-08C1-4046-9789-5E28F0F95C33}" srcOrd="6" destOrd="0" presId="urn:microsoft.com/office/officeart/2018/2/layout/IconVerticalSolidList"/>
    <dgm:cxn modelId="{7EA13DE9-BCF3-48A1-9DBE-1A3A6602EBF1}" type="presParOf" srcId="{10BF5663-08C1-4046-9789-5E28F0F95C33}" destId="{5F0C58C0-6719-40CE-BC20-506834C462AB}" srcOrd="0" destOrd="0" presId="urn:microsoft.com/office/officeart/2018/2/layout/IconVerticalSolidList"/>
    <dgm:cxn modelId="{7C1B0A87-56DF-4DCF-92F6-3642F2946E06}" type="presParOf" srcId="{10BF5663-08C1-4046-9789-5E28F0F95C33}" destId="{B89A5283-26CE-426E-A171-F878BA044941}" srcOrd="1" destOrd="0" presId="urn:microsoft.com/office/officeart/2018/2/layout/IconVerticalSolidList"/>
    <dgm:cxn modelId="{AA5F23F5-9393-4254-9DA9-11AF0F78B77D}" type="presParOf" srcId="{10BF5663-08C1-4046-9789-5E28F0F95C33}" destId="{88EA0E43-0CB0-43F7-8A7D-225131998DB3}" srcOrd="2" destOrd="0" presId="urn:microsoft.com/office/officeart/2018/2/layout/IconVerticalSolidList"/>
    <dgm:cxn modelId="{B5E2C88C-3623-4337-BDDF-5929A78AB09D}" type="presParOf" srcId="{10BF5663-08C1-4046-9789-5E28F0F95C33}" destId="{5A190149-18B2-499E-BDE6-38C017838B3A}" srcOrd="3" destOrd="0" presId="urn:microsoft.com/office/officeart/2018/2/layout/IconVerticalSolidList"/>
    <dgm:cxn modelId="{990C6A21-C87C-487F-83A0-4EE864A187F3}" type="presParOf" srcId="{6BD018BB-EF68-462E-8428-A7E51312ADFC}" destId="{8371EB0F-73F0-4506-8508-560C0E8881BB}" srcOrd="7" destOrd="0" presId="urn:microsoft.com/office/officeart/2018/2/layout/IconVerticalSolidList"/>
    <dgm:cxn modelId="{26EAC9CF-E169-4AAF-A7B5-458D5F5B0BC9}" type="presParOf" srcId="{6BD018BB-EF68-462E-8428-A7E51312ADFC}" destId="{F59B4681-D5E4-41FF-8DEA-B9A7BF3A6F1B}" srcOrd="8" destOrd="0" presId="urn:microsoft.com/office/officeart/2018/2/layout/IconVerticalSolidList"/>
    <dgm:cxn modelId="{6856F0DF-712B-4DB6-8171-A1DD793A6D5A}" type="presParOf" srcId="{F59B4681-D5E4-41FF-8DEA-B9A7BF3A6F1B}" destId="{556CE96A-1FED-4750-BCE4-8ADC1E59D9A8}" srcOrd="0" destOrd="0" presId="urn:microsoft.com/office/officeart/2018/2/layout/IconVerticalSolidList"/>
    <dgm:cxn modelId="{759A6C00-3AEE-44A9-AF45-589549F27A2D}" type="presParOf" srcId="{F59B4681-D5E4-41FF-8DEA-B9A7BF3A6F1B}" destId="{A3A062B3-AA08-40F1-942D-01AC05299347}" srcOrd="1" destOrd="0" presId="urn:microsoft.com/office/officeart/2018/2/layout/IconVerticalSolidList"/>
    <dgm:cxn modelId="{FA735D60-E1AA-44C5-BA67-433E23B7B6FA}" type="presParOf" srcId="{F59B4681-D5E4-41FF-8DEA-B9A7BF3A6F1B}" destId="{F4134C31-5E98-4C9E-83DE-DE60F1C94981}" srcOrd="2" destOrd="0" presId="urn:microsoft.com/office/officeart/2018/2/layout/IconVerticalSolidList"/>
    <dgm:cxn modelId="{ABF256D0-802F-4BF8-8DE8-891753554F41}" type="presParOf" srcId="{F59B4681-D5E4-41FF-8DEA-B9A7BF3A6F1B}" destId="{85A61447-0143-4B7A-8F58-A8B0F5B711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18F47A-C4B8-406D-BCAF-0E28C05824C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840A63-A669-4E8B-9B57-42B2128FB24B}">
      <dgm:prSet/>
      <dgm:spPr/>
      <dgm:t>
        <a:bodyPr/>
        <a:lstStyle/>
        <a:p>
          <a:r>
            <a:rPr lang="en-GB"/>
            <a:t>The nature of typical performance management systems</a:t>
          </a:r>
          <a:endParaRPr lang="en-US"/>
        </a:p>
      </dgm:t>
    </dgm:pt>
    <dgm:pt modelId="{A9A62584-E2E5-464F-87C7-769483F5C19A}" type="parTrans" cxnId="{1554D978-3B3B-46E9-94F3-70C9D020061C}">
      <dgm:prSet/>
      <dgm:spPr/>
      <dgm:t>
        <a:bodyPr/>
        <a:lstStyle/>
        <a:p>
          <a:endParaRPr lang="en-US"/>
        </a:p>
      </dgm:t>
    </dgm:pt>
    <dgm:pt modelId="{E5A79FF4-86C5-4748-8094-127C152E317D}" type="sibTrans" cxnId="{1554D978-3B3B-46E9-94F3-70C9D020061C}">
      <dgm:prSet/>
      <dgm:spPr/>
      <dgm:t>
        <a:bodyPr/>
        <a:lstStyle/>
        <a:p>
          <a:endParaRPr lang="en-US"/>
        </a:p>
      </dgm:t>
    </dgm:pt>
    <dgm:pt modelId="{7614D7B6-91F8-45F3-9EC6-64596A352D82}">
      <dgm:prSet/>
      <dgm:spPr/>
      <dgm:t>
        <a:bodyPr/>
        <a:lstStyle/>
        <a:p>
          <a:r>
            <a:rPr lang="en-GB"/>
            <a:t>The annual review or appraisal</a:t>
          </a:r>
          <a:endParaRPr lang="en-US"/>
        </a:p>
      </dgm:t>
    </dgm:pt>
    <dgm:pt modelId="{B5EEA710-7BC1-4F35-88CC-71AF0C76F08C}" type="parTrans" cxnId="{9ACC3FE0-9905-4F23-A7A7-753E7D5BF590}">
      <dgm:prSet/>
      <dgm:spPr/>
      <dgm:t>
        <a:bodyPr/>
        <a:lstStyle/>
        <a:p>
          <a:endParaRPr lang="en-US"/>
        </a:p>
      </dgm:t>
    </dgm:pt>
    <dgm:pt modelId="{77010AC2-252A-4D3F-96E1-8CCF381BFCEC}" type="sibTrans" cxnId="{9ACC3FE0-9905-4F23-A7A7-753E7D5BF590}">
      <dgm:prSet/>
      <dgm:spPr/>
      <dgm:t>
        <a:bodyPr/>
        <a:lstStyle/>
        <a:p>
          <a:endParaRPr lang="en-US"/>
        </a:p>
      </dgm:t>
    </dgm:pt>
    <dgm:pt modelId="{07584A1D-D7D7-4F7B-B2FF-C5A7465BC8CB}">
      <dgm:prSet/>
      <dgm:spPr/>
      <dgm:t>
        <a:bodyPr/>
        <a:lstStyle/>
        <a:p>
          <a:r>
            <a:rPr lang="en-GB"/>
            <a:t>The practice of rating</a:t>
          </a:r>
          <a:endParaRPr lang="en-US"/>
        </a:p>
      </dgm:t>
    </dgm:pt>
    <dgm:pt modelId="{2FDBA27D-4669-4A46-A9B9-2F08A095E499}" type="parTrans" cxnId="{8EABE340-CDA9-49C1-BAE1-C714E7417023}">
      <dgm:prSet/>
      <dgm:spPr/>
      <dgm:t>
        <a:bodyPr/>
        <a:lstStyle/>
        <a:p>
          <a:endParaRPr lang="en-US"/>
        </a:p>
      </dgm:t>
    </dgm:pt>
    <dgm:pt modelId="{8FCE9DD4-9AE3-4B84-9229-32A9F79B7C32}" type="sibTrans" cxnId="{8EABE340-CDA9-49C1-BAE1-C714E7417023}">
      <dgm:prSet/>
      <dgm:spPr/>
      <dgm:t>
        <a:bodyPr/>
        <a:lstStyle/>
        <a:p>
          <a:endParaRPr lang="en-US"/>
        </a:p>
      </dgm:t>
    </dgm:pt>
    <dgm:pt modelId="{05176CD3-1D4F-421C-8EDF-55083D8D7999}">
      <dgm:prSet/>
      <dgm:spPr/>
      <dgm:t>
        <a:bodyPr/>
        <a:lstStyle/>
        <a:p>
          <a:r>
            <a:rPr lang="en-GB"/>
            <a:t>Objective setting</a:t>
          </a:r>
          <a:endParaRPr lang="en-US"/>
        </a:p>
      </dgm:t>
    </dgm:pt>
    <dgm:pt modelId="{D8B6A8E3-2B7A-4BE1-AD5D-369D98A5E68D}" type="parTrans" cxnId="{9280BD11-D15E-4BEF-AFCC-18D016D8ECA3}">
      <dgm:prSet/>
      <dgm:spPr/>
      <dgm:t>
        <a:bodyPr/>
        <a:lstStyle/>
        <a:p>
          <a:endParaRPr lang="en-US"/>
        </a:p>
      </dgm:t>
    </dgm:pt>
    <dgm:pt modelId="{518E7B2F-97B1-4257-B75B-620DABD975F7}" type="sibTrans" cxnId="{9280BD11-D15E-4BEF-AFCC-18D016D8ECA3}">
      <dgm:prSet/>
      <dgm:spPr/>
      <dgm:t>
        <a:bodyPr/>
        <a:lstStyle/>
        <a:p>
          <a:endParaRPr lang="en-US"/>
        </a:p>
      </dgm:t>
    </dgm:pt>
    <dgm:pt modelId="{1A8CA584-BD1B-4B1A-B815-56F5D8FEDC56}">
      <dgm:prSet/>
      <dgm:spPr/>
      <dgm:t>
        <a:bodyPr/>
        <a:lstStyle/>
        <a:p>
          <a:r>
            <a:rPr lang="en-GB"/>
            <a:t>The link to performance pay</a:t>
          </a:r>
          <a:endParaRPr lang="en-US"/>
        </a:p>
      </dgm:t>
    </dgm:pt>
    <dgm:pt modelId="{58E45541-AE90-4E46-AEE8-ADE9B3EAA7A5}" type="parTrans" cxnId="{030543AB-5F49-4FAE-8194-A5F0ADD16E6C}">
      <dgm:prSet/>
      <dgm:spPr/>
      <dgm:t>
        <a:bodyPr/>
        <a:lstStyle/>
        <a:p>
          <a:endParaRPr lang="en-US"/>
        </a:p>
      </dgm:t>
    </dgm:pt>
    <dgm:pt modelId="{E6C23E60-CCCA-4ACB-A16A-21067A32EDA1}" type="sibTrans" cxnId="{030543AB-5F49-4FAE-8194-A5F0ADD16E6C}">
      <dgm:prSet/>
      <dgm:spPr/>
      <dgm:t>
        <a:bodyPr/>
        <a:lstStyle/>
        <a:p>
          <a:endParaRPr lang="en-US"/>
        </a:p>
      </dgm:t>
    </dgm:pt>
    <dgm:pt modelId="{F8EF1F1B-F6ED-4B54-A23A-BB198E21DCF6}">
      <dgm:prSet/>
      <dgm:spPr/>
      <dgm:t>
        <a:bodyPr/>
        <a:lstStyle/>
        <a:p>
          <a:r>
            <a:rPr lang="en-GB"/>
            <a:t>Line managers who lack skills and/or interest</a:t>
          </a:r>
          <a:endParaRPr lang="en-US"/>
        </a:p>
      </dgm:t>
    </dgm:pt>
    <dgm:pt modelId="{3271A040-C36D-47AD-99D7-EF62FE94B6A8}" type="parTrans" cxnId="{A7C48BF2-AF73-4577-B648-C86B9645EEB1}">
      <dgm:prSet/>
      <dgm:spPr/>
      <dgm:t>
        <a:bodyPr/>
        <a:lstStyle/>
        <a:p>
          <a:endParaRPr lang="en-US"/>
        </a:p>
      </dgm:t>
    </dgm:pt>
    <dgm:pt modelId="{CD61C08B-DCB7-463D-8CD6-21ED70AC85FF}" type="sibTrans" cxnId="{A7C48BF2-AF73-4577-B648-C86B9645EEB1}">
      <dgm:prSet/>
      <dgm:spPr/>
      <dgm:t>
        <a:bodyPr/>
        <a:lstStyle/>
        <a:p>
          <a:endParaRPr lang="en-US"/>
        </a:p>
      </dgm:t>
    </dgm:pt>
    <dgm:pt modelId="{D7783889-4F64-4A65-97C3-C8A8F8AB7139}" type="pres">
      <dgm:prSet presAssocID="{EE18F47A-C4B8-406D-BCAF-0E28C05824CE}" presName="root" presStyleCnt="0">
        <dgm:presLayoutVars>
          <dgm:dir/>
          <dgm:resizeHandles val="exact"/>
        </dgm:presLayoutVars>
      </dgm:prSet>
      <dgm:spPr/>
    </dgm:pt>
    <dgm:pt modelId="{B3D39082-114D-4BD3-985E-1D3864CF1E65}" type="pres">
      <dgm:prSet presAssocID="{9E840A63-A669-4E8B-9B57-42B2128FB24B}" presName="compNode" presStyleCnt="0"/>
      <dgm:spPr/>
    </dgm:pt>
    <dgm:pt modelId="{F3613BC0-0AF1-4417-9316-C8B7B36614C9}" type="pres">
      <dgm:prSet presAssocID="{9E840A63-A669-4E8B-9B57-42B2128FB24B}" presName="bgRect" presStyleLbl="bgShp" presStyleIdx="0" presStyleCnt="6"/>
      <dgm:spPr/>
    </dgm:pt>
    <dgm:pt modelId="{395C13B3-125C-4F2E-B86B-8F4FBD5E3269}" type="pres">
      <dgm:prSet presAssocID="{9E840A63-A669-4E8B-9B57-42B2128FB24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C81A89BA-C4AF-4593-B56A-94C271CEAE77}" type="pres">
      <dgm:prSet presAssocID="{9E840A63-A669-4E8B-9B57-42B2128FB24B}" presName="spaceRect" presStyleCnt="0"/>
      <dgm:spPr/>
    </dgm:pt>
    <dgm:pt modelId="{FC45CFE1-F0AA-4B0C-BB7A-BEEB708791E4}" type="pres">
      <dgm:prSet presAssocID="{9E840A63-A669-4E8B-9B57-42B2128FB24B}" presName="parTx" presStyleLbl="revTx" presStyleIdx="0" presStyleCnt="6">
        <dgm:presLayoutVars>
          <dgm:chMax val="0"/>
          <dgm:chPref val="0"/>
        </dgm:presLayoutVars>
      </dgm:prSet>
      <dgm:spPr/>
    </dgm:pt>
    <dgm:pt modelId="{D5566745-F6F1-43D5-83B3-5C91D2097E4F}" type="pres">
      <dgm:prSet presAssocID="{E5A79FF4-86C5-4748-8094-127C152E317D}" presName="sibTrans" presStyleCnt="0"/>
      <dgm:spPr/>
    </dgm:pt>
    <dgm:pt modelId="{8C711905-0A2D-4BEF-BBF8-C2B0956751D7}" type="pres">
      <dgm:prSet presAssocID="{7614D7B6-91F8-45F3-9EC6-64596A352D82}" presName="compNode" presStyleCnt="0"/>
      <dgm:spPr/>
    </dgm:pt>
    <dgm:pt modelId="{E16824E8-A35E-471A-B940-FB5B292E3C8D}" type="pres">
      <dgm:prSet presAssocID="{7614D7B6-91F8-45F3-9EC6-64596A352D82}" presName="bgRect" presStyleLbl="bgShp" presStyleIdx="1" presStyleCnt="6"/>
      <dgm:spPr/>
    </dgm:pt>
    <dgm:pt modelId="{712A2AEE-59C4-40CD-8AD4-B7406D26A2C5}" type="pres">
      <dgm:prSet presAssocID="{7614D7B6-91F8-45F3-9EC6-64596A352D8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60EC591-58B0-4C9D-B9F0-6DC71D5654FE}" type="pres">
      <dgm:prSet presAssocID="{7614D7B6-91F8-45F3-9EC6-64596A352D82}" presName="spaceRect" presStyleCnt="0"/>
      <dgm:spPr/>
    </dgm:pt>
    <dgm:pt modelId="{8F7C50FE-273F-4032-96AA-70970D2F56E8}" type="pres">
      <dgm:prSet presAssocID="{7614D7B6-91F8-45F3-9EC6-64596A352D82}" presName="parTx" presStyleLbl="revTx" presStyleIdx="1" presStyleCnt="6">
        <dgm:presLayoutVars>
          <dgm:chMax val="0"/>
          <dgm:chPref val="0"/>
        </dgm:presLayoutVars>
      </dgm:prSet>
      <dgm:spPr/>
    </dgm:pt>
    <dgm:pt modelId="{4D33A2BB-8449-4500-95C8-C17A148590B5}" type="pres">
      <dgm:prSet presAssocID="{77010AC2-252A-4D3F-96E1-8CCF381BFCEC}" presName="sibTrans" presStyleCnt="0"/>
      <dgm:spPr/>
    </dgm:pt>
    <dgm:pt modelId="{D3ABFE9A-A88C-4EED-B82B-16BE5DD6D9F1}" type="pres">
      <dgm:prSet presAssocID="{07584A1D-D7D7-4F7B-B2FF-C5A7465BC8CB}" presName="compNode" presStyleCnt="0"/>
      <dgm:spPr/>
    </dgm:pt>
    <dgm:pt modelId="{EBC3BBC7-2230-4BE2-8B93-51D9B364686E}" type="pres">
      <dgm:prSet presAssocID="{07584A1D-D7D7-4F7B-B2FF-C5A7465BC8CB}" presName="bgRect" presStyleLbl="bgShp" presStyleIdx="2" presStyleCnt="6"/>
      <dgm:spPr/>
    </dgm:pt>
    <dgm:pt modelId="{3A90C0A5-484E-49CA-ACF7-736B7C6034D6}" type="pres">
      <dgm:prSet presAssocID="{07584A1D-D7D7-4F7B-B2FF-C5A7465BC8C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9B5336A5-C751-4B14-A074-0E979C8C304A}" type="pres">
      <dgm:prSet presAssocID="{07584A1D-D7D7-4F7B-B2FF-C5A7465BC8CB}" presName="spaceRect" presStyleCnt="0"/>
      <dgm:spPr/>
    </dgm:pt>
    <dgm:pt modelId="{E6F98C6E-DC7A-42ED-B9E6-0F19036DBD0E}" type="pres">
      <dgm:prSet presAssocID="{07584A1D-D7D7-4F7B-B2FF-C5A7465BC8CB}" presName="parTx" presStyleLbl="revTx" presStyleIdx="2" presStyleCnt="6">
        <dgm:presLayoutVars>
          <dgm:chMax val="0"/>
          <dgm:chPref val="0"/>
        </dgm:presLayoutVars>
      </dgm:prSet>
      <dgm:spPr/>
    </dgm:pt>
    <dgm:pt modelId="{9AC972E9-245A-47DE-909D-D4DC9EF24AE0}" type="pres">
      <dgm:prSet presAssocID="{8FCE9DD4-9AE3-4B84-9229-32A9F79B7C32}" presName="sibTrans" presStyleCnt="0"/>
      <dgm:spPr/>
    </dgm:pt>
    <dgm:pt modelId="{2A31E331-47A6-42A1-842A-00FDD6238227}" type="pres">
      <dgm:prSet presAssocID="{05176CD3-1D4F-421C-8EDF-55083D8D7999}" presName="compNode" presStyleCnt="0"/>
      <dgm:spPr/>
    </dgm:pt>
    <dgm:pt modelId="{89C3B5EA-6D9D-4336-883C-5EE53EC8A782}" type="pres">
      <dgm:prSet presAssocID="{05176CD3-1D4F-421C-8EDF-55083D8D7999}" presName="bgRect" presStyleLbl="bgShp" presStyleIdx="3" presStyleCnt="6"/>
      <dgm:spPr/>
    </dgm:pt>
    <dgm:pt modelId="{4C2C8243-DFB7-4D42-88DC-AAF50202E4C3}" type="pres">
      <dgm:prSet presAssocID="{05176CD3-1D4F-421C-8EDF-55083D8D799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49638838-B3D3-477A-BC3D-147C24DFE6CA}" type="pres">
      <dgm:prSet presAssocID="{05176CD3-1D4F-421C-8EDF-55083D8D7999}" presName="spaceRect" presStyleCnt="0"/>
      <dgm:spPr/>
    </dgm:pt>
    <dgm:pt modelId="{3A750302-718C-4828-822A-8E9BBD2BEF08}" type="pres">
      <dgm:prSet presAssocID="{05176CD3-1D4F-421C-8EDF-55083D8D7999}" presName="parTx" presStyleLbl="revTx" presStyleIdx="3" presStyleCnt="6">
        <dgm:presLayoutVars>
          <dgm:chMax val="0"/>
          <dgm:chPref val="0"/>
        </dgm:presLayoutVars>
      </dgm:prSet>
      <dgm:spPr/>
    </dgm:pt>
    <dgm:pt modelId="{D09990FA-2F54-44BD-8254-3325084263C8}" type="pres">
      <dgm:prSet presAssocID="{518E7B2F-97B1-4257-B75B-620DABD975F7}" presName="sibTrans" presStyleCnt="0"/>
      <dgm:spPr/>
    </dgm:pt>
    <dgm:pt modelId="{D8489D26-D01C-4E11-85B9-A80F0B716B51}" type="pres">
      <dgm:prSet presAssocID="{1A8CA584-BD1B-4B1A-B815-56F5D8FEDC56}" presName="compNode" presStyleCnt="0"/>
      <dgm:spPr/>
    </dgm:pt>
    <dgm:pt modelId="{237FA3FB-DA49-4332-83DB-5E96C0DC0C51}" type="pres">
      <dgm:prSet presAssocID="{1A8CA584-BD1B-4B1A-B815-56F5D8FEDC56}" presName="bgRect" presStyleLbl="bgShp" presStyleIdx="4" presStyleCnt="6"/>
      <dgm:spPr/>
    </dgm:pt>
    <dgm:pt modelId="{53CCC810-3EB6-46BC-ABA9-688F6450B4B5}" type="pres">
      <dgm:prSet presAssocID="{1A8CA584-BD1B-4B1A-B815-56F5D8FEDC5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0F9C355E-8CC1-4AA8-BA30-106FFED74C3E}" type="pres">
      <dgm:prSet presAssocID="{1A8CA584-BD1B-4B1A-B815-56F5D8FEDC56}" presName="spaceRect" presStyleCnt="0"/>
      <dgm:spPr/>
    </dgm:pt>
    <dgm:pt modelId="{1AD38F5D-E544-40D5-9BA6-01A4B1BAAE18}" type="pres">
      <dgm:prSet presAssocID="{1A8CA584-BD1B-4B1A-B815-56F5D8FEDC56}" presName="parTx" presStyleLbl="revTx" presStyleIdx="4" presStyleCnt="6">
        <dgm:presLayoutVars>
          <dgm:chMax val="0"/>
          <dgm:chPref val="0"/>
        </dgm:presLayoutVars>
      </dgm:prSet>
      <dgm:spPr/>
    </dgm:pt>
    <dgm:pt modelId="{4C6BDADD-2CC5-4C81-95D4-9B9CAE4325B9}" type="pres">
      <dgm:prSet presAssocID="{E6C23E60-CCCA-4ACB-A16A-21067A32EDA1}" presName="sibTrans" presStyleCnt="0"/>
      <dgm:spPr/>
    </dgm:pt>
    <dgm:pt modelId="{CB69A6F0-4EC2-4E38-86FB-191B06DA2F6F}" type="pres">
      <dgm:prSet presAssocID="{F8EF1F1B-F6ED-4B54-A23A-BB198E21DCF6}" presName="compNode" presStyleCnt="0"/>
      <dgm:spPr/>
    </dgm:pt>
    <dgm:pt modelId="{9179749F-731B-4FD1-8941-AF4C52632025}" type="pres">
      <dgm:prSet presAssocID="{F8EF1F1B-F6ED-4B54-A23A-BB198E21DCF6}" presName="bgRect" presStyleLbl="bgShp" presStyleIdx="5" presStyleCnt="6"/>
      <dgm:spPr/>
    </dgm:pt>
    <dgm:pt modelId="{385CF491-D0FC-4D2E-AB97-898C67931180}" type="pres">
      <dgm:prSet presAssocID="{F8EF1F1B-F6ED-4B54-A23A-BB198E21DC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B69D6B91-347E-46EF-A3E6-A64099E6FB21}" type="pres">
      <dgm:prSet presAssocID="{F8EF1F1B-F6ED-4B54-A23A-BB198E21DCF6}" presName="spaceRect" presStyleCnt="0"/>
      <dgm:spPr/>
    </dgm:pt>
    <dgm:pt modelId="{6C4C0172-4B85-41F3-AA29-1313575A1348}" type="pres">
      <dgm:prSet presAssocID="{F8EF1F1B-F6ED-4B54-A23A-BB198E21DCF6}" presName="parTx" presStyleLbl="revTx" presStyleIdx="5" presStyleCnt="6">
        <dgm:presLayoutVars>
          <dgm:chMax val="0"/>
          <dgm:chPref val="0"/>
        </dgm:presLayoutVars>
      </dgm:prSet>
      <dgm:spPr/>
    </dgm:pt>
  </dgm:ptLst>
  <dgm:cxnLst>
    <dgm:cxn modelId="{C69D400C-554D-421F-9FAA-07F12404B87A}" type="presOf" srcId="{EE18F47A-C4B8-406D-BCAF-0E28C05824CE}" destId="{D7783889-4F64-4A65-97C3-C8A8F8AB7139}" srcOrd="0" destOrd="0" presId="urn:microsoft.com/office/officeart/2018/2/layout/IconVerticalSolidList"/>
    <dgm:cxn modelId="{9280BD11-D15E-4BEF-AFCC-18D016D8ECA3}" srcId="{EE18F47A-C4B8-406D-BCAF-0E28C05824CE}" destId="{05176CD3-1D4F-421C-8EDF-55083D8D7999}" srcOrd="3" destOrd="0" parTransId="{D8B6A8E3-2B7A-4BE1-AD5D-369D98A5E68D}" sibTransId="{518E7B2F-97B1-4257-B75B-620DABD975F7}"/>
    <dgm:cxn modelId="{7E9F3D19-C6FB-473A-ACD1-031AEC9A2738}" type="presOf" srcId="{7614D7B6-91F8-45F3-9EC6-64596A352D82}" destId="{8F7C50FE-273F-4032-96AA-70970D2F56E8}" srcOrd="0" destOrd="0" presId="urn:microsoft.com/office/officeart/2018/2/layout/IconVerticalSolidList"/>
    <dgm:cxn modelId="{8EABE340-CDA9-49C1-BAE1-C714E7417023}" srcId="{EE18F47A-C4B8-406D-BCAF-0E28C05824CE}" destId="{07584A1D-D7D7-4F7B-B2FF-C5A7465BC8CB}" srcOrd="2" destOrd="0" parTransId="{2FDBA27D-4669-4A46-A9B9-2F08A095E499}" sibTransId="{8FCE9DD4-9AE3-4B84-9229-32A9F79B7C32}"/>
    <dgm:cxn modelId="{75111E44-B821-4216-9B3A-CB87C55B9C92}" type="presOf" srcId="{F8EF1F1B-F6ED-4B54-A23A-BB198E21DCF6}" destId="{6C4C0172-4B85-41F3-AA29-1313575A1348}" srcOrd="0" destOrd="0" presId="urn:microsoft.com/office/officeart/2018/2/layout/IconVerticalSolidList"/>
    <dgm:cxn modelId="{45BEBB46-E0BF-40C4-8374-88FDB5CFEFE6}" type="presOf" srcId="{07584A1D-D7D7-4F7B-B2FF-C5A7465BC8CB}" destId="{E6F98C6E-DC7A-42ED-B9E6-0F19036DBD0E}" srcOrd="0" destOrd="0" presId="urn:microsoft.com/office/officeart/2018/2/layout/IconVerticalSolidList"/>
    <dgm:cxn modelId="{1554D978-3B3B-46E9-94F3-70C9D020061C}" srcId="{EE18F47A-C4B8-406D-BCAF-0E28C05824CE}" destId="{9E840A63-A669-4E8B-9B57-42B2128FB24B}" srcOrd="0" destOrd="0" parTransId="{A9A62584-E2E5-464F-87C7-769483F5C19A}" sibTransId="{E5A79FF4-86C5-4748-8094-127C152E317D}"/>
    <dgm:cxn modelId="{ECDF8685-8D4E-41FB-9882-010CDAB86A35}" type="presOf" srcId="{9E840A63-A669-4E8B-9B57-42B2128FB24B}" destId="{FC45CFE1-F0AA-4B0C-BB7A-BEEB708791E4}" srcOrd="0" destOrd="0" presId="urn:microsoft.com/office/officeart/2018/2/layout/IconVerticalSolidList"/>
    <dgm:cxn modelId="{030543AB-5F49-4FAE-8194-A5F0ADD16E6C}" srcId="{EE18F47A-C4B8-406D-BCAF-0E28C05824CE}" destId="{1A8CA584-BD1B-4B1A-B815-56F5D8FEDC56}" srcOrd="4" destOrd="0" parTransId="{58E45541-AE90-4E46-AEE8-ADE9B3EAA7A5}" sibTransId="{E6C23E60-CCCA-4ACB-A16A-21067A32EDA1}"/>
    <dgm:cxn modelId="{EC1366CC-FCCB-413A-8CBB-F5E646A458FE}" type="presOf" srcId="{05176CD3-1D4F-421C-8EDF-55083D8D7999}" destId="{3A750302-718C-4828-822A-8E9BBD2BEF08}" srcOrd="0" destOrd="0" presId="urn:microsoft.com/office/officeart/2018/2/layout/IconVerticalSolidList"/>
    <dgm:cxn modelId="{9ACC3FE0-9905-4F23-A7A7-753E7D5BF590}" srcId="{EE18F47A-C4B8-406D-BCAF-0E28C05824CE}" destId="{7614D7B6-91F8-45F3-9EC6-64596A352D82}" srcOrd="1" destOrd="0" parTransId="{B5EEA710-7BC1-4F35-88CC-71AF0C76F08C}" sibTransId="{77010AC2-252A-4D3F-96E1-8CCF381BFCEC}"/>
    <dgm:cxn modelId="{583C3DF2-E54C-4071-8CE1-EAEC27EB7C5F}" type="presOf" srcId="{1A8CA584-BD1B-4B1A-B815-56F5D8FEDC56}" destId="{1AD38F5D-E544-40D5-9BA6-01A4B1BAAE18}" srcOrd="0" destOrd="0" presId="urn:microsoft.com/office/officeart/2018/2/layout/IconVerticalSolidList"/>
    <dgm:cxn modelId="{A7C48BF2-AF73-4577-B648-C86B9645EEB1}" srcId="{EE18F47A-C4B8-406D-BCAF-0E28C05824CE}" destId="{F8EF1F1B-F6ED-4B54-A23A-BB198E21DCF6}" srcOrd="5" destOrd="0" parTransId="{3271A040-C36D-47AD-99D7-EF62FE94B6A8}" sibTransId="{CD61C08B-DCB7-463D-8CD6-21ED70AC85FF}"/>
    <dgm:cxn modelId="{50A63FA8-2EA8-40F7-9437-518534359826}" type="presParOf" srcId="{D7783889-4F64-4A65-97C3-C8A8F8AB7139}" destId="{B3D39082-114D-4BD3-985E-1D3864CF1E65}" srcOrd="0" destOrd="0" presId="urn:microsoft.com/office/officeart/2018/2/layout/IconVerticalSolidList"/>
    <dgm:cxn modelId="{0F222AB8-8BD2-4EEB-8B59-0F574F999771}" type="presParOf" srcId="{B3D39082-114D-4BD3-985E-1D3864CF1E65}" destId="{F3613BC0-0AF1-4417-9316-C8B7B36614C9}" srcOrd="0" destOrd="0" presId="urn:microsoft.com/office/officeart/2018/2/layout/IconVerticalSolidList"/>
    <dgm:cxn modelId="{716119F4-027C-492B-BA63-F100E7D1692B}" type="presParOf" srcId="{B3D39082-114D-4BD3-985E-1D3864CF1E65}" destId="{395C13B3-125C-4F2E-B86B-8F4FBD5E3269}" srcOrd="1" destOrd="0" presId="urn:microsoft.com/office/officeart/2018/2/layout/IconVerticalSolidList"/>
    <dgm:cxn modelId="{F8CF60EC-4EE4-4E8A-A12E-E6A698906923}" type="presParOf" srcId="{B3D39082-114D-4BD3-985E-1D3864CF1E65}" destId="{C81A89BA-C4AF-4593-B56A-94C271CEAE77}" srcOrd="2" destOrd="0" presId="urn:microsoft.com/office/officeart/2018/2/layout/IconVerticalSolidList"/>
    <dgm:cxn modelId="{EFDC932E-1361-48FB-8FC9-76212510D25B}" type="presParOf" srcId="{B3D39082-114D-4BD3-985E-1D3864CF1E65}" destId="{FC45CFE1-F0AA-4B0C-BB7A-BEEB708791E4}" srcOrd="3" destOrd="0" presId="urn:microsoft.com/office/officeart/2018/2/layout/IconVerticalSolidList"/>
    <dgm:cxn modelId="{68229431-0345-4B62-8AF2-C4F826567DE7}" type="presParOf" srcId="{D7783889-4F64-4A65-97C3-C8A8F8AB7139}" destId="{D5566745-F6F1-43D5-83B3-5C91D2097E4F}" srcOrd="1" destOrd="0" presId="urn:microsoft.com/office/officeart/2018/2/layout/IconVerticalSolidList"/>
    <dgm:cxn modelId="{016C8EE9-F77D-4638-B427-AC1C5457460A}" type="presParOf" srcId="{D7783889-4F64-4A65-97C3-C8A8F8AB7139}" destId="{8C711905-0A2D-4BEF-BBF8-C2B0956751D7}" srcOrd="2" destOrd="0" presId="urn:microsoft.com/office/officeart/2018/2/layout/IconVerticalSolidList"/>
    <dgm:cxn modelId="{7C9E898E-056D-4424-A876-C8DF96403B23}" type="presParOf" srcId="{8C711905-0A2D-4BEF-BBF8-C2B0956751D7}" destId="{E16824E8-A35E-471A-B940-FB5B292E3C8D}" srcOrd="0" destOrd="0" presId="urn:microsoft.com/office/officeart/2018/2/layout/IconVerticalSolidList"/>
    <dgm:cxn modelId="{83C32F19-1BA1-40E5-9EA4-ABED733EE959}" type="presParOf" srcId="{8C711905-0A2D-4BEF-BBF8-C2B0956751D7}" destId="{712A2AEE-59C4-40CD-8AD4-B7406D26A2C5}" srcOrd="1" destOrd="0" presId="urn:microsoft.com/office/officeart/2018/2/layout/IconVerticalSolidList"/>
    <dgm:cxn modelId="{1A197B76-3453-473F-BED2-415A1AC0AD3A}" type="presParOf" srcId="{8C711905-0A2D-4BEF-BBF8-C2B0956751D7}" destId="{E60EC591-58B0-4C9D-B9F0-6DC71D5654FE}" srcOrd="2" destOrd="0" presId="urn:microsoft.com/office/officeart/2018/2/layout/IconVerticalSolidList"/>
    <dgm:cxn modelId="{6E95000A-ABB9-42B5-9787-267DC10C5D6F}" type="presParOf" srcId="{8C711905-0A2D-4BEF-BBF8-C2B0956751D7}" destId="{8F7C50FE-273F-4032-96AA-70970D2F56E8}" srcOrd="3" destOrd="0" presId="urn:microsoft.com/office/officeart/2018/2/layout/IconVerticalSolidList"/>
    <dgm:cxn modelId="{58869537-122C-401B-A90D-E9139ED8E3F6}" type="presParOf" srcId="{D7783889-4F64-4A65-97C3-C8A8F8AB7139}" destId="{4D33A2BB-8449-4500-95C8-C17A148590B5}" srcOrd="3" destOrd="0" presId="urn:microsoft.com/office/officeart/2018/2/layout/IconVerticalSolidList"/>
    <dgm:cxn modelId="{F522D8C1-AD01-4E38-8E9C-BF3EC8BA6DBD}" type="presParOf" srcId="{D7783889-4F64-4A65-97C3-C8A8F8AB7139}" destId="{D3ABFE9A-A88C-4EED-B82B-16BE5DD6D9F1}" srcOrd="4" destOrd="0" presId="urn:microsoft.com/office/officeart/2018/2/layout/IconVerticalSolidList"/>
    <dgm:cxn modelId="{3CD2E84C-5085-4FD3-AF14-2BA2596D017E}" type="presParOf" srcId="{D3ABFE9A-A88C-4EED-B82B-16BE5DD6D9F1}" destId="{EBC3BBC7-2230-4BE2-8B93-51D9B364686E}" srcOrd="0" destOrd="0" presId="urn:microsoft.com/office/officeart/2018/2/layout/IconVerticalSolidList"/>
    <dgm:cxn modelId="{DC206B04-AB9A-4B24-B0F1-35D6C909FCF4}" type="presParOf" srcId="{D3ABFE9A-A88C-4EED-B82B-16BE5DD6D9F1}" destId="{3A90C0A5-484E-49CA-ACF7-736B7C6034D6}" srcOrd="1" destOrd="0" presId="urn:microsoft.com/office/officeart/2018/2/layout/IconVerticalSolidList"/>
    <dgm:cxn modelId="{A5B149FE-C6A1-4683-A196-6DA519A84C6F}" type="presParOf" srcId="{D3ABFE9A-A88C-4EED-B82B-16BE5DD6D9F1}" destId="{9B5336A5-C751-4B14-A074-0E979C8C304A}" srcOrd="2" destOrd="0" presId="urn:microsoft.com/office/officeart/2018/2/layout/IconVerticalSolidList"/>
    <dgm:cxn modelId="{64ECEC35-9CF2-4FC0-B225-433189ECD550}" type="presParOf" srcId="{D3ABFE9A-A88C-4EED-B82B-16BE5DD6D9F1}" destId="{E6F98C6E-DC7A-42ED-B9E6-0F19036DBD0E}" srcOrd="3" destOrd="0" presId="urn:microsoft.com/office/officeart/2018/2/layout/IconVerticalSolidList"/>
    <dgm:cxn modelId="{5C649577-9317-4CB5-A667-406738FB6705}" type="presParOf" srcId="{D7783889-4F64-4A65-97C3-C8A8F8AB7139}" destId="{9AC972E9-245A-47DE-909D-D4DC9EF24AE0}" srcOrd="5" destOrd="0" presId="urn:microsoft.com/office/officeart/2018/2/layout/IconVerticalSolidList"/>
    <dgm:cxn modelId="{726EE7A6-FDFA-45AF-AC98-E7E07E7E6A8B}" type="presParOf" srcId="{D7783889-4F64-4A65-97C3-C8A8F8AB7139}" destId="{2A31E331-47A6-42A1-842A-00FDD6238227}" srcOrd="6" destOrd="0" presId="urn:microsoft.com/office/officeart/2018/2/layout/IconVerticalSolidList"/>
    <dgm:cxn modelId="{7B386BB0-3074-4E06-95FC-1AC0AB5034B1}" type="presParOf" srcId="{2A31E331-47A6-42A1-842A-00FDD6238227}" destId="{89C3B5EA-6D9D-4336-883C-5EE53EC8A782}" srcOrd="0" destOrd="0" presId="urn:microsoft.com/office/officeart/2018/2/layout/IconVerticalSolidList"/>
    <dgm:cxn modelId="{57F2C532-32B8-498D-84C5-2C1593E6D861}" type="presParOf" srcId="{2A31E331-47A6-42A1-842A-00FDD6238227}" destId="{4C2C8243-DFB7-4D42-88DC-AAF50202E4C3}" srcOrd="1" destOrd="0" presId="urn:microsoft.com/office/officeart/2018/2/layout/IconVerticalSolidList"/>
    <dgm:cxn modelId="{C6073719-B220-48A1-BE22-9E090D90FF0E}" type="presParOf" srcId="{2A31E331-47A6-42A1-842A-00FDD6238227}" destId="{49638838-B3D3-477A-BC3D-147C24DFE6CA}" srcOrd="2" destOrd="0" presId="urn:microsoft.com/office/officeart/2018/2/layout/IconVerticalSolidList"/>
    <dgm:cxn modelId="{CCA07F34-6973-4AA5-ABAE-665D4EE2910D}" type="presParOf" srcId="{2A31E331-47A6-42A1-842A-00FDD6238227}" destId="{3A750302-718C-4828-822A-8E9BBD2BEF08}" srcOrd="3" destOrd="0" presId="urn:microsoft.com/office/officeart/2018/2/layout/IconVerticalSolidList"/>
    <dgm:cxn modelId="{9C61247B-7E08-4778-916C-DFD5FDCA07F5}" type="presParOf" srcId="{D7783889-4F64-4A65-97C3-C8A8F8AB7139}" destId="{D09990FA-2F54-44BD-8254-3325084263C8}" srcOrd="7" destOrd="0" presId="urn:microsoft.com/office/officeart/2018/2/layout/IconVerticalSolidList"/>
    <dgm:cxn modelId="{65464DFF-EFC0-48EB-B234-3F778B38308A}" type="presParOf" srcId="{D7783889-4F64-4A65-97C3-C8A8F8AB7139}" destId="{D8489D26-D01C-4E11-85B9-A80F0B716B51}" srcOrd="8" destOrd="0" presId="urn:microsoft.com/office/officeart/2018/2/layout/IconVerticalSolidList"/>
    <dgm:cxn modelId="{30864FD4-5864-4A73-92FC-87978502D5F0}" type="presParOf" srcId="{D8489D26-D01C-4E11-85B9-A80F0B716B51}" destId="{237FA3FB-DA49-4332-83DB-5E96C0DC0C51}" srcOrd="0" destOrd="0" presId="urn:microsoft.com/office/officeart/2018/2/layout/IconVerticalSolidList"/>
    <dgm:cxn modelId="{DB10831F-4BB7-4BFE-9536-A9953CFD23DF}" type="presParOf" srcId="{D8489D26-D01C-4E11-85B9-A80F0B716B51}" destId="{53CCC810-3EB6-46BC-ABA9-688F6450B4B5}" srcOrd="1" destOrd="0" presId="urn:microsoft.com/office/officeart/2018/2/layout/IconVerticalSolidList"/>
    <dgm:cxn modelId="{DA55F08A-71D3-471B-A91A-BDFDED05352D}" type="presParOf" srcId="{D8489D26-D01C-4E11-85B9-A80F0B716B51}" destId="{0F9C355E-8CC1-4AA8-BA30-106FFED74C3E}" srcOrd="2" destOrd="0" presId="urn:microsoft.com/office/officeart/2018/2/layout/IconVerticalSolidList"/>
    <dgm:cxn modelId="{8F0744A3-753B-47AF-A41E-BEE63762F334}" type="presParOf" srcId="{D8489D26-D01C-4E11-85B9-A80F0B716B51}" destId="{1AD38F5D-E544-40D5-9BA6-01A4B1BAAE18}" srcOrd="3" destOrd="0" presId="urn:microsoft.com/office/officeart/2018/2/layout/IconVerticalSolidList"/>
    <dgm:cxn modelId="{E07A59F4-76F2-4980-9FB4-134119DD93E1}" type="presParOf" srcId="{D7783889-4F64-4A65-97C3-C8A8F8AB7139}" destId="{4C6BDADD-2CC5-4C81-95D4-9B9CAE4325B9}" srcOrd="9" destOrd="0" presId="urn:microsoft.com/office/officeart/2018/2/layout/IconVerticalSolidList"/>
    <dgm:cxn modelId="{0C316319-BD92-480E-930E-CF5EF1BCCE2F}" type="presParOf" srcId="{D7783889-4F64-4A65-97C3-C8A8F8AB7139}" destId="{CB69A6F0-4EC2-4E38-86FB-191B06DA2F6F}" srcOrd="10" destOrd="0" presId="urn:microsoft.com/office/officeart/2018/2/layout/IconVerticalSolidList"/>
    <dgm:cxn modelId="{08DA4A0F-00AF-4D5E-BD85-B7CEA79871FA}" type="presParOf" srcId="{CB69A6F0-4EC2-4E38-86FB-191B06DA2F6F}" destId="{9179749F-731B-4FD1-8941-AF4C52632025}" srcOrd="0" destOrd="0" presId="urn:microsoft.com/office/officeart/2018/2/layout/IconVerticalSolidList"/>
    <dgm:cxn modelId="{02248E32-FAD9-49C5-BB63-BF88DB95558C}" type="presParOf" srcId="{CB69A6F0-4EC2-4E38-86FB-191B06DA2F6F}" destId="{385CF491-D0FC-4D2E-AB97-898C67931180}" srcOrd="1" destOrd="0" presId="urn:microsoft.com/office/officeart/2018/2/layout/IconVerticalSolidList"/>
    <dgm:cxn modelId="{7E3C3DFB-C682-4793-9ECA-BFF4A262DD2B}" type="presParOf" srcId="{CB69A6F0-4EC2-4E38-86FB-191B06DA2F6F}" destId="{B69D6B91-347E-46EF-A3E6-A64099E6FB21}" srcOrd="2" destOrd="0" presId="urn:microsoft.com/office/officeart/2018/2/layout/IconVerticalSolidList"/>
    <dgm:cxn modelId="{C10B80E0-FBC1-48CA-B86A-5ED42A2570A5}" type="presParOf" srcId="{CB69A6F0-4EC2-4E38-86FB-191B06DA2F6F}" destId="{6C4C0172-4B85-41F3-AA29-1313575A13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0161B7-5198-4A39-8015-0F0D5FA1D9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7D3EE1-F591-4682-9049-4B52258344B5}">
      <dgm:prSet/>
      <dgm:spPr/>
      <dgm:t>
        <a:bodyPr/>
        <a:lstStyle/>
        <a:p>
          <a:r>
            <a:rPr lang="en-GB"/>
            <a:t>Based on the theory and practice of appreciative inquiry, and has roots in positive psychology.</a:t>
          </a:r>
          <a:endParaRPr lang="en-US"/>
        </a:p>
      </dgm:t>
    </dgm:pt>
    <dgm:pt modelId="{6D4980C3-529A-48B0-AF09-43EBC6F5B782}" type="parTrans" cxnId="{B48AC6A4-0A3E-452A-8B36-230BEB63BD15}">
      <dgm:prSet/>
      <dgm:spPr/>
      <dgm:t>
        <a:bodyPr/>
        <a:lstStyle/>
        <a:p>
          <a:endParaRPr lang="en-US"/>
        </a:p>
      </dgm:t>
    </dgm:pt>
    <dgm:pt modelId="{6D1A232B-8AF6-4F5E-BFAF-6D9C9E4FFA98}" type="sibTrans" cxnId="{B48AC6A4-0A3E-452A-8B36-230BEB63BD15}">
      <dgm:prSet/>
      <dgm:spPr/>
      <dgm:t>
        <a:bodyPr/>
        <a:lstStyle/>
        <a:p>
          <a:endParaRPr lang="en-US"/>
        </a:p>
      </dgm:t>
    </dgm:pt>
    <dgm:pt modelId="{7E3E6C04-FA30-4C4F-8778-2CB328C75B01}">
      <dgm:prSet/>
      <dgm:spPr/>
      <dgm:t>
        <a:bodyPr/>
        <a:lstStyle/>
        <a:p>
          <a:r>
            <a:rPr lang="en-GB"/>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a:p>
      </dgm:t>
    </dgm:pt>
    <dgm:pt modelId="{A5BE02DC-8393-4756-AB74-34A4CA793376}" type="parTrans" cxnId="{0FB6D9A0-6F62-44AA-9F17-B3B588919ECD}">
      <dgm:prSet/>
      <dgm:spPr/>
      <dgm:t>
        <a:bodyPr/>
        <a:lstStyle/>
        <a:p>
          <a:endParaRPr lang="en-US"/>
        </a:p>
      </dgm:t>
    </dgm:pt>
    <dgm:pt modelId="{A65CEE6E-E1AD-41EC-BF6D-D3D868AFD350}" type="sibTrans" cxnId="{0FB6D9A0-6F62-44AA-9F17-B3B588919ECD}">
      <dgm:prSet/>
      <dgm:spPr/>
      <dgm:t>
        <a:bodyPr/>
        <a:lstStyle/>
        <a:p>
          <a:endParaRPr lang="en-US"/>
        </a:p>
      </dgm:t>
    </dgm:pt>
    <dgm:pt modelId="{43DD7B9D-6DC8-4C25-A17D-B61806996B63}">
      <dgm:prSet/>
      <dgm:spPr/>
      <dgm:t>
        <a:bodyPr/>
        <a:lstStyle/>
        <a:p>
          <a:r>
            <a:rPr lang="en-GB"/>
            <a:t>Kluger and Nir (2010) developed the "feedforward interview" (FFI) based on the appreciative interview component of appreciate inquiry.  More on the next slide!</a:t>
          </a:r>
          <a:endParaRPr lang="en-US"/>
        </a:p>
      </dgm:t>
    </dgm:pt>
    <dgm:pt modelId="{4C316512-6928-401F-AC92-739B4BB73ADD}" type="parTrans" cxnId="{FCA73857-E270-4E53-B54C-B9A352F03774}">
      <dgm:prSet/>
      <dgm:spPr/>
      <dgm:t>
        <a:bodyPr/>
        <a:lstStyle/>
        <a:p>
          <a:endParaRPr lang="en-US"/>
        </a:p>
      </dgm:t>
    </dgm:pt>
    <dgm:pt modelId="{BBF3A89A-90A8-4877-BE9C-422AB1A08CA2}" type="sibTrans" cxnId="{FCA73857-E270-4E53-B54C-B9A352F03774}">
      <dgm:prSet/>
      <dgm:spPr/>
      <dgm:t>
        <a:bodyPr/>
        <a:lstStyle/>
        <a:p>
          <a:endParaRPr lang="en-US"/>
        </a:p>
      </dgm:t>
    </dgm:pt>
    <dgm:pt modelId="{A30B349D-3E76-4D16-9BF2-685E5AA76DE8}" type="pres">
      <dgm:prSet presAssocID="{B20161B7-5198-4A39-8015-0F0D5FA1D966}" presName="root" presStyleCnt="0">
        <dgm:presLayoutVars>
          <dgm:dir/>
          <dgm:resizeHandles val="exact"/>
        </dgm:presLayoutVars>
      </dgm:prSet>
      <dgm:spPr/>
    </dgm:pt>
    <dgm:pt modelId="{EEAF790E-0F18-46D5-AE56-5B6C00555BF0}" type="pres">
      <dgm:prSet presAssocID="{B57D3EE1-F591-4682-9049-4B52258344B5}" presName="compNode" presStyleCnt="0"/>
      <dgm:spPr/>
    </dgm:pt>
    <dgm:pt modelId="{95451DC6-C3D5-48BB-A09E-0114BDFF1A8D}" type="pres">
      <dgm:prSet presAssocID="{B57D3EE1-F591-4682-9049-4B52258344B5}" presName="bgRect" presStyleLbl="bgShp" presStyleIdx="0" presStyleCnt="3"/>
      <dgm:spPr/>
    </dgm:pt>
    <dgm:pt modelId="{2FE5332B-5497-4898-96D0-EE33BF146135}" type="pres">
      <dgm:prSet presAssocID="{B57D3EE1-F591-4682-9049-4B52258344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8F430B4-697E-4E24-833F-DB03D3DCA509}" type="pres">
      <dgm:prSet presAssocID="{B57D3EE1-F591-4682-9049-4B52258344B5}" presName="spaceRect" presStyleCnt="0"/>
      <dgm:spPr/>
    </dgm:pt>
    <dgm:pt modelId="{37491DB2-11E0-4A0D-8D15-7BB13062F8A0}" type="pres">
      <dgm:prSet presAssocID="{B57D3EE1-F591-4682-9049-4B52258344B5}" presName="parTx" presStyleLbl="revTx" presStyleIdx="0" presStyleCnt="3">
        <dgm:presLayoutVars>
          <dgm:chMax val="0"/>
          <dgm:chPref val="0"/>
        </dgm:presLayoutVars>
      </dgm:prSet>
      <dgm:spPr/>
    </dgm:pt>
    <dgm:pt modelId="{59FA7F0E-297A-42CB-A703-ED2377B8D543}" type="pres">
      <dgm:prSet presAssocID="{6D1A232B-8AF6-4F5E-BFAF-6D9C9E4FFA98}" presName="sibTrans" presStyleCnt="0"/>
      <dgm:spPr/>
    </dgm:pt>
    <dgm:pt modelId="{E0A5C81E-EDD5-4B58-A071-4DA6C66727A2}" type="pres">
      <dgm:prSet presAssocID="{7E3E6C04-FA30-4C4F-8778-2CB328C75B01}" presName="compNode" presStyleCnt="0"/>
      <dgm:spPr/>
    </dgm:pt>
    <dgm:pt modelId="{8F611092-0BFB-48B9-B514-D5B03169B805}" type="pres">
      <dgm:prSet presAssocID="{7E3E6C04-FA30-4C4F-8778-2CB328C75B01}" presName="bgRect" presStyleLbl="bgShp" presStyleIdx="1" presStyleCnt="3"/>
      <dgm:spPr/>
    </dgm:pt>
    <dgm:pt modelId="{B2B2818C-468B-44C5-AF5A-FC7A7603BBD1}" type="pres">
      <dgm:prSet presAssocID="{7E3E6C04-FA30-4C4F-8778-2CB328C75B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797D73F-BCEC-4328-90EA-359F747B1197}" type="pres">
      <dgm:prSet presAssocID="{7E3E6C04-FA30-4C4F-8778-2CB328C75B01}" presName="spaceRect" presStyleCnt="0"/>
      <dgm:spPr/>
    </dgm:pt>
    <dgm:pt modelId="{3EACCD9C-27B2-49E7-A866-29195582ED06}" type="pres">
      <dgm:prSet presAssocID="{7E3E6C04-FA30-4C4F-8778-2CB328C75B01}" presName="parTx" presStyleLbl="revTx" presStyleIdx="1" presStyleCnt="3">
        <dgm:presLayoutVars>
          <dgm:chMax val="0"/>
          <dgm:chPref val="0"/>
        </dgm:presLayoutVars>
      </dgm:prSet>
      <dgm:spPr/>
    </dgm:pt>
    <dgm:pt modelId="{5632F255-387A-4220-B213-3F2FD98C38C8}" type="pres">
      <dgm:prSet presAssocID="{A65CEE6E-E1AD-41EC-BF6D-D3D868AFD350}" presName="sibTrans" presStyleCnt="0"/>
      <dgm:spPr/>
    </dgm:pt>
    <dgm:pt modelId="{A57AB517-E086-4BC1-90DF-18F269442E1B}" type="pres">
      <dgm:prSet presAssocID="{43DD7B9D-6DC8-4C25-A17D-B61806996B63}" presName="compNode" presStyleCnt="0"/>
      <dgm:spPr/>
    </dgm:pt>
    <dgm:pt modelId="{3CF527E2-7886-46BB-87E8-4E5729504C74}" type="pres">
      <dgm:prSet presAssocID="{43DD7B9D-6DC8-4C25-A17D-B61806996B63}" presName="bgRect" presStyleLbl="bgShp" presStyleIdx="2" presStyleCnt="3"/>
      <dgm:spPr/>
    </dgm:pt>
    <dgm:pt modelId="{24408B1E-DBB6-451D-8532-685697BC57A3}" type="pres">
      <dgm:prSet presAssocID="{43DD7B9D-6DC8-4C25-A17D-B61806996B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EA992452-BB61-4891-ACF2-F88F9BBB2E47}" type="pres">
      <dgm:prSet presAssocID="{43DD7B9D-6DC8-4C25-A17D-B61806996B63}" presName="spaceRect" presStyleCnt="0"/>
      <dgm:spPr/>
    </dgm:pt>
    <dgm:pt modelId="{7B010DBF-105F-482D-A552-3CA0C81148C1}" type="pres">
      <dgm:prSet presAssocID="{43DD7B9D-6DC8-4C25-A17D-B61806996B63}" presName="parTx" presStyleLbl="revTx" presStyleIdx="2" presStyleCnt="3">
        <dgm:presLayoutVars>
          <dgm:chMax val="0"/>
          <dgm:chPref val="0"/>
        </dgm:presLayoutVars>
      </dgm:prSet>
      <dgm:spPr/>
    </dgm:pt>
  </dgm:ptLst>
  <dgm:cxnLst>
    <dgm:cxn modelId="{2D83CD66-1AD7-4D81-AA50-A4713B492BA8}" type="presOf" srcId="{B20161B7-5198-4A39-8015-0F0D5FA1D966}" destId="{A30B349D-3E76-4D16-9BF2-685E5AA76DE8}" srcOrd="0" destOrd="0" presId="urn:microsoft.com/office/officeart/2018/2/layout/IconVerticalSolidList"/>
    <dgm:cxn modelId="{5BD60374-E115-42B9-B47F-14030306262B}" type="presOf" srcId="{B57D3EE1-F591-4682-9049-4B52258344B5}" destId="{37491DB2-11E0-4A0D-8D15-7BB13062F8A0}" srcOrd="0" destOrd="0" presId="urn:microsoft.com/office/officeart/2018/2/layout/IconVerticalSolidList"/>
    <dgm:cxn modelId="{FCA73857-E270-4E53-B54C-B9A352F03774}" srcId="{B20161B7-5198-4A39-8015-0F0D5FA1D966}" destId="{43DD7B9D-6DC8-4C25-A17D-B61806996B63}" srcOrd="2" destOrd="0" parTransId="{4C316512-6928-401F-AC92-739B4BB73ADD}" sibTransId="{BBF3A89A-90A8-4877-BE9C-422AB1A08CA2}"/>
    <dgm:cxn modelId="{0FB6D9A0-6F62-44AA-9F17-B3B588919ECD}" srcId="{B20161B7-5198-4A39-8015-0F0D5FA1D966}" destId="{7E3E6C04-FA30-4C4F-8778-2CB328C75B01}" srcOrd="1" destOrd="0" parTransId="{A5BE02DC-8393-4756-AB74-34A4CA793376}" sibTransId="{A65CEE6E-E1AD-41EC-BF6D-D3D868AFD350}"/>
    <dgm:cxn modelId="{B48AC6A4-0A3E-452A-8B36-230BEB63BD15}" srcId="{B20161B7-5198-4A39-8015-0F0D5FA1D966}" destId="{B57D3EE1-F591-4682-9049-4B52258344B5}" srcOrd="0" destOrd="0" parTransId="{6D4980C3-529A-48B0-AF09-43EBC6F5B782}" sibTransId="{6D1A232B-8AF6-4F5E-BFAF-6D9C9E4FFA98}"/>
    <dgm:cxn modelId="{D67B1DAA-AD36-47FA-A90B-707128066FA0}" type="presOf" srcId="{7E3E6C04-FA30-4C4F-8778-2CB328C75B01}" destId="{3EACCD9C-27B2-49E7-A866-29195582ED06}" srcOrd="0" destOrd="0" presId="urn:microsoft.com/office/officeart/2018/2/layout/IconVerticalSolidList"/>
    <dgm:cxn modelId="{3C211FE3-6231-4D4F-9723-670D42E54585}" type="presOf" srcId="{43DD7B9D-6DC8-4C25-A17D-B61806996B63}" destId="{7B010DBF-105F-482D-A552-3CA0C81148C1}" srcOrd="0" destOrd="0" presId="urn:microsoft.com/office/officeart/2018/2/layout/IconVerticalSolidList"/>
    <dgm:cxn modelId="{A0FA8DBF-52A5-4F6E-B708-ED2A6C852BEE}" type="presParOf" srcId="{A30B349D-3E76-4D16-9BF2-685E5AA76DE8}" destId="{EEAF790E-0F18-46D5-AE56-5B6C00555BF0}" srcOrd="0" destOrd="0" presId="urn:microsoft.com/office/officeart/2018/2/layout/IconVerticalSolidList"/>
    <dgm:cxn modelId="{92606DA6-831A-4F15-9F70-9A1670257D6F}" type="presParOf" srcId="{EEAF790E-0F18-46D5-AE56-5B6C00555BF0}" destId="{95451DC6-C3D5-48BB-A09E-0114BDFF1A8D}" srcOrd="0" destOrd="0" presId="urn:microsoft.com/office/officeart/2018/2/layout/IconVerticalSolidList"/>
    <dgm:cxn modelId="{00D2CC52-A781-4B92-8975-2F3050330455}" type="presParOf" srcId="{EEAF790E-0F18-46D5-AE56-5B6C00555BF0}" destId="{2FE5332B-5497-4898-96D0-EE33BF146135}" srcOrd="1" destOrd="0" presId="urn:microsoft.com/office/officeart/2018/2/layout/IconVerticalSolidList"/>
    <dgm:cxn modelId="{E1DED262-968B-4679-97B0-7FBFA696AE6B}" type="presParOf" srcId="{EEAF790E-0F18-46D5-AE56-5B6C00555BF0}" destId="{E8F430B4-697E-4E24-833F-DB03D3DCA509}" srcOrd="2" destOrd="0" presId="urn:microsoft.com/office/officeart/2018/2/layout/IconVerticalSolidList"/>
    <dgm:cxn modelId="{54F685B7-06EC-4E6E-B26B-870732AC2518}" type="presParOf" srcId="{EEAF790E-0F18-46D5-AE56-5B6C00555BF0}" destId="{37491DB2-11E0-4A0D-8D15-7BB13062F8A0}" srcOrd="3" destOrd="0" presId="urn:microsoft.com/office/officeart/2018/2/layout/IconVerticalSolidList"/>
    <dgm:cxn modelId="{58179E75-32FB-4F76-B5AB-23C4A63F98C3}" type="presParOf" srcId="{A30B349D-3E76-4D16-9BF2-685E5AA76DE8}" destId="{59FA7F0E-297A-42CB-A703-ED2377B8D543}" srcOrd="1" destOrd="0" presId="urn:microsoft.com/office/officeart/2018/2/layout/IconVerticalSolidList"/>
    <dgm:cxn modelId="{B8E907F0-D232-405F-ABB5-FCFDABDE13E6}" type="presParOf" srcId="{A30B349D-3E76-4D16-9BF2-685E5AA76DE8}" destId="{E0A5C81E-EDD5-4B58-A071-4DA6C66727A2}" srcOrd="2" destOrd="0" presId="urn:microsoft.com/office/officeart/2018/2/layout/IconVerticalSolidList"/>
    <dgm:cxn modelId="{61FAC524-A7BB-4C7B-A20C-5512853476DF}" type="presParOf" srcId="{E0A5C81E-EDD5-4B58-A071-4DA6C66727A2}" destId="{8F611092-0BFB-48B9-B514-D5B03169B805}" srcOrd="0" destOrd="0" presId="urn:microsoft.com/office/officeart/2018/2/layout/IconVerticalSolidList"/>
    <dgm:cxn modelId="{0A65B85D-145D-4B27-93E5-6301F6E1B96E}" type="presParOf" srcId="{E0A5C81E-EDD5-4B58-A071-4DA6C66727A2}" destId="{B2B2818C-468B-44C5-AF5A-FC7A7603BBD1}" srcOrd="1" destOrd="0" presId="urn:microsoft.com/office/officeart/2018/2/layout/IconVerticalSolidList"/>
    <dgm:cxn modelId="{92455928-B5E9-44AB-8F3D-BA2CAB876ABD}" type="presParOf" srcId="{E0A5C81E-EDD5-4B58-A071-4DA6C66727A2}" destId="{7797D73F-BCEC-4328-90EA-359F747B1197}" srcOrd="2" destOrd="0" presId="urn:microsoft.com/office/officeart/2018/2/layout/IconVerticalSolidList"/>
    <dgm:cxn modelId="{C4FCD648-8BD4-4E9E-B2DB-4CF890A09D11}" type="presParOf" srcId="{E0A5C81E-EDD5-4B58-A071-4DA6C66727A2}" destId="{3EACCD9C-27B2-49E7-A866-29195582ED06}" srcOrd="3" destOrd="0" presId="urn:microsoft.com/office/officeart/2018/2/layout/IconVerticalSolidList"/>
    <dgm:cxn modelId="{6D4B6F37-29E9-4F5C-8F42-B83D29A9A698}" type="presParOf" srcId="{A30B349D-3E76-4D16-9BF2-685E5AA76DE8}" destId="{5632F255-387A-4220-B213-3F2FD98C38C8}" srcOrd="3" destOrd="0" presId="urn:microsoft.com/office/officeart/2018/2/layout/IconVerticalSolidList"/>
    <dgm:cxn modelId="{D6209047-27F7-419C-9330-E8E852864EF1}" type="presParOf" srcId="{A30B349D-3E76-4D16-9BF2-685E5AA76DE8}" destId="{A57AB517-E086-4BC1-90DF-18F269442E1B}" srcOrd="4" destOrd="0" presId="urn:microsoft.com/office/officeart/2018/2/layout/IconVerticalSolidList"/>
    <dgm:cxn modelId="{3510D093-0940-4EA1-B82E-134B30A70827}" type="presParOf" srcId="{A57AB517-E086-4BC1-90DF-18F269442E1B}" destId="{3CF527E2-7886-46BB-87E8-4E5729504C74}" srcOrd="0" destOrd="0" presId="urn:microsoft.com/office/officeart/2018/2/layout/IconVerticalSolidList"/>
    <dgm:cxn modelId="{E96C8885-1370-4151-869C-273066F21000}" type="presParOf" srcId="{A57AB517-E086-4BC1-90DF-18F269442E1B}" destId="{24408B1E-DBB6-451D-8532-685697BC57A3}" srcOrd="1" destOrd="0" presId="urn:microsoft.com/office/officeart/2018/2/layout/IconVerticalSolidList"/>
    <dgm:cxn modelId="{B63B3121-3871-4267-AAAA-1E43A3D66475}" type="presParOf" srcId="{A57AB517-E086-4BC1-90DF-18F269442E1B}" destId="{EA992452-BB61-4891-ACF2-F88F9BBB2E47}" srcOrd="2" destOrd="0" presId="urn:microsoft.com/office/officeart/2018/2/layout/IconVerticalSolidList"/>
    <dgm:cxn modelId="{06D8BDC3-0299-4C54-9D58-D1ABB013E46A}" type="presParOf" srcId="{A57AB517-E086-4BC1-90DF-18F269442E1B}" destId="{7B010DBF-105F-482D-A552-3CA0C81148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6C9C-C0DA-42DF-ABE8-C48BAFEB7143}">
      <dsp:nvSpPr>
        <dsp:cNvPr id="0" name=""/>
        <dsp:cNvSpPr/>
      </dsp:nvSpPr>
      <dsp:spPr>
        <a:xfrm>
          <a:off x="0" y="2096"/>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23E11-C4F4-4FFA-BBC2-437E16D6211C}">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47C80B-E969-4430-9222-1AA10A0FAB64}">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Alignment to strategic objectives</a:t>
          </a:r>
          <a:endParaRPr lang="en-US" sz="2200" kern="1200"/>
        </a:p>
      </dsp:txBody>
      <dsp:txXfrm>
        <a:off x="1227274" y="2096"/>
        <a:ext cx="5683112" cy="1062575"/>
      </dsp:txXfrm>
    </dsp:sp>
    <dsp:sp modelId="{A577C08B-EF3B-4FBC-B81E-6D2B2D5620F7}">
      <dsp:nvSpPr>
        <dsp:cNvPr id="0" name=""/>
        <dsp:cNvSpPr/>
      </dsp:nvSpPr>
      <dsp:spPr>
        <a:xfrm>
          <a:off x="0" y="1330315"/>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D892C-04E0-451D-A72A-E5BC9377626E}">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1FA35B-4763-4E81-B88B-B4317BB6F482}">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Planning performance to achieve the goals</a:t>
          </a:r>
          <a:endParaRPr lang="en-US" sz="2200" kern="1200"/>
        </a:p>
      </dsp:txBody>
      <dsp:txXfrm>
        <a:off x="1227274" y="1330315"/>
        <a:ext cx="5683112" cy="1062575"/>
      </dsp:txXfrm>
    </dsp:sp>
    <dsp:sp modelId="{6C886E3E-D2F4-4581-9B18-1479FBE6106B}">
      <dsp:nvSpPr>
        <dsp:cNvPr id="0" name=""/>
        <dsp:cNvSpPr/>
      </dsp:nvSpPr>
      <dsp:spPr>
        <a:xfrm>
          <a:off x="0" y="2658534"/>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5666D-0F0C-4A78-82B4-64A3EFFB5735}">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C5AFCB-3833-4BC2-93B8-A41957A30002}">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Reviewing and assessing performance</a:t>
          </a:r>
          <a:endParaRPr lang="en-US" sz="2200" kern="1200"/>
        </a:p>
      </dsp:txBody>
      <dsp:txXfrm>
        <a:off x="1227274" y="2658534"/>
        <a:ext cx="5683112" cy="1062575"/>
      </dsp:txXfrm>
    </dsp:sp>
    <dsp:sp modelId="{57D62E6A-B962-4926-8EB9-45AA56F7E171}">
      <dsp:nvSpPr>
        <dsp:cNvPr id="0" name=""/>
        <dsp:cNvSpPr/>
      </dsp:nvSpPr>
      <dsp:spPr>
        <a:xfrm>
          <a:off x="0" y="3986753"/>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42F39-1E64-4756-90CE-6CC83A87AE9E}">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9A3FB-73BD-4EF5-A3D6-60E35EB4D388}">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Developing the knowledge, skills and abilities of people</a:t>
          </a:r>
          <a:endParaRPr lang="en-US" sz="2200" kern="1200"/>
        </a:p>
      </dsp:txBody>
      <dsp:txXfrm>
        <a:off x="1227274" y="3986753"/>
        <a:ext cx="5683112" cy="1062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6FB87-1896-4610-BC8F-0FA3745AB5B7}">
      <dsp:nvSpPr>
        <dsp:cNvPr id="0" name=""/>
        <dsp:cNvSpPr/>
      </dsp:nvSpPr>
      <dsp:spPr>
        <a:xfrm>
          <a:off x="0" y="616"/>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AFE98-3DC8-47A7-8EBE-DAEA6F66C696}">
      <dsp:nvSpPr>
        <dsp:cNvPr id="0" name=""/>
        <dsp:cNvSpPr/>
      </dsp:nvSpPr>
      <dsp:spPr>
        <a:xfrm>
          <a:off x="156685" y="117159"/>
          <a:ext cx="284882" cy="2848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313B7F-D4A8-485D-8BF3-96B9F2959BA6}">
      <dsp:nvSpPr>
        <dsp:cNvPr id="0" name=""/>
        <dsp:cNvSpPr/>
      </dsp:nvSpPr>
      <dsp:spPr>
        <a:xfrm>
          <a:off x="598253" y="616"/>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Clarify what is expected of team members &amp; set direction</a:t>
          </a:r>
          <a:endParaRPr lang="en-US" sz="1600" kern="1200"/>
        </a:p>
      </dsp:txBody>
      <dsp:txXfrm>
        <a:off x="598253" y="616"/>
        <a:ext cx="6312133" cy="517968"/>
      </dsp:txXfrm>
    </dsp:sp>
    <dsp:sp modelId="{5EE461CC-FD91-49D6-8B1A-483B18181E94}">
      <dsp:nvSpPr>
        <dsp:cNvPr id="0" name=""/>
        <dsp:cNvSpPr/>
      </dsp:nvSpPr>
      <dsp:spPr>
        <a:xfrm>
          <a:off x="0" y="64807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2BE28-DB67-4809-8937-8C95BA941628}">
      <dsp:nvSpPr>
        <dsp:cNvPr id="0" name=""/>
        <dsp:cNvSpPr/>
      </dsp:nvSpPr>
      <dsp:spPr>
        <a:xfrm>
          <a:off x="156685" y="764619"/>
          <a:ext cx="284882" cy="2848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9BE4ED-CEE1-4E2F-AD3A-4B42FE4E581C}">
      <dsp:nvSpPr>
        <dsp:cNvPr id="0" name=""/>
        <dsp:cNvSpPr/>
      </dsp:nvSpPr>
      <dsp:spPr>
        <a:xfrm>
          <a:off x="598253" y="64807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Ensure the team has the right skills and resources</a:t>
          </a:r>
          <a:endParaRPr lang="en-US" sz="1600" kern="1200"/>
        </a:p>
      </dsp:txBody>
      <dsp:txXfrm>
        <a:off x="598253" y="648077"/>
        <a:ext cx="6312133" cy="517968"/>
      </dsp:txXfrm>
    </dsp:sp>
    <dsp:sp modelId="{98C8C2CE-F623-4441-9792-867972CACF65}">
      <dsp:nvSpPr>
        <dsp:cNvPr id="0" name=""/>
        <dsp:cNvSpPr/>
      </dsp:nvSpPr>
      <dsp:spPr>
        <a:xfrm>
          <a:off x="0" y="129553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1728C-CAD6-4096-BCFE-FBDC261D94F0}">
      <dsp:nvSpPr>
        <dsp:cNvPr id="0" name=""/>
        <dsp:cNvSpPr/>
      </dsp:nvSpPr>
      <dsp:spPr>
        <a:xfrm>
          <a:off x="156685" y="1412080"/>
          <a:ext cx="284882" cy="2848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CB4983-961C-4C9B-90D2-5068A7D58297}">
      <dsp:nvSpPr>
        <dsp:cNvPr id="0" name=""/>
        <dsp:cNvSpPr/>
      </dsp:nvSpPr>
      <dsp:spPr>
        <a:xfrm>
          <a:off x="598253" y="129553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Motivate them</a:t>
          </a:r>
          <a:endParaRPr lang="en-US" sz="1600" kern="1200"/>
        </a:p>
      </dsp:txBody>
      <dsp:txXfrm>
        <a:off x="598253" y="1295537"/>
        <a:ext cx="6312133" cy="517968"/>
      </dsp:txXfrm>
    </dsp:sp>
    <dsp:sp modelId="{E182E466-32DC-43C9-BED4-E2DCB64DD200}">
      <dsp:nvSpPr>
        <dsp:cNvPr id="0" name=""/>
        <dsp:cNvSpPr/>
      </dsp:nvSpPr>
      <dsp:spPr>
        <a:xfrm>
          <a:off x="0" y="194299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56284-1522-4F2F-8D67-1BB03C2FA553}">
      <dsp:nvSpPr>
        <dsp:cNvPr id="0" name=""/>
        <dsp:cNvSpPr/>
      </dsp:nvSpPr>
      <dsp:spPr>
        <a:xfrm>
          <a:off x="156685" y="2059540"/>
          <a:ext cx="284882" cy="2848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D3C242-9D35-404C-B3E0-C684F02A05F6}">
      <dsp:nvSpPr>
        <dsp:cNvPr id="0" name=""/>
        <dsp:cNvSpPr/>
      </dsp:nvSpPr>
      <dsp:spPr>
        <a:xfrm>
          <a:off x="598253" y="194299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Secure their engagement</a:t>
          </a:r>
          <a:endParaRPr lang="en-US" sz="1600" kern="1200"/>
        </a:p>
      </dsp:txBody>
      <dsp:txXfrm>
        <a:off x="598253" y="1942998"/>
        <a:ext cx="6312133" cy="517968"/>
      </dsp:txXfrm>
    </dsp:sp>
    <dsp:sp modelId="{0DF91724-9AB4-4DC3-842E-BC80B14F9ED4}">
      <dsp:nvSpPr>
        <dsp:cNvPr id="0" name=""/>
        <dsp:cNvSpPr/>
      </dsp:nvSpPr>
      <dsp:spPr>
        <a:xfrm>
          <a:off x="0" y="259045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D7201-FC3E-4CE4-BE19-7CE6606828E4}">
      <dsp:nvSpPr>
        <dsp:cNvPr id="0" name=""/>
        <dsp:cNvSpPr/>
      </dsp:nvSpPr>
      <dsp:spPr>
        <a:xfrm>
          <a:off x="156685" y="2707001"/>
          <a:ext cx="284882" cy="2848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8129D3-F732-4F5A-8C6E-1891DFD1ED84}">
      <dsp:nvSpPr>
        <dsp:cNvPr id="0" name=""/>
        <dsp:cNvSpPr/>
      </dsp:nvSpPr>
      <dsp:spPr>
        <a:xfrm>
          <a:off x="598253" y="259045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Monitor progress</a:t>
          </a:r>
          <a:endParaRPr lang="en-US" sz="1600" kern="1200"/>
        </a:p>
      </dsp:txBody>
      <dsp:txXfrm>
        <a:off x="598253" y="2590458"/>
        <a:ext cx="6312133" cy="517968"/>
      </dsp:txXfrm>
    </dsp:sp>
    <dsp:sp modelId="{05C2E2D3-0E08-4C1F-9535-25C5A248C7BD}">
      <dsp:nvSpPr>
        <dsp:cNvPr id="0" name=""/>
        <dsp:cNvSpPr/>
      </dsp:nvSpPr>
      <dsp:spPr>
        <a:xfrm>
          <a:off x="0" y="323791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A090F-826B-428A-8BF0-28F49895049D}">
      <dsp:nvSpPr>
        <dsp:cNvPr id="0" name=""/>
        <dsp:cNvSpPr/>
      </dsp:nvSpPr>
      <dsp:spPr>
        <a:xfrm>
          <a:off x="156685" y="3354461"/>
          <a:ext cx="284882" cy="28488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4AA02-6A14-4D04-8D71-94D3AE83AD1B}">
      <dsp:nvSpPr>
        <dsp:cNvPr id="0" name=""/>
        <dsp:cNvSpPr/>
      </dsp:nvSpPr>
      <dsp:spPr>
        <a:xfrm>
          <a:off x="598253" y="323791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Keep them informed of how they are doing</a:t>
          </a:r>
          <a:endParaRPr lang="en-US" sz="1600" kern="1200"/>
        </a:p>
      </dsp:txBody>
      <dsp:txXfrm>
        <a:off x="598253" y="3237919"/>
        <a:ext cx="6312133" cy="517968"/>
      </dsp:txXfrm>
    </dsp:sp>
    <dsp:sp modelId="{DA5412D7-F756-4D6E-AC3C-77D2A6398D71}">
      <dsp:nvSpPr>
        <dsp:cNvPr id="0" name=""/>
        <dsp:cNvSpPr/>
      </dsp:nvSpPr>
      <dsp:spPr>
        <a:xfrm>
          <a:off x="0" y="388537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1A20D-A05E-4F8A-8C88-89889C3456AD}">
      <dsp:nvSpPr>
        <dsp:cNvPr id="0" name=""/>
        <dsp:cNvSpPr/>
      </dsp:nvSpPr>
      <dsp:spPr>
        <a:xfrm>
          <a:off x="156685" y="4001922"/>
          <a:ext cx="284882" cy="28488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E56100-2D08-465E-BE06-84464E09FCA5}">
      <dsp:nvSpPr>
        <dsp:cNvPr id="0" name=""/>
        <dsp:cNvSpPr/>
      </dsp:nvSpPr>
      <dsp:spPr>
        <a:xfrm>
          <a:off x="598253" y="388537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Develop their skills through coaching</a:t>
          </a:r>
          <a:endParaRPr lang="en-US" sz="1600" kern="1200"/>
        </a:p>
      </dsp:txBody>
      <dsp:txXfrm>
        <a:off x="598253" y="3885379"/>
        <a:ext cx="6312133" cy="517968"/>
      </dsp:txXfrm>
    </dsp:sp>
    <dsp:sp modelId="{A324099E-6C4D-4E28-8758-902E9587EAE2}">
      <dsp:nvSpPr>
        <dsp:cNvPr id="0" name=""/>
        <dsp:cNvSpPr/>
      </dsp:nvSpPr>
      <dsp:spPr>
        <a:xfrm>
          <a:off x="0" y="453283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644A4-C3DF-4B15-89DA-3BBB238750B6}">
      <dsp:nvSpPr>
        <dsp:cNvPr id="0" name=""/>
        <dsp:cNvSpPr/>
      </dsp:nvSpPr>
      <dsp:spPr>
        <a:xfrm>
          <a:off x="156685" y="4649382"/>
          <a:ext cx="284882" cy="28488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2B1E1-8EEC-4A06-95D3-11068F90B422}">
      <dsp:nvSpPr>
        <dsp:cNvPr id="0" name=""/>
        <dsp:cNvSpPr/>
      </dsp:nvSpPr>
      <dsp:spPr>
        <a:xfrm>
          <a:off x="598253" y="453283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Take corrective action if required</a:t>
          </a:r>
          <a:endParaRPr lang="en-US" sz="1600" kern="1200"/>
        </a:p>
      </dsp:txBody>
      <dsp:txXfrm>
        <a:off x="598253" y="4532839"/>
        <a:ext cx="6312133" cy="5179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473E5-B854-48D4-B0E6-B1C4B5F90C85}">
      <dsp:nvSpPr>
        <dsp:cNvPr id="0" name=""/>
        <dsp:cNvSpPr/>
      </dsp:nvSpPr>
      <dsp:spPr>
        <a:xfrm>
          <a:off x="0" y="3946"/>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7D41-257A-4C7F-845A-415CEF400D13}">
      <dsp:nvSpPr>
        <dsp:cNvPr id="0" name=""/>
        <dsp:cNvSpPr/>
      </dsp:nvSpPr>
      <dsp:spPr>
        <a:xfrm>
          <a:off x="254278" y="193078"/>
          <a:ext cx="462323" cy="4623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F70B67-3056-4AB6-BFDD-420B1B187D89}">
      <dsp:nvSpPr>
        <dsp:cNvPr id="0" name=""/>
        <dsp:cNvSpPr/>
      </dsp:nvSpPr>
      <dsp:spPr>
        <a:xfrm>
          <a:off x="970879" y="3946"/>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what is expected of them</a:t>
          </a:r>
          <a:endParaRPr lang="en-US" sz="1900" kern="1200"/>
        </a:p>
      </dsp:txBody>
      <dsp:txXfrm>
        <a:off x="970879" y="3946"/>
        <a:ext cx="5939507" cy="840588"/>
      </dsp:txXfrm>
    </dsp:sp>
    <dsp:sp modelId="{B23BFAE0-1E7A-496F-B135-28DB11CFD9F3}">
      <dsp:nvSpPr>
        <dsp:cNvPr id="0" name=""/>
        <dsp:cNvSpPr/>
      </dsp:nvSpPr>
      <dsp:spPr>
        <a:xfrm>
          <a:off x="0" y="1054682"/>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E285E-81D3-4076-B27A-65A006FF98E0}">
      <dsp:nvSpPr>
        <dsp:cNvPr id="0" name=""/>
        <dsp:cNvSpPr/>
      </dsp:nvSpPr>
      <dsp:spPr>
        <a:xfrm>
          <a:off x="254278" y="1243814"/>
          <a:ext cx="462323" cy="4623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1358B0-951E-45BF-9683-3CB3620D1EF2}">
      <dsp:nvSpPr>
        <dsp:cNvPr id="0" name=""/>
        <dsp:cNvSpPr/>
      </dsp:nvSpPr>
      <dsp:spPr>
        <a:xfrm>
          <a:off x="970879" y="1054682"/>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where they stand</a:t>
          </a:r>
          <a:endParaRPr lang="en-US" sz="1900" kern="1200"/>
        </a:p>
      </dsp:txBody>
      <dsp:txXfrm>
        <a:off x="970879" y="1054682"/>
        <a:ext cx="5939507" cy="840588"/>
      </dsp:txXfrm>
    </dsp:sp>
    <dsp:sp modelId="{08208F24-1794-4897-8E27-F5DD06FD632D}">
      <dsp:nvSpPr>
        <dsp:cNvPr id="0" name=""/>
        <dsp:cNvSpPr/>
      </dsp:nvSpPr>
      <dsp:spPr>
        <a:xfrm>
          <a:off x="0" y="2105418"/>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8B82A-0C72-417E-9593-A91942233296}">
      <dsp:nvSpPr>
        <dsp:cNvPr id="0" name=""/>
        <dsp:cNvSpPr/>
      </dsp:nvSpPr>
      <dsp:spPr>
        <a:xfrm>
          <a:off x="254278" y="2294550"/>
          <a:ext cx="462323" cy="4623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071D82-6B20-45B3-9B96-597C9A39D16C}">
      <dsp:nvSpPr>
        <dsp:cNvPr id="0" name=""/>
        <dsp:cNvSpPr/>
      </dsp:nvSpPr>
      <dsp:spPr>
        <a:xfrm>
          <a:off x="970879" y="2105418"/>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what they need to do to achieve objectives</a:t>
          </a:r>
          <a:endParaRPr lang="en-US" sz="1900" kern="1200"/>
        </a:p>
      </dsp:txBody>
      <dsp:txXfrm>
        <a:off x="970879" y="2105418"/>
        <a:ext cx="5939507" cy="840588"/>
      </dsp:txXfrm>
    </dsp:sp>
    <dsp:sp modelId="{5F0C58C0-6719-40CE-BC20-506834C462AB}">
      <dsp:nvSpPr>
        <dsp:cNvPr id="0" name=""/>
        <dsp:cNvSpPr/>
      </dsp:nvSpPr>
      <dsp:spPr>
        <a:xfrm>
          <a:off x="0" y="3156154"/>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9A5283-26CE-426E-A171-F878BA044941}">
      <dsp:nvSpPr>
        <dsp:cNvPr id="0" name=""/>
        <dsp:cNvSpPr/>
      </dsp:nvSpPr>
      <dsp:spPr>
        <a:xfrm>
          <a:off x="254278" y="3345286"/>
          <a:ext cx="462323" cy="4623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90149-18B2-499E-BDE6-38C017838B3A}">
      <dsp:nvSpPr>
        <dsp:cNvPr id="0" name=""/>
        <dsp:cNvSpPr/>
      </dsp:nvSpPr>
      <dsp:spPr>
        <a:xfrm>
          <a:off x="970879" y="3156154"/>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Be given the opportunity to develop careers</a:t>
          </a:r>
          <a:endParaRPr lang="en-US" sz="1900" kern="1200"/>
        </a:p>
      </dsp:txBody>
      <dsp:txXfrm>
        <a:off x="970879" y="3156154"/>
        <a:ext cx="5939507" cy="840588"/>
      </dsp:txXfrm>
    </dsp:sp>
    <dsp:sp modelId="{556CE96A-1FED-4750-BCE4-8ADC1E59D9A8}">
      <dsp:nvSpPr>
        <dsp:cNvPr id="0" name=""/>
        <dsp:cNvSpPr/>
      </dsp:nvSpPr>
      <dsp:spPr>
        <a:xfrm>
          <a:off x="0" y="4206889"/>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062B3-AA08-40F1-942D-01AC05299347}">
      <dsp:nvSpPr>
        <dsp:cNvPr id="0" name=""/>
        <dsp:cNvSpPr/>
      </dsp:nvSpPr>
      <dsp:spPr>
        <a:xfrm>
          <a:off x="254278" y="4396022"/>
          <a:ext cx="462323" cy="4623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61447-0143-4B7A-8F58-A8B0F5B71136}">
      <dsp:nvSpPr>
        <dsp:cNvPr id="0" name=""/>
        <dsp:cNvSpPr/>
      </dsp:nvSpPr>
      <dsp:spPr>
        <a:xfrm>
          <a:off x="970879" y="4206889"/>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Discuss their development needs with their manager</a:t>
          </a:r>
          <a:endParaRPr lang="en-US" sz="1900" kern="1200"/>
        </a:p>
      </dsp:txBody>
      <dsp:txXfrm>
        <a:off x="970879" y="4206889"/>
        <a:ext cx="5939507" cy="8405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13BC0-0AF1-4417-9316-C8B7B36614C9}">
      <dsp:nvSpPr>
        <dsp:cNvPr id="0" name=""/>
        <dsp:cNvSpPr/>
      </dsp:nvSpPr>
      <dsp:spPr>
        <a:xfrm>
          <a:off x="0" y="1634"/>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C13B3-125C-4F2E-B86B-8F4FBD5E3269}">
      <dsp:nvSpPr>
        <dsp:cNvPr id="0" name=""/>
        <dsp:cNvSpPr/>
      </dsp:nvSpPr>
      <dsp:spPr>
        <a:xfrm>
          <a:off x="210629" y="158301"/>
          <a:ext cx="382963" cy="3829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45CFE1-F0AA-4B0C-BB7A-BEEB708791E4}">
      <dsp:nvSpPr>
        <dsp:cNvPr id="0" name=""/>
        <dsp:cNvSpPr/>
      </dsp:nvSpPr>
      <dsp:spPr>
        <a:xfrm>
          <a:off x="804223" y="1634"/>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nature of typical performance management systems</a:t>
          </a:r>
          <a:endParaRPr lang="en-US" sz="1900" kern="1200"/>
        </a:p>
      </dsp:txBody>
      <dsp:txXfrm>
        <a:off x="804223" y="1634"/>
        <a:ext cx="6106163" cy="696297"/>
      </dsp:txXfrm>
    </dsp:sp>
    <dsp:sp modelId="{E16824E8-A35E-471A-B940-FB5B292E3C8D}">
      <dsp:nvSpPr>
        <dsp:cNvPr id="0" name=""/>
        <dsp:cNvSpPr/>
      </dsp:nvSpPr>
      <dsp:spPr>
        <a:xfrm>
          <a:off x="0" y="872005"/>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A2AEE-59C4-40CD-8AD4-B7406D26A2C5}">
      <dsp:nvSpPr>
        <dsp:cNvPr id="0" name=""/>
        <dsp:cNvSpPr/>
      </dsp:nvSpPr>
      <dsp:spPr>
        <a:xfrm>
          <a:off x="210629" y="1028672"/>
          <a:ext cx="382963" cy="3829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7C50FE-273F-4032-96AA-70970D2F56E8}">
      <dsp:nvSpPr>
        <dsp:cNvPr id="0" name=""/>
        <dsp:cNvSpPr/>
      </dsp:nvSpPr>
      <dsp:spPr>
        <a:xfrm>
          <a:off x="804223" y="872005"/>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annual review or appraisal</a:t>
          </a:r>
          <a:endParaRPr lang="en-US" sz="1900" kern="1200"/>
        </a:p>
      </dsp:txBody>
      <dsp:txXfrm>
        <a:off x="804223" y="872005"/>
        <a:ext cx="6106163" cy="696297"/>
      </dsp:txXfrm>
    </dsp:sp>
    <dsp:sp modelId="{EBC3BBC7-2230-4BE2-8B93-51D9B364686E}">
      <dsp:nvSpPr>
        <dsp:cNvPr id="0" name=""/>
        <dsp:cNvSpPr/>
      </dsp:nvSpPr>
      <dsp:spPr>
        <a:xfrm>
          <a:off x="0" y="1742377"/>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0C0A5-484E-49CA-ACF7-736B7C6034D6}">
      <dsp:nvSpPr>
        <dsp:cNvPr id="0" name=""/>
        <dsp:cNvSpPr/>
      </dsp:nvSpPr>
      <dsp:spPr>
        <a:xfrm>
          <a:off x="210629" y="1899044"/>
          <a:ext cx="382963" cy="3829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F98C6E-DC7A-42ED-B9E6-0F19036DBD0E}">
      <dsp:nvSpPr>
        <dsp:cNvPr id="0" name=""/>
        <dsp:cNvSpPr/>
      </dsp:nvSpPr>
      <dsp:spPr>
        <a:xfrm>
          <a:off x="804223" y="1742377"/>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practice of rating</a:t>
          </a:r>
          <a:endParaRPr lang="en-US" sz="1900" kern="1200"/>
        </a:p>
      </dsp:txBody>
      <dsp:txXfrm>
        <a:off x="804223" y="1742377"/>
        <a:ext cx="6106163" cy="696297"/>
      </dsp:txXfrm>
    </dsp:sp>
    <dsp:sp modelId="{89C3B5EA-6D9D-4336-883C-5EE53EC8A782}">
      <dsp:nvSpPr>
        <dsp:cNvPr id="0" name=""/>
        <dsp:cNvSpPr/>
      </dsp:nvSpPr>
      <dsp:spPr>
        <a:xfrm>
          <a:off x="0" y="2612749"/>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C8243-DFB7-4D42-88DC-AAF50202E4C3}">
      <dsp:nvSpPr>
        <dsp:cNvPr id="0" name=""/>
        <dsp:cNvSpPr/>
      </dsp:nvSpPr>
      <dsp:spPr>
        <a:xfrm>
          <a:off x="210629" y="2769416"/>
          <a:ext cx="382963" cy="3829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750302-718C-4828-822A-8E9BBD2BEF08}">
      <dsp:nvSpPr>
        <dsp:cNvPr id="0" name=""/>
        <dsp:cNvSpPr/>
      </dsp:nvSpPr>
      <dsp:spPr>
        <a:xfrm>
          <a:off x="804223" y="2612749"/>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Objective setting</a:t>
          </a:r>
          <a:endParaRPr lang="en-US" sz="1900" kern="1200"/>
        </a:p>
      </dsp:txBody>
      <dsp:txXfrm>
        <a:off x="804223" y="2612749"/>
        <a:ext cx="6106163" cy="696297"/>
      </dsp:txXfrm>
    </dsp:sp>
    <dsp:sp modelId="{237FA3FB-DA49-4332-83DB-5E96C0DC0C51}">
      <dsp:nvSpPr>
        <dsp:cNvPr id="0" name=""/>
        <dsp:cNvSpPr/>
      </dsp:nvSpPr>
      <dsp:spPr>
        <a:xfrm>
          <a:off x="0" y="3483121"/>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CCC810-3EB6-46BC-ABA9-688F6450B4B5}">
      <dsp:nvSpPr>
        <dsp:cNvPr id="0" name=""/>
        <dsp:cNvSpPr/>
      </dsp:nvSpPr>
      <dsp:spPr>
        <a:xfrm>
          <a:off x="210629" y="3639788"/>
          <a:ext cx="382963" cy="3829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D38F5D-E544-40D5-9BA6-01A4B1BAAE18}">
      <dsp:nvSpPr>
        <dsp:cNvPr id="0" name=""/>
        <dsp:cNvSpPr/>
      </dsp:nvSpPr>
      <dsp:spPr>
        <a:xfrm>
          <a:off x="804223" y="3483121"/>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link to performance pay</a:t>
          </a:r>
          <a:endParaRPr lang="en-US" sz="1900" kern="1200"/>
        </a:p>
      </dsp:txBody>
      <dsp:txXfrm>
        <a:off x="804223" y="3483121"/>
        <a:ext cx="6106163" cy="696297"/>
      </dsp:txXfrm>
    </dsp:sp>
    <dsp:sp modelId="{9179749F-731B-4FD1-8941-AF4C52632025}">
      <dsp:nvSpPr>
        <dsp:cNvPr id="0" name=""/>
        <dsp:cNvSpPr/>
      </dsp:nvSpPr>
      <dsp:spPr>
        <a:xfrm>
          <a:off x="0" y="4353493"/>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CF491-D0FC-4D2E-AB97-898C67931180}">
      <dsp:nvSpPr>
        <dsp:cNvPr id="0" name=""/>
        <dsp:cNvSpPr/>
      </dsp:nvSpPr>
      <dsp:spPr>
        <a:xfrm>
          <a:off x="210629" y="4510160"/>
          <a:ext cx="382963" cy="3829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4C0172-4B85-41F3-AA29-1313575A1348}">
      <dsp:nvSpPr>
        <dsp:cNvPr id="0" name=""/>
        <dsp:cNvSpPr/>
      </dsp:nvSpPr>
      <dsp:spPr>
        <a:xfrm>
          <a:off x="804223" y="4353493"/>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Line managers who lack skills and/or interest</a:t>
          </a:r>
          <a:endParaRPr lang="en-US" sz="1900" kern="1200"/>
        </a:p>
      </dsp:txBody>
      <dsp:txXfrm>
        <a:off x="804223" y="4353493"/>
        <a:ext cx="6106163" cy="6962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51DC6-C3D5-48BB-A09E-0114BDFF1A8D}">
      <dsp:nvSpPr>
        <dsp:cNvPr id="0" name=""/>
        <dsp:cNvSpPr/>
      </dsp:nvSpPr>
      <dsp:spPr>
        <a:xfrm>
          <a:off x="0" y="465"/>
          <a:ext cx="11029950" cy="10895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5332B-5497-4898-96D0-EE33BF146135}">
      <dsp:nvSpPr>
        <dsp:cNvPr id="0" name=""/>
        <dsp:cNvSpPr/>
      </dsp:nvSpPr>
      <dsp:spPr>
        <a:xfrm>
          <a:off x="329582" y="245609"/>
          <a:ext cx="599240" cy="5992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491DB2-11E0-4A0D-8D15-7BB13062F8A0}">
      <dsp:nvSpPr>
        <dsp:cNvPr id="0" name=""/>
        <dsp:cNvSpPr/>
      </dsp:nvSpPr>
      <dsp:spPr>
        <a:xfrm>
          <a:off x="1258405" y="465"/>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933450">
            <a:lnSpc>
              <a:spcPct val="90000"/>
            </a:lnSpc>
            <a:spcBef>
              <a:spcPct val="0"/>
            </a:spcBef>
            <a:spcAft>
              <a:spcPct val="35000"/>
            </a:spcAft>
            <a:buNone/>
          </a:pPr>
          <a:r>
            <a:rPr lang="en-GB" sz="2100" kern="1200"/>
            <a:t>Based on the theory and practice of appreciative inquiry, and has roots in positive psychology.</a:t>
          </a:r>
          <a:endParaRPr lang="en-US" sz="2100" kern="1200"/>
        </a:p>
      </dsp:txBody>
      <dsp:txXfrm>
        <a:off x="1258405" y="465"/>
        <a:ext cx="9771544" cy="1089528"/>
      </dsp:txXfrm>
    </dsp:sp>
    <dsp:sp modelId="{8F611092-0BFB-48B9-B514-D5B03169B805}">
      <dsp:nvSpPr>
        <dsp:cNvPr id="0" name=""/>
        <dsp:cNvSpPr/>
      </dsp:nvSpPr>
      <dsp:spPr>
        <a:xfrm>
          <a:off x="0" y="1362376"/>
          <a:ext cx="11029950" cy="10895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2818C-468B-44C5-AF5A-FC7A7603BBD1}">
      <dsp:nvSpPr>
        <dsp:cNvPr id="0" name=""/>
        <dsp:cNvSpPr/>
      </dsp:nvSpPr>
      <dsp:spPr>
        <a:xfrm>
          <a:off x="329582" y="1607520"/>
          <a:ext cx="599240" cy="5992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ACCD9C-27B2-49E7-A866-29195582ED06}">
      <dsp:nvSpPr>
        <dsp:cNvPr id="0" name=""/>
        <dsp:cNvSpPr/>
      </dsp:nvSpPr>
      <dsp:spPr>
        <a:xfrm>
          <a:off x="1258405" y="136237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933450">
            <a:lnSpc>
              <a:spcPct val="90000"/>
            </a:lnSpc>
            <a:spcBef>
              <a:spcPct val="0"/>
            </a:spcBef>
            <a:spcAft>
              <a:spcPct val="35000"/>
            </a:spcAft>
            <a:buNone/>
          </a:pPr>
          <a:r>
            <a:rPr lang="en-GB" sz="2100" kern="1200"/>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sz="2100" kern="1200"/>
        </a:p>
      </dsp:txBody>
      <dsp:txXfrm>
        <a:off x="1258405" y="1362376"/>
        <a:ext cx="9771544" cy="1089528"/>
      </dsp:txXfrm>
    </dsp:sp>
    <dsp:sp modelId="{3CF527E2-7886-46BB-87E8-4E5729504C74}">
      <dsp:nvSpPr>
        <dsp:cNvPr id="0" name=""/>
        <dsp:cNvSpPr/>
      </dsp:nvSpPr>
      <dsp:spPr>
        <a:xfrm>
          <a:off x="0" y="2724286"/>
          <a:ext cx="11029950" cy="10895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08B1E-DBB6-451D-8532-685697BC57A3}">
      <dsp:nvSpPr>
        <dsp:cNvPr id="0" name=""/>
        <dsp:cNvSpPr/>
      </dsp:nvSpPr>
      <dsp:spPr>
        <a:xfrm>
          <a:off x="329582" y="2969430"/>
          <a:ext cx="599240" cy="5992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010DBF-105F-482D-A552-3CA0C81148C1}">
      <dsp:nvSpPr>
        <dsp:cNvPr id="0" name=""/>
        <dsp:cNvSpPr/>
      </dsp:nvSpPr>
      <dsp:spPr>
        <a:xfrm>
          <a:off x="1258405" y="272428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933450">
            <a:lnSpc>
              <a:spcPct val="90000"/>
            </a:lnSpc>
            <a:spcBef>
              <a:spcPct val="0"/>
            </a:spcBef>
            <a:spcAft>
              <a:spcPct val="35000"/>
            </a:spcAft>
            <a:buNone/>
          </a:pPr>
          <a:r>
            <a:rPr lang="en-GB" sz="2100" kern="1200"/>
            <a:t>Kluger and Nir (2010) developed the "feedforward interview" (FFI) based on the appreciative interview component of appreciate inquiry.  More on the next slide!</a:t>
          </a:r>
          <a:endParaRPr lang="en-US" sz="2100" kern="1200"/>
        </a:p>
      </dsp:txBody>
      <dsp:txXfrm>
        <a:off x="1258405" y="2724286"/>
        <a:ext cx="9771544" cy="1089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1019D0-E2C0-4A40-A709-4F1A2E4C52C1}" type="datetimeFigureOut">
              <a:t>3/3/2026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8113FC-9CCC-4ACF-AA83-43E9F69D31AC}" type="slidenum">
              <a:t>‹#›</a:t>
            </a:fld>
            <a:endParaRPr lang="en-GB"/>
          </a:p>
        </p:txBody>
      </p:sp>
    </p:spTree>
    <p:extLst>
      <p:ext uri="{BB962C8B-B14F-4D97-AF65-F5344CB8AC3E}">
        <p14:creationId xmlns:p14="http://schemas.microsoft.com/office/powerpoint/2010/main" val="791711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PDCA"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www.basildon.gov.uk/media/10705/2020-21-Performance-Management-Framework/pdf/Performance_Management_Framework_-_accessible.pdf?m=637635136115930000"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ipd.org/uk/knowledge/factsheets/appraisals-factsheet/"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cipd.org/uk/knowledge/evidence-reviews/evidence-people-performance/?_gl=1*ox0ehx*_ga*MTM2NjY3MzA3OC4xNjk3MDQwMTI0*_ga_D9HN5GYHYY*MTcwOTYzNDMxNC4xOS4xLjE3MDk2MzUyMzguNDAuMC4w"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3</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have PM data?</a:t>
            </a:r>
          </a:p>
        </p:txBody>
      </p:sp>
      <p:sp>
        <p:nvSpPr>
          <p:cNvPr id="4" name="Slide Number Placeholder 3"/>
          <p:cNvSpPr>
            <a:spLocks noGrp="1"/>
          </p:cNvSpPr>
          <p:nvPr>
            <p:ph type="sldNum" sz="quarter" idx="5"/>
          </p:nvPr>
        </p:nvSpPr>
        <p:spPr/>
        <p:txBody>
          <a:bodyPr/>
          <a:lstStyle/>
          <a:p>
            <a:fld id="{E48113FC-9CCC-4ACF-AA83-43E9F69D31AC}" type="slidenum">
              <a:rPr lang="en-GB" smtClean="0"/>
              <a:t>5</a:t>
            </a:fld>
            <a:endParaRPr lang="en-GB"/>
          </a:p>
        </p:txBody>
      </p:sp>
    </p:spTree>
    <p:extLst>
      <p:ext uri="{BB962C8B-B14F-4D97-AF65-F5344CB8AC3E}">
        <p14:creationId xmlns:p14="http://schemas.microsoft.com/office/powerpoint/2010/main" val="1120032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PM harmful or damaging in your opinion?</a:t>
            </a:r>
          </a:p>
        </p:txBody>
      </p:sp>
      <p:sp>
        <p:nvSpPr>
          <p:cNvPr id="4" name="Slide Number Placeholder 3"/>
          <p:cNvSpPr>
            <a:spLocks noGrp="1"/>
          </p:cNvSpPr>
          <p:nvPr>
            <p:ph type="sldNum" sz="quarter" idx="5"/>
          </p:nvPr>
        </p:nvSpPr>
        <p:spPr/>
        <p:txBody>
          <a:bodyPr/>
          <a:lstStyle/>
          <a:p>
            <a:fld id="{E48113FC-9CCC-4ACF-AA83-43E9F69D31AC}" type="slidenum">
              <a:rPr lang="en-GB" smtClean="0"/>
              <a:t>15</a:t>
            </a:fld>
            <a:endParaRPr lang="en-GB"/>
          </a:p>
        </p:txBody>
      </p:sp>
    </p:spTree>
    <p:extLst>
      <p:ext uri="{BB962C8B-B14F-4D97-AF65-F5344CB8AC3E}">
        <p14:creationId xmlns:p14="http://schemas.microsoft.com/office/powerpoint/2010/main" val="356193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a:t>
            </a:r>
          </a:p>
        </p:txBody>
      </p:sp>
      <p:sp>
        <p:nvSpPr>
          <p:cNvPr id="4" name="Slide Number Placeholder 3"/>
          <p:cNvSpPr>
            <a:spLocks noGrp="1"/>
          </p:cNvSpPr>
          <p:nvPr>
            <p:ph type="sldNum" sz="quarter" idx="5"/>
          </p:nvPr>
        </p:nvSpPr>
        <p:spPr/>
        <p:txBody>
          <a:bodyPr/>
          <a:lstStyle/>
          <a:p>
            <a:fld id="{E48113FC-9CCC-4ACF-AA83-43E9F69D31AC}" type="slidenum">
              <a:rPr lang="en-GB" smtClean="0"/>
              <a:t>17</a:t>
            </a:fld>
            <a:endParaRPr lang="en-GB"/>
          </a:p>
        </p:txBody>
      </p:sp>
    </p:spTree>
    <p:extLst>
      <p:ext uri="{BB962C8B-B14F-4D97-AF65-F5344CB8AC3E}">
        <p14:creationId xmlns:p14="http://schemas.microsoft.com/office/powerpoint/2010/main" val="2514414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this work in practice?</a:t>
            </a:r>
          </a:p>
        </p:txBody>
      </p:sp>
      <p:sp>
        <p:nvSpPr>
          <p:cNvPr id="4" name="Slide Number Placeholder 3"/>
          <p:cNvSpPr>
            <a:spLocks noGrp="1"/>
          </p:cNvSpPr>
          <p:nvPr>
            <p:ph type="sldNum" sz="quarter" idx="5"/>
          </p:nvPr>
        </p:nvSpPr>
        <p:spPr/>
        <p:txBody>
          <a:bodyPr/>
          <a:lstStyle/>
          <a:p>
            <a:fld id="{E48113FC-9CCC-4ACF-AA83-43E9F69D31AC}" type="slidenum">
              <a:rPr lang="en-GB" smtClean="0"/>
              <a:t>19</a:t>
            </a:fld>
            <a:endParaRPr lang="en-GB"/>
          </a:p>
        </p:txBody>
      </p:sp>
    </p:spTree>
    <p:extLst>
      <p:ext uri="{BB962C8B-B14F-4D97-AF65-F5344CB8AC3E}">
        <p14:creationId xmlns:p14="http://schemas.microsoft.com/office/powerpoint/2010/main" val="3430361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8113FC-9CCC-4ACF-AA83-43E9F69D31AC}" type="slidenum">
              <a:rPr lang="en-GB" smtClean="0"/>
              <a:t>20</a:t>
            </a:fld>
            <a:endParaRPr lang="en-GB"/>
          </a:p>
        </p:txBody>
      </p:sp>
    </p:spTree>
    <p:extLst>
      <p:ext uri="{BB962C8B-B14F-4D97-AF65-F5344CB8AC3E}">
        <p14:creationId xmlns:p14="http://schemas.microsoft.com/office/powerpoint/2010/main" val="4277712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64B51"/>
                </a:solidFill>
                <a:effectLst/>
                <a:latin typeface="Arial" panose="020B0604020202020204" pitchFamily="34" charset="0"/>
              </a:rPr>
              <a:t>Basildon Borough Council’s approach to performance management is based on the ‘plan-do-review-improve’ cycle (outlined below) which is based on the </a:t>
            </a:r>
            <a:r>
              <a:rPr lang="en-GB" b="1" i="0" u="none" strike="noStrike" dirty="0">
                <a:solidFill>
                  <a:srgbClr val="006699"/>
                </a:solidFill>
                <a:effectLst/>
                <a:latin typeface="Arial" panose="020B0604020202020204" pitchFamily="34" charset="0"/>
                <a:hlinkClick r:id="rId3" tooltip="(opens in a new window)"/>
              </a:rPr>
              <a:t>‘plan–do–check–adjust’ (PDCA) design and management method</a:t>
            </a:r>
            <a:r>
              <a:rPr lang="en-GB" b="0" i="0" dirty="0">
                <a:solidFill>
                  <a:srgbClr val="464B51"/>
                </a:solidFill>
                <a:effectLst/>
                <a:latin typeface="Arial" panose="020B0604020202020204" pitchFamily="34" charset="0"/>
              </a:rPr>
              <a:t>.</a:t>
            </a:r>
          </a:p>
          <a:p>
            <a:endParaRPr lang="en-GB" b="0" i="0" dirty="0">
              <a:solidFill>
                <a:srgbClr val="464B51"/>
              </a:solidFill>
              <a:effectLst/>
              <a:latin typeface="Arial" panose="020B0604020202020204" pitchFamily="34" charset="0"/>
            </a:endParaRPr>
          </a:p>
          <a:p>
            <a:pPr algn="l">
              <a:spcAft>
                <a:spcPts val="1500"/>
              </a:spcAft>
            </a:pPr>
            <a:r>
              <a:rPr lang="en-GB" b="0" i="0" dirty="0">
                <a:solidFill>
                  <a:srgbClr val="464B51"/>
                </a:solidFill>
                <a:effectLst/>
                <a:latin typeface="Arial" panose="020B0604020202020204" pitchFamily="34" charset="0"/>
              </a:rPr>
              <a:t>Basildon Borough Council’s </a:t>
            </a:r>
            <a:r>
              <a:rPr lang="en-GB" b="1" i="0" u="none" strike="noStrike" dirty="0">
                <a:solidFill>
                  <a:srgbClr val="006699"/>
                </a:solidFill>
                <a:effectLst/>
                <a:latin typeface="Arial" panose="020B0604020202020204" pitchFamily="34" charset="0"/>
                <a:hlinkClick r:id="rId4" tooltip="(opens in a new window)"/>
              </a:rPr>
              <a:t>performance management framework</a:t>
            </a:r>
            <a:r>
              <a:rPr lang="en-GB" b="0" i="0" dirty="0">
                <a:solidFill>
                  <a:srgbClr val="464B51"/>
                </a:solidFill>
                <a:effectLst/>
                <a:latin typeface="Arial" panose="020B0604020202020204" pitchFamily="34" charset="0"/>
              </a:rPr>
              <a:t> outlines how the council will ensure that it achieves the vision and priorities set out in its corporate plan. The framework recognises both the diversity of the council’s business, and that services already respond to a wide range of other performance management requirements (such as statutory returns, partnership working arrangements, and different legal, regulatory or policy frameworks). As such, it builds on what is already in place.</a:t>
            </a:r>
          </a:p>
          <a:p>
            <a:pPr algn="l">
              <a:spcAft>
                <a:spcPts val="1500"/>
              </a:spcAft>
            </a:pPr>
            <a:r>
              <a:rPr lang="en-GB" b="0" i="0" dirty="0">
                <a:solidFill>
                  <a:srgbClr val="464B51"/>
                </a:solidFill>
                <a:effectLst/>
                <a:latin typeface="Arial" panose="020B0604020202020204" pitchFamily="34" charset="0"/>
              </a:rPr>
              <a:t>The council’s policy decisions are taken through the established committee system. The chief executive then identifies how and when these decisions will be delivered and the resources needed to do so, and structures the council accordingly. The council’s strategic leadership team (SLT) drives the importance of performance management from the top, ensures that the organisation is clear about its aims and that priorities within the corporate plan are delivered.</a:t>
            </a:r>
          </a:p>
          <a:p>
            <a:endParaRPr lang="en-GB" dirty="0"/>
          </a:p>
        </p:txBody>
      </p:sp>
      <p:sp>
        <p:nvSpPr>
          <p:cNvPr id="4" name="Slide Number Placeholder 3"/>
          <p:cNvSpPr>
            <a:spLocks noGrp="1"/>
          </p:cNvSpPr>
          <p:nvPr>
            <p:ph type="sldNum" sz="quarter" idx="5"/>
          </p:nvPr>
        </p:nvSpPr>
        <p:spPr/>
        <p:txBody>
          <a:bodyPr/>
          <a:lstStyle/>
          <a:p>
            <a:fld id="{E48113FC-9CCC-4ACF-AA83-43E9F69D31AC}" type="slidenum">
              <a:rPr lang="en-GB" smtClean="0"/>
              <a:t>21</a:t>
            </a:fld>
            <a:endParaRPr lang="en-GB"/>
          </a:p>
        </p:txBody>
      </p:sp>
    </p:spTree>
    <p:extLst>
      <p:ext uri="{BB962C8B-B14F-4D97-AF65-F5344CB8AC3E}">
        <p14:creationId xmlns:p14="http://schemas.microsoft.com/office/powerpoint/2010/main" val="230631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020"/>
                </a:solidFill>
                <a:effectLst/>
                <a:latin typeface="Museo"/>
              </a:rPr>
              <a:t>One of the latest ideas about how to improve performance management is the idea of ‘</a:t>
            </a:r>
            <a:r>
              <a:rPr lang="en-GB" b="0" i="0" dirty="0" err="1">
                <a:solidFill>
                  <a:srgbClr val="202020"/>
                </a:solidFill>
                <a:effectLst/>
                <a:latin typeface="Museo"/>
              </a:rPr>
              <a:t>ratingless</a:t>
            </a:r>
            <a:r>
              <a:rPr lang="en-GB" b="0" i="0" dirty="0">
                <a:solidFill>
                  <a:srgbClr val="202020"/>
                </a:solidFill>
                <a:effectLst/>
                <a:latin typeface="Museo"/>
              </a:rPr>
              <a:t>’ reviews, ‘which offer the employee feedback on performance and/or development but offer no summary numerical or letter grade’.</a:t>
            </a:r>
          </a:p>
          <a:p>
            <a:endParaRPr lang="en-GB" b="0" i="0" dirty="0">
              <a:solidFill>
                <a:srgbClr val="202020"/>
              </a:solidFill>
              <a:effectLst/>
              <a:latin typeface="Museo"/>
            </a:endParaRPr>
          </a:p>
          <a:p>
            <a:pPr algn="l"/>
            <a:r>
              <a:rPr lang="en-GB" b="0" i="0" dirty="0">
                <a:solidFill>
                  <a:srgbClr val="202020"/>
                </a:solidFill>
                <a:effectLst/>
                <a:latin typeface="Museo"/>
              </a:rPr>
              <a:t>There has also been research looking at why employers are doing this. For instance, one study found four primary reasons, to:</a:t>
            </a:r>
          </a:p>
          <a:p>
            <a:pPr algn="l">
              <a:buFont typeface="Arial" panose="020B0604020202020204" pitchFamily="34" charset="0"/>
              <a:buChar char="•"/>
            </a:pPr>
            <a:r>
              <a:rPr lang="en-GB" b="0" i="0" dirty="0">
                <a:solidFill>
                  <a:srgbClr val="202020"/>
                </a:solidFill>
                <a:effectLst/>
                <a:latin typeface="Museo"/>
              </a:rPr>
              <a:t>improve process effectiveness</a:t>
            </a:r>
          </a:p>
          <a:p>
            <a:pPr algn="l">
              <a:buFont typeface="Arial" panose="020B0604020202020204" pitchFamily="34" charset="0"/>
              <a:buChar char="•"/>
            </a:pPr>
            <a:r>
              <a:rPr lang="en-GB" b="0" i="0" dirty="0">
                <a:solidFill>
                  <a:srgbClr val="202020"/>
                </a:solidFill>
                <a:effectLst/>
                <a:latin typeface="Museo"/>
              </a:rPr>
              <a:t>increase performance</a:t>
            </a:r>
          </a:p>
          <a:p>
            <a:pPr algn="l">
              <a:buFont typeface="Arial" panose="020B0604020202020204" pitchFamily="34" charset="0"/>
              <a:buChar char="•"/>
            </a:pPr>
            <a:r>
              <a:rPr lang="en-GB" b="0" i="0" dirty="0">
                <a:solidFill>
                  <a:srgbClr val="202020"/>
                </a:solidFill>
                <a:effectLst/>
                <a:latin typeface="Museo"/>
              </a:rPr>
              <a:t>reduce the time and resources devoted to ratings</a:t>
            </a:r>
          </a:p>
          <a:p>
            <a:pPr algn="l">
              <a:buFont typeface="Arial" panose="020B0604020202020204" pitchFamily="34" charset="0"/>
              <a:buChar char="•"/>
            </a:pPr>
            <a:r>
              <a:rPr lang="en-GB" b="0" i="0" dirty="0">
                <a:solidFill>
                  <a:srgbClr val="202020"/>
                </a:solidFill>
                <a:effectLst/>
                <a:latin typeface="Museo"/>
              </a:rPr>
              <a:t>help make the process more agile.</a:t>
            </a:r>
          </a:p>
          <a:p>
            <a:endParaRPr lang="en-GB" dirty="0"/>
          </a:p>
        </p:txBody>
      </p:sp>
      <p:sp>
        <p:nvSpPr>
          <p:cNvPr id="4" name="Slide Number Placeholder 3"/>
          <p:cNvSpPr>
            <a:spLocks noGrp="1"/>
          </p:cNvSpPr>
          <p:nvPr>
            <p:ph type="sldNum" sz="quarter" idx="5"/>
          </p:nvPr>
        </p:nvSpPr>
        <p:spPr/>
        <p:txBody>
          <a:bodyPr/>
          <a:lstStyle/>
          <a:p>
            <a:fld id="{E48113FC-9CCC-4ACF-AA83-43E9F69D31AC}" type="slidenum">
              <a:rPr lang="en-GB" smtClean="0"/>
              <a:t>22</a:t>
            </a:fld>
            <a:endParaRPr lang="en-GB"/>
          </a:p>
        </p:txBody>
      </p:sp>
    </p:spTree>
    <p:extLst>
      <p:ext uri="{BB962C8B-B14F-4D97-AF65-F5344CB8AC3E}">
        <p14:creationId xmlns:p14="http://schemas.microsoft.com/office/powerpoint/2010/main" val="1834796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ea typeface="+mn-lt"/>
                <a:cs typeface="+mn-lt"/>
                <a:hlinkClick r:id="rId3"/>
              </a:rPr>
              <a:t>https://www.cipd.org/uk/knowledge/factsheets/appraisals-factsheet/</a:t>
            </a:r>
            <a:r>
              <a:rPr lang="en-GB" sz="1200" dirty="0">
                <a:solidFill>
                  <a:schemeClr val="tx2"/>
                </a:solidFill>
                <a:ea typeface="+mn-lt"/>
                <a:cs typeface="+mn-lt"/>
              </a:rPr>
              <a: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ea typeface="+mn-lt"/>
                <a:cs typeface="+mn-lt"/>
                <a:hlinkClick r:id="rId4"/>
              </a:rPr>
              <a:t>https://www.cipd.org/uk/knowledge/evidence-reviews/evidence-people-performance/?_gl=1*ox0ehx*_ga*MTM2NjY3MzA3OC4xNjk3MDQwMTI0*_ga_D9HN5GYHYY*MTcwOTYzNDMxNC4xOS4xLjE3MDk2MzUyMzguNDAuMC4w</a:t>
            </a:r>
            <a:r>
              <a:rPr lang="en-GB" sz="1200" dirty="0">
                <a:solidFill>
                  <a:schemeClr val="tx2"/>
                </a:solidFill>
                <a:ea typeface="+mn-lt"/>
                <a:cs typeface="+mn-lt"/>
              </a:rPr>
              <a:t> </a:t>
            </a:r>
          </a:p>
          <a:p>
            <a:endParaRPr lang="en-GB" dirty="0"/>
          </a:p>
          <a:p>
            <a:endParaRPr lang="en-GB" dirty="0"/>
          </a:p>
        </p:txBody>
      </p:sp>
      <p:sp>
        <p:nvSpPr>
          <p:cNvPr id="4" name="Slide Number Placeholder 3"/>
          <p:cNvSpPr>
            <a:spLocks noGrp="1"/>
          </p:cNvSpPr>
          <p:nvPr>
            <p:ph type="sldNum" sz="quarter" idx="5"/>
          </p:nvPr>
        </p:nvSpPr>
        <p:spPr/>
        <p:txBody>
          <a:bodyPr/>
          <a:lstStyle/>
          <a:p>
            <a:fld id="{E48113FC-9CCC-4ACF-AA83-43E9F69D31AC}" type="slidenum">
              <a:rPr lang="en-GB" smtClean="0"/>
              <a:t>23</a:t>
            </a:fld>
            <a:endParaRPr lang="en-GB"/>
          </a:p>
        </p:txBody>
      </p:sp>
    </p:spTree>
    <p:extLst>
      <p:ext uri="{BB962C8B-B14F-4D97-AF65-F5344CB8AC3E}">
        <p14:creationId xmlns:p14="http://schemas.microsoft.com/office/powerpoint/2010/main" val="3744068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8113FC-9CCC-4ACF-AA83-43E9F69D31AC}" type="slidenum">
              <a:rPr lang="en-GB" smtClean="0"/>
              <a:t>24</a:t>
            </a:fld>
            <a:endParaRPr lang="en-GB"/>
          </a:p>
        </p:txBody>
      </p:sp>
    </p:spTree>
    <p:extLst>
      <p:ext uri="{BB962C8B-B14F-4D97-AF65-F5344CB8AC3E}">
        <p14:creationId xmlns:p14="http://schemas.microsoft.com/office/powerpoint/2010/main" val="4289305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63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1210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35300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6307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496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9624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74972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14169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7764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3/3/2026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4936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3/3/2026</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2751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3/3/2026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497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3/3/2026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244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3/3/2026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12284972"/>
      </p:ext>
    </p:extLst>
  </p:cSld>
  <p:clrMap bg1="lt1" tx1="dk1" bg2="lt2" tx2="dk2" accent1="accent1" accent2="accent2" accent3="accent3" accent4="accent4" accent5="accent5" accent6="accent6" hlink="hlink" folHlink="folHlink"/>
  <p:sldLayoutIdLst>
    <p:sldLayoutId id="2147483734" r:id="rId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ocal.gov.uk/case-studies/performance-management-basildon-borough-counci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3" Type="http://schemas.openxmlformats.org/officeDocument/2006/relationships/hyperlink" Target="https://www.cipd.org/uk/knowledge/bitesize-research/ratingless-performance-review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23.xml.rels><?xml version="1.0" encoding="UTF-8" standalone="yes"?>
<Relationships xmlns="http://schemas.openxmlformats.org/package/2006/relationships"><Relationship Id="rId3" Type="http://schemas.openxmlformats.org/officeDocument/2006/relationships/hyperlink" Target="https://www.cipd.org/uk/knowledge/evidence-reviews/evidence-people-performance/?_gl=1*ox0ehx*_ga*MTM2NjY3MzA3OC4xNjk3MDQwMTI0*_ga_D9HN5GYHYY*MTcwOTYzNDMxNC4xOS4xLjE3MDk2MzUyMzguNDAuMC4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uk/knowledge/case-studies/bbc/"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online.hbs.edu/blog/post/leadership-vs-managementv" TargetMode="External"/><Relationship Id="rId2" Type="http://schemas.openxmlformats.org/officeDocument/2006/relationships/image" Target="../media/image64.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12.xml"/><Relationship Id="rId1" Type="http://schemas.openxmlformats.org/officeDocument/2006/relationships/video" Target="https://www.youtube.com/embed/PfXEceZzND0?feature=oembed" TargetMode="External"/><Relationship Id="rId4" Type="http://schemas.openxmlformats.org/officeDocument/2006/relationships/image" Target="../media/image66.jpe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ascade And Plants">
            <a:extLst>
              <a:ext uri="{FF2B5EF4-FFF2-40B4-BE49-F238E27FC236}">
                <a16:creationId xmlns:a16="http://schemas.microsoft.com/office/drawing/2014/main" id="{E688A9E3-B12E-20D0-AE28-0AC5CFBF865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GB" sz="3600">
                <a:solidFill>
                  <a:schemeClr val="bg1"/>
                </a:solidFill>
                <a:cs typeface="Calibri Light"/>
              </a:rPr>
              <a:t>The  Meaning and nature of Performance Management</a:t>
            </a:r>
            <a:endParaRPr lang="en-GB" sz="3600">
              <a:solidFill>
                <a:schemeClr val="bg1"/>
              </a:solidFill>
            </a:endParaRPr>
          </a:p>
        </p:txBody>
      </p:sp>
      <p:sp>
        <p:nvSpPr>
          <p:cNvPr id="3" name="Subtitle 2"/>
          <p:cNvSpPr>
            <a:spLocks noGrp="1"/>
          </p:cNvSpPr>
          <p:nvPr>
            <p:ph type="subTitle" idx="1"/>
          </p:nvPr>
        </p:nvSpPr>
        <p:spPr>
          <a:xfrm>
            <a:off x="1100051" y="4158916"/>
            <a:ext cx="10058400" cy="1195834"/>
          </a:xfrm>
          <a:effectLst>
            <a:outerShdw blurRad="50800" dist="38100" dir="2700000" algn="tl" rotWithShape="0">
              <a:prstClr val="black">
                <a:alpha val="40000"/>
              </a:prstClr>
            </a:outerShdw>
          </a:effectLst>
        </p:spPr>
        <p:txBody>
          <a:bodyPr vert="horz" lIns="91440" tIns="45720" rIns="91440" bIns="45720" rtlCol="0" anchor="t">
            <a:normAutofit/>
          </a:bodyPr>
          <a:lstStyle/>
          <a:p>
            <a:pPr algn="ctr"/>
            <a:endParaRPr lang="en-GB" sz="1800" dirty="0">
              <a:solidFill>
                <a:schemeClr val="bg1"/>
              </a:solidFill>
              <a:cs typeface="Calibri"/>
            </a:endParaRP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A7B06-1055-8506-1CAF-7075CB3E5867}"/>
              </a:ext>
            </a:extLst>
          </p:cNvPr>
          <p:cNvSpPr>
            <a:spLocks noGrp="1"/>
          </p:cNvSpPr>
          <p:nvPr>
            <p:ph type="title"/>
          </p:nvPr>
        </p:nvSpPr>
        <p:spPr>
          <a:xfrm>
            <a:off x="477078" y="516836"/>
            <a:ext cx="3100136" cy="1960234"/>
          </a:xfrm>
        </p:spPr>
        <p:txBody>
          <a:bodyPr>
            <a:normAutofit/>
          </a:bodyPr>
          <a:lstStyle/>
          <a:p>
            <a:r>
              <a:rPr lang="en-GB" sz="4000">
                <a:solidFill>
                  <a:srgbClr val="21BD28"/>
                </a:solidFill>
              </a:rPr>
              <a:t>Last week</a:t>
            </a:r>
          </a:p>
        </p:txBody>
      </p:sp>
      <p:cxnSp>
        <p:nvCxnSpPr>
          <p:cNvPr id="11" name="Straight Connector 1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D93A8-485D-3ECE-CAB1-B754D53C11FF}"/>
              </a:ext>
            </a:extLst>
          </p:cNvPr>
          <p:cNvSpPr>
            <a:spLocks noGrp="1"/>
          </p:cNvSpPr>
          <p:nvPr>
            <p:ph idx="1"/>
          </p:nvPr>
        </p:nvSpPr>
        <p:spPr>
          <a:xfrm>
            <a:off x="492371" y="2790855"/>
            <a:ext cx="3084844" cy="3311766"/>
          </a:xfrm>
        </p:spPr>
        <p:txBody>
          <a:bodyPr vert="horz" lIns="0" tIns="45720" rIns="0" bIns="45720" rtlCol="0">
            <a:normAutofit/>
          </a:bodyPr>
          <a:lstStyle/>
          <a:p>
            <a:r>
              <a:rPr lang="en-GB" sz="1600" dirty="0"/>
              <a:t>We reflected upon the vital role of the line manager and various leadership styles</a:t>
            </a:r>
          </a:p>
          <a:p>
            <a:pPr marL="0" indent="0">
              <a:buNone/>
            </a:pPr>
            <a:endParaRPr lang="en-GB" sz="1600" dirty="0"/>
          </a:p>
        </p:txBody>
      </p:sp>
      <p:pic>
        <p:nvPicPr>
          <p:cNvPr id="5" name="Picture 4" descr="One orange paper boat leading a group of white paper boats">
            <a:extLst>
              <a:ext uri="{FF2B5EF4-FFF2-40B4-BE49-F238E27FC236}">
                <a16:creationId xmlns:a16="http://schemas.microsoft.com/office/drawing/2014/main" id="{DC6C1A9D-1517-AF83-4DC0-F203362040AF}"/>
              </a:ext>
            </a:extLst>
          </p:cNvPr>
          <p:cNvPicPr>
            <a:picLocks noChangeAspect="1"/>
          </p:cNvPicPr>
          <p:nvPr/>
        </p:nvPicPr>
        <p:blipFill rotWithShape="1">
          <a:blip r:embed="rId2"/>
          <a:srcRect r="21104" b="-10"/>
          <a:stretch/>
        </p:blipFill>
        <p:spPr>
          <a:xfrm>
            <a:off x="4080728" y="10"/>
            <a:ext cx="8111272" cy="6857990"/>
          </a:xfrm>
          <a:prstGeom prst="rect">
            <a:avLst/>
          </a:prstGeom>
        </p:spPr>
      </p:pic>
    </p:spTree>
    <p:extLst>
      <p:ext uri="{BB962C8B-B14F-4D97-AF65-F5344CB8AC3E}">
        <p14:creationId xmlns:p14="http://schemas.microsoft.com/office/powerpoint/2010/main" val="622057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1F769D-E28F-B84C-C880-3017D4668DEE}"/>
              </a:ext>
            </a:extLst>
          </p:cNvPr>
          <p:cNvPicPr>
            <a:picLocks noChangeAspect="1"/>
          </p:cNvPicPr>
          <p:nvPr/>
        </p:nvPicPr>
        <p:blipFill rotWithShape="1">
          <a:blip r:embed="rId4">
            <a:duotone>
              <a:prstClr val="black"/>
              <a:schemeClr val="accent5">
                <a:tint val="45000"/>
                <a:satMod val="400000"/>
              </a:schemeClr>
            </a:duotone>
            <a:alphaModFix amt="25000"/>
          </a:blip>
          <a:srcRect t="14773" r="9091"/>
          <a:stretch/>
        </p:blipFill>
        <p:spPr>
          <a:xfrm>
            <a:off x="20" y="10"/>
            <a:ext cx="12191979" cy="6857990"/>
          </a:xfrm>
          <a:prstGeom prst="rect">
            <a:avLst/>
          </a:prstGeom>
        </p:spPr>
      </p:pic>
      <p:sp>
        <p:nvSpPr>
          <p:cNvPr id="2" name="Title 1"/>
          <p:cNvSpPr>
            <a:spLocks noGrp="1"/>
          </p:cNvSpPr>
          <p:nvPr>
            <p:ph type="ctrTitle"/>
          </p:nvPr>
        </p:nvSpPr>
        <p:spPr>
          <a:xfrm>
            <a:off x="1154955" y="1447800"/>
            <a:ext cx="8825658" cy="3329581"/>
          </a:xfrm>
        </p:spPr>
        <p:txBody>
          <a:bodyPr rtlCol="0">
            <a:normAutofit/>
          </a:bodyPr>
          <a:lstStyle/>
          <a:p>
            <a:r>
              <a:rPr lang="en-GB" dirty="0"/>
              <a:t>Driving Performance</a:t>
            </a:r>
            <a:endParaRPr lang="en-US" dirty="0"/>
          </a:p>
        </p:txBody>
      </p:sp>
      <p:sp>
        <p:nvSpPr>
          <p:cNvPr id="3" name="Subtitle 2"/>
          <p:cNvSpPr>
            <a:spLocks noGrp="1"/>
          </p:cNvSpPr>
          <p:nvPr>
            <p:ph type="subTitle" idx="1"/>
          </p:nvPr>
        </p:nvSpPr>
        <p:spPr>
          <a:xfrm>
            <a:off x="1154955" y="4777380"/>
            <a:ext cx="8825658" cy="861420"/>
          </a:xfrm>
        </p:spPr>
        <p:txBody>
          <a:bodyPr rtlCol="0">
            <a:normAutofit fontScale="85000" lnSpcReduction="20000"/>
          </a:bodyPr>
          <a:lstStyle/>
          <a:p>
            <a:r>
              <a:rPr lang="en-GB" dirty="0"/>
              <a:t>IMPACT OF PERFORMANCE MANAGEMENT APPROACHES AND HOW PERFORMANCE MANAGEMENT DATA CAN BE USED TO DRIVE IMPROVEMENTS</a:t>
            </a:r>
          </a:p>
        </p:txBody>
      </p:sp>
    </p:spTree>
    <p:extLst>
      <p:ext uri="{BB962C8B-B14F-4D97-AF65-F5344CB8AC3E}">
        <p14:creationId xmlns:p14="http://schemas.microsoft.com/office/powerpoint/2010/main" val="356326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95AE-19F3-58F5-CF5E-C03CCBFC7864}"/>
              </a:ext>
            </a:extLst>
          </p:cNvPr>
          <p:cNvSpPr>
            <a:spLocks noGrp="1"/>
          </p:cNvSpPr>
          <p:nvPr>
            <p:ph type="title"/>
          </p:nvPr>
        </p:nvSpPr>
        <p:spPr>
          <a:xfrm>
            <a:off x="5411931" y="452718"/>
            <a:ext cx="4638903" cy="1400530"/>
          </a:xfrm>
        </p:spPr>
        <p:txBody>
          <a:bodyPr>
            <a:normAutofit/>
          </a:bodyPr>
          <a:lstStyle/>
          <a:p>
            <a:r>
              <a:rPr lang="en-GB"/>
              <a:t>What is it?</a:t>
            </a:r>
          </a:p>
        </p:txBody>
      </p:sp>
      <p:pic>
        <p:nvPicPr>
          <p:cNvPr id="14" name="Picture 13" descr="Group of people holding strings">
            <a:extLst>
              <a:ext uri="{FF2B5EF4-FFF2-40B4-BE49-F238E27FC236}">
                <a16:creationId xmlns:a16="http://schemas.microsoft.com/office/drawing/2014/main" id="{35BF5A9C-32DF-A65B-B4DD-F6909E103B79}"/>
              </a:ext>
            </a:extLst>
          </p:cNvPr>
          <p:cNvPicPr>
            <a:picLocks noChangeAspect="1"/>
          </p:cNvPicPr>
          <p:nvPr/>
        </p:nvPicPr>
        <p:blipFill rotWithShape="1">
          <a:blip r:embed="rId3"/>
          <a:srcRect l="42091" r="6604"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2" name="Slide Number Placeholder 12">
            <a:extLst>
              <a:ext uri="{FF2B5EF4-FFF2-40B4-BE49-F238E27FC236}">
                <a16:creationId xmlns:a16="http://schemas.microsoft.com/office/drawing/2014/main" id="{E81E43C7-A0CC-1802-1337-C72177715401}"/>
              </a:ext>
            </a:extLst>
          </p:cNvPr>
          <p:cNvSpPr>
            <a:spLocks noGrp="1"/>
          </p:cNvSpPr>
          <p:nvPr>
            <p:ph type="sldNum" sz="quarter" idx="12"/>
          </p:nvPr>
        </p:nvSpPr>
        <p:spPr>
          <a:xfrm>
            <a:off x="10352540" y="295729"/>
            <a:ext cx="838199" cy="767687"/>
          </a:xfrm>
        </p:spPr>
        <p:txBody>
          <a:bodyPr>
            <a:normAutofit/>
          </a:bodyPr>
          <a:lstStyle/>
          <a:p>
            <a:pPr>
              <a:spcAft>
                <a:spcPts val="600"/>
              </a:spcAft>
            </a:pPr>
            <a:fld id="{5E84AC6A-A0EF-437B-BCEE-4772B0214A58}" type="slidenum">
              <a:rPr lang="en-US"/>
              <a:pPr>
                <a:spcAft>
                  <a:spcPts val="600"/>
                </a:spcAft>
              </a:pPr>
              <a:t>4</a:t>
            </a:fld>
            <a:endParaRPr lang="en-US"/>
          </a:p>
        </p:txBody>
      </p:sp>
      <p:sp>
        <p:nvSpPr>
          <p:cNvPr id="3" name="Content Placeholder 2">
            <a:extLst>
              <a:ext uri="{FF2B5EF4-FFF2-40B4-BE49-F238E27FC236}">
                <a16:creationId xmlns:a16="http://schemas.microsoft.com/office/drawing/2014/main" id="{05EC1F30-85C0-C9F5-2675-5B3A7F6547DF}"/>
              </a:ext>
            </a:extLst>
          </p:cNvPr>
          <p:cNvSpPr>
            <a:spLocks noGrp="1"/>
          </p:cNvSpPr>
          <p:nvPr>
            <p:ph idx="1"/>
          </p:nvPr>
        </p:nvSpPr>
        <p:spPr>
          <a:xfrm>
            <a:off x="5410950" y="2052918"/>
            <a:ext cx="4638903" cy="4195481"/>
          </a:xfrm>
        </p:spPr>
        <p:txBody>
          <a:bodyPr vert="horz" lIns="91440" tIns="45720" rIns="91440" bIns="45720" rtlCol="0">
            <a:normAutofit/>
          </a:bodyPr>
          <a:lstStyle/>
          <a:p>
            <a:r>
              <a:rPr lang="en-GB"/>
              <a:t>Not a single activity</a:t>
            </a:r>
          </a:p>
          <a:p>
            <a:r>
              <a:rPr lang="en-GB"/>
              <a:t>Establishes objectives in line with mission and strategy</a:t>
            </a:r>
          </a:p>
          <a:p>
            <a:r>
              <a:rPr lang="en-GB"/>
              <a:t>Improves performance</a:t>
            </a:r>
          </a:p>
          <a:p>
            <a:r>
              <a:rPr lang="en-GB"/>
              <a:t>Holds people to account</a:t>
            </a:r>
          </a:p>
          <a:p>
            <a:r>
              <a:rPr lang="en-GB"/>
              <a:t>Two-way, regular, open</a:t>
            </a:r>
          </a:p>
        </p:txBody>
      </p:sp>
      <p:sp>
        <p:nvSpPr>
          <p:cNvPr id="8" name="Date Placeholder 10">
            <a:extLst>
              <a:ext uri="{FF2B5EF4-FFF2-40B4-BE49-F238E27FC236}">
                <a16:creationId xmlns:a16="http://schemas.microsoft.com/office/drawing/2014/main" id="{4DEB0A7C-20DF-4833-FAB5-B191FC96B095}"/>
              </a:ext>
            </a:extLst>
          </p:cNvPr>
          <p:cNvSpPr>
            <a:spLocks noGrp="1"/>
          </p:cNvSpPr>
          <p:nvPr>
            <p:ph type="dt" sz="half" idx="10"/>
          </p:nvPr>
        </p:nvSpPr>
        <p:spPr>
          <a:xfrm rot="5400000">
            <a:off x="10155639" y="1790701"/>
            <a:ext cx="990599" cy="304799"/>
          </a:xfrm>
        </p:spPr>
        <p:txBody>
          <a:bodyPr>
            <a:normAutofit/>
          </a:bodyPr>
          <a:lstStyle/>
          <a:p>
            <a:pPr>
              <a:spcAft>
                <a:spcPts val="600"/>
              </a:spcAft>
            </a:pPr>
            <a:fld id="{8A30D767-F653-423A-93E6-AAC55B8F1B4C}" type="datetime1">
              <a:rPr lang="en-US"/>
              <a:pPr>
                <a:spcAft>
                  <a:spcPts val="600"/>
                </a:spcAft>
              </a:pPr>
              <a:t>3/3/2026</a:t>
            </a:fld>
            <a:endParaRPr lang="en-US"/>
          </a:p>
        </p:txBody>
      </p:sp>
      <p:sp>
        <p:nvSpPr>
          <p:cNvPr id="10" name="Footer Placeholder 11">
            <a:extLst>
              <a:ext uri="{FF2B5EF4-FFF2-40B4-BE49-F238E27FC236}">
                <a16:creationId xmlns:a16="http://schemas.microsoft.com/office/drawing/2014/main" id="{D3F11434-174D-1999-3EFB-12EAB103792E}"/>
              </a:ext>
            </a:extLst>
          </p:cNvPr>
          <p:cNvSpPr>
            <a:spLocks noGrp="1"/>
          </p:cNvSpPr>
          <p:nvPr>
            <p:ph type="ftr" sz="quarter" idx="11"/>
          </p:nvPr>
        </p:nvSpPr>
        <p:spPr>
          <a:xfrm rot="5400000">
            <a:off x="8951573" y="3225297"/>
            <a:ext cx="3859795" cy="304801"/>
          </a:xfrm>
        </p:spPr>
        <p:txBody>
          <a:bodyPr>
            <a:normAutofit/>
          </a:bodyPr>
          <a:lstStyle/>
          <a:p>
            <a:pPr>
              <a:spcAft>
                <a:spcPts val="600"/>
              </a:spcAft>
            </a:pPr>
            <a:r>
              <a:rPr lang="en-US"/>
              <a:t>Sample Footer Text</a:t>
            </a:r>
          </a:p>
        </p:txBody>
      </p:sp>
    </p:spTree>
    <p:extLst>
      <p:ext uri="{BB962C8B-B14F-4D97-AF65-F5344CB8AC3E}">
        <p14:creationId xmlns:p14="http://schemas.microsoft.com/office/powerpoint/2010/main" val="3885393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B055F-75D3-35C2-C176-8029DF218533}"/>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7400">
                <a:solidFill>
                  <a:schemeClr val="tx1">
                    <a:lumMod val="85000"/>
                    <a:lumOff val="15000"/>
                  </a:schemeClr>
                </a:solidFill>
              </a:rPr>
              <a:t>What does it look like in your organisation?</a:t>
            </a:r>
          </a:p>
        </p:txBody>
      </p:sp>
      <p:sp>
        <p:nvSpPr>
          <p:cNvPr id="3" name="Content Placeholder 2">
            <a:extLst>
              <a:ext uri="{FF2B5EF4-FFF2-40B4-BE49-F238E27FC236}">
                <a16:creationId xmlns:a16="http://schemas.microsoft.com/office/drawing/2014/main" id="{FE820B2C-99F5-18DE-6556-3B79A454533E}"/>
              </a:ext>
            </a:extLst>
          </p:cNvPr>
          <p:cNvSpPr>
            <a:spLocks noGrp="1"/>
          </p:cNvSpPr>
          <p:nvPr>
            <p:ph idx="1"/>
          </p:nvPr>
        </p:nvSpPr>
        <p:spPr>
          <a:xfrm>
            <a:off x="5289753" y="4672739"/>
            <a:ext cx="6269347" cy="1021498"/>
          </a:xfrm>
        </p:spPr>
        <p:txBody>
          <a:bodyPr vert="horz" lIns="91440" tIns="45720" rIns="91440" bIns="45720" rtlCol="0">
            <a:normAutofit/>
          </a:bodyPr>
          <a:lstStyle/>
          <a:p>
            <a:pPr marL="0" indent="0">
              <a:buNone/>
            </a:pPr>
            <a:r>
              <a:rPr lang="en-US" cap="all" spc="200">
                <a:solidFill>
                  <a:schemeClr val="tx1">
                    <a:lumMod val="85000"/>
                    <a:lumOff val="15000"/>
                  </a:schemeClr>
                </a:solidFill>
              </a:rPr>
              <a:t>Group discussion</a:t>
            </a:r>
          </a:p>
        </p:txBody>
      </p:sp>
      <p:pic>
        <p:nvPicPr>
          <p:cNvPr id="5" name="Picture 4" descr="Large skydiving group mid-air">
            <a:extLst>
              <a:ext uri="{FF2B5EF4-FFF2-40B4-BE49-F238E27FC236}">
                <a16:creationId xmlns:a16="http://schemas.microsoft.com/office/drawing/2014/main" id="{DF0D2222-CEDB-6B1F-A6E6-778A814D9CF1}"/>
              </a:ext>
            </a:extLst>
          </p:cNvPr>
          <p:cNvPicPr>
            <a:picLocks noChangeAspect="1"/>
          </p:cNvPicPr>
          <p:nvPr/>
        </p:nvPicPr>
        <p:blipFill rotWithShape="1">
          <a:blip r:embed="rId3"/>
          <a:srcRect l="28332" r="26653" b="3"/>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788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D1B13EB-D562-22C8-F94D-7C39709564B5}"/>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Defined </a:t>
            </a:r>
          </a:p>
        </p:txBody>
      </p:sp>
      <p:pic>
        <p:nvPicPr>
          <p:cNvPr id="5" name="Picture 4" descr="Three arrows on bullseye">
            <a:extLst>
              <a:ext uri="{FF2B5EF4-FFF2-40B4-BE49-F238E27FC236}">
                <a16:creationId xmlns:a16="http://schemas.microsoft.com/office/drawing/2014/main" id="{D28BF43E-28DC-1E36-04E2-253D3187AF36}"/>
              </a:ext>
            </a:extLst>
          </p:cNvPr>
          <p:cNvPicPr>
            <a:picLocks noChangeAspect="1"/>
          </p:cNvPicPr>
          <p:nvPr/>
        </p:nvPicPr>
        <p:blipFill rotWithShape="1">
          <a:blip r:embed="rId2"/>
          <a:srcRect l="11594" r="44744" b="5"/>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7FEB68-AC33-0E90-739E-42D0707C0C8B}"/>
              </a:ext>
            </a:extLst>
          </p:cNvPr>
          <p:cNvSpPr>
            <a:spLocks noGrp="1"/>
          </p:cNvSpPr>
          <p:nvPr>
            <p:ph idx="1"/>
          </p:nvPr>
        </p:nvSpPr>
        <p:spPr>
          <a:xfrm>
            <a:off x="5116784" y="2546224"/>
            <a:ext cx="5977938" cy="3342747"/>
          </a:xfrm>
        </p:spPr>
        <p:txBody>
          <a:bodyPr vert="horz" lIns="0" tIns="45720" rIns="0" bIns="45720" rtlCol="0">
            <a:normAutofit fontScale="92500" lnSpcReduction="20000"/>
          </a:bodyPr>
          <a:lstStyle/>
          <a:p>
            <a:r>
              <a:rPr lang="en-GB" sz="1800" dirty="0">
                <a:solidFill>
                  <a:srgbClr val="FFFFFF"/>
                </a:solidFill>
              </a:rPr>
              <a:t>"A broad set of activities aimed at improving employee performance" (</a:t>
            </a:r>
            <a:r>
              <a:rPr lang="en-GB" sz="1800" dirty="0" err="1">
                <a:solidFill>
                  <a:srgbClr val="FFFFFF"/>
                </a:solidFill>
              </a:rPr>
              <a:t>DeNisi</a:t>
            </a:r>
            <a:r>
              <a:rPr lang="en-GB" sz="1800" dirty="0">
                <a:solidFill>
                  <a:srgbClr val="FFFFFF"/>
                </a:solidFill>
              </a:rPr>
              <a:t> and Pritchard, 2006)</a:t>
            </a:r>
          </a:p>
          <a:p>
            <a:endParaRPr lang="en-GB" sz="1800" dirty="0">
              <a:solidFill>
                <a:srgbClr val="FFFFFF"/>
              </a:solidFill>
            </a:endParaRPr>
          </a:p>
          <a:p>
            <a:pPr marL="0" indent="0">
              <a:buNone/>
            </a:pPr>
            <a:r>
              <a:rPr lang="en-GB" sz="1800" dirty="0">
                <a:solidFill>
                  <a:srgbClr val="FFFFFF"/>
                </a:solidFill>
              </a:rPr>
              <a:t>"The process of improving performance by setting individual and team goals that are aligned to the strategic goals of the organisation" (Armstrong,  2022)</a:t>
            </a:r>
          </a:p>
          <a:p>
            <a:pPr marL="0" indent="0">
              <a:buNone/>
            </a:pPr>
            <a:endParaRPr lang="en-GB" sz="1800" dirty="0">
              <a:solidFill>
                <a:srgbClr val="FFFFFF"/>
              </a:solidFill>
            </a:endParaRPr>
          </a:p>
          <a:p>
            <a:pPr marL="0" indent="0">
              <a:buNone/>
            </a:pPr>
            <a:r>
              <a:rPr lang="en-GB" sz="1800" dirty="0"/>
              <a:t>Formal performance management systems attempt to represent the normal processes of management: planning, executing, reviewing, taking corrective action, as a procedure for managing performance. (Armstrong, 2022)</a:t>
            </a:r>
          </a:p>
          <a:p>
            <a:pPr marL="0" indent="0">
              <a:buNone/>
            </a:pPr>
            <a:endParaRPr lang="en-GB" sz="1800" dirty="0">
              <a:solidFill>
                <a:srgbClr val="FFFFFF"/>
              </a:solidFill>
            </a:endParaRPr>
          </a:p>
        </p:txBody>
      </p:sp>
    </p:spTree>
    <p:extLst>
      <p:ext uri="{BB962C8B-B14F-4D97-AF65-F5344CB8AC3E}">
        <p14:creationId xmlns:p14="http://schemas.microsoft.com/office/powerpoint/2010/main" val="13532428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F5C2C2-F19A-119D-2EF8-48AA2E658EA7}"/>
              </a:ext>
            </a:extLst>
          </p:cNvPr>
          <p:cNvSpPr>
            <a:spLocks noGrp="1"/>
          </p:cNvSpPr>
          <p:nvPr>
            <p:ph type="title"/>
          </p:nvPr>
        </p:nvSpPr>
        <p:spPr>
          <a:xfrm>
            <a:off x="642259" y="634946"/>
            <a:ext cx="3372529" cy="5055904"/>
          </a:xfrm>
        </p:spPr>
        <p:txBody>
          <a:bodyPr anchor="ctr">
            <a:normAutofit/>
          </a:bodyPr>
          <a:lstStyle/>
          <a:p>
            <a:r>
              <a:rPr lang="en-GB" sz="4900"/>
              <a:t>Components (Armstrong, 2022)</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4529D58-8AD8-690F-9917-BB2553C543EC}"/>
              </a:ext>
            </a:extLst>
          </p:cNvPr>
          <p:cNvGraphicFramePr>
            <a:graphicFrameLocks noGrp="1"/>
          </p:cNvGraphicFramePr>
          <p:nvPr>
            <p:ph idx="1"/>
            <p:extLst>
              <p:ext uri="{D42A27DB-BD31-4B8C-83A1-F6EECF244321}">
                <p14:modId xmlns:p14="http://schemas.microsoft.com/office/powerpoint/2010/main" val="3475973556"/>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07777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2" name="Straight Connector 2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8C0E0-17EA-6201-8766-0DF32A01923A}"/>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4800"/>
              <a:t>Distinct from performance appraisal</a:t>
            </a:r>
          </a:p>
        </p:txBody>
      </p:sp>
      <p:cxnSp>
        <p:nvCxnSpPr>
          <p:cNvPr id="24" name="Straight Connector 23">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8055C574-43CC-A101-3C1A-0A82ACA6DB2D}"/>
              </a:ext>
            </a:extLst>
          </p:cNvPr>
          <p:cNvSpPr>
            <a:spLocks/>
          </p:cNvSpPr>
          <p:nvPr/>
        </p:nvSpPr>
        <p:spPr>
          <a:xfrm>
            <a:off x="1130760" y="2098515"/>
            <a:ext cx="4608556" cy="731334"/>
          </a:xfrm>
          <a:prstGeom prst="rect">
            <a:avLst/>
          </a:prstGeom>
        </p:spPr>
        <p:txBody>
          <a:bodyPr/>
          <a:lstStyle/>
          <a:p>
            <a:pPr defTabSz="905256">
              <a:spcAft>
                <a:spcPts val="600"/>
              </a:spcAft>
            </a:pPr>
            <a:r>
              <a:rPr lang="en-GB" sz="1782" kern="1200">
                <a:solidFill>
                  <a:schemeClr val="tx1"/>
                </a:solidFill>
                <a:latin typeface="+mn-lt"/>
                <a:ea typeface="+mn-ea"/>
                <a:cs typeface="+mn-cs"/>
              </a:rPr>
              <a:t>Performance management </a:t>
            </a:r>
            <a:endParaRPr lang="en-GB"/>
          </a:p>
        </p:txBody>
      </p:sp>
      <p:sp>
        <p:nvSpPr>
          <p:cNvPr id="4" name="Content Placeholder 3">
            <a:extLst>
              <a:ext uri="{FF2B5EF4-FFF2-40B4-BE49-F238E27FC236}">
                <a16:creationId xmlns:a16="http://schemas.microsoft.com/office/drawing/2014/main" id="{96BA70D9-E2E4-3F5D-C57E-AAA92B23903C}"/>
              </a:ext>
            </a:extLst>
          </p:cNvPr>
          <p:cNvSpPr>
            <a:spLocks/>
          </p:cNvSpPr>
          <p:nvPr/>
        </p:nvSpPr>
        <p:spPr>
          <a:xfrm>
            <a:off x="1130760" y="2993335"/>
            <a:ext cx="4608556" cy="2891260"/>
          </a:xfrm>
          <a:prstGeom prst="rect">
            <a:avLst/>
          </a:prstGeom>
        </p:spPr>
        <p:txBody>
          <a:bodyPr vert="horz" lIns="0" tIns="45720" rIns="0" bIns="45720" rtlCol="0" anchor="t">
            <a:normAutofit/>
          </a:bodyPr>
          <a:lstStyle/>
          <a:p>
            <a:pPr defTabSz="905256">
              <a:spcAft>
                <a:spcPts val="600"/>
              </a:spcAft>
            </a:pPr>
            <a:r>
              <a:rPr lang="en-GB" sz="1782" kern="1200">
                <a:solidFill>
                  <a:schemeClr val="tx1"/>
                </a:solidFill>
                <a:latin typeface="+mn-lt"/>
                <a:ea typeface="+mn-ea"/>
                <a:cs typeface="+mn-cs"/>
              </a:rPr>
              <a:t>A broad set of activities that includes appraisal</a:t>
            </a:r>
          </a:p>
          <a:p>
            <a:pPr defTabSz="905256">
              <a:spcAft>
                <a:spcPts val="600"/>
              </a:spcAft>
            </a:pPr>
            <a:r>
              <a:rPr lang="en-GB" sz="1782" kern="1200">
                <a:solidFill>
                  <a:schemeClr val="tx1"/>
                </a:solidFill>
                <a:latin typeface="+mn-lt"/>
                <a:ea typeface="+mn-ea"/>
                <a:cs typeface="+mn-cs"/>
              </a:rPr>
              <a:t>Term arose when practitioners and scholars began talking about transforming appraisal from an event to a process</a:t>
            </a:r>
          </a:p>
          <a:p>
            <a:pPr defTabSz="905256">
              <a:spcAft>
                <a:spcPts val="600"/>
              </a:spcAft>
            </a:pPr>
            <a:r>
              <a:rPr lang="en-GB" sz="1782" kern="1200">
                <a:solidFill>
                  <a:schemeClr val="tx1"/>
                </a:solidFill>
                <a:latin typeface="+mn-lt"/>
                <a:ea typeface="+mn-ea"/>
                <a:cs typeface="+mn-cs"/>
              </a:rPr>
              <a:t>Aims to improve performance</a:t>
            </a:r>
            <a:endParaRPr lang="en-GB"/>
          </a:p>
        </p:txBody>
      </p:sp>
      <p:sp>
        <p:nvSpPr>
          <p:cNvPr id="5" name="Text Placeholder 4">
            <a:extLst>
              <a:ext uri="{FF2B5EF4-FFF2-40B4-BE49-F238E27FC236}">
                <a16:creationId xmlns:a16="http://schemas.microsoft.com/office/drawing/2014/main" id="{E2A981A4-6076-3C39-E2EA-88D7E54A363A}"/>
              </a:ext>
            </a:extLst>
          </p:cNvPr>
          <p:cNvSpPr>
            <a:spLocks/>
          </p:cNvSpPr>
          <p:nvPr/>
        </p:nvSpPr>
        <p:spPr>
          <a:xfrm>
            <a:off x="6513010" y="2098515"/>
            <a:ext cx="4608556" cy="731334"/>
          </a:xfrm>
          <a:prstGeom prst="rect">
            <a:avLst/>
          </a:prstGeom>
        </p:spPr>
        <p:txBody>
          <a:bodyPr lIns="91440" tIns="45720" rIns="91440" bIns="45720" anchor="t"/>
          <a:lstStyle/>
          <a:p>
            <a:pPr defTabSz="905256">
              <a:spcAft>
                <a:spcPts val="600"/>
              </a:spcAft>
            </a:pPr>
            <a:r>
              <a:rPr lang="en-GB" sz="1750" dirty="0"/>
              <a:t>Appraisal</a:t>
            </a:r>
            <a:endParaRPr lang="en-GB" dirty="0"/>
          </a:p>
        </p:txBody>
      </p:sp>
      <p:sp>
        <p:nvSpPr>
          <p:cNvPr id="6" name="Content Placeholder 5">
            <a:extLst>
              <a:ext uri="{FF2B5EF4-FFF2-40B4-BE49-F238E27FC236}">
                <a16:creationId xmlns:a16="http://schemas.microsoft.com/office/drawing/2014/main" id="{A47C8401-8A61-2D27-1709-335A44F0FD52}"/>
              </a:ext>
            </a:extLst>
          </p:cNvPr>
          <p:cNvSpPr>
            <a:spLocks/>
          </p:cNvSpPr>
          <p:nvPr/>
        </p:nvSpPr>
        <p:spPr>
          <a:xfrm>
            <a:off x="6513010" y="2993334"/>
            <a:ext cx="4608556" cy="2891260"/>
          </a:xfrm>
          <a:prstGeom prst="rect">
            <a:avLst/>
          </a:prstGeom>
        </p:spPr>
        <p:txBody>
          <a:bodyPr vert="horz" lIns="0" tIns="45720" rIns="0" bIns="45720" rtlCol="0" anchor="t">
            <a:normAutofit/>
          </a:bodyPr>
          <a:lstStyle/>
          <a:p>
            <a:pPr defTabSz="905256">
              <a:spcAft>
                <a:spcPts val="600"/>
              </a:spcAft>
            </a:pPr>
            <a:r>
              <a:rPr lang="en-GB" sz="1782" kern="1200">
                <a:solidFill>
                  <a:schemeClr val="tx1"/>
                </a:solidFill>
                <a:latin typeface="+mn-lt"/>
                <a:ea typeface="+mn-ea"/>
                <a:cs typeface="+mn-cs"/>
              </a:rPr>
              <a:t>A discrete, formal event, once or twice a year, which has clearly stated dimensions and an evaluation process.</a:t>
            </a:r>
          </a:p>
          <a:p>
            <a:pPr defTabSz="905256">
              <a:spcAft>
                <a:spcPts val="600"/>
              </a:spcAft>
            </a:pPr>
            <a:r>
              <a:rPr lang="en-GB" sz="1782" kern="1200">
                <a:solidFill>
                  <a:schemeClr val="tx1"/>
                </a:solidFill>
                <a:latin typeface="+mn-lt"/>
                <a:ea typeface="+mn-ea"/>
                <a:cs typeface="+mn-cs"/>
              </a:rPr>
              <a:t>Measures performance</a:t>
            </a:r>
            <a:endParaRPr lang="en-GB"/>
          </a:p>
        </p:txBody>
      </p:sp>
    </p:spTree>
    <p:extLst>
      <p:ext uri="{BB962C8B-B14F-4D97-AF65-F5344CB8AC3E}">
        <p14:creationId xmlns:p14="http://schemas.microsoft.com/office/powerpoint/2010/main" val="15547823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arrows on bullseye">
            <a:extLst>
              <a:ext uri="{FF2B5EF4-FFF2-40B4-BE49-F238E27FC236}">
                <a16:creationId xmlns:a16="http://schemas.microsoft.com/office/drawing/2014/main" id="{59E06D4D-65D1-DD71-BF1B-C6B3432B24C4}"/>
              </a:ext>
            </a:extLst>
          </p:cNvPr>
          <p:cNvPicPr>
            <a:picLocks noChangeAspect="1"/>
          </p:cNvPicPr>
          <p:nvPr/>
        </p:nvPicPr>
        <p:blipFill rotWithShape="1">
          <a:blip r:embed="rId2"/>
          <a:srcRect t="13966" r="-2" b="-2"/>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5BC98-7097-39F6-109D-C0106D9CE693}"/>
              </a:ext>
            </a:extLst>
          </p:cNvPr>
          <p:cNvSpPr>
            <a:spLocks noGrp="1"/>
          </p:cNvSpPr>
          <p:nvPr>
            <p:ph type="title"/>
          </p:nvPr>
        </p:nvSpPr>
        <p:spPr>
          <a:xfrm>
            <a:off x="854277" y="1475234"/>
            <a:ext cx="3214307" cy="2901694"/>
          </a:xfrm>
        </p:spPr>
        <p:txBody>
          <a:bodyPr vert="horz" lIns="91440" tIns="45720" rIns="91440" bIns="45720" rtlCol="0" anchor="b">
            <a:normAutofit/>
          </a:bodyPr>
          <a:lstStyle/>
          <a:p>
            <a:r>
              <a:rPr lang="en-US" sz="4400">
                <a:solidFill>
                  <a:schemeClr val="bg1"/>
                </a:solidFill>
              </a:rPr>
              <a:t>The nature of performance management</a:t>
            </a:r>
          </a:p>
        </p:txBody>
      </p:sp>
      <p:sp>
        <p:nvSpPr>
          <p:cNvPr id="3" name="Content Placeholder 2">
            <a:extLst>
              <a:ext uri="{FF2B5EF4-FFF2-40B4-BE49-F238E27FC236}">
                <a16:creationId xmlns:a16="http://schemas.microsoft.com/office/drawing/2014/main" id="{02ECBD1E-DBC6-79C7-2CEC-DDA7A07BDFF9}"/>
              </a:ext>
            </a:extLst>
          </p:cNvPr>
          <p:cNvSpPr>
            <a:spLocks noGrp="1"/>
          </p:cNvSpPr>
          <p:nvPr>
            <p:ph idx="1"/>
          </p:nvPr>
        </p:nvSpPr>
        <p:spPr>
          <a:xfrm>
            <a:off x="858610" y="4608576"/>
            <a:ext cx="3205640" cy="774186"/>
          </a:xfrm>
        </p:spPr>
        <p:txBody>
          <a:bodyPr vert="horz" lIns="91440" tIns="45720" rIns="91440" bIns="45720" rtlCol="0" anchor="t">
            <a:normAutofit/>
          </a:bodyPr>
          <a:lstStyle/>
          <a:p>
            <a:pPr marL="0" indent="0">
              <a:lnSpc>
                <a:spcPct val="90000"/>
              </a:lnSpc>
              <a:buNone/>
            </a:pPr>
            <a:r>
              <a:rPr lang="en-US" sz="1300" cap="all" spc="200">
                <a:solidFill>
                  <a:schemeClr val="bg1"/>
                </a:solidFill>
              </a:rPr>
              <a:t>Performance management is about leadership and managing the business</a:t>
            </a:r>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351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D93ECE-6AEE-9A9A-2BD2-4BA382071C97}"/>
              </a:ext>
            </a:extLst>
          </p:cNvPr>
          <p:cNvSpPr>
            <a:spLocks noGrp="1"/>
          </p:cNvSpPr>
          <p:nvPr>
            <p:ph type="title"/>
          </p:nvPr>
        </p:nvSpPr>
        <p:spPr>
          <a:xfrm>
            <a:off x="642259" y="634946"/>
            <a:ext cx="3372529" cy="5055904"/>
          </a:xfrm>
        </p:spPr>
        <p:txBody>
          <a:bodyPr anchor="ctr">
            <a:normAutofit/>
          </a:bodyPr>
          <a:lstStyle/>
          <a:p>
            <a:r>
              <a:rPr lang="en-GB" dirty="0"/>
              <a:t>The role of the line manager</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BFE0F14-5EFE-4FFE-64BD-FD2F26D075D3}"/>
              </a:ext>
            </a:extLst>
          </p:cNvPr>
          <p:cNvGraphicFramePr>
            <a:graphicFrameLocks noGrp="1"/>
          </p:cNvGraphicFramePr>
          <p:nvPr>
            <p:ph idx="1"/>
            <p:extLst>
              <p:ext uri="{D42A27DB-BD31-4B8C-83A1-F6EECF244321}">
                <p14:modId xmlns:p14="http://schemas.microsoft.com/office/powerpoint/2010/main" val="3823992891"/>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80240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BF2B6-2843-7245-7E5D-E957B07A2A9B}"/>
              </a:ext>
            </a:extLst>
          </p:cNvPr>
          <p:cNvSpPr>
            <a:spLocks noGrp="1"/>
          </p:cNvSpPr>
          <p:nvPr>
            <p:ph type="title"/>
          </p:nvPr>
        </p:nvSpPr>
        <p:spPr>
          <a:xfrm>
            <a:off x="5172074" y="286603"/>
            <a:ext cx="5983605" cy="1450757"/>
          </a:xfrm>
        </p:spPr>
        <p:txBody>
          <a:bodyPr>
            <a:normAutofit/>
          </a:bodyPr>
          <a:lstStyle/>
          <a:p>
            <a:r>
              <a:rPr lang="en-GB" sz="4900"/>
              <a:t>Aims of performance management</a:t>
            </a:r>
          </a:p>
        </p:txBody>
      </p:sp>
      <p:pic>
        <p:nvPicPr>
          <p:cNvPr id="5" name="Picture 4" descr="Light bulb on yellow background with sketched light beams and cord">
            <a:extLst>
              <a:ext uri="{FF2B5EF4-FFF2-40B4-BE49-F238E27FC236}">
                <a16:creationId xmlns:a16="http://schemas.microsoft.com/office/drawing/2014/main" id="{1110B024-2EE2-1276-02F6-137A1290074C}"/>
              </a:ext>
            </a:extLst>
          </p:cNvPr>
          <p:cNvPicPr>
            <a:picLocks noChangeAspect="1"/>
          </p:cNvPicPr>
          <p:nvPr/>
        </p:nvPicPr>
        <p:blipFill rotWithShape="1">
          <a:blip r:embed="rId2"/>
          <a:srcRect l="50619" r="8294" b="3"/>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6EC29A-61E6-02DE-1263-722428DAB47B}"/>
              </a:ext>
            </a:extLst>
          </p:cNvPr>
          <p:cNvSpPr>
            <a:spLocks noGrp="1"/>
          </p:cNvSpPr>
          <p:nvPr>
            <p:ph idx="1"/>
          </p:nvPr>
        </p:nvSpPr>
        <p:spPr>
          <a:xfrm>
            <a:off x="5172074" y="2108201"/>
            <a:ext cx="5983606" cy="3760891"/>
          </a:xfrm>
        </p:spPr>
        <p:txBody>
          <a:bodyPr vert="horz" lIns="0" tIns="45720" rIns="0" bIns="45720" rtlCol="0">
            <a:normAutofit/>
          </a:bodyPr>
          <a:lstStyle/>
          <a:p>
            <a:r>
              <a:rPr lang="en-GB" dirty="0"/>
              <a:t>A well-designed and well-accepted performance management system has a four-fold purpose:</a:t>
            </a:r>
          </a:p>
          <a:p>
            <a:pPr marL="383540" lvl="1">
              <a:buFont typeface="Courier New" panose="020F0502020204030204" pitchFamily="34" charset="0"/>
              <a:buChar char="o"/>
            </a:pPr>
            <a:r>
              <a:rPr lang="en-GB" dirty="0"/>
              <a:t>Strategic communication</a:t>
            </a:r>
          </a:p>
          <a:p>
            <a:pPr marL="383540" lvl="1">
              <a:buFont typeface="Courier New" panose="020F0502020204030204" pitchFamily="34" charset="0"/>
              <a:buChar char="o"/>
            </a:pPr>
            <a:r>
              <a:rPr lang="en-GB"/>
              <a:t>Relationship building</a:t>
            </a:r>
          </a:p>
          <a:p>
            <a:pPr marL="383540" lvl="1">
              <a:buFont typeface="Courier New" panose="020F0502020204030204" pitchFamily="34" charset="0"/>
              <a:buChar char="o"/>
            </a:pPr>
            <a:r>
              <a:rPr lang="en-GB" dirty="0"/>
              <a:t>Employee development</a:t>
            </a:r>
          </a:p>
          <a:p>
            <a:pPr marL="383540" lvl="1">
              <a:buFont typeface="Courier New" panose="020F0502020204030204" pitchFamily="34" charset="0"/>
              <a:buChar char="o"/>
            </a:pPr>
            <a:r>
              <a:rPr lang="en-GB" dirty="0"/>
              <a:t>Employee evaluation</a:t>
            </a:r>
          </a:p>
        </p:txBody>
      </p:sp>
    </p:spTree>
    <p:extLst>
      <p:ext uri="{BB962C8B-B14F-4D97-AF65-F5344CB8AC3E}">
        <p14:creationId xmlns:p14="http://schemas.microsoft.com/office/powerpoint/2010/main" val="2353085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0F5F36-CC2B-3ED8-3ECD-59C3B98C8C31}"/>
              </a:ext>
            </a:extLst>
          </p:cNvPr>
          <p:cNvSpPr>
            <a:spLocks noGrp="1"/>
          </p:cNvSpPr>
          <p:nvPr>
            <p:ph type="title"/>
          </p:nvPr>
        </p:nvSpPr>
        <p:spPr>
          <a:xfrm>
            <a:off x="642259" y="634946"/>
            <a:ext cx="3372529" cy="5055904"/>
          </a:xfrm>
        </p:spPr>
        <p:txBody>
          <a:bodyPr anchor="ctr">
            <a:normAutofit/>
          </a:bodyPr>
          <a:lstStyle/>
          <a:p>
            <a:r>
              <a:rPr lang="en-GB" dirty="0"/>
              <a:t>Benefits to the employee</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4C03D65-E8C6-36B0-23D3-78FB07E92CDF}"/>
              </a:ext>
            </a:extLst>
          </p:cNvPr>
          <p:cNvGraphicFramePr>
            <a:graphicFrameLocks noGrp="1"/>
          </p:cNvGraphicFramePr>
          <p:nvPr>
            <p:ph idx="1"/>
            <p:extLst>
              <p:ext uri="{D42A27DB-BD31-4B8C-83A1-F6EECF244321}">
                <p14:modId xmlns:p14="http://schemas.microsoft.com/office/powerpoint/2010/main" val="1884108896"/>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97733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2949C2C-D231-CA7F-1199-AF84487FAF03}"/>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What management can gain</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76B396-879A-A04B-218F-2EC341AA4FA1}"/>
              </a:ext>
            </a:extLst>
          </p:cNvPr>
          <p:cNvSpPr>
            <a:spLocks noGrp="1"/>
          </p:cNvSpPr>
          <p:nvPr>
            <p:ph idx="1"/>
          </p:nvPr>
        </p:nvSpPr>
        <p:spPr>
          <a:xfrm>
            <a:off x="1097279" y="2546224"/>
            <a:ext cx="5977938" cy="3342747"/>
          </a:xfrm>
        </p:spPr>
        <p:txBody>
          <a:bodyPr vert="horz" lIns="0" tIns="45720" rIns="0" bIns="45720" rtlCol="0">
            <a:normAutofit/>
          </a:bodyPr>
          <a:lstStyle/>
          <a:p>
            <a:pPr marL="0" indent="0">
              <a:buNone/>
            </a:pPr>
            <a:r>
              <a:rPr lang="en-GB" sz="1800" dirty="0">
                <a:solidFill>
                  <a:srgbClr val="FFFFFF"/>
                </a:solidFill>
              </a:rPr>
              <a:t>Integrate individual, team and corporate objectives</a:t>
            </a:r>
          </a:p>
          <a:p>
            <a:pPr marL="0" indent="0">
              <a:buNone/>
            </a:pPr>
            <a:r>
              <a:rPr lang="en-GB" sz="1800" dirty="0">
                <a:solidFill>
                  <a:srgbClr val="FFFFFF"/>
                </a:solidFill>
              </a:rPr>
              <a:t>Guide individual and team effort to meet business needs</a:t>
            </a:r>
          </a:p>
          <a:p>
            <a:pPr marL="0" indent="0">
              <a:buNone/>
            </a:pPr>
            <a:r>
              <a:rPr lang="en-GB" sz="1800" dirty="0">
                <a:solidFill>
                  <a:srgbClr val="FFFFFF"/>
                </a:solidFill>
              </a:rPr>
              <a:t>Motivate and engage employees</a:t>
            </a:r>
          </a:p>
          <a:p>
            <a:pPr marL="0" indent="0">
              <a:buNone/>
            </a:pPr>
            <a:r>
              <a:rPr lang="en-GB" sz="1800" dirty="0">
                <a:solidFill>
                  <a:srgbClr val="FFFFFF"/>
                </a:solidFill>
              </a:rPr>
              <a:t>Recognise individual contribution</a:t>
            </a:r>
          </a:p>
          <a:p>
            <a:pPr marL="0" indent="0">
              <a:buNone/>
            </a:pPr>
            <a:r>
              <a:rPr lang="en-GB" sz="1800" dirty="0">
                <a:solidFill>
                  <a:srgbClr val="FFFFFF"/>
                </a:solidFill>
              </a:rPr>
              <a:t>Plan individual careers</a:t>
            </a:r>
          </a:p>
          <a:p>
            <a:pPr marL="0" indent="0">
              <a:buNone/>
            </a:pPr>
            <a:r>
              <a:rPr lang="en-GB" sz="1800" dirty="0">
                <a:solidFill>
                  <a:srgbClr val="FFFFFF"/>
                </a:solidFill>
              </a:rPr>
              <a:t>Introduce relevant the effective learning and development programmes</a:t>
            </a:r>
          </a:p>
        </p:txBody>
      </p:sp>
      <p:pic>
        <p:nvPicPr>
          <p:cNvPr id="5" name="Picture 4" descr="Puzzle pieces">
            <a:extLst>
              <a:ext uri="{FF2B5EF4-FFF2-40B4-BE49-F238E27FC236}">
                <a16:creationId xmlns:a16="http://schemas.microsoft.com/office/drawing/2014/main" id="{C1D26AC5-A98D-AF0A-FC57-38A8465E40EB}"/>
              </a:ext>
            </a:extLst>
          </p:cNvPr>
          <p:cNvPicPr>
            <a:picLocks noChangeAspect="1"/>
          </p:cNvPicPr>
          <p:nvPr/>
        </p:nvPicPr>
        <p:blipFill rotWithShape="1">
          <a:blip r:embed="rId2"/>
          <a:srcRect l="31877" r="23777" b="7"/>
          <a:stretch/>
        </p:blipFill>
        <p:spPr>
          <a:xfrm>
            <a:off x="7611902" y="10"/>
            <a:ext cx="4580097" cy="6857990"/>
          </a:xfrm>
          <a:prstGeom prst="rect">
            <a:avLst/>
          </a:prstGeom>
        </p:spPr>
      </p:pic>
    </p:spTree>
    <p:extLst>
      <p:ext uri="{BB962C8B-B14F-4D97-AF65-F5344CB8AC3E}">
        <p14:creationId xmlns:p14="http://schemas.microsoft.com/office/powerpoint/2010/main" val="222969300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8187592-8285-3480-93D6-0D4038A8F739}"/>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Impact </a:t>
            </a:r>
          </a:p>
        </p:txBody>
      </p:sp>
      <p:pic>
        <p:nvPicPr>
          <p:cNvPr id="5" name="Picture 4" descr="Exclamation mark on a yellow background">
            <a:extLst>
              <a:ext uri="{FF2B5EF4-FFF2-40B4-BE49-F238E27FC236}">
                <a16:creationId xmlns:a16="http://schemas.microsoft.com/office/drawing/2014/main" id="{6AAF74F0-8462-C772-A005-51809254FA43}"/>
              </a:ext>
            </a:extLst>
          </p:cNvPr>
          <p:cNvPicPr>
            <a:picLocks noChangeAspect="1"/>
          </p:cNvPicPr>
          <p:nvPr/>
        </p:nvPicPr>
        <p:blipFill rotWithShape="1">
          <a:blip r:embed="rId2"/>
          <a:srcRect l="31491" r="18423"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C32103-E5ED-280F-313E-5E1CD74FED9E}"/>
              </a:ext>
            </a:extLst>
          </p:cNvPr>
          <p:cNvSpPr>
            <a:spLocks noGrp="1"/>
          </p:cNvSpPr>
          <p:nvPr>
            <p:ph idx="1"/>
          </p:nvPr>
        </p:nvSpPr>
        <p:spPr>
          <a:xfrm>
            <a:off x="5116784" y="2546224"/>
            <a:ext cx="5977938" cy="3342747"/>
          </a:xfrm>
        </p:spPr>
        <p:txBody>
          <a:bodyPr vert="horz" lIns="0" tIns="45720" rIns="0" bIns="45720" rtlCol="0">
            <a:normAutofit/>
          </a:bodyPr>
          <a:lstStyle/>
          <a:p>
            <a:pPr marL="0" indent="0">
              <a:buNone/>
            </a:pPr>
            <a:r>
              <a:rPr lang="en-GB" sz="1800" dirty="0">
                <a:solidFill>
                  <a:srgbClr val="FFFFFF"/>
                </a:solidFill>
              </a:rPr>
              <a:t>Armstrong, 2022 – measuring impact of performance management is problematic:</a:t>
            </a:r>
          </a:p>
          <a:p>
            <a:pPr marL="0" indent="0">
              <a:buNone/>
            </a:pPr>
            <a:r>
              <a:rPr lang="en-GB" sz="1800" dirty="0">
                <a:solidFill>
                  <a:srgbClr val="FFFFFF"/>
                </a:solidFill>
              </a:rPr>
              <a:t>Determining link between cause and effect is a problem</a:t>
            </a:r>
          </a:p>
          <a:p>
            <a:pPr marL="0" indent="0">
              <a:buNone/>
            </a:pPr>
            <a:r>
              <a:rPr lang="en-GB" sz="1800" dirty="0">
                <a:solidFill>
                  <a:srgbClr val="FFFFFF"/>
                </a:solidFill>
              </a:rPr>
              <a:t>Correlation does not imply causation</a:t>
            </a:r>
          </a:p>
          <a:p>
            <a:pPr marL="0" indent="0">
              <a:buNone/>
            </a:pPr>
            <a:r>
              <a:rPr lang="en-GB" sz="1800" dirty="0">
                <a:solidFill>
                  <a:srgbClr val="FFFFFF"/>
                </a:solidFill>
              </a:rPr>
              <a:t>May well be other variables that improved performance: </a:t>
            </a:r>
          </a:p>
          <a:p>
            <a:pPr marL="0" indent="0">
              <a:buNone/>
            </a:pPr>
            <a:r>
              <a:rPr lang="en-GB" sz="1800" dirty="0">
                <a:solidFill>
                  <a:srgbClr val="FFFFFF"/>
                </a:solidFill>
              </a:rPr>
              <a:t>    "although it is nice to believes that more HR practices leads to higher                  economic return, it is just as possible that it is successful firms that can afford      more extensive HRM practices" Purcell et al, 2003</a:t>
            </a:r>
          </a:p>
        </p:txBody>
      </p:sp>
    </p:spTree>
    <p:extLst>
      <p:ext uri="{BB962C8B-B14F-4D97-AF65-F5344CB8AC3E}">
        <p14:creationId xmlns:p14="http://schemas.microsoft.com/office/powerpoint/2010/main" val="104623772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CCB9-36D3-3611-0DF1-0FC41CC6BDEF}"/>
              </a:ext>
            </a:extLst>
          </p:cNvPr>
          <p:cNvSpPr>
            <a:spLocks noGrp="1"/>
          </p:cNvSpPr>
          <p:nvPr>
            <p:ph type="title"/>
          </p:nvPr>
        </p:nvSpPr>
        <p:spPr>
          <a:xfrm>
            <a:off x="858749" y="963997"/>
            <a:ext cx="3787457" cy="4938361"/>
          </a:xfrm>
        </p:spPr>
        <p:txBody>
          <a:bodyPr anchor="ctr">
            <a:normAutofit/>
          </a:bodyPr>
          <a:lstStyle/>
          <a:p>
            <a:pPr algn="r"/>
            <a:r>
              <a:rPr lang="en-GB" dirty="0"/>
              <a:t>How well is it working?</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FA0927-8CA9-4BC1-C757-4899747CEAFF}"/>
              </a:ext>
            </a:extLst>
          </p:cNvPr>
          <p:cNvSpPr>
            <a:spLocks noGrp="1"/>
          </p:cNvSpPr>
          <p:nvPr>
            <p:ph idx="1"/>
          </p:nvPr>
        </p:nvSpPr>
        <p:spPr>
          <a:xfrm>
            <a:off x="5301798" y="963507"/>
            <a:ext cx="5968181" cy="4938851"/>
          </a:xfrm>
        </p:spPr>
        <p:txBody>
          <a:bodyPr vert="horz" lIns="0" tIns="45720" rIns="0" bIns="45720" rtlCol="0" anchor="ctr">
            <a:normAutofit/>
          </a:bodyPr>
          <a:lstStyle/>
          <a:p>
            <a:r>
              <a:rPr lang="en-GB" dirty="0"/>
              <a:t>Low quality, low rates of coverage </a:t>
            </a:r>
          </a:p>
          <a:p>
            <a:r>
              <a:rPr lang="en-GB" dirty="0"/>
              <a:t>"Insidious, this corporate sham" (professor from UCLA Anderson School of Management)</a:t>
            </a:r>
          </a:p>
          <a:p>
            <a:r>
              <a:rPr lang="en-GB" dirty="0" err="1"/>
              <a:t>Pulakos</a:t>
            </a:r>
            <a:r>
              <a:rPr lang="en-GB" dirty="0"/>
              <a:t> and O'Leary 2011 "performance management is broken"</a:t>
            </a:r>
          </a:p>
          <a:p>
            <a:r>
              <a:rPr lang="en-GB" dirty="0"/>
              <a:t>Cappelli and Travis 2016 "something is fundamentally wrong with them" (appraisals)</a:t>
            </a:r>
          </a:p>
          <a:p>
            <a:r>
              <a:rPr lang="en-GB" dirty="0"/>
              <a:t>IES: complex and bureaucratic</a:t>
            </a:r>
          </a:p>
        </p:txBody>
      </p:sp>
    </p:spTree>
    <p:extLst>
      <p:ext uri="{BB962C8B-B14F-4D97-AF65-F5344CB8AC3E}">
        <p14:creationId xmlns:p14="http://schemas.microsoft.com/office/powerpoint/2010/main" val="4085191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F09AA6-8730-4DC1-3E24-A4FA8FF261F1}"/>
              </a:ext>
            </a:extLst>
          </p:cNvPr>
          <p:cNvSpPr>
            <a:spLocks noGrp="1"/>
          </p:cNvSpPr>
          <p:nvPr>
            <p:ph type="title"/>
          </p:nvPr>
        </p:nvSpPr>
        <p:spPr>
          <a:xfrm>
            <a:off x="642259" y="634946"/>
            <a:ext cx="3372529" cy="5055904"/>
          </a:xfrm>
        </p:spPr>
        <p:txBody>
          <a:bodyPr anchor="ctr">
            <a:normAutofit/>
          </a:bodyPr>
          <a:lstStyle/>
          <a:p>
            <a:r>
              <a:rPr lang="en-GB" dirty="0"/>
              <a:t>What is wrong with it? Armstrong 2022</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4138A88-4E90-FEBA-3B30-55F0675E00BF}"/>
              </a:ext>
            </a:extLst>
          </p:cNvPr>
          <p:cNvGraphicFramePr>
            <a:graphicFrameLocks noGrp="1"/>
          </p:cNvGraphicFramePr>
          <p:nvPr>
            <p:ph idx="1"/>
            <p:extLst>
              <p:ext uri="{D42A27DB-BD31-4B8C-83A1-F6EECF244321}">
                <p14:modId xmlns:p14="http://schemas.microsoft.com/office/powerpoint/2010/main" val="3581748280"/>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0003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207C997-4A36-F774-8040-72A0FA4AE7A6}"/>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Overcoming the problems</a:t>
            </a:r>
          </a:p>
        </p:txBody>
      </p:sp>
      <p:pic>
        <p:nvPicPr>
          <p:cNvPr id="5" name="Picture 4" descr="One in a crowd">
            <a:extLst>
              <a:ext uri="{FF2B5EF4-FFF2-40B4-BE49-F238E27FC236}">
                <a16:creationId xmlns:a16="http://schemas.microsoft.com/office/drawing/2014/main" id="{CC570D4C-FBA5-BEC9-75CC-8894C80EE264}"/>
              </a:ext>
            </a:extLst>
          </p:cNvPr>
          <p:cNvPicPr>
            <a:picLocks noChangeAspect="1"/>
          </p:cNvPicPr>
          <p:nvPr/>
        </p:nvPicPr>
        <p:blipFill rotWithShape="1">
          <a:blip r:embed="rId3"/>
          <a:srcRect l="29260" r="20652"/>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F2CB45-10F1-0D77-EEAA-DD8A666BE443}"/>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IES: should be about how people are managed all year round </a:t>
            </a:r>
          </a:p>
          <a:p>
            <a:r>
              <a:rPr lang="en-GB" sz="1800">
                <a:solidFill>
                  <a:srgbClr val="FFFFFF"/>
                </a:solidFill>
              </a:rPr>
              <a:t>Should consist of discussion about:</a:t>
            </a:r>
          </a:p>
          <a:p>
            <a:pPr marL="383540" lvl="1">
              <a:buFont typeface="Courier New" panose="020F0502020204030204" pitchFamily="34" charset="0"/>
              <a:buChar char="o"/>
            </a:pPr>
            <a:r>
              <a:rPr lang="en-GB" sz="1800">
                <a:solidFill>
                  <a:srgbClr val="FFFFFF"/>
                </a:solidFill>
              </a:rPr>
              <a:t>Priorities </a:t>
            </a:r>
          </a:p>
          <a:p>
            <a:pPr marL="383540" lvl="1">
              <a:buFont typeface="Courier New" panose="020F0502020204030204" pitchFamily="34" charset="0"/>
              <a:buChar char="o"/>
            </a:pPr>
            <a:r>
              <a:rPr lang="en-GB" sz="1800">
                <a:solidFill>
                  <a:srgbClr val="FFFFFF"/>
                </a:solidFill>
              </a:rPr>
              <a:t>Feedback</a:t>
            </a:r>
          </a:p>
          <a:p>
            <a:pPr marL="383540" lvl="1">
              <a:buFont typeface="Courier New" panose="020F0502020204030204" pitchFamily="34" charset="0"/>
              <a:buChar char="o"/>
            </a:pPr>
            <a:r>
              <a:rPr lang="en-GB" sz="1800">
                <a:solidFill>
                  <a:srgbClr val="FFFFFF"/>
                </a:solidFill>
              </a:rPr>
              <a:t>Development </a:t>
            </a:r>
          </a:p>
          <a:p>
            <a:pPr marL="383540" lvl="1">
              <a:buFont typeface="Courier New" panose="020F0502020204030204" pitchFamily="34" charset="0"/>
              <a:buChar char="o"/>
            </a:pPr>
            <a:r>
              <a:rPr lang="en-GB" sz="1800">
                <a:solidFill>
                  <a:srgbClr val="FFFFFF"/>
                </a:solidFill>
              </a:rPr>
              <a:t>How these link to business results</a:t>
            </a:r>
          </a:p>
          <a:p>
            <a:pPr marL="383540" lvl="1">
              <a:buFont typeface="Courier New" panose="020F0502020204030204" pitchFamily="34" charset="0"/>
              <a:buChar char="o"/>
            </a:pPr>
            <a:r>
              <a:rPr lang="en-GB" sz="1800">
                <a:solidFill>
                  <a:srgbClr val="FFFFFF"/>
                </a:solidFill>
              </a:rPr>
              <a:t>Not HR led</a:t>
            </a:r>
          </a:p>
          <a:p>
            <a:pPr marL="383540" lvl="1">
              <a:buFont typeface="Courier New" panose="020F0502020204030204" pitchFamily="34" charset="0"/>
              <a:buChar char="o"/>
            </a:pPr>
            <a:endParaRPr lang="en-GB" sz="1800">
              <a:solidFill>
                <a:srgbClr val="FFFFFF"/>
              </a:solidFill>
            </a:endParaRPr>
          </a:p>
        </p:txBody>
      </p:sp>
    </p:spTree>
    <p:extLst>
      <p:ext uri="{BB962C8B-B14F-4D97-AF65-F5344CB8AC3E}">
        <p14:creationId xmlns:p14="http://schemas.microsoft.com/office/powerpoint/2010/main" val="186997750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958263A9-6E88-ED76-0154-A9E1941663A7}"/>
              </a:ext>
            </a:extLst>
          </p:cNvPr>
          <p:cNvPicPr>
            <a:picLocks noChangeAspect="1"/>
          </p:cNvPicPr>
          <p:nvPr/>
        </p:nvPicPr>
        <p:blipFill rotWithShape="1">
          <a:blip r:embed="rId2">
            <a:alphaModFix amt="35000"/>
          </a:blip>
          <a:srcRect t="1414" b="14317"/>
          <a:stretch/>
        </p:blipFill>
        <p:spPr>
          <a:xfrm>
            <a:off x="20" y="10"/>
            <a:ext cx="12191980" cy="6857990"/>
          </a:xfrm>
          <a:prstGeom prst="rect">
            <a:avLst/>
          </a:prstGeom>
        </p:spPr>
      </p:pic>
      <p:sp>
        <p:nvSpPr>
          <p:cNvPr id="2" name="Title 1">
            <a:extLst>
              <a:ext uri="{FF2B5EF4-FFF2-40B4-BE49-F238E27FC236}">
                <a16:creationId xmlns:a16="http://schemas.microsoft.com/office/drawing/2014/main" id="{8761B63B-4A33-0919-E375-D81C5BD0698F}"/>
              </a:ext>
            </a:extLst>
          </p:cNvPr>
          <p:cNvSpPr>
            <a:spLocks noGrp="1"/>
          </p:cNvSpPr>
          <p:nvPr>
            <p:ph type="title"/>
          </p:nvPr>
        </p:nvSpPr>
        <p:spPr>
          <a:xfrm>
            <a:off x="1097280" y="286603"/>
            <a:ext cx="10058400" cy="1450757"/>
          </a:xfrm>
        </p:spPr>
        <p:txBody>
          <a:bodyPr>
            <a:normAutofit/>
          </a:bodyPr>
          <a:lstStyle/>
          <a:p>
            <a:r>
              <a:rPr lang="en-GB"/>
              <a:t>Conversations that Count</a:t>
            </a:r>
          </a:p>
        </p:txBody>
      </p:sp>
      <p:cxnSp>
        <p:nvCxnSpPr>
          <p:cNvPr id="20" name="Straight Connector 19">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C1A18-4CAB-5898-A327-6804F8A5907C}"/>
              </a:ext>
            </a:extLst>
          </p:cNvPr>
          <p:cNvSpPr>
            <a:spLocks noGrp="1"/>
          </p:cNvSpPr>
          <p:nvPr>
            <p:ph idx="1"/>
          </p:nvPr>
        </p:nvSpPr>
        <p:spPr>
          <a:xfrm>
            <a:off x="1097280" y="2108201"/>
            <a:ext cx="10058400" cy="3760891"/>
          </a:xfrm>
        </p:spPr>
        <p:txBody>
          <a:bodyPr vert="horz" lIns="0" tIns="45720" rIns="0" bIns="45720" rtlCol="0">
            <a:normAutofit/>
          </a:bodyPr>
          <a:lstStyle/>
          <a:p>
            <a:r>
              <a:rPr lang="en-GB" dirty="0"/>
              <a:t>Cappelli and Tavis (2016) pointed out that:</a:t>
            </a:r>
          </a:p>
          <a:p>
            <a:pPr marL="383540" lvl="1">
              <a:buFont typeface="Courier New" panose="020F0502020204030204" pitchFamily="34" charset="0"/>
              <a:buChar char="o"/>
            </a:pPr>
            <a:r>
              <a:rPr lang="en-GB" dirty="0"/>
              <a:t>Conversations take place when projects finish, milestones are met, challenges pop up and so forth</a:t>
            </a:r>
          </a:p>
          <a:p>
            <a:pPr marL="383540" lvl="1">
              <a:buFont typeface="Courier New" panose="020F0502020204030204" pitchFamily="34" charset="0"/>
              <a:buChar char="o"/>
            </a:pPr>
            <a:r>
              <a:rPr lang="en-GB" dirty="0"/>
              <a:t>This allows people to solve problems in current performance and develop skills for the future</a:t>
            </a:r>
          </a:p>
          <a:p>
            <a:pPr marL="383540" lvl="1">
              <a:buFont typeface="Courier New" panose="020F0502020204030204" pitchFamily="34" charset="0"/>
              <a:buChar char="o"/>
            </a:pPr>
            <a:r>
              <a:rPr lang="en-GB" dirty="0"/>
              <a:t>Replace the annual discussion with frequent performance and development discussions</a:t>
            </a:r>
          </a:p>
          <a:p>
            <a:pPr marL="383540" lvl="1">
              <a:buFont typeface="Courier New" panose="020F0502020204030204" pitchFamily="34" charset="0"/>
              <a:buChar char="o"/>
            </a:pPr>
            <a:endParaRPr lang="en-GB" dirty="0"/>
          </a:p>
        </p:txBody>
      </p:sp>
      <p:sp>
        <p:nvSpPr>
          <p:cNvPr id="22" name="Rectangle 21">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4077602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Blue arrows pointing at a red button">
            <a:extLst>
              <a:ext uri="{FF2B5EF4-FFF2-40B4-BE49-F238E27FC236}">
                <a16:creationId xmlns:a16="http://schemas.microsoft.com/office/drawing/2014/main" id="{F2B6EDA4-4951-70A2-E5EE-13DFB6326CEF}"/>
              </a:ext>
            </a:extLst>
          </p:cNvPr>
          <p:cNvPicPr>
            <a:picLocks noChangeAspect="1"/>
          </p:cNvPicPr>
          <p:nvPr/>
        </p:nvPicPr>
        <p:blipFill rotWithShape="1">
          <a:blip r:embed="rId3"/>
          <a:srcRect t="10811" r="-2" b="4791"/>
          <a:stretch/>
        </p:blipFill>
        <p:spPr>
          <a:xfrm>
            <a:off x="20" y="-22"/>
            <a:ext cx="12191977" cy="6858022"/>
          </a:xfrm>
          <a:prstGeom prst="rect">
            <a:avLst/>
          </a:prstGeom>
        </p:spPr>
      </p:pic>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2DECE-AEE6-C24B-27B7-F589692F0612}"/>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Priorities rather than objectives</a:t>
            </a:r>
          </a:p>
        </p:txBody>
      </p:sp>
      <p:sp>
        <p:nvSpPr>
          <p:cNvPr id="15"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0383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17DD3-6ADE-4463-AB08-2B277012F1AD}"/>
              </a:ext>
            </a:extLst>
          </p:cNvPr>
          <p:cNvSpPr>
            <a:spLocks noGrp="1"/>
          </p:cNvSpPr>
          <p:nvPr>
            <p:ph type="title"/>
          </p:nvPr>
        </p:nvSpPr>
        <p:spPr/>
        <p:txBody>
          <a:bodyPr/>
          <a:lstStyle/>
          <a:p>
            <a:r>
              <a:rPr lang="en-GB" dirty="0"/>
              <a:t>Hybrid v Office based</a:t>
            </a:r>
          </a:p>
        </p:txBody>
      </p:sp>
      <p:sp>
        <p:nvSpPr>
          <p:cNvPr id="3" name="Content Placeholder 2">
            <a:extLst>
              <a:ext uri="{FF2B5EF4-FFF2-40B4-BE49-F238E27FC236}">
                <a16:creationId xmlns:a16="http://schemas.microsoft.com/office/drawing/2014/main" id="{78E16F00-7AB5-D332-CBCF-A1F8A3C1EEDD}"/>
              </a:ext>
            </a:extLst>
          </p:cNvPr>
          <p:cNvSpPr>
            <a:spLocks noGrp="1"/>
          </p:cNvSpPr>
          <p:nvPr>
            <p:ph idx="1"/>
          </p:nvPr>
        </p:nvSpPr>
        <p:spPr/>
        <p:txBody>
          <a:bodyPr vert="horz" lIns="0" tIns="45720" rIns="0" bIns="45720" rtlCol="0" anchor="t">
            <a:normAutofit/>
          </a:bodyPr>
          <a:lstStyle/>
          <a:p>
            <a:r>
              <a:rPr lang="en-GB" dirty="0"/>
              <a:t>What differences might there be in performance management activities?</a:t>
            </a:r>
          </a:p>
          <a:p>
            <a:r>
              <a:rPr lang="en-GB" dirty="0"/>
              <a:t>Review any recent sources and articles to aid your discussion. </a:t>
            </a:r>
          </a:p>
        </p:txBody>
      </p:sp>
    </p:spTree>
    <p:extLst>
      <p:ext uri="{BB962C8B-B14F-4D97-AF65-F5344CB8AC3E}">
        <p14:creationId xmlns:p14="http://schemas.microsoft.com/office/powerpoint/2010/main" val="27630284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D9DEA-DA12-DDB4-3F9B-FA681BEE04FF}"/>
              </a:ext>
            </a:extLst>
          </p:cNvPr>
          <p:cNvSpPr>
            <a:spLocks noGrp="1"/>
          </p:cNvSpPr>
          <p:nvPr>
            <p:ph type="title"/>
          </p:nvPr>
        </p:nvSpPr>
        <p:spPr/>
        <p:txBody>
          <a:bodyPr/>
          <a:lstStyle/>
          <a:p>
            <a:r>
              <a:rPr lang="en-GB" dirty="0"/>
              <a:t>Features of PM</a:t>
            </a:r>
          </a:p>
        </p:txBody>
      </p:sp>
      <p:sp>
        <p:nvSpPr>
          <p:cNvPr id="3" name="Content Placeholder 2">
            <a:extLst>
              <a:ext uri="{FF2B5EF4-FFF2-40B4-BE49-F238E27FC236}">
                <a16:creationId xmlns:a16="http://schemas.microsoft.com/office/drawing/2014/main" id="{C8A76BF3-98CE-AFA4-D3E1-A934C18F7FE3}"/>
              </a:ext>
            </a:extLst>
          </p:cNvPr>
          <p:cNvSpPr>
            <a:spLocks noGrp="1"/>
          </p:cNvSpPr>
          <p:nvPr>
            <p:ph idx="1"/>
          </p:nvPr>
        </p:nvSpPr>
        <p:spPr/>
        <p:txBody>
          <a:bodyPr/>
          <a:lstStyle/>
          <a:p>
            <a:pPr marL="305435" indent="-305435"/>
            <a:endParaRPr lang="en-GB" dirty="0"/>
          </a:p>
          <a:p>
            <a:pPr marL="305435" indent="-305435"/>
            <a:endParaRPr lang="en-GB" dirty="0"/>
          </a:p>
          <a:p>
            <a:pPr marL="305435" indent="-305435"/>
            <a:endParaRPr lang="en-GB" dirty="0"/>
          </a:p>
        </p:txBody>
      </p:sp>
      <p:sp>
        <p:nvSpPr>
          <p:cNvPr id="5" name="TextBox 4">
            <a:extLst>
              <a:ext uri="{FF2B5EF4-FFF2-40B4-BE49-F238E27FC236}">
                <a16:creationId xmlns:a16="http://schemas.microsoft.com/office/drawing/2014/main" id="{29C5742C-D5B0-8DE6-DA34-01D17EEEBC02}"/>
              </a:ext>
            </a:extLst>
          </p:cNvPr>
          <p:cNvSpPr txBox="1"/>
          <p:nvPr/>
        </p:nvSpPr>
        <p:spPr>
          <a:xfrm>
            <a:off x="7581819" y="2552109"/>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performance management cycle as a continuous process</a:t>
            </a:r>
            <a:endParaRPr lang="en-US" dirty="0"/>
          </a:p>
          <a:p>
            <a:endParaRPr lang="en-GB" dirty="0"/>
          </a:p>
          <a:p>
            <a:r>
              <a:rPr lang="en-GB" dirty="0">
                <a:ea typeface="+mn-lt"/>
                <a:cs typeface="+mn-lt"/>
                <a:hlinkClick r:id="rId3"/>
              </a:rPr>
              <a:t>https://www.local.gov.uk/case-studies/performance-management-basildon-borough-council</a:t>
            </a:r>
            <a:r>
              <a:rPr lang="en-GB" dirty="0">
                <a:ea typeface="+mn-lt"/>
                <a:cs typeface="+mn-lt"/>
              </a:rPr>
              <a:t> </a:t>
            </a:r>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D26798C9-703F-6B7A-503F-978BA9D8727A}"/>
              </a:ext>
            </a:extLst>
          </p:cNvPr>
          <p:cNvPicPr>
            <a:picLocks noChangeAspect="1"/>
          </p:cNvPicPr>
          <p:nvPr/>
        </p:nvPicPr>
        <p:blipFill>
          <a:blip r:embed="rId4"/>
          <a:stretch>
            <a:fillRect/>
          </a:stretch>
        </p:blipFill>
        <p:spPr>
          <a:xfrm>
            <a:off x="1297828" y="2108201"/>
            <a:ext cx="4798172" cy="3641667"/>
          </a:xfrm>
          <a:prstGeom prst="rect">
            <a:avLst/>
          </a:prstGeom>
        </p:spPr>
      </p:pic>
    </p:spTree>
    <p:extLst>
      <p:ext uri="{BB962C8B-B14F-4D97-AF65-F5344CB8AC3E}">
        <p14:creationId xmlns:p14="http://schemas.microsoft.com/office/powerpoint/2010/main" val="710389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7CD18-CF49-5834-C85D-E98A199B2A17}"/>
              </a:ext>
            </a:extLst>
          </p:cNvPr>
          <p:cNvSpPr>
            <a:spLocks noGrp="1"/>
          </p:cNvSpPr>
          <p:nvPr>
            <p:ph type="title"/>
          </p:nvPr>
        </p:nvSpPr>
        <p:spPr>
          <a:xfrm>
            <a:off x="581193" y="702156"/>
            <a:ext cx="6309003" cy="1013800"/>
          </a:xfrm>
        </p:spPr>
        <p:txBody>
          <a:bodyPr>
            <a:normAutofit/>
          </a:bodyPr>
          <a:lstStyle/>
          <a:p>
            <a:pPr>
              <a:lnSpc>
                <a:spcPct val="90000"/>
              </a:lnSpc>
            </a:pPr>
            <a:r>
              <a:rPr lang="en-GB" sz="3200" dirty="0">
                <a:solidFill>
                  <a:schemeClr val="tx2"/>
                </a:solidFill>
              </a:rPr>
              <a:t>DEVELOPMENTS IN PERFORMANCE MANAGEMENT</a:t>
            </a:r>
          </a:p>
        </p:txBody>
      </p:sp>
      <p:sp>
        <p:nvSpPr>
          <p:cNvPr id="3" name="Content Placeholder 2">
            <a:extLst>
              <a:ext uri="{FF2B5EF4-FFF2-40B4-BE49-F238E27FC236}">
                <a16:creationId xmlns:a16="http://schemas.microsoft.com/office/drawing/2014/main" id="{D9D31B45-B557-5BD4-C617-6E98C35AEE0E}"/>
              </a:ext>
            </a:extLst>
          </p:cNvPr>
          <p:cNvSpPr>
            <a:spLocks noGrp="1"/>
          </p:cNvSpPr>
          <p:nvPr>
            <p:ph idx="1"/>
          </p:nvPr>
        </p:nvSpPr>
        <p:spPr>
          <a:xfrm>
            <a:off x="581194" y="1896533"/>
            <a:ext cx="6309003" cy="3962266"/>
          </a:xfrm>
        </p:spPr>
        <p:txBody>
          <a:bodyPr>
            <a:normAutofit fontScale="92500" lnSpcReduction="20000"/>
          </a:bodyPr>
          <a:lstStyle/>
          <a:p>
            <a:pPr marL="0" indent="0">
              <a:lnSpc>
                <a:spcPct val="100000"/>
              </a:lnSpc>
              <a:buNone/>
            </a:pPr>
            <a:r>
              <a:rPr lang="en-GB" dirty="0">
                <a:solidFill>
                  <a:schemeClr val="tx2"/>
                </a:solidFill>
              </a:rPr>
              <a:t>According to Armstrong (2022) the most popular development is to abolish rating.  A survey of 430 organisations by the Human Capital Institute quoted by Ledford and Benson (2019) found that 12% had abandoned performance ratings.  These included Accenture, Adobe, Deloitte, IBM and Microsoft.  But what does the evidence say?  The CIPD (2020) considered this:</a:t>
            </a:r>
          </a:p>
          <a:p>
            <a:pPr marL="0" indent="0">
              <a:lnSpc>
                <a:spcPct val="100000"/>
              </a:lnSpc>
              <a:buNone/>
            </a:pPr>
            <a:r>
              <a:rPr lang="en-GB" dirty="0">
                <a:solidFill>
                  <a:schemeClr val="tx2"/>
                </a:solidFill>
                <a:ea typeface="+mn-lt"/>
                <a:cs typeface="+mn-lt"/>
                <a:hlinkClick r:id="rId3">
                  <a:extLst>
                    <a:ext uri="{A12FA001-AC4F-418D-AE19-62706E023703}">
                      <ahyp:hlinkClr xmlns:ahyp="http://schemas.microsoft.com/office/drawing/2018/hyperlinkcolor" val="tx"/>
                    </a:ext>
                  </a:extLst>
                </a:hlinkClick>
              </a:rPr>
              <a:t>https://www.cipd.org/uk/knowledge/bitesize-research/ratingless-performance-reviews/</a:t>
            </a:r>
            <a:endParaRPr lang="en-GB" dirty="0">
              <a:solidFill>
                <a:schemeClr val="tx2"/>
              </a:solidFill>
              <a:ea typeface="+mn-lt"/>
              <a:cs typeface="+mn-lt"/>
            </a:endParaRPr>
          </a:p>
          <a:p>
            <a:pPr marL="0" indent="0">
              <a:lnSpc>
                <a:spcPct val="100000"/>
              </a:lnSpc>
              <a:buNone/>
            </a:pPr>
            <a:r>
              <a:rPr lang="en-GB" b="1" dirty="0">
                <a:solidFill>
                  <a:schemeClr val="tx2"/>
                </a:solidFill>
              </a:rPr>
              <a:t>Do you think </a:t>
            </a:r>
            <a:r>
              <a:rPr lang="en-GB" b="1" dirty="0" err="1">
                <a:solidFill>
                  <a:schemeClr val="tx2"/>
                </a:solidFill>
              </a:rPr>
              <a:t>ratingless</a:t>
            </a:r>
            <a:r>
              <a:rPr lang="en-GB" b="1" dirty="0">
                <a:solidFill>
                  <a:schemeClr val="tx2"/>
                </a:solidFill>
              </a:rPr>
              <a:t> reviews would work in your organisation? </a:t>
            </a:r>
            <a:endParaRPr lang="en-GB" dirty="0">
              <a:solidFill>
                <a:schemeClr val="tx2"/>
              </a:solidFill>
            </a:endParaRPr>
          </a:p>
        </p:txBody>
      </p:sp>
      <p:pic>
        <p:nvPicPr>
          <p:cNvPr id="5" name="Picture 4" descr="Graph">
            <a:extLst>
              <a:ext uri="{FF2B5EF4-FFF2-40B4-BE49-F238E27FC236}">
                <a16:creationId xmlns:a16="http://schemas.microsoft.com/office/drawing/2014/main" id="{782442C1-A975-2AE2-9FA7-8B93B65F67C6}"/>
              </a:ext>
            </a:extLst>
          </p:cNvPr>
          <p:cNvPicPr>
            <a:picLocks noChangeAspect="1"/>
          </p:cNvPicPr>
          <p:nvPr/>
        </p:nvPicPr>
        <p:blipFill rotWithShape="1">
          <a:blip r:embed="rId4"/>
          <a:srcRect l="27461" r="29974" b="4"/>
          <a:stretch/>
        </p:blipFill>
        <p:spPr>
          <a:xfrm>
            <a:off x="7521283" y="10"/>
            <a:ext cx="4670717" cy="6857990"/>
          </a:xfrm>
          <a:prstGeom prst="rect">
            <a:avLst/>
          </a:prstGeom>
        </p:spPr>
      </p:pic>
    </p:spTree>
    <p:extLst>
      <p:ext uri="{BB962C8B-B14F-4D97-AF65-F5344CB8AC3E}">
        <p14:creationId xmlns:p14="http://schemas.microsoft.com/office/powerpoint/2010/main" val="2003557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11BB9-FE94-4A71-07FB-5E5165618EC4}"/>
              </a:ext>
            </a:extLst>
          </p:cNvPr>
          <p:cNvSpPr>
            <a:spLocks noGrp="1"/>
          </p:cNvSpPr>
          <p:nvPr>
            <p:ph type="title"/>
          </p:nvPr>
        </p:nvSpPr>
        <p:spPr>
          <a:xfrm>
            <a:off x="581193" y="702156"/>
            <a:ext cx="6309003" cy="1013800"/>
          </a:xfrm>
        </p:spPr>
        <p:txBody>
          <a:bodyPr>
            <a:normAutofit fontScale="90000"/>
          </a:bodyPr>
          <a:lstStyle/>
          <a:p>
            <a:r>
              <a:rPr lang="en-GB" dirty="0">
                <a:solidFill>
                  <a:schemeClr val="tx2"/>
                </a:solidFill>
              </a:rPr>
              <a:t>Appraisals (CIPD, 2024)</a:t>
            </a:r>
          </a:p>
        </p:txBody>
      </p:sp>
      <p:sp>
        <p:nvSpPr>
          <p:cNvPr id="3" name="Content Placeholder 2">
            <a:extLst>
              <a:ext uri="{FF2B5EF4-FFF2-40B4-BE49-F238E27FC236}">
                <a16:creationId xmlns:a16="http://schemas.microsoft.com/office/drawing/2014/main" id="{E112B213-6933-CF9D-9409-16B1E30434C9}"/>
              </a:ext>
            </a:extLst>
          </p:cNvPr>
          <p:cNvSpPr>
            <a:spLocks noGrp="1"/>
          </p:cNvSpPr>
          <p:nvPr>
            <p:ph idx="1"/>
          </p:nvPr>
        </p:nvSpPr>
        <p:spPr>
          <a:xfrm>
            <a:off x="731417" y="2066350"/>
            <a:ext cx="6309003" cy="3962266"/>
          </a:xfrm>
        </p:spPr>
        <p:txBody>
          <a:bodyPr>
            <a:normAutofit/>
          </a:bodyPr>
          <a:lstStyle/>
          <a:p>
            <a:pPr marL="305435" indent="-305435">
              <a:lnSpc>
                <a:spcPct val="100000"/>
              </a:lnSpc>
            </a:pPr>
            <a:r>
              <a:rPr lang="en-GB" sz="1600" dirty="0">
                <a:solidFill>
                  <a:schemeClr val="tx2"/>
                </a:solidFill>
              </a:rPr>
              <a:t>Most organisations are still measuring performance and utilising appraisal systems.   </a:t>
            </a:r>
          </a:p>
          <a:p>
            <a:pPr marL="305435" indent="-305435">
              <a:lnSpc>
                <a:spcPct val="100000"/>
              </a:lnSpc>
            </a:pPr>
            <a:r>
              <a:rPr lang="en-GB" sz="1600" dirty="0">
                <a:solidFill>
                  <a:schemeClr val="tx2"/>
                </a:solidFill>
              </a:rPr>
              <a:t>This links to the CIPD evidence reviews that explores how managers should understand and measure people performance at the individual and team level:</a:t>
            </a:r>
          </a:p>
          <a:p>
            <a:pPr marL="305435" indent="-305435">
              <a:lnSpc>
                <a:spcPct val="100000"/>
              </a:lnSpc>
            </a:pPr>
            <a:r>
              <a:rPr lang="en-GB" sz="1600" dirty="0">
                <a:solidFill>
                  <a:schemeClr val="tx2"/>
                </a:solidFill>
                <a:ea typeface="+mn-lt"/>
                <a:cs typeface="+mn-lt"/>
                <a:hlinkClick r:id="rId3"/>
              </a:rPr>
              <a:t>https://www.cipd.org/uk/knowledge/evidence-reviews/evidence-people-performance/?_gl=1*ox0ehx*_ga*MTM2NjY3MzA3OC4xNjk3MDQwMTI0*_ga_D9HN5GYHYY*MTcwOTYzNDMxNC4xOS4xLjE3MDk2MzUyMzguNDAuMC4w</a:t>
            </a:r>
            <a:r>
              <a:rPr lang="en-GB" sz="1600" dirty="0">
                <a:solidFill>
                  <a:schemeClr val="tx2"/>
                </a:solidFill>
                <a:ea typeface="+mn-lt"/>
                <a:cs typeface="+mn-lt"/>
              </a:rPr>
              <a:t> </a:t>
            </a:r>
          </a:p>
        </p:txBody>
      </p:sp>
      <p:pic>
        <p:nvPicPr>
          <p:cNvPr id="5" name="Picture 4" descr="Speedometer">
            <a:extLst>
              <a:ext uri="{FF2B5EF4-FFF2-40B4-BE49-F238E27FC236}">
                <a16:creationId xmlns:a16="http://schemas.microsoft.com/office/drawing/2014/main" id="{511B7E46-E838-D726-6721-50F9F98C7809}"/>
              </a:ext>
            </a:extLst>
          </p:cNvPr>
          <p:cNvPicPr>
            <a:picLocks noChangeAspect="1"/>
          </p:cNvPicPr>
          <p:nvPr/>
        </p:nvPicPr>
        <p:blipFill rotWithShape="1">
          <a:blip r:embed="rId4"/>
          <a:srcRect l="33399" r="24131" b="-7"/>
          <a:stretch/>
        </p:blipFill>
        <p:spPr>
          <a:xfrm>
            <a:off x="7521283" y="10"/>
            <a:ext cx="4670717" cy="6857990"/>
          </a:xfrm>
          <a:prstGeom prst="rect">
            <a:avLst/>
          </a:prstGeom>
        </p:spPr>
      </p:pic>
    </p:spTree>
    <p:extLst>
      <p:ext uri="{BB962C8B-B14F-4D97-AF65-F5344CB8AC3E}">
        <p14:creationId xmlns:p14="http://schemas.microsoft.com/office/powerpoint/2010/main" val="1959150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86EED-A4FC-3375-348B-A7396386C9CA}"/>
              </a:ext>
            </a:extLst>
          </p:cNvPr>
          <p:cNvSpPr>
            <a:spLocks noGrp="1"/>
          </p:cNvSpPr>
          <p:nvPr>
            <p:ph type="title"/>
          </p:nvPr>
        </p:nvSpPr>
        <p:spPr/>
        <p:txBody>
          <a:bodyPr/>
          <a:lstStyle/>
          <a:p>
            <a:r>
              <a:rPr lang="en-GB" dirty="0"/>
              <a:t>CASE STUDY - BBC</a:t>
            </a:r>
          </a:p>
        </p:txBody>
      </p:sp>
      <p:sp>
        <p:nvSpPr>
          <p:cNvPr id="3" name="Content Placeholder 2">
            <a:extLst>
              <a:ext uri="{FF2B5EF4-FFF2-40B4-BE49-F238E27FC236}">
                <a16:creationId xmlns:a16="http://schemas.microsoft.com/office/drawing/2014/main" id="{6492595B-D6AE-2C57-A8E9-C28627595668}"/>
              </a:ext>
            </a:extLst>
          </p:cNvPr>
          <p:cNvSpPr>
            <a:spLocks noGrp="1"/>
          </p:cNvSpPr>
          <p:nvPr>
            <p:ph idx="1"/>
          </p:nvPr>
        </p:nvSpPr>
        <p:spPr/>
        <p:txBody>
          <a:bodyPr>
            <a:normAutofit fontScale="85000" lnSpcReduction="10000"/>
          </a:bodyPr>
          <a:lstStyle/>
          <a:p>
            <a:pPr marL="305435" indent="-305435"/>
            <a:r>
              <a:rPr lang="en-GB" dirty="0"/>
              <a:t>Read and reflect on this case study from the BBC, highlighted by the CIPD</a:t>
            </a:r>
          </a:p>
          <a:p>
            <a:pPr marL="305435" indent="-305435"/>
            <a:r>
              <a:rPr lang="en-GB" dirty="0">
                <a:ea typeface="+mn-lt"/>
                <a:cs typeface="+mn-lt"/>
                <a:hlinkClick r:id="rId3"/>
              </a:rPr>
              <a:t>https://www.cipd.org/uk/knowledge/case-studies/bbc/</a:t>
            </a:r>
            <a:endParaRPr lang="en-GB" dirty="0">
              <a:ea typeface="+mn-lt"/>
              <a:cs typeface="+mn-lt"/>
            </a:endParaRPr>
          </a:p>
          <a:p>
            <a:pPr algn="l">
              <a:buFont typeface="+mj-lt"/>
              <a:buAutoNum type="arabicPeriod"/>
            </a:pPr>
            <a:r>
              <a:rPr lang="en-GB" b="0" i="0" dirty="0">
                <a:effectLst/>
                <a:latin typeface="+mj-lt"/>
              </a:rPr>
              <a:t> How might the BBC's reliance on stakeholder views and organisational data potentially introduce bias into their evidence-based approach? What steps could they have taken to mitigate this?</a:t>
            </a:r>
          </a:p>
          <a:p>
            <a:pPr algn="l">
              <a:buFont typeface="+mj-lt"/>
              <a:buAutoNum type="arabicPeriod"/>
            </a:pPr>
            <a:r>
              <a:rPr lang="en-GB" b="0" i="0" dirty="0">
                <a:effectLst/>
                <a:latin typeface="+mj-lt"/>
              </a:rPr>
              <a:t> The article mentions that mandating more frequent performance appraisals was not considered enough. Critically evaluate the assumption that deeper reflection and open discussions would be more effective in driving a high-performance culture.</a:t>
            </a:r>
          </a:p>
          <a:p>
            <a:pPr algn="l">
              <a:buFont typeface="+mj-lt"/>
              <a:buAutoNum type="arabicPeriod"/>
            </a:pPr>
            <a:r>
              <a:rPr lang="en-GB" b="0" i="0" dirty="0">
                <a:effectLst/>
                <a:latin typeface="+mj-lt"/>
              </a:rPr>
              <a:t> The BBC reported positive results from their new approach, but the article doesn't mention any potential drawbacks or challenges. What limitations might exist in their evaluation process, and what additional data could provide a more comprehensive assessment of the new system's effectiveness?</a:t>
            </a:r>
          </a:p>
          <a:p>
            <a:pPr marL="305435" indent="-305435"/>
            <a:endParaRPr lang="en-GB" dirty="0">
              <a:ea typeface="+mn-lt"/>
              <a:cs typeface="+mn-lt"/>
            </a:endParaRPr>
          </a:p>
          <a:p>
            <a:pPr marL="305435" indent="-305435"/>
            <a:endParaRPr lang="en-GB" dirty="0"/>
          </a:p>
        </p:txBody>
      </p:sp>
    </p:spTree>
    <p:extLst>
      <p:ext uri="{BB962C8B-B14F-4D97-AF65-F5344CB8AC3E}">
        <p14:creationId xmlns:p14="http://schemas.microsoft.com/office/powerpoint/2010/main" val="2227918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0EE93-34C8-9787-43B9-F750B984B041}"/>
              </a:ext>
            </a:extLst>
          </p:cNvPr>
          <p:cNvSpPr>
            <a:spLocks noGrp="1"/>
          </p:cNvSpPr>
          <p:nvPr>
            <p:ph type="title"/>
          </p:nvPr>
        </p:nvSpPr>
        <p:spPr>
          <a:xfrm>
            <a:off x="581193" y="702156"/>
            <a:ext cx="6309003" cy="1013800"/>
          </a:xfrm>
        </p:spPr>
        <p:txBody>
          <a:bodyPr>
            <a:normAutofit fontScale="90000"/>
          </a:bodyPr>
          <a:lstStyle/>
          <a:p>
            <a:r>
              <a:rPr lang="en-GB">
                <a:solidFill>
                  <a:schemeClr val="tx2"/>
                </a:solidFill>
              </a:rPr>
              <a:t>PERFORMANCE LEADERSHIP</a:t>
            </a:r>
          </a:p>
        </p:txBody>
      </p:sp>
      <p:sp>
        <p:nvSpPr>
          <p:cNvPr id="3" name="Content Placeholder 2">
            <a:extLst>
              <a:ext uri="{FF2B5EF4-FFF2-40B4-BE49-F238E27FC236}">
                <a16:creationId xmlns:a16="http://schemas.microsoft.com/office/drawing/2014/main" id="{785524EC-EBD0-08DC-87B6-000A9DC8DFB3}"/>
              </a:ext>
            </a:extLst>
          </p:cNvPr>
          <p:cNvSpPr>
            <a:spLocks noGrp="1"/>
          </p:cNvSpPr>
          <p:nvPr>
            <p:ph idx="1"/>
          </p:nvPr>
        </p:nvSpPr>
        <p:spPr>
          <a:xfrm>
            <a:off x="581194" y="1896533"/>
            <a:ext cx="6309003" cy="3962266"/>
          </a:xfrm>
        </p:spPr>
        <p:txBody>
          <a:bodyPr>
            <a:normAutofit fontScale="92500" lnSpcReduction="20000"/>
          </a:bodyPr>
          <a:lstStyle/>
          <a:p>
            <a:pPr marL="305435" indent="-305435">
              <a:lnSpc>
                <a:spcPct val="100000"/>
              </a:lnSpc>
            </a:pPr>
            <a:r>
              <a:rPr lang="en-GB">
                <a:solidFill>
                  <a:schemeClr val="tx2"/>
                </a:solidFill>
              </a:rPr>
              <a:t>Pulakos</a:t>
            </a:r>
            <a:r>
              <a:rPr lang="en-GB" i="1">
                <a:solidFill>
                  <a:schemeClr val="tx2"/>
                </a:solidFill>
              </a:rPr>
              <a:t> et al (2015) </a:t>
            </a:r>
            <a:r>
              <a:rPr lang="en-GB">
                <a:solidFill>
                  <a:schemeClr val="tx2"/>
                </a:solidFill>
              </a:rPr>
              <a:t>commented that one of the problems with performance management systems is that they reduce performance management to something disconnected from day-to-day work and behaviours that actually drive performance.  They argue that the things that really have an impact on performance are:</a:t>
            </a:r>
          </a:p>
          <a:p>
            <a:pPr marL="629920" lvl="1" indent="-305435">
              <a:lnSpc>
                <a:spcPct val="100000"/>
              </a:lnSpc>
              <a:buFont typeface="Courier New" panose="05020102010507070707" pitchFamily="18" charset="2"/>
              <a:buChar char="o"/>
            </a:pPr>
            <a:r>
              <a:rPr lang="en-GB">
                <a:solidFill>
                  <a:schemeClr val="tx2"/>
                </a:solidFill>
              </a:rPr>
              <a:t>Communicating ongoing expectations</a:t>
            </a:r>
          </a:p>
          <a:p>
            <a:pPr marL="629920" lvl="1" indent="-305435">
              <a:lnSpc>
                <a:spcPct val="100000"/>
              </a:lnSpc>
              <a:buFont typeface="Courier New" panose="05020102010507070707" pitchFamily="18" charset="2"/>
              <a:buChar char="o"/>
            </a:pPr>
            <a:r>
              <a:rPr lang="en-GB">
                <a:solidFill>
                  <a:schemeClr val="tx2"/>
                </a:solidFill>
              </a:rPr>
              <a:t>Providing informal feedback in real-time</a:t>
            </a:r>
          </a:p>
          <a:p>
            <a:pPr marL="629920" lvl="1" indent="-305435">
              <a:lnSpc>
                <a:spcPct val="100000"/>
              </a:lnSpc>
              <a:buFont typeface="Courier New" panose="05020102010507070707" pitchFamily="18" charset="2"/>
              <a:buChar char="o"/>
            </a:pPr>
            <a:r>
              <a:rPr lang="en-GB">
                <a:solidFill>
                  <a:schemeClr val="tx2"/>
                </a:solidFill>
              </a:rPr>
              <a:t>Developing employees through experience</a:t>
            </a:r>
          </a:p>
          <a:p>
            <a:pPr marL="324485" lvl="1" indent="0">
              <a:lnSpc>
                <a:spcPct val="100000"/>
              </a:lnSpc>
              <a:buNone/>
            </a:pPr>
            <a:r>
              <a:rPr lang="en-GB">
                <a:solidFill>
                  <a:schemeClr val="tx2"/>
                </a:solidFill>
              </a:rPr>
              <a:t>They argue that performance management needs to shift from being about formal systems and processes to focusing on the behaviours that matter every day.</a:t>
            </a:r>
          </a:p>
        </p:txBody>
      </p:sp>
      <p:pic>
        <p:nvPicPr>
          <p:cNvPr id="5" name="Picture 4" descr="Large skydiving group mid-air">
            <a:extLst>
              <a:ext uri="{FF2B5EF4-FFF2-40B4-BE49-F238E27FC236}">
                <a16:creationId xmlns:a16="http://schemas.microsoft.com/office/drawing/2014/main" id="{E9FE587C-BC9B-B897-3018-13B002750215}"/>
              </a:ext>
            </a:extLst>
          </p:cNvPr>
          <p:cNvPicPr>
            <a:picLocks noChangeAspect="1"/>
          </p:cNvPicPr>
          <p:nvPr/>
        </p:nvPicPr>
        <p:blipFill rotWithShape="1">
          <a:blip r:embed="rId2"/>
          <a:srcRect l="28160" r="26482" b="3"/>
          <a:stretch/>
        </p:blipFill>
        <p:spPr>
          <a:xfrm>
            <a:off x="7521283" y="10"/>
            <a:ext cx="4670717" cy="6857990"/>
          </a:xfrm>
          <a:prstGeom prst="rect">
            <a:avLst/>
          </a:prstGeom>
        </p:spPr>
      </p:pic>
    </p:spTree>
    <p:extLst>
      <p:ext uri="{BB962C8B-B14F-4D97-AF65-F5344CB8AC3E}">
        <p14:creationId xmlns:p14="http://schemas.microsoft.com/office/powerpoint/2010/main" val="882269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aper ships being led by a yellow ship">
            <a:extLst>
              <a:ext uri="{FF2B5EF4-FFF2-40B4-BE49-F238E27FC236}">
                <a16:creationId xmlns:a16="http://schemas.microsoft.com/office/drawing/2014/main" id="{46529105-87B1-E1B3-BC2C-7D2ECE5D89F7}"/>
              </a:ext>
            </a:extLst>
          </p:cNvPr>
          <p:cNvPicPr>
            <a:picLocks noChangeAspect="1"/>
          </p:cNvPicPr>
          <p:nvPr/>
        </p:nvPicPr>
        <p:blipFill rotWithShape="1">
          <a:blip r:embed="rId2"/>
          <a:srcRect t="14852" r="-2" b="750"/>
          <a:stretch/>
        </p:blipFill>
        <p:spPr>
          <a:xfrm>
            <a:off x="20" y="10"/>
            <a:ext cx="12191980" cy="6857988"/>
          </a:xfrm>
          <a:prstGeom prst="rect">
            <a:avLst/>
          </a:prstGeom>
        </p:spPr>
      </p:pic>
      <p:sp>
        <p:nvSpPr>
          <p:cNvPr id="2" name="Title 1">
            <a:extLst>
              <a:ext uri="{FF2B5EF4-FFF2-40B4-BE49-F238E27FC236}">
                <a16:creationId xmlns:a16="http://schemas.microsoft.com/office/drawing/2014/main" id="{F343DDCE-EDAA-470E-B1BA-95B2AB75A2A8}"/>
              </a:ext>
            </a:extLst>
          </p:cNvPr>
          <p:cNvSpPr>
            <a:spLocks noGrp="1"/>
          </p:cNvSpPr>
          <p:nvPr>
            <p:ph type="title"/>
          </p:nvPr>
        </p:nvSpPr>
        <p:spPr>
          <a:xfrm>
            <a:off x="1110344" y="938022"/>
            <a:ext cx="10245102" cy="1188720"/>
          </a:xfrm>
        </p:spPr>
        <p:txBody>
          <a:bodyPr>
            <a:normAutofit/>
          </a:bodyPr>
          <a:lstStyle/>
          <a:p>
            <a:r>
              <a:rPr lang="en-GB" dirty="0"/>
              <a:t>What do engaging managers do?</a:t>
            </a:r>
          </a:p>
        </p:txBody>
      </p:sp>
      <p:sp>
        <p:nvSpPr>
          <p:cNvPr id="3" name="Content Placeholder 2">
            <a:extLst>
              <a:ext uri="{FF2B5EF4-FFF2-40B4-BE49-F238E27FC236}">
                <a16:creationId xmlns:a16="http://schemas.microsoft.com/office/drawing/2014/main" id="{92C77774-FFD7-969F-0979-9AAC8794E59D}"/>
              </a:ext>
            </a:extLst>
          </p:cNvPr>
          <p:cNvSpPr>
            <a:spLocks noGrp="1"/>
          </p:cNvSpPr>
          <p:nvPr>
            <p:ph idx="1"/>
          </p:nvPr>
        </p:nvSpPr>
        <p:spPr>
          <a:xfrm>
            <a:off x="966651" y="2340865"/>
            <a:ext cx="10388795" cy="3788474"/>
          </a:xfrm>
        </p:spPr>
        <p:txBody>
          <a:bodyPr>
            <a:normAutofit/>
          </a:bodyPr>
          <a:lstStyle/>
          <a:p>
            <a:pPr marL="305435" indent="-305435">
              <a:lnSpc>
                <a:spcPct val="100000"/>
              </a:lnSpc>
            </a:pPr>
            <a:r>
              <a:rPr lang="en-GB" sz="2000" dirty="0"/>
              <a:t>Research for the Institute for Employment Studies (2013) considered this question.  The author, Dilys Robinson described the behaviour of "engaging managers" who were most successful at leading and motivating teams.  They were:</a:t>
            </a:r>
          </a:p>
          <a:p>
            <a:pPr marL="629920" lvl="1" indent="-305435">
              <a:lnSpc>
                <a:spcPct val="100000"/>
              </a:lnSpc>
              <a:buFont typeface="Courier New" panose="05020102010507070707" pitchFamily="18" charset="2"/>
              <a:buChar char="o"/>
            </a:pPr>
            <a:r>
              <a:rPr lang="en-GB" dirty="0"/>
              <a:t>Managers who were very clear about expectations, which gave a focus and sense of purpose.</a:t>
            </a:r>
          </a:p>
          <a:p>
            <a:pPr marL="629920" lvl="1" indent="-305435">
              <a:lnSpc>
                <a:spcPct val="100000"/>
              </a:lnSpc>
              <a:buFont typeface="Courier New" panose="05020102010507070707" pitchFamily="18" charset="2"/>
              <a:buChar char="o"/>
            </a:pPr>
            <a:r>
              <a:rPr lang="en-GB" dirty="0"/>
              <a:t>They explained the task, the intended outcome, and why it was important and then allowed people to get on with it.</a:t>
            </a:r>
          </a:p>
          <a:p>
            <a:pPr marL="629920" lvl="1" indent="-305435">
              <a:lnSpc>
                <a:spcPct val="100000"/>
              </a:lnSpc>
              <a:buFont typeface="Courier New" panose="05020102010507070707" pitchFamily="18" charset="2"/>
              <a:buChar char="o"/>
            </a:pPr>
            <a:r>
              <a:rPr lang="en-GB" dirty="0"/>
              <a:t>They set clear behavioural and quality standards and importantly, acted as role models.</a:t>
            </a:r>
          </a:p>
          <a:p>
            <a:pPr marL="629920" lvl="1" indent="-305435">
              <a:lnSpc>
                <a:spcPct val="100000"/>
              </a:lnSpc>
              <a:buFont typeface="Courier New" panose="05020102010507070707" pitchFamily="18" charset="2"/>
              <a:buChar char="o"/>
            </a:pPr>
            <a:r>
              <a:rPr lang="en-GB" dirty="0"/>
              <a:t>Managers gave frequent feedback, both positive and remedial.</a:t>
            </a:r>
          </a:p>
        </p:txBody>
      </p:sp>
    </p:spTree>
    <p:extLst>
      <p:ext uri="{BB962C8B-B14F-4D97-AF65-F5344CB8AC3E}">
        <p14:creationId xmlns:p14="http://schemas.microsoft.com/office/powerpoint/2010/main" val="33358306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1544-F544-EAF5-BB26-680B3E91F4F4}"/>
              </a:ext>
            </a:extLst>
          </p:cNvPr>
          <p:cNvSpPr>
            <a:spLocks noGrp="1"/>
          </p:cNvSpPr>
          <p:nvPr>
            <p:ph type="title"/>
          </p:nvPr>
        </p:nvSpPr>
        <p:spPr/>
        <p:txBody>
          <a:bodyPr/>
          <a:lstStyle/>
          <a:p>
            <a:r>
              <a:rPr lang="en-GB" dirty="0"/>
              <a:t>Transactional leadership (CIPD, 2014)</a:t>
            </a:r>
          </a:p>
        </p:txBody>
      </p:sp>
      <p:sp>
        <p:nvSpPr>
          <p:cNvPr id="3" name="Content Placeholder 2">
            <a:extLst>
              <a:ext uri="{FF2B5EF4-FFF2-40B4-BE49-F238E27FC236}">
                <a16:creationId xmlns:a16="http://schemas.microsoft.com/office/drawing/2014/main" id="{191DBD96-9129-68CC-8723-942C3B200EEE}"/>
              </a:ext>
            </a:extLst>
          </p:cNvPr>
          <p:cNvSpPr>
            <a:spLocks noGrp="1"/>
          </p:cNvSpPr>
          <p:nvPr>
            <p:ph idx="1"/>
          </p:nvPr>
        </p:nvSpPr>
        <p:spPr/>
        <p:txBody>
          <a:bodyPr>
            <a:normAutofit fontScale="85000" lnSpcReduction="10000"/>
          </a:bodyPr>
          <a:lstStyle/>
          <a:p>
            <a:r>
              <a:rPr lang="en-GB" dirty="0">
                <a:solidFill>
                  <a:srgbClr val="1F1F1F"/>
                </a:solidFill>
                <a:latin typeface="Garamond" panose="02020404030301010803" pitchFamily="18" charset="0"/>
              </a:rPr>
              <a:t>In</a:t>
            </a:r>
            <a:r>
              <a:rPr lang="en-GB" b="0" i="0" dirty="0">
                <a:solidFill>
                  <a:srgbClr val="040C28"/>
                </a:solidFill>
                <a:effectLst/>
                <a:latin typeface="Garamond" panose="02020404030301010803" pitchFamily="18" charset="0"/>
              </a:rPr>
              <a:t>volves a relatively straightforward exchange between a leader and a direct report, whereby the employee is suitably rewarded for good performance</a:t>
            </a:r>
            <a:r>
              <a:rPr lang="en-GB" b="0" i="0" dirty="0">
                <a:solidFill>
                  <a:srgbClr val="1F1F1F"/>
                </a:solidFill>
                <a:effectLst/>
                <a:latin typeface="Garamond" panose="02020404030301010803" pitchFamily="18" charset="0"/>
              </a:rPr>
              <a:t> (referred to as contingent reward behaviour).</a:t>
            </a:r>
          </a:p>
          <a:p>
            <a:r>
              <a:rPr lang="en-GB" dirty="0"/>
              <a:t>Focus on setting clear, measurable goals and evaluating performance based on predefined criteria.</a:t>
            </a:r>
          </a:p>
          <a:p>
            <a:r>
              <a:rPr lang="en-GB" dirty="0"/>
              <a:t>Core aspect is using reward and punishments to motivate employees.</a:t>
            </a:r>
          </a:p>
          <a:p>
            <a:r>
              <a:rPr lang="en-GB" dirty="0"/>
              <a:t>Short term goals and immediate results.</a:t>
            </a:r>
          </a:p>
          <a:p>
            <a:r>
              <a:rPr lang="en-GB" dirty="0"/>
              <a:t>Continuous monitoring and feedback.</a:t>
            </a:r>
          </a:p>
          <a:p>
            <a:r>
              <a:rPr lang="en-GB" dirty="0"/>
              <a:t>Other approaches are more employee-centric.</a:t>
            </a:r>
          </a:p>
          <a:p>
            <a:r>
              <a:rPr lang="en-GB" dirty="0"/>
              <a:t>What are the advantages and disadvantages of this approach to PM?</a:t>
            </a:r>
          </a:p>
          <a:p>
            <a:pPr marL="0" indent="0">
              <a:buNone/>
            </a:pPr>
            <a:endParaRPr lang="en-GB" dirty="0"/>
          </a:p>
        </p:txBody>
      </p:sp>
    </p:spTree>
    <p:extLst>
      <p:ext uri="{BB962C8B-B14F-4D97-AF65-F5344CB8AC3E}">
        <p14:creationId xmlns:p14="http://schemas.microsoft.com/office/powerpoint/2010/main" val="877561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rows pointing towards light">
            <a:extLst>
              <a:ext uri="{FF2B5EF4-FFF2-40B4-BE49-F238E27FC236}">
                <a16:creationId xmlns:a16="http://schemas.microsoft.com/office/drawing/2014/main" id="{F7A5F145-0E65-481B-B386-BB5D5334EF90}"/>
              </a:ext>
            </a:extLst>
          </p:cNvPr>
          <p:cNvPicPr>
            <a:picLocks noChangeAspect="1"/>
          </p:cNvPicPr>
          <p:nvPr/>
        </p:nvPicPr>
        <p:blipFill rotWithShape="1">
          <a:blip r:embed="rId2"/>
          <a:srcRect r="-2" b="15603"/>
          <a:stretch/>
        </p:blipFill>
        <p:spPr>
          <a:xfrm>
            <a:off x="20" y="10"/>
            <a:ext cx="12191980" cy="6857988"/>
          </a:xfrm>
          <a:prstGeom prst="rect">
            <a:avLst/>
          </a:prstGeom>
        </p:spPr>
      </p:pic>
      <p:sp>
        <p:nvSpPr>
          <p:cNvPr id="9" name="Rectangle 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A48A81-4141-AA38-9D80-44A6817DE36F}"/>
              </a:ext>
            </a:extLst>
          </p:cNvPr>
          <p:cNvSpPr>
            <a:spLocks noGrp="1"/>
          </p:cNvSpPr>
          <p:nvPr>
            <p:ph type="title"/>
          </p:nvPr>
        </p:nvSpPr>
        <p:spPr>
          <a:xfrm>
            <a:off x="6966184" y="938022"/>
            <a:ext cx="4389261" cy="1188720"/>
          </a:xfrm>
        </p:spPr>
        <p:txBody>
          <a:bodyPr>
            <a:normAutofit/>
          </a:bodyPr>
          <a:lstStyle/>
          <a:p>
            <a:r>
              <a:rPr lang="en-GB" dirty="0"/>
              <a:t>DO WE LEAD OR DO WE MANAGE?</a:t>
            </a:r>
          </a:p>
        </p:txBody>
      </p:sp>
      <p:sp>
        <p:nvSpPr>
          <p:cNvPr id="3" name="Content Placeholder 2">
            <a:extLst>
              <a:ext uri="{FF2B5EF4-FFF2-40B4-BE49-F238E27FC236}">
                <a16:creationId xmlns:a16="http://schemas.microsoft.com/office/drawing/2014/main" id="{4E082FB5-C257-1962-5B6A-E21606B815DB}"/>
              </a:ext>
            </a:extLst>
          </p:cNvPr>
          <p:cNvSpPr>
            <a:spLocks noGrp="1"/>
          </p:cNvSpPr>
          <p:nvPr>
            <p:ph idx="1"/>
          </p:nvPr>
        </p:nvSpPr>
        <p:spPr>
          <a:xfrm>
            <a:off x="6966184" y="2340865"/>
            <a:ext cx="4389262" cy="3788474"/>
          </a:xfrm>
        </p:spPr>
        <p:txBody>
          <a:bodyPr>
            <a:normAutofit/>
          </a:bodyPr>
          <a:lstStyle/>
          <a:p>
            <a:pPr marL="305435" indent="-305435">
              <a:lnSpc>
                <a:spcPct val="100000"/>
              </a:lnSpc>
            </a:pPr>
            <a:r>
              <a:rPr lang="en-GB" sz="1600"/>
              <a:t>To lead is to influence, guide and inspire.  It is the process of getting people to do their best and to achieve a desired result.  </a:t>
            </a:r>
          </a:p>
          <a:p>
            <a:pPr marL="305435" indent="-305435">
              <a:lnSpc>
                <a:spcPct val="100000"/>
              </a:lnSpc>
            </a:pPr>
            <a:r>
              <a:rPr lang="en-GB" sz="1600"/>
              <a:t>Management is about the systematic achievement of results by effectively utilising and controlling all available resources.</a:t>
            </a:r>
          </a:p>
          <a:p>
            <a:pPr marL="305435" indent="-305435">
              <a:lnSpc>
                <a:spcPct val="100000"/>
              </a:lnSpc>
            </a:pPr>
            <a:r>
              <a:rPr lang="en-GB" sz="1600"/>
              <a:t>Is this a useful debate in the context of performance management?  Do you think there is a difference?</a:t>
            </a:r>
          </a:p>
          <a:p>
            <a:pPr marL="305435" indent="-305435">
              <a:lnSpc>
                <a:spcPct val="100000"/>
              </a:lnSpc>
            </a:pPr>
            <a:r>
              <a:rPr lang="en-GB" sz="1600">
                <a:ea typeface="+mn-lt"/>
                <a:cs typeface="+mn-lt"/>
                <a:hlinkClick r:id="rId3"/>
              </a:rPr>
              <a:t>https://online.hbs.edu/blog/post/leadership-vs-managementv</a:t>
            </a:r>
            <a:r>
              <a:rPr lang="en-GB" sz="1600">
                <a:ea typeface="+mn-lt"/>
                <a:cs typeface="+mn-lt"/>
              </a:rPr>
              <a:t> </a:t>
            </a:r>
            <a:endParaRPr lang="en-GB" sz="1600"/>
          </a:p>
        </p:txBody>
      </p:sp>
    </p:spTree>
    <p:extLst>
      <p:ext uri="{BB962C8B-B14F-4D97-AF65-F5344CB8AC3E}">
        <p14:creationId xmlns:p14="http://schemas.microsoft.com/office/powerpoint/2010/main" val="38030600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9" name="Rectangle 48">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B2E3F6D3-D56D-EC5E-82F8-3F51C633E78A}"/>
              </a:ext>
            </a:extLst>
          </p:cNvPr>
          <p:cNvPicPr>
            <a:picLocks noChangeAspect="1"/>
          </p:cNvPicPr>
          <p:nvPr/>
        </p:nvPicPr>
        <p:blipFill rotWithShape="1">
          <a:blip r:embed="rId3"/>
          <a:srcRect r="-2" b="15603"/>
          <a:stretch/>
        </p:blipFill>
        <p:spPr>
          <a:xfrm>
            <a:off x="441139" y="716292"/>
            <a:ext cx="5477059" cy="3085438"/>
          </a:xfrm>
          <a:prstGeom prst="rect">
            <a:avLst/>
          </a:prstGeom>
        </p:spPr>
      </p:pic>
      <p:pic>
        <p:nvPicPr>
          <p:cNvPr id="3" name="Online Media 2" title="Changing trends in performance management">
            <a:hlinkClick r:id="" action="ppaction://media"/>
            <a:extLst>
              <a:ext uri="{FF2B5EF4-FFF2-40B4-BE49-F238E27FC236}">
                <a16:creationId xmlns:a16="http://schemas.microsoft.com/office/drawing/2014/main" id="{5D6D95CB-EE63-3B0F-49B6-EFE20F916EFD}"/>
              </a:ext>
            </a:extLst>
          </p:cNvPr>
          <p:cNvPicPr>
            <a:picLocks noRot="1" noChangeAspect="1"/>
          </p:cNvPicPr>
          <p:nvPr>
            <a:videoFile r:link="rId1"/>
          </p:nvPr>
        </p:nvPicPr>
        <p:blipFill>
          <a:blip r:embed="rId4"/>
          <a:stretch>
            <a:fillRect/>
          </a:stretch>
        </p:blipFill>
        <p:spPr>
          <a:xfrm>
            <a:off x="6239931" y="702638"/>
            <a:ext cx="5509282" cy="3112744"/>
          </a:xfrm>
          <a:prstGeom prst="rect">
            <a:avLst/>
          </a:prstGeom>
        </p:spPr>
      </p:pic>
      <p:sp>
        <p:nvSpPr>
          <p:cNvPr id="51" name="Rectangle 50">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97735"/>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52">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D8B2D7-D64C-DBF4-90CA-3464625BAA6A}"/>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THE STRENGTHS BASED APPROACH</a:t>
            </a:r>
          </a:p>
        </p:txBody>
      </p:sp>
    </p:spTree>
    <p:extLst>
      <p:ext uri="{BB962C8B-B14F-4D97-AF65-F5344CB8AC3E}">
        <p14:creationId xmlns:p14="http://schemas.microsoft.com/office/powerpoint/2010/main" val="276597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E5BC1-1D51-E3F7-CDDC-161C76A3AC26}"/>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WHAT IS IT?</a:t>
            </a:r>
          </a:p>
        </p:txBody>
      </p:sp>
      <p:graphicFrame>
        <p:nvGraphicFramePr>
          <p:cNvPr id="5" name="Content Placeholder 2">
            <a:extLst>
              <a:ext uri="{FF2B5EF4-FFF2-40B4-BE49-F238E27FC236}">
                <a16:creationId xmlns:a16="http://schemas.microsoft.com/office/drawing/2014/main" id="{59188D78-B5AE-6CB9-7A5E-40EFFA5A3996}"/>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007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671505-74B3-D5FF-7013-403C17A14284}"/>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FFI: THREE KEY STAGES</a:t>
            </a:r>
          </a:p>
        </p:txBody>
      </p:sp>
      <p:sp>
        <p:nvSpPr>
          <p:cNvPr id="3" name="Content Placeholder 2">
            <a:extLst>
              <a:ext uri="{FF2B5EF4-FFF2-40B4-BE49-F238E27FC236}">
                <a16:creationId xmlns:a16="http://schemas.microsoft.com/office/drawing/2014/main" id="{5667CDC7-E415-8768-3438-C87C7B453598}"/>
              </a:ext>
            </a:extLst>
          </p:cNvPr>
          <p:cNvSpPr>
            <a:spLocks noGrp="1"/>
          </p:cNvSpPr>
          <p:nvPr>
            <p:ph idx="1"/>
          </p:nvPr>
        </p:nvSpPr>
        <p:spPr>
          <a:xfrm>
            <a:off x="4534935" y="1037968"/>
            <a:ext cx="6725899" cy="4820832"/>
          </a:xfrm>
        </p:spPr>
        <p:txBody>
          <a:bodyPr>
            <a:normAutofit/>
          </a:bodyPr>
          <a:lstStyle/>
          <a:p>
            <a:pPr marL="305435" indent="-305435"/>
            <a:r>
              <a:rPr lang="en-GB" dirty="0"/>
              <a:t>Eliciting a specific success story from the employee</a:t>
            </a:r>
          </a:p>
          <a:p>
            <a:pPr marL="305435" indent="-305435"/>
            <a:r>
              <a:rPr lang="en-GB" dirty="0"/>
              <a:t>Helping them articulate their "personal code for success"</a:t>
            </a:r>
          </a:p>
          <a:p>
            <a:pPr marL="305435" indent="-305435"/>
            <a:r>
              <a:rPr lang="en-GB" dirty="0"/>
              <a:t>The "</a:t>
            </a:r>
            <a:r>
              <a:rPr lang="en-GB" dirty="0" err="1"/>
              <a:t>feeddforward</a:t>
            </a:r>
            <a:r>
              <a:rPr lang="en-GB" dirty="0"/>
              <a:t> question": challenging them to reflect on how they can apply this code in the future</a:t>
            </a:r>
          </a:p>
          <a:p>
            <a:pPr marL="305435" indent="-305435"/>
            <a:r>
              <a:rPr lang="en-GB" dirty="0"/>
              <a:t>You can read the research report from the CIPD here: </a:t>
            </a:r>
            <a:r>
              <a:rPr lang="en-GB" dirty="0">
                <a:ea typeface="+mn-lt"/>
                <a:cs typeface="+mn-lt"/>
              </a:rPr>
              <a:t>https://www.cipd.org/globalassets/media/knowledge/knowledge-hub/reports/performance-conversations-report_tcm18-29743.pdf </a:t>
            </a:r>
            <a:endParaRPr lang="en-GB" dirty="0"/>
          </a:p>
        </p:txBody>
      </p:sp>
    </p:spTree>
    <p:extLst>
      <p:ext uri="{BB962C8B-B14F-4D97-AF65-F5344CB8AC3E}">
        <p14:creationId xmlns:p14="http://schemas.microsoft.com/office/powerpoint/2010/main" val="2735735873"/>
      </p:ext>
    </p:extLst>
  </p:cSld>
  <p:clrMapOvr>
    <a:masterClrMapping/>
  </p:clrMapOvr>
</p:sld>
</file>

<file path=ppt/theme/theme1.xml><?xml version="1.0" encoding="utf-8"?>
<a:theme xmlns:a="http://schemas.openxmlformats.org/drawingml/2006/main" name="RetrospectVTI">
  <a:themeElements>
    <a:clrScheme name="AnalogousFromDarkSeed_2SEEDS">
      <a:dk1>
        <a:srgbClr val="000000"/>
      </a:dk1>
      <a:lt1>
        <a:srgbClr val="FFFFFF"/>
      </a:lt1>
      <a:dk2>
        <a:srgbClr val="2C3A21"/>
      </a:dk2>
      <a:lt2>
        <a:srgbClr val="E2E6E8"/>
      </a:lt2>
      <a:accent1>
        <a:srgbClr val="D55517"/>
      </a:accent1>
      <a:accent2>
        <a:srgbClr val="E7293B"/>
      </a:accent2>
      <a:accent3>
        <a:srgbClr val="C89D24"/>
      </a:accent3>
      <a:accent4>
        <a:srgbClr val="51B814"/>
      </a:accent4>
      <a:accent5>
        <a:srgbClr val="21BD28"/>
      </a:accent5>
      <a:accent6>
        <a:srgbClr val="14BB61"/>
      </a:accent6>
      <a:hlink>
        <a:srgbClr val="429230"/>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DividendVTI">
  <a:themeElements>
    <a:clrScheme name="AnalogousFromLightSeedRightStep">
      <a:dk1>
        <a:srgbClr val="000000"/>
      </a:dk1>
      <a:lt1>
        <a:srgbClr val="FFFFFF"/>
      </a:lt1>
      <a:dk2>
        <a:srgbClr val="2E3920"/>
      </a:dk2>
      <a:lt2>
        <a:srgbClr val="E2E4E8"/>
      </a:lt2>
      <a:accent1>
        <a:srgbClr val="D9942E"/>
      </a:accent1>
      <a:accent2>
        <a:srgbClr val="A5A63A"/>
      </a:accent2>
      <a:accent3>
        <a:srgbClr val="84AD4C"/>
      </a:accent3>
      <a:accent4>
        <a:srgbClr val="4CB539"/>
      </a:accent4>
      <a:accent5>
        <a:srgbClr val="37B858"/>
      </a:accent5>
      <a:accent6>
        <a:srgbClr val="3CB58E"/>
      </a:accent6>
      <a:hlink>
        <a:srgbClr val="6582AC"/>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1984</Words>
  <Application>Microsoft Office PowerPoint</Application>
  <PresentationFormat>Widescreen</PresentationFormat>
  <Paragraphs>184</Paragraphs>
  <Slides>31</Slides>
  <Notes>10</Notes>
  <HiddenSlides>0</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Museo</vt:lpstr>
      <vt:lpstr>Arial</vt:lpstr>
      <vt:lpstr>Calibri</vt:lpstr>
      <vt:lpstr>Calibri Light</vt:lpstr>
      <vt:lpstr>Courier New</vt:lpstr>
      <vt:lpstr>Garamond</vt:lpstr>
      <vt:lpstr>Tw Cen MT</vt:lpstr>
      <vt:lpstr>Wingdings 2</vt:lpstr>
      <vt:lpstr>RetrospectVTI</vt:lpstr>
      <vt:lpstr>DividendVTI</vt:lpstr>
      <vt:lpstr>The  Meaning and nature of Performance Management</vt:lpstr>
      <vt:lpstr>Last week</vt:lpstr>
      <vt:lpstr>Driving Performance</vt:lpstr>
      <vt:lpstr>What is it?</vt:lpstr>
      <vt:lpstr>What does it look like in your organisation?</vt:lpstr>
      <vt:lpstr>Defined </vt:lpstr>
      <vt:lpstr>Components (Armstrong, 2022)</vt:lpstr>
      <vt:lpstr>Distinct from performance appraisal</vt:lpstr>
      <vt:lpstr>The nature of performance management</vt:lpstr>
      <vt:lpstr>The role of the line manager</vt:lpstr>
      <vt:lpstr>Aims of performance management</vt:lpstr>
      <vt:lpstr>Benefits to the employee</vt:lpstr>
      <vt:lpstr>What management can gain</vt:lpstr>
      <vt:lpstr>Impact </vt:lpstr>
      <vt:lpstr>How well is it working?</vt:lpstr>
      <vt:lpstr>What is wrong with it? Armstrong 2022</vt:lpstr>
      <vt:lpstr>Overcoming the problems</vt:lpstr>
      <vt:lpstr>Conversations that Count</vt:lpstr>
      <vt:lpstr>Priorities rather than objectives</vt:lpstr>
      <vt:lpstr>Hybrid v Office based</vt:lpstr>
      <vt:lpstr>Features of PM</vt:lpstr>
      <vt:lpstr>DEVELOPMENTS IN PERFORMANCE MANAGEMENT</vt:lpstr>
      <vt:lpstr>Appraisals (CIPD, 2024)</vt:lpstr>
      <vt:lpstr>CASE STUDY - BBC</vt:lpstr>
      <vt:lpstr>PERFORMANCE LEADERSHIP</vt:lpstr>
      <vt:lpstr>What do engaging managers do?</vt:lpstr>
      <vt:lpstr>Transactional leadership (CIPD, 2014)</vt:lpstr>
      <vt:lpstr>DO WE LEAD OR DO WE MANAGE?</vt:lpstr>
      <vt:lpstr>THE STRENGTHS BASED APPROACH</vt:lpstr>
      <vt:lpstr>WHAT IS IT?</vt:lpstr>
      <vt:lpstr>FFI: THREE KEY STAGES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337</cp:revision>
  <dcterms:created xsi:type="dcterms:W3CDTF">2024-02-19T09:06:53Z</dcterms:created>
  <dcterms:modified xsi:type="dcterms:W3CDTF">2026-03-03T10:57:27Z</dcterms:modified>
</cp:coreProperties>
</file>