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50"/>
  </p:notesMasterIdLst>
  <p:sldIdLst>
    <p:sldId id="256" r:id="rId2"/>
    <p:sldId id="427" r:id="rId3"/>
    <p:sldId id="426" r:id="rId4"/>
    <p:sldId id="429" r:id="rId5"/>
    <p:sldId id="428" r:id="rId6"/>
    <p:sldId id="380" r:id="rId7"/>
    <p:sldId id="257" r:id="rId8"/>
    <p:sldId id="258" r:id="rId9"/>
    <p:sldId id="384" r:id="rId10"/>
    <p:sldId id="385" r:id="rId11"/>
    <p:sldId id="386" r:id="rId12"/>
    <p:sldId id="400" r:id="rId13"/>
    <p:sldId id="401" r:id="rId14"/>
    <p:sldId id="399" r:id="rId15"/>
    <p:sldId id="414" r:id="rId16"/>
    <p:sldId id="259" r:id="rId17"/>
    <p:sldId id="398" r:id="rId18"/>
    <p:sldId id="430" r:id="rId19"/>
    <p:sldId id="417" r:id="rId20"/>
    <p:sldId id="412" r:id="rId21"/>
    <p:sldId id="431" r:id="rId22"/>
    <p:sldId id="411" r:id="rId23"/>
    <p:sldId id="410" r:id="rId24"/>
    <p:sldId id="409" r:id="rId25"/>
    <p:sldId id="413" r:id="rId26"/>
    <p:sldId id="418" r:id="rId27"/>
    <p:sldId id="382" r:id="rId28"/>
    <p:sldId id="388" r:id="rId29"/>
    <p:sldId id="389" r:id="rId30"/>
    <p:sldId id="419" r:id="rId31"/>
    <p:sldId id="392" r:id="rId32"/>
    <p:sldId id="390" r:id="rId33"/>
    <p:sldId id="391" r:id="rId34"/>
    <p:sldId id="393" r:id="rId35"/>
    <p:sldId id="395" r:id="rId36"/>
    <p:sldId id="396" r:id="rId37"/>
    <p:sldId id="397" r:id="rId38"/>
    <p:sldId id="387" r:id="rId39"/>
    <p:sldId id="420" r:id="rId40"/>
    <p:sldId id="383" r:id="rId41"/>
    <p:sldId id="402" r:id="rId42"/>
    <p:sldId id="403" r:id="rId43"/>
    <p:sldId id="404" r:id="rId44"/>
    <p:sldId id="405" r:id="rId45"/>
    <p:sldId id="406" r:id="rId46"/>
    <p:sldId id="407" r:id="rId47"/>
    <p:sldId id="421" r:id="rId48"/>
    <p:sldId id="40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863" autoAdjust="0"/>
    <p:restoredTop sz="94649"/>
  </p:normalViewPr>
  <p:slideViewPr>
    <p:cSldViewPr snapToGrid="0">
      <p:cViewPr varScale="1">
        <p:scale>
          <a:sx n="92" d="100"/>
          <a:sy n="92" d="100"/>
        </p:scale>
        <p:origin x="1128" y="184"/>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D3CDE2-ECB6-4F3E-8AC1-9E00110F4164}"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C5F905B9-F27B-4C9B-9A83-2F616E45EEB6}">
      <dgm:prSet/>
      <dgm:spPr/>
      <dgm:t>
        <a:bodyPr/>
        <a:lstStyle/>
        <a:p>
          <a:r>
            <a:rPr lang="en-GB" b="0" i="0" dirty="0">
              <a:latin typeface="Verdana" panose="020B0604030504040204" pitchFamily="34" charset="0"/>
              <a:ea typeface="Verdana" panose="020B0604030504040204" pitchFamily="34" charset="0"/>
              <a:cs typeface="Verdana" panose="020B0604030504040204" pitchFamily="34" charset="0"/>
            </a:rPr>
            <a:t>exploratory/ explanatory research design</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6FC2EA50-5B60-42E7-A3A7-37CEC492085F}" type="parTrans" cxnId="{29D35328-3C5D-4396-AF0C-55FDA936D1A5}">
      <dgm:prSet/>
      <dgm:spPr/>
      <dgm:t>
        <a:bodyPr/>
        <a:lstStyle/>
        <a:p>
          <a:endParaRPr lang="en-US"/>
        </a:p>
      </dgm:t>
    </dgm:pt>
    <dgm:pt modelId="{DD1D9E23-0418-4640-AF61-36FFC43CE90F}" type="sibTrans" cxnId="{29D35328-3C5D-4396-AF0C-55FDA936D1A5}">
      <dgm:prSet phldrT="1" phldr="0"/>
      <dgm:spPr/>
      <dgm:t>
        <a:bodyPr/>
        <a:lstStyle/>
        <a:p>
          <a:r>
            <a:rPr lang="en-US"/>
            <a:t>1</a:t>
          </a:r>
        </a:p>
      </dgm:t>
    </dgm:pt>
    <dgm:pt modelId="{755146ED-75BA-463A-B9D7-10435E7CFD52}">
      <dgm:prSet/>
      <dgm:spPr/>
      <dgm:t>
        <a:bodyPr/>
        <a:lstStyle/>
        <a:p>
          <a:r>
            <a:rPr lang="en-GB" b="0" i="0" dirty="0">
              <a:latin typeface="Verdana" panose="020B0604030504040204" pitchFamily="34" charset="0"/>
              <a:ea typeface="Verdana" panose="020B0604030504040204" pitchFamily="34" charset="0"/>
              <a:cs typeface="Verdana" panose="020B0604030504040204" pitchFamily="34" charset="0"/>
            </a:rPr>
            <a:t>descriptive research design </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99E6F6B0-71B6-49AE-BCF7-394E8E64DB08}" type="parTrans" cxnId="{32B9A0BF-DE97-4E45-B0CC-F1CF091A6888}">
      <dgm:prSet/>
      <dgm:spPr/>
      <dgm:t>
        <a:bodyPr/>
        <a:lstStyle/>
        <a:p>
          <a:endParaRPr lang="en-US"/>
        </a:p>
      </dgm:t>
    </dgm:pt>
    <dgm:pt modelId="{A6810528-46F7-493B-8844-4BC4F140E583}" type="sibTrans" cxnId="{32B9A0BF-DE97-4E45-B0CC-F1CF091A6888}">
      <dgm:prSet phldrT="2" phldr="0"/>
      <dgm:spPr/>
      <dgm:t>
        <a:bodyPr/>
        <a:lstStyle/>
        <a:p>
          <a:r>
            <a:rPr lang="en-US"/>
            <a:t>2</a:t>
          </a:r>
        </a:p>
      </dgm:t>
    </dgm:pt>
    <dgm:pt modelId="{744454E1-E9A6-4F9C-ADE1-96B49370943F}">
      <dgm:prSet/>
      <dgm:spPr/>
      <dgm:t>
        <a:bodyPr/>
        <a:lstStyle/>
        <a:p>
          <a:r>
            <a:rPr lang="en-GB" b="0" i="0" dirty="0">
              <a:latin typeface="Verdana" panose="020B0604030504040204" pitchFamily="34" charset="0"/>
              <a:ea typeface="Verdana" panose="020B0604030504040204" pitchFamily="34" charset="0"/>
              <a:cs typeface="Verdana" panose="020B0604030504040204" pitchFamily="34" charset="0"/>
            </a:rPr>
            <a:t>experimental (correlational/ causal) research design</a:t>
          </a:r>
          <a:endParaRPr lang="en-US" dirty="0">
            <a:latin typeface="Verdana" panose="020B0604030504040204" pitchFamily="34" charset="0"/>
            <a:ea typeface="Verdana" panose="020B0604030504040204" pitchFamily="34" charset="0"/>
            <a:cs typeface="Verdana" panose="020B0604030504040204" pitchFamily="34" charset="0"/>
          </a:endParaRPr>
        </a:p>
      </dgm:t>
    </dgm:pt>
    <dgm:pt modelId="{FE2ED974-AB3B-47D6-9C11-4B8D76AB5ED0}" type="parTrans" cxnId="{C27C2272-9015-4EF7-B28C-8C8945C20625}">
      <dgm:prSet/>
      <dgm:spPr/>
      <dgm:t>
        <a:bodyPr/>
        <a:lstStyle/>
        <a:p>
          <a:endParaRPr lang="en-US"/>
        </a:p>
      </dgm:t>
    </dgm:pt>
    <dgm:pt modelId="{C422D512-67C4-4B1B-AC5F-EE858432E2EA}" type="sibTrans" cxnId="{C27C2272-9015-4EF7-B28C-8C8945C20625}">
      <dgm:prSet phldrT="3" phldr="0"/>
      <dgm:spPr/>
      <dgm:t>
        <a:bodyPr/>
        <a:lstStyle/>
        <a:p>
          <a:r>
            <a:rPr lang="en-US"/>
            <a:t>3</a:t>
          </a:r>
        </a:p>
      </dgm:t>
    </dgm:pt>
    <dgm:pt modelId="{9263B2AF-E65E-4760-8DE9-843711D825C8}" type="pres">
      <dgm:prSet presAssocID="{78D3CDE2-ECB6-4F3E-8AC1-9E00110F4164}" presName="Name0" presStyleCnt="0">
        <dgm:presLayoutVars>
          <dgm:animLvl val="lvl"/>
          <dgm:resizeHandles val="exact"/>
        </dgm:presLayoutVars>
      </dgm:prSet>
      <dgm:spPr/>
    </dgm:pt>
    <dgm:pt modelId="{82CE13D5-53ED-4045-A208-7512C5D43336}" type="pres">
      <dgm:prSet presAssocID="{C5F905B9-F27B-4C9B-9A83-2F616E45EEB6}" presName="compositeNode" presStyleCnt="0">
        <dgm:presLayoutVars>
          <dgm:bulletEnabled val="1"/>
        </dgm:presLayoutVars>
      </dgm:prSet>
      <dgm:spPr/>
    </dgm:pt>
    <dgm:pt modelId="{492CB18D-CAFD-49E6-8D12-64C757589C76}" type="pres">
      <dgm:prSet presAssocID="{C5F905B9-F27B-4C9B-9A83-2F616E45EEB6}" presName="bgRect" presStyleLbl="bgAccFollowNode1" presStyleIdx="0" presStyleCnt="3"/>
      <dgm:spPr/>
    </dgm:pt>
    <dgm:pt modelId="{281B439F-AF55-437A-94CC-E54009277973}" type="pres">
      <dgm:prSet presAssocID="{DD1D9E23-0418-4640-AF61-36FFC43CE90F}" presName="sibTransNodeCircle" presStyleLbl="alignNode1" presStyleIdx="0" presStyleCnt="6">
        <dgm:presLayoutVars>
          <dgm:chMax val="0"/>
          <dgm:bulletEnabled/>
        </dgm:presLayoutVars>
      </dgm:prSet>
      <dgm:spPr/>
    </dgm:pt>
    <dgm:pt modelId="{73C11D93-4579-4FBD-8EEB-81E293669B38}" type="pres">
      <dgm:prSet presAssocID="{C5F905B9-F27B-4C9B-9A83-2F616E45EEB6}" presName="bottomLine" presStyleLbl="alignNode1" presStyleIdx="1" presStyleCnt="6">
        <dgm:presLayoutVars/>
      </dgm:prSet>
      <dgm:spPr/>
    </dgm:pt>
    <dgm:pt modelId="{174537B2-73E5-41B4-9CF8-8D4C2869ED8B}" type="pres">
      <dgm:prSet presAssocID="{C5F905B9-F27B-4C9B-9A83-2F616E45EEB6}" presName="nodeText" presStyleLbl="bgAccFollowNode1" presStyleIdx="0" presStyleCnt="3">
        <dgm:presLayoutVars>
          <dgm:bulletEnabled val="1"/>
        </dgm:presLayoutVars>
      </dgm:prSet>
      <dgm:spPr/>
    </dgm:pt>
    <dgm:pt modelId="{91A8B11B-0072-490B-BF48-A24C612E6831}" type="pres">
      <dgm:prSet presAssocID="{DD1D9E23-0418-4640-AF61-36FFC43CE90F}" presName="sibTrans" presStyleCnt="0"/>
      <dgm:spPr/>
    </dgm:pt>
    <dgm:pt modelId="{4CD8ADD3-1118-4871-8DC9-7210BB018CA9}" type="pres">
      <dgm:prSet presAssocID="{755146ED-75BA-463A-B9D7-10435E7CFD52}" presName="compositeNode" presStyleCnt="0">
        <dgm:presLayoutVars>
          <dgm:bulletEnabled val="1"/>
        </dgm:presLayoutVars>
      </dgm:prSet>
      <dgm:spPr/>
    </dgm:pt>
    <dgm:pt modelId="{AD2C63AD-2008-41C8-8853-49A70052FB05}" type="pres">
      <dgm:prSet presAssocID="{755146ED-75BA-463A-B9D7-10435E7CFD52}" presName="bgRect" presStyleLbl="bgAccFollowNode1" presStyleIdx="1" presStyleCnt="3"/>
      <dgm:spPr/>
    </dgm:pt>
    <dgm:pt modelId="{46454E58-38AF-4166-A449-376055534069}" type="pres">
      <dgm:prSet presAssocID="{A6810528-46F7-493B-8844-4BC4F140E583}" presName="sibTransNodeCircle" presStyleLbl="alignNode1" presStyleIdx="2" presStyleCnt="6">
        <dgm:presLayoutVars>
          <dgm:chMax val="0"/>
          <dgm:bulletEnabled/>
        </dgm:presLayoutVars>
      </dgm:prSet>
      <dgm:spPr/>
    </dgm:pt>
    <dgm:pt modelId="{A975E3EB-A8EC-4B22-81EB-74E88DBDF9E7}" type="pres">
      <dgm:prSet presAssocID="{755146ED-75BA-463A-B9D7-10435E7CFD52}" presName="bottomLine" presStyleLbl="alignNode1" presStyleIdx="3" presStyleCnt="6">
        <dgm:presLayoutVars/>
      </dgm:prSet>
      <dgm:spPr/>
    </dgm:pt>
    <dgm:pt modelId="{A8049416-ED2D-4A48-AE89-E0EFFBD1F063}" type="pres">
      <dgm:prSet presAssocID="{755146ED-75BA-463A-B9D7-10435E7CFD52}" presName="nodeText" presStyleLbl="bgAccFollowNode1" presStyleIdx="1" presStyleCnt="3">
        <dgm:presLayoutVars>
          <dgm:bulletEnabled val="1"/>
        </dgm:presLayoutVars>
      </dgm:prSet>
      <dgm:spPr/>
    </dgm:pt>
    <dgm:pt modelId="{98F80B63-DF30-4212-B994-B1B86D6A7199}" type="pres">
      <dgm:prSet presAssocID="{A6810528-46F7-493B-8844-4BC4F140E583}" presName="sibTrans" presStyleCnt="0"/>
      <dgm:spPr/>
    </dgm:pt>
    <dgm:pt modelId="{24476084-B18F-453D-9D52-BD06CCCA458A}" type="pres">
      <dgm:prSet presAssocID="{744454E1-E9A6-4F9C-ADE1-96B49370943F}" presName="compositeNode" presStyleCnt="0">
        <dgm:presLayoutVars>
          <dgm:bulletEnabled val="1"/>
        </dgm:presLayoutVars>
      </dgm:prSet>
      <dgm:spPr/>
    </dgm:pt>
    <dgm:pt modelId="{D00CA312-007E-45BA-8C48-AE904A26FE45}" type="pres">
      <dgm:prSet presAssocID="{744454E1-E9A6-4F9C-ADE1-96B49370943F}" presName="bgRect" presStyleLbl="bgAccFollowNode1" presStyleIdx="2" presStyleCnt="3"/>
      <dgm:spPr/>
    </dgm:pt>
    <dgm:pt modelId="{C966423C-7F73-42F4-81FC-EA9536E418E0}" type="pres">
      <dgm:prSet presAssocID="{C422D512-67C4-4B1B-AC5F-EE858432E2EA}" presName="sibTransNodeCircle" presStyleLbl="alignNode1" presStyleIdx="4" presStyleCnt="6">
        <dgm:presLayoutVars>
          <dgm:chMax val="0"/>
          <dgm:bulletEnabled/>
        </dgm:presLayoutVars>
      </dgm:prSet>
      <dgm:spPr/>
    </dgm:pt>
    <dgm:pt modelId="{56554A0A-E570-4828-AEDB-528CB808FC48}" type="pres">
      <dgm:prSet presAssocID="{744454E1-E9A6-4F9C-ADE1-96B49370943F}" presName="bottomLine" presStyleLbl="alignNode1" presStyleIdx="5" presStyleCnt="6">
        <dgm:presLayoutVars/>
      </dgm:prSet>
      <dgm:spPr/>
    </dgm:pt>
    <dgm:pt modelId="{AB814FCD-BB42-426F-9E08-7FE8D3D13B0E}" type="pres">
      <dgm:prSet presAssocID="{744454E1-E9A6-4F9C-ADE1-96B49370943F}" presName="nodeText" presStyleLbl="bgAccFollowNode1" presStyleIdx="2" presStyleCnt="3">
        <dgm:presLayoutVars>
          <dgm:bulletEnabled val="1"/>
        </dgm:presLayoutVars>
      </dgm:prSet>
      <dgm:spPr/>
    </dgm:pt>
  </dgm:ptLst>
  <dgm:cxnLst>
    <dgm:cxn modelId="{29D35328-3C5D-4396-AF0C-55FDA936D1A5}" srcId="{78D3CDE2-ECB6-4F3E-8AC1-9E00110F4164}" destId="{C5F905B9-F27B-4C9B-9A83-2F616E45EEB6}" srcOrd="0" destOrd="0" parTransId="{6FC2EA50-5B60-42E7-A3A7-37CEC492085F}" sibTransId="{DD1D9E23-0418-4640-AF61-36FFC43CE90F}"/>
    <dgm:cxn modelId="{296FFD4C-C365-4F0D-8E04-F44548008BCC}" type="presOf" srcId="{A6810528-46F7-493B-8844-4BC4F140E583}" destId="{46454E58-38AF-4166-A449-376055534069}" srcOrd="0" destOrd="0" presId="urn:microsoft.com/office/officeart/2016/7/layout/BasicLinearProcessNumbered"/>
    <dgm:cxn modelId="{854B9554-343D-448C-9B96-12677A0E468D}" type="presOf" srcId="{DD1D9E23-0418-4640-AF61-36FFC43CE90F}" destId="{281B439F-AF55-437A-94CC-E54009277973}" srcOrd="0" destOrd="0" presId="urn:microsoft.com/office/officeart/2016/7/layout/BasicLinearProcessNumbered"/>
    <dgm:cxn modelId="{AA74635D-8A5E-4876-BC47-D15D19A01548}" type="presOf" srcId="{755146ED-75BA-463A-B9D7-10435E7CFD52}" destId="{AD2C63AD-2008-41C8-8853-49A70052FB05}" srcOrd="0" destOrd="0" presId="urn:microsoft.com/office/officeart/2016/7/layout/BasicLinearProcessNumbered"/>
    <dgm:cxn modelId="{F6E8F762-2E54-4994-A568-3956CDBE1500}" type="presOf" srcId="{C5F905B9-F27B-4C9B-9A83-2F616E45EEB6}" destId="{174537B2-73E5-41B4-9CF8-8D4C2869ED8B}" srcOrd="1" destOrd="0" presId="urn:microsoft.com/office/officeart/2016/7/layout/BasicLinearProcessNumbered"/>
    <dgm:cxn modelId="{C27C2272-9015-4EF7-B28C-8C8945C20625}" srcId="{78D3CDE2-ECB6-4F3E-8AC1-9E00110F4164}" destId="{744454E1-E9A6-4F9C-ADE1-96B49370943F}" srcOrd="2" destOrd="0" parTransId="{FE2ED974-AB3B-47D6-9C11-4B8D76AB5ED0}" sibTransId="{C422D512-67C4-4B1B-AC5F-EE858432E2EA}"/>
    <dgm:cxn modelId="{5A108BB1-9EF3-4DE7-8757-D5FFEE0D674D}" type="presOf" srcId="{78D3CDE2-ECB6-4F3E-8AC1-9E00110F4164}" destId="{9263B2AF-E65E-4760-8DE9-843711D825C8}" srcOrd="0" destOrd="0" presId="urn:microsoft.com/office/officeart/2016/7/layout/BasicLinearProcessNumbered"/>
    <dgm:cxn modelId="{EDC197BB-635A-4E8E-A7FF-23CDEA05E5BA}" type="presOf" srcId="{744454E1-E9A6-4F9C-ADE1-96B49370943F}" destId="{AB814FCD-BB42-426F-9E08-7FE8D3D13B0E}" srcOrd="1" destOrd="0" presId="urn:microsoft.com/office/officeart/2016/7/layout/BasicLinearProcessNumbered"/>
    <dgm:cxn modelId="{32B9A0BF-DE97-4E45-B0CC-F1CF091A6888}" srcId="{78D3CDE2-ECB6-4F3E-8AC1-9E00110F4164}" destId="{755146ED-75BA-463A-B9D7-10435E7CFD52}" srcOrd="1" destOrd="0" parTransId="{99E6F6B0-71B6-49AE-BCF7-394E8E64DB08}" sibTransId="{A6810528-46F7-493B-8844-4BC4F140E583}"/>
    <dgm:cxn modelId="{A35A97D0-4AF0-4529-ABE7-53DB4A9B4FBD}" type="presOf" srcId="{744454E1-E9A6-4F9C-ADE1-96B49370943F}" destId="{D00CA312-007E-45BA-8C48-AE904A26FE45}" srcOrd="0" destOrd="0" presId="urn:microsoft.com/office/officeart/2016/7/layout/BasicLinearProcessNumbered"/>
    <dgm:cxn modelId="{53DDCEE7-253B-4E65-925A-F9394CB6BD16}" type="presOf" srcId="{C422D512-67C4-4B1B-AC5F-EE858432E2EA}" destId="{C966423C-7F73-42F4-81FC-EA9536E418E0}" srcOrd="0" destOrd="0" presId="urn:microsoft.com/office/officeart/2016/7/layout/BasicLinearProcessNumbered"/>
    <dgm:cxn modelId="{128C85F9-1070-4983-BBE1-1E4791B41DA3}" type="presOf" srcId="{C5F905B9-F27B-4C9B-9A83-2F616E45EEB6}" destId="{492CB18D-CAFD-49E6-8D12-64C757589C76}" srcOrd="0" destOrd="0" presId="urn:microsoft.com/office/officeart/2016/7/layout/BasicLinearProcessNumbered"/>
    <dgm:cxn modelId="{11AC11FE-3DCE-4B53-BAE3-97A8D50AE07A}" type="presOf" srcId="{755146ED-75BA-463A-B9D7-10435E7CFD52}" destId="{A8049416-ED2D-4A48-AE89-E0EFFBD1F063}" srcOrd="1" destOrd="0" presId="urn:microsoft.com/office/officeart/2016/7/layout/BasicLinearProcessNumbered"/>
    <dgm:cxn modelId="{670D5F8F-E72F-4A13-8E3C-5F2629AF9D40}" type="presParOf" srcId="{9263B2AF-E65E-4760-8DE9-843711D825C8}" destId="{82CE13D5-53ED-4045-A208-7512C5D43336}" srcOrd="0" destOrd="0" presId="urn:microsoft.com/office/officeart/2016/7/layout/BasicLinearProcessNumbered"/>
    <dgm:cxn modelId="{14C1FC94-D1AA-485C-BEE3-DBF7D2D60CA4}" type="presParOf" srcId="{82CE13D5-53ED-4045-A208-7512C5D43336}" destId="{492CB18D-CAFD-49E6-8D12-64C757589C76}" srcOrd="0" destOrd="0" presId="urn:microsoft.com/office/officeart/2016/7/layout/BasicLinearProcessNumbered"/>
    <dgm:cxn modelId="{34E9AE0B-1B9C-4DD8-B6B9-67EB76E3527C}" type="presParOf" srcId="{82CE13D5-53ED-4045-A208-7512C5D43336}" destId="{281B439F-AF55-437A-94CC-E54009277973}" srcOrd="1" destOrd="0" presId="urn:microsoft.com/office/officeart/2016/7/layout/BasicLinearProcessNumbered"/>
    <dgm:cxn modelId="{74DE1A08-44A0-4288-92C5-943279C85CBD}" type="presParOf" srcId="{82CE13D5-53ED-4045-A208-7512C5D43336}" destId="{73C11D93-4579-4FBD-8EEB-81E293669B38}" srcOrd="2" destOrd="0" presId="urn:microsoft.com/office/officeart/2016/7/layout/BasicLinearProcessNumbered"/>
    <dgm:cxn modelId="{59FA8305-AC37-4798-AA73-9F4A32F5629B}" type="presParOf" srcId="{82CE13D5-53ED-4045-A208-7512C5D43336}" destId="{174537B2-73E5-41B4-9CF8-8D4C2869ED8B}" srcOrd="3" destOrd="0" presId="urn:microsoft.com/office/officeart/2016/7/layout/BasicLinearProcessNumbered"/>
    <dgm:cxn modelId="{00784DB3-0F0F-41B8-8FDB-175FFCE45B7F}" type="presParOf" srcId="{9263B2AF-E65E-4760-8DE9-843711D825C8}" destId="{91A8B11B-0072-490B-BF48-A24C612E6831}" srcOrd="1" destOrd="0" presId="urn:microsoft.com/office/officeart/2016/7/layout/BasicLinearProcessNumbered"/>
    <dgm:cxn modelId="{A13B24B9-436C-44B2-8A1A-6ABD1F104F95}" type="presParOf" srcId="{9263B2AF-E65E-4760-8DE9-843711D825C8}" destId="{4CD8ADD3-1118-4871-8DC9-7210BB018CA9}" srcOrd="2" destOrd="0" presId="urn:microsoft.com/office/officeart/2016/7/layout/BasicLinearProcessNumbered"/>
    <dgm:cxn modelId="{A6D1FB7F-A374-4F9E-84E3-D0CB4B0A955A}" type="presParOf" srcId="{4CD8ADD3-1118-4871-8DC9-7210BB018CA9}" destId="{AD2C63AD-2008-41C8-8853-49A70052FB05}" srcOrd="0" destOrd="0" presId="urn:microsoft.com/office/officeart/2016/7/layout/BasicLinearProcessNumbered"/>
    <dgm:cxn modelId="{FBD3F38C-3C42-4669-B60F-A4B5DD5B5A52}" type="presParOf" srcId="{4CD8ADD3-1118-4871-8DC9-7210BB018CA9}" destId="{46454E58-38AF-4166-A449-376055534069}" srcOrd="1" destOrd="0" presId="urn:microsoft.com/office/officeart/2016/7/layout/BasicLinearProcessNumbered"/>
    <dgm:cxn modelId="{384DE35B-B153-4F1D-98F0-7B0A0B931153}" type="presParOf" srcId="{4CD8ADD3-1118-4871-8DC9-7210BB018CA9}" destId="{A975E3EB-A8EC-4B22-81EB-74E88DBDF9E7}" srcOrd="2" destOrd="0" presId="urn:microsoft.com/office/officeart/2016/7/layout/BasicLinearProcessNumbered"/>
    <dgm:cxn modelId="{A7BAFB4A-9A91-4C3E-98B9-5440E341ECB7}" type="presParOf" srcId="{4CD8ADD3-1118-4871-8DC9-7210BB018CA9}" destId="{A8049416-ED2D-4A48-AE89-E0EFFBD1F063}" srcOrd="3" destOrd="0" presId="urn:microsoft.com/office/officeart/2016/7/layout/BasicLinearProcessNumbered"/>
    <dgm:cxn modelId="{CD5920D9-C855-4BAF-A061-27DA299D6A24}" type="presParOf" srcId="{9263B2AF-E65E-4760-8DE9-843711D825C8}" destId="{98F80B63-DF30-4212-B994-B1B86D6A7199}" srcOrd="3" destOrd="0" presId="urn:microsoft.com/office/officeart/2016/7/layout/BasicLinearProcessNumbered"/>
    <dgm:cxn modelId="{94336FC1-7D85-48C0-B545-EF1C9EB54D0C}" type="presParOf" srcId="{9263B2AF-E65E-4760-8DE9-843711D825C8}" destId="{24476084-B18F-453D-9D52-BD06CCCA458A}" srcOrd="4" destOrd="0" presId="urn:microsoft.com/office/officeart/2016/7/layout/BasicLinearProcessNumbered"/>
    <dgm:cxn modelId="{A702E8CB-2A12-4107-A095-D2527767FF2F}" type="presParOf" srcId="{24476084-B18F-453D-9D52-BD06CCCA458A}" destId="{D00CA312-007E-45BA-8C48-AE904A26FE45}" srcOrd="0" destOrd="0" presId="urn:microsoft.com/office/officeart/2016/7/layout/BasicLinearProcessNumbered"/>
    <dgm:cxn modelId="{ADC1ACED-14C9-4506-B6BC-5F3ACF8D7CF5}" type="presParOf" srcId="{24476084-B18F-453D-9D52-BD06CCCA458A}" destId="{C966423C-7F73-42F4-81FC-EA9536E418E0}" srcOrd="1" destOrd="0" presId="urn:microsoft.com/office/officeart/2016/7/layout/BasicLinearProcessNumbered"/>
    <dgm:cxn modelId="{A15F5F42-8B37-418C-BB69-86D0C3216E66}" type="presParOf" srcId="{24476084-B18F-453D-9D52-BD06CCCA458A}" destId="{56554A0A-E570-4828-AEDB-528CB808FC48}" srcOrd="2" destOrd="0" presId="urn:microsoft.com/office/officeart/2016/7/layout/BasicLinearProcessNumbered"/>
    <dgm:cxn modelId="{B9123EEE-63CE-44DF-907D-9A3387257EF7}" type="presParOf" srcId="{24476084-B18F-453D-9D52-BD06CCCA458A}" destId="{AB814FCD-BB42-426F-9E08-7FE8D3D13B0E}"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9D766C-1067-40DF-9164-50B86199E50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F5743B1-8719-4070-BE22-6463FC51D2F8}">
      <dgm:prSet/>
      <dgm:spPr/>
      <dgm:t>
        <a:bodyPr/>
        <a:lstStyle/>
        <a:p>
          <a:r>
            <a:rPr lang="en-GB" b="0" i="0" dirty="0">
              <a:solidFill>
                <a:srgbClr val="002060"/>
              </a:solidFill>
            </a:rPr>
            <a:t>Your ‘methodology’ section should make the case for why you chose the methods you did. </a:t>
          </a:r>
        </a:p>
        <a:p>
          <a:r>
            <a:rPr lang="en-GB" b="0" i="0" dirty="0">
              <a:solidFill>
                <a:srgbClr val="002060"/>
              </a:solidFill>
            </a:rPr>
            <a:t>Show how this approach contributes new knowledge or understanding.</a:t>
          </a:r>
        </a:p>
        <a:p>
          <a:r>
            <a:rPr lang="en-GB" b="0" i="0" dirty="0">
              <a:solidFill>
                <a:srgbClr val="002060"/>
              </a:solidFill>
            </a:rPr>
            <a:t>You could also discuss why other methods were not suitable for your objectives (but take care with word counts).</a:t>
          </a:r>
          <a:endParaRPr lang="en-US" dirty="0">
            <a:solidFill>
              <a:srgbClr val="002060"/>
            </a:solidFill>
          </a:endParaRPr>
        </a:p>
      </dgm:t>
    </dgm:pt>
    <dgm:pt modelId="{9C2B2CAC-83C5-42F4-971B-F10E145ADE1B}" type="parTrans" cxnId="{F5095A5B-518D-4F9E-87B6-249B73E4D4C5}">
      <dgm:prSet/>
      <dgm:spPr/>
      <dgm:t>
        <a:bodyPr/>
        <a:lstStyle/>
        <a:p>
          <a:endParaRPr lang="en-US"/>
        </a:p>
      </dgm:t>
    </dgm:pt>
    <dgm:pt modelId="{A5DF5BBB-7098-4CA8-9229-05D21CFDA569}" type="sibTrans" cxnId="{F5095A5B-518D-4F9E-87B6-249B73E4D4C5}">
      <dgm:prSet/>
      <dgm:spPr/>
      <dgm:t>
        <a:bodyPr/>
        <a:lstStyle/>
        <a:p>
          <a:endParaRPr lang="en-US"/>
        </a:p>
      </dgm:t>
    </dgm:pt>
    <dgm:pt modelId="{16620D77-A26D-437E-8B87-34696A8C825C}">
      <dgm:prSet/>
      <dgm:spPr/>
      <dgm:t>
        <a:bodyPr/>
        <a:lstStyle/>
        <a:p>
          <a:r>
            <a:rPr lang="en-GB" b="0" i="0" dirty="0">
              <a:solidFill>
                <a:srgbClr val="002060"/>
              </a:solidFill>
            </a:rPr>
            <a:t>It should be clear to your reader that you set yourself up for success in terms of your methodology’s design. </a:t>
          </a:r>
        </a:p>
        <a:p>
          <a:r>
            <a:rPr lang="en-GB" b="0" i="0" dirty="0">
              <a:solidFill>
                <a:srgbClr val="002060"/>
              </a:solidFill>
            </a:rPr>
            <a:t>Show how your methods should lead to results that are </a:t>
          </a:r>
          <a:r>
            <a:rPr lang="en-GB" b="0" i="0" dirty="0">
              <a:solidFill>
                <a:schemeClr val="accent4"/>
              </a:solidFill>
            </a:rPr>
            <a:t>valid</a:t>
          </a:r>
          <a:r>
            <a:rPr lang="en-GB" b="0" i="0" dirty="0">
              <a:solidFill>
                <a:srgbClr val="002060"/>
              </a:solidFill>
            </a:rPr>
            <a:t> and </a:t>
          </a:r>
          <a:r>
            <a:rPr lang="en-GB" b="0" i="0" dirty="0">
              <a:solidFill>
                <a:schemeClr val="accent4"/>
              </a:solidFill>
            </a:rPr>
            <a:t>reliable </a:t>
          </a:r>
          <a:r>
            <a:rPr lang="en-GB" b="0" i="0" dirty="0">
              <a:solidFill>
                <a:srgbClr val="002060"/>
              </a:solidFill>
            </a:rPr>
            <a:t>(while leaving the analysis of the meaning, importance and relevance of your results for your discussion section)</a:t>
          </a:r>
          <a:endParaRPr lang="en-US" dirty="0">
            <a:solidFill>
              <a:srgbClr val="002060"/>
            </a:solidFill>
          </a:endParaRPr>
        </a:p>
      </dgm:t>
    </dgm:pt>
    <dgm:pt modelId="{6893A95B-02B4-45D7-9956-6C4D45537DB7}" type="parTrans" cxnId="{6146E3DC-DF17-4DBA-88D7-19E809AA14DB}">
      <dgm:prSet/>
      <dgm:spPr/>
      <dgm:t>
        <a:bodyPr/>
        <a:lstStyle/>
        <a:p>
          <a:endParaRPr lang="en-US"/>
        </a:p>
      </dgm:t>
    </dgm:pt>
    <dgm:pt modelId="{4651020F-9393-40DC-BAAB-33ECA22BAA11}" type="sibTrans" cxnId="{6146E3DC-DF17-4DBA-88D7-19E809AA14DB}">
      <dgm:prSet/>
      <dgm:spPr/>
      <dgm:t>
        <a:bodyPr/>
        <a:lstStyle/>
        <a:p>
          <a:endParaRPr lang="en-US"/>
        </a:p>
      </dgm:t>
    </dgm:pt>
    <dgm:pt modelId="{27AC2121-F836-4F1E-B32F-2FD943D8B6B6}" type="pres">
      <dgm:prSet presAssocID="{6E9D766C-1067-40DF-9164-50B86199E500}" presName="root" presStyleCnt="0">
        <dgm:presLayoutVars>
          <dgm:dir/>
          <dgm:resizeHandles val="exact"/>
        </dgm:presLayoutVars>
      </dgm:prSet>
      <dgm:spPr/>
    </dgm:pt>
    <dgm:pt modelId="{5F028BA3-F63B-42B7-B10B-48B953CB2E35}" type="pres">
      <dgm:prSet presAssocID="{DF5743B1-8719-4070-BE22-6463FC51D2F8}" presName="compNode" presStyleCnt="0"/>
      <dgm:spPr/>
    </dgm:pt>
    <dgm:pt modelId="{6F18F1F7-D12D-4B3A-B58F-F05C3E8CF4AB}" type="pres">
      <dgm:prSet presAssocID="{DF5743B1-8719-4070-BE22-6463FC51D2F8}" presName="bgRect" presStyleLbl="bgShp" presStyleIdx="0" presStyleCnt="2"/>
      <dgm:spPr/>
    </dgm:pt>
    <dgm:pt modelId="{93865676-D185-45A3-8444-DC7B46474D6B}" type="pres">
      <dgm:prSet presAssocID="{DF5743B1-8719-4070-BE22-6463FC51D2F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AA748676-0E3E-4FE7-B69F-4C4F3CAE59F6}" type="pres">
      <dgm:prSet presAssocID="{DF5743B1-8719-4070-BE22-6463FC51D2F8}" presName="spaceRect" presStyleCnt="0"/>
      <dgm:spPr/>
    </dgm:pt>
    <dgm:pt modelId="{2C58F03D-C391-4088-A0EB-879F06704B3A}" type="pres">
      <dgm:prSet presAssocID="{DF5743B1-8719-4070-BE22-6463FC51D2F8}" presName="parTx" presStyleLbl="revTx" presStyleIdx="0" presStyleCnt="2" custScaleX="109974" custScaleY="146876">
        <dgm:presLayoutVars>
          <dgm:chMax val="0"/>
          <dgm:chPref val="0"/>
        </dgm:presLayoutVars>
      </dgm:prSet>
      <dgm:spPr/>
    </dgm:pt>
    <dgm:pt modelId="{2762971F-56F6-4D3A-87D0-9DB1F3ADA247}" type="pres">
      <dgm:prSet presAssocID="{A5DF5BBB-7098-4CA8-9229-05D21CFDA569}" presName="sibTrans" presStyleCnt="0"/>
      <dgm:spPr/>
    </dgm:pt>
    <dgm:pt modelId="{DE2FE6F6-DEB9-491D-90E8-E9317840DF64}" type="pres">
      <dgm:prSet presAssocID="{16620D77-A26D-437E-8B87-34696A8C825C}" presName="compNode" presStyleCnt="0"/>
      <dgm:spPr/>
    </dgm:pt>
    <dgm:pt modelId="{36D32A9E-6FD5-4E34-AD1B-8D583AF53973}" type="pres">
      <dgm:prSet presAssocID="{16620D77-A26D-437E-8B87-34696A8C825C}" presName="bgRect" presStyleLbl="bgShp" presStyleIdx="1" presStyleCnt="2" custLinFactNeighborX="-4887" custLinFactNeighborY="657"/>
      <dgm:spPr/>
    </dgm:pt>
    <dgm:pt modelId="{39CA8148-C501-430D-A39B-3831AF13EA74}" type="pres">
      <dgm:prSet presAssocID="{16620D77-A26D-437E-8B87-34696A8C825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61716940-10C7-4C10-ACCB-84ADBF44C1D4}" type="pres">
      <dgm:prSet presAssocID="{16620D77-A26D-437E-8B87-34696A8C825C}" presName="spaceRect" presStyleCnt="0"/>
      <dgm:spPr/>
    </dgm:pt>
    <dgm:pt modelId="{47FEAD3C-A690-40AB-BB8E-EC24BAD774E3}" type="pres">
      <dgm:prSet presAssocID="{16620D77-A26D-437E-8B87-34696A8C825C}" presName="parTx" presStyleLbl="revTx" presStyleIdx="1" presStyleCnt="2" custScaleX="105609" custScaleY="126862">
        <dgm:presLayoutVars>
          <dgm:chMax val="0"/>
          <dgm:chPref val="0"/>
        </dgm:presLayoutVars>
      </dgm:prSet>
      <dgm:spPr/>
    </dgm:pt>
  </dgm:ptLst>
  <dgm:cxnLst>
    <dgm:cxn modelId="{F5095A5B-518D-4F9E-87B6-249B73E4D4C5}" srcId="{6E9D766C-1067-40DF-9164-50B86199E500}" destId="{DF5743B1-8719-4070-BE22-6463FC51D2F8}" srcOrd="0" destOrd="0" parTransId="{9C2B2CAC-83C5-42F4-971B-F10E145ADE1B}" sibTransId="{A5DF5BBB-7098-4CA8-9229-05D21CFDA569}"/>
    <dgm:cxn modelId="{8095FD8C-5268-419A-BD23-7A74F2767ED8}" type="presOf" srcId="{16620D77-A26D-437E-8B87-34696A8C825C}" destId="{47FEAD3C-A690-40AB-BB8E-EC24BAD774E3}" srcOrd="0" destOrd="0" presId="urn:microsoft.com/office/officeart/2018/2/layout/IconVerticalSolidList"/>
    <dgm:cxn modelId="{EE4B989A-0C4D-43F6-8F17-0704DBAF7FC7}" type="presOf" srcId="{DF5743B1-8719-4070-BE22-6463FC51D2F8}" destId="{2C58F03D-C391-4088-A0EB-879F06704B3A}" srcOrd="0" destOrd="0" presId="urn:microsoft.com/office/officeart/2018/2/layout/IconVerticalSolidList"/>
    <dgm:cxn modelId="{E9EC49AC-CA7A-4380-87A1-19D051F9DC8E}" type="presOf" srcId="{6E9D766C-1067-40DF-9164-50B86199E500}" destId="{27AC2121-F836-4F1E-B32F-2FD943D8B6B6}" srcOrd="0" destOrd="0" presId="urn:microsoft.com/office/officeart/2018/2/layout/IconVerticalSolidList"/>
    <dgm:cxn modelId="{6146E3DC-DF17-4DBA-88D7-19E809AA14DB}" srcId="{6E9D766C-1067-40DF-9164-50B86199E500}" destId="{16620D77-A26D-437E-8B87-34696A8C825C}" srcOrd="1" destOrd="0" parTransId="{6893A95B-02B4-45D7-9956-6C4D45537DB7}" sibTransId="{4651020F-9393-40DC-BAAB-33ECA22BAA11}"/>
    <dgm:cxn modelId="{8DDD67C1-6805-4EF7-9788-B339B670AFD7}" type="presParOf" srcId="{27AC2121-F836-4F1E-B32F-2FD943D8B6B6}" destId="{5F028BA3-F63B-42B7-B10B-48B953CB2E35}" srcOrd="0" destOrd="0" presId="urn:microsoft.com/office/officeart/2018/2/layout/IconVerticalSolidList"/>
    <dgm:cxn modelId="{B2BCA562-38BD-49C2-8B28-1499DFC86304}" type="presParOf" srcId="{5F028BA3-F63B-42B7-B10B-48B953CB2E35}" destId="{6F18F1F7-D12D-4B3A-B58F-F05C3E8CF4AB}" srcOrd="0" destOrd="0" presId="urn:microsoft.com/office/officeart/2018/2/layout/IconVerticalSolidList"/>
    <dgm:cxn modelId="{52D60AB6-2E22-42DF-A2AB-305987D76454}" type="presParOf" srcId="{5F028BA3-F63B-42B7-B10B-48B953CB2E35}" destId="{93865676-D185-45A3-8444-DC7B46474D6B}" srcOrd="1" destOrd="0" presId="urn:microsoft.com/office/officeart/2018/2/layout/IconVerticalSolidList"/>
    <dgm:cxn modelId="{10F74870-AFEE-43A0-821F-F5C1EAC8F215}" type="presParOf" srcId="{5F028BA3-F63B-42B7-B10B-48B953CB2E35}" destId="{AA748676-0E3E-4FE7-B69F-4C4F3CAE59F6}" srcOrd="2" destOrd="0" presId="urn:microsoft.com/office/officeart/2018/2/layout/IconVerticalSolidList"/>
    <dgm:cxn modelId="{1B61FC88-563A-42EF-AAA9-0799B3CF0231}" type="presParOf" srcId="{5F028BA3-F63B-42B7-B10B-48B953CB2E35}" destId="{2C58F03D-C391-4088-A0EB-879F06704B3A}" srcOrd="3" destOrd="0" presId="urn:microsoft.com/office/officeart/2018/2/layout/IconVerticalSolidList"/>
    <dgm:cxn modelId="{BA58462A-FCDE-42B9-962B-F42E7C7F7451}" type="presParOf" srcId="{27AC2121-F836-4F1E-B32F-2FD943D8B6B6}" destId="{2762971F-56F6-4D3A-87D0-9DB1F3ADA247}" srcOrd="1" destOrd="0" presId="urn:microsoft.com/office/officeart/2018/2/layout/IconVerticalSolidList"/>
    <dgm:cxn modelId="{3474BFF4-AF4F-45A9-82AA-EE4DC125A8E2}" type="presParOf" srcId="{27AC2121-F836-4F1E-B32F-2FD943D8B6B6}" destId="{DE2FE6F6-DEB9-491D-90E8-E9317840DF64}" srcOrd="2" destOrd="0" presId="urn:microsoft.com/office/officeart/2018/2/layout/IconVerticalSolidList"/>
    <dgm:cxn modelId="{3E9A5814-B78E-4845-AA40-05979EDF4D6B}" type="presParOf" srcId="{DE2FE6F6-DEB9-491D-90E8-E9317840DF64}" destId="{36D32A9E-6FD5-4E34-AD1B-8D583AF53973}" srcOrd="0" destOrd="0" presId="urn:microsoft.com/office/officeart/2018/2/layout/IconVerticalSolidList"/>
    <dgm:cxn modelId="{64FDFC4A-5DAA-4189-AE4B-1AF819A0D457}" type="presParOf" srcId="{DE2FE6F6-DEB9-491D-90E8-E9317840DF64}" destId="{39CA8148-C501-430D-A39B-3831AF13EA74}" srcOrd="1" destOrd="0" presId="urn:microsoft.com/office/officeart/2018/2/layout/IconVerticalSolidList"/>
    <dgm:cxn modelId="{0FFC7F5A-66F8-4131-A0EB-0FCE124A0AF9}" type="presParOf" srcId="{DE2FE6F6-DEB9-491D-90E8-E9317840DF64}" destId="{61716940-10C7-4C10-ACCB-84ADBF44C1D4}" srcOrd="2" destOrd="0" presId="urn:microsoft.com/office/officeart/2018/2/layout/IconVerticalSolidList"/>
    <dgm:cxn modelId="{8A8FBC96-E5E0-4770-8030-E37A4AA12CF8}" type="presParOf" srcId="{DE2FE6F6-DEB9-491D-90E8-E9317840DF64}" destId="{47FEAD3C-A690-40AB-BB8E-EC24BAD774E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A0CE4-A2AA-48F3-8752-E82D09B4E7C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C8F4F07-45F8-4C62-A216-743E11DDF12A}">
      <dgm:prSet/>
      <dgm:spPr/>
      <dgm:t>
        <a:bodyPr/>
        <a:lstStyle/>
        <a:p>
          <a:r>
            <a:rPr lang="en-GB" dirty="0"/>
            <a:t>https://ethos.bl.uk</a:t>
          </a:r>
          <a:endParaRPr lang="en-US" dirty="0"/>
        </a:p>
      </dgm:t>
    </dgm:pt>
    <dgm:pt modelId="{41B0EDC0-6A7B-4D09-B6D7-73410554EBF5}" type="parTrans" cxnId="{B3483DA4-4555-4FBC-8C9A-B18EFB4F557A}">
      <dgm:prSet/>
      <dgm:spPr/>
      <dgm:t>
        <a:bodyPr/>
        <a:lstStyle/>
        <a:p>
          <a:endParaRPr lang="en-US"/>
        </a:p>
      </dgm:t>
    </dgm:pt>
    <dgm:pt modelId="{51F68D4E-2669-40DC-B3A5-8C3FB6A18B91}" type="sibTrans" cxnId="{B3483DA4-4555-4FBC-8C9A-B18EFB4F557A}">
      <dgm:prSet/>
      <dgm:spPr/>
      <dgm:t>
        <a:bodyPr/>
        <a:lstStyle/>
        <a:p>
          <a:endParaRPr lang="en-US"/>
        </a:p>
      </dgm:t>
    </dgm:pt>
    <dgm:pt modelId="{DEF07FEA-D5A8-4F5D-959A-2E1BC2AB32EF}">
      <dgm:prSet/>
      <dgm:spPr/>
      <dgm:t>
        <a:bodyPr/>
        <a:lstStyle/>
        <a:p>
          <a:r>
            <a:rPr lang="en-GB"/>
            <a:t>Or google: </a:t>
          </a:r>
          <a:r>
            <a:rPr lang="en-GB" b="1" i="0"/>
            <a:t>EThOS</a:t>
          </a:r>
          <a:endParaRPr lang="en-US"/>
        </a:p>
      </dgm:t>
    </dgm:pt>
    <dgm:pt modelId="{4B692CED-BFE7-4D31-A828-063DB74D253D}" type="parTrans" cxnId="{43E1689D-ABA7-4144-9BE3-5D8DA5EFBF88}">
      <dgm:prSet/>
      <dgm:spPr/>
      <dgm:t>
        <a:bodyPr/>
        <a:lstStyle/>
        <a:p>
          <a:endParaRPr lang="en-US"/>
        </a:p>
      </dgm:t>
    </dgm:pt>
    <dgm:pt modelId="{A32C1133-B3E3-43CF-9F90-B4B59FFC6D40}" type="sibTrans" cxnId="{43E1689D-ABA7-4144-9BE3-5D8DA5EFBF88}">
      <dgm:prSet/>
      <dgm:spPr/>
      <dgm:t>
        <a:bodyPr/>
        <a:lstStyle/>
        <a:p>
          <a:endParaRPr lang="en-US"/>
        </a:p>
      </dgm:t>
    </dgm:pt>
    <dgm:pt modelId="{4B64DD74-8EBD-458E-9169-6C0C99B5AB44}" type="pres">
      <dgm:prSet presAssocID="{9F9A0CE4-A2AA-48F3-8752-E82D09B4E7CC}" presName="linear" presStyleCnt="0">
        <dgm:presLayoutVars>
          <dgm:dir/>
          <dgm:animLvl val="lvl"/>
          <dgm:resizeHandles val="exact"/>
        </dgm:presLayoutVars>
      </dgm:prSet>
      <dgm:spPr/>
    </dgm:pt>
    <dgm:pt modelId="{0F49AF90-AE6F-49CC-ACE7-0C30354BE900}" type="pres">
      <dgm:prSet presAssocID="{7C8F4F07-45F8-4C62-A216-743E11DDF12A}" presName="parentLin" presStyleCnt="0"/>
      <dgm:spPr/>
    </dgm:pt>
    <dgm:pt modelId="{D073BAB6-5EA3-4AD6-B2F2-1CFB1C1709D7}" type="pres">
      <dgm:prSet presAssocID="{7C8F4F07-45F8-4C62-A216-743E11DDF12A}" presName="parentLeftMargin" presStyleLbl="node1" presStyleIdx="0" presStyleCnt="2"/>
      <dgm:spPr/>
    </dgm:pt>
    <dgm:pt modelId="{0B2DD9BC-ACD1-44B0-A580-F3D4A6863D2D}" type="pres">
      <dgm:prSet presAssocID="{7C8F4F07-45F8-4C62-A216-743E11DDF12A}" presName="parentText" presStyleLbl="node1" presStyleIdx="0" presStyleCnt="2">
        <dgm:presLayoutVars>
          <dgm:chMax val="0"/>
          <dgm:bulletEnabled val="1"/>
        </dgm:presLayoutVars>
      </dgm:prSet>
      <dgm:spPr/>
    </dgm:pt>
    <dgm:pt modelId="{4FA66978-4F01-48BC-B2C1-584F961240CF}" type="pres">
      <dgm:prSet presAssocID="{7C8F4F07-45F8-4C62-A216-743E11DDF12A}" presName="negativeSpace" presStyleCnt="0"/>
      <dgm:spPr/>
    </dgm:pt>
    <dgm:pt modelId="{6420FBA8-C13B-4A67-9540-D1AA1AED5C7F}" type="pres">
      <dgm:prSet presAssocID="{7C8F4F07-45F8-4C62-A216-743E11DDF12A}" presName="childText" presStyleLbl="conFgAcc1" presStyleIdx="0" presStyleCnt="2">
        <dgm:presLayoutVars>
          <dgm:bulletEnabled val="1"/>
        </dgm:presLayoutVars>
      </dgm:prSet>
      <dgm:spPr/>
    </dgm:pt>
    <dgm:pt modelId="{21189EC0-1DCA-4363-B00D-7F772437019C}" type="pres">
      <dgm:prSet presAssocID="{51F68D4E-2669-40DC-B3A5-8C3FB6A18B91}" presName="spaceBetweenRectangles" presStyleCnt="0"/>
      <dgm:spPr/>
    </dgm:pt>
    <dgm:pt modelId="{0C9DC75D-0BFB-4E5D-A104-0214726AADC9}" type="pres">
      <dgm:prSet presAssocID="{DEF07FEA-D5A8-4F5D-959A-2E1BC2AB32EF}" presName="parentLin" presStyleCnt="0"/>
      <dgm:spPr/>
    </dgm:pt>
    <dgm:pt modelId="{5FA98309-78B9-49BF-95D7-7354354A639F}" type="pres">
      <dgm:prSet presAssocID="{DEF07FEA-D5A8-4F5D-959A-2E1BC2AB32EF}" presName="parentLeftMargin" presStyleLbl="node1" presStyleIdx="0" presStyleCnt="2"/>
      <dgm:spPr/>
    </dgm:pt>
    <dgm:pt modelId="{83189571-EE70-4E08-991D-1B7980BA361F}" type="pres">
      <dgm:prSet presAssocID="{DEF07FEA-D5A8-4F5D-959A-2E1BC2AB32EF}" presName="parentText" presStyleLbl="node1" presStyleIdx="1" presStyleCnt="2">
        <dgm:presLayoutVars>
          <dgm:chMax val="0"/>
          <dgm:bulletEnabled val="1"/>
        </dgm:presLayoutVars>
      </dgm:prSet>
      <dgm:spPr/>
    </dgm:pt>
    <dgm:pt modelId="{24663A34-5EBB-41A5-972F-11FEAA3A27FB}" type="pres">
      <dgm:prSet presAssocID="{DEF07FEA-D5A8-4F5D-959A-2E1BC2AB32EF}" presName="negativeSpace" presStyleCnt="0"/>
      <dgm:spPr/>
    </dgm:pt>
    <dgm:pt modelId="{750C90DC-757F-4CA3-AC0F-F287481B3292}" type="pres">
      <dgm:prSet presAssocID="{DEF07FEA-D5A8-4F5D-959A-2E1BC2AB32EF}" presName="childText" presStyleLbl="conFgAcc1" presStyleIdx="1" presStyleCnt="2">
        <dgm:presLayoutVars>
          <dgm:bulletEnabled val="1"/>
        </dgm:presLayoutVars>
      </dgm:prSet>
      <dgm:spPr/>
    </dgm:pt>
  </dgm:ptLst>
  <dgm:cxnLst>
    <dgm:cxn modelId="{A6A51421-FC1F-4622-80A7-ACAD2E5D37B5}" type="presOf" srcId="{7C8F4F07-45F8-4C62-A216-743E11DDF12A}" destId="{D073BAB6-5EA3-4AD6-B2F2-1CFB1C1709D7}" srcOrd="0" destOrd="0" presId="urn:microsoft.com/office/officeart/2005/8/layout/list1"/>
    <dgm:cxn modelId="{5FC33087-0289-411F-833A-0E48E3CD6BD0}" type="presOf" srcId="{7C8F4F07-45F8-4C62-A216-743E11DDF12A}" destId="{0B2DD9BC-ACD1-44B0-A580-F3D4A6863D2D}" srcOrd="1" destOrd="0" presId="urn:microsoft.com/office/officeart/2005/8/layout/list1"/>
    <dgm:cxn modelId="{875E4E98-2F3C-42AB-9AE1-86EB3FA64C28}" type="presOf" srcId="{9F9A0CE4-A2AA-48F3-8752-E82D09B4E7CC}" destId="{4B64DD74-8EBD-458E-9169-6C0C99B5AB44}" srcOrd="0" destOrd="0" presId="urn:microsoft.com/office/officeart/2005/8/layout/list1"/>
    <dgm:cxn modelId="{43E1689D-ABA7-4144-9BE3-5D8DA5EFBF88}" srcId="{9F9A0CE4-A2AA-48F3-8752-E82D09B4E7CC}" destId="{DEF07FEA-D5A8-4F5D-959A-2E1BC2AB32EF}" srcOrd="1" destOrd="0" parTransId="{4B692CED-BFE7-4D31-A828-063DB74D253D}" sibTransId="{A32C1133-B3E3-43CF-9F90-B4B59FFC6D40}"/>
    <dgm:cxn modelId="{B3483DA4-4555-4FBC-8C9A-B18EFB4F557A}" srcId="{9F9A0CE4-A2AA-48F3-8752-E82D09B4E7CC}" destId="{7C8F4F07-45F8-4C62-A216-743E11DDF12A}" srcOrd="0" destOrd="0" parTransId="{41B0EDC0-6A7B-4D09-B6D7-73410554EBF5}" sibTransId="{51F68D4E-2669-40DC-B3A5-8C3FB6A18B91}"/>
    <dgm:cxn modelId="{C5C7B9BC-8308-47F7-8C7D-E4D0E9013FF2}" type="presOf" srcId="{DEF07FEA-D5A8-4F5D-959A-2E1BC2AB32EF}" destId="{5FA98309-78B9-49BF-95D7-7354354A639F}" srcOrd="0" destOrd="0" presId="urn:microsoft.com/office/officeart/2005/8/layout/list1"/>
    <dgm:cxn modelId="{CDB4E5EA-F304-43BA-9F9E-7FDBA5BEEF0C}" type="presOf" srcId="{DEF07FEA-D5A8-4F5D-959A-2E1BC2AB32EF}" destId="{83189571-EE70-4E08-991D-1B7980BA361F}" srcOrd="1" destOrd="0" presId="urn:microsoft.com/office/officeart/2005/8/layout/list1"/>
    <dgm:cxn modelId="{E6A01A25-CFED-447E-ADC6-2D20039EFCA5}" type="presParOf" srcId="{4B64DD74-8EBD-458E-9169-6C0C99B5AB44}" destId="{0F49AF90-AE6F-49CC-ACE7-0C30354BE900}" srcOrd="0" destOrd="0" presId="urn:microsoft.com/office/officeart/2005/8/layout/list1"/>
    <dgm:cxn modelId="{9040E09D-0C76-4EF7-B7CF-63FD051599DC}" type="presParOf" srcId="{0F49AF90-AE6F-49CC-ACE7-0C30354BE900}" destId="{D073BAB6-5EA3-4AD6-B2F2-1CFB1C1709D7}" srcOrd="0" destOrd="0" presId="urn:microsoft.com/office/officeart/2005/8/layout/list1"/>
    <dgm:cxn modelId="{74F75073-E9E7-4A7A-84AE-1506F8058D10}" type="presParOf" srcId="{0F49AF90-AE6F-49CC-ACE7-0C30354BE900}" destId="{0B2DD9BC-ACD1-44B0-A580-F3D4A6863D2D}" srcOrd="1" destOrd="0" presId="urn:microsoft.com/office/officeart/2005/8/layout/list1"/>
    <dgm:cxn modelId="{0FE97C6A-2D09-4AE3-802C-2F34CE3AB1DD}" type="presParOf" srcId="{4B64DD74-8EBD-458E-9169-6C0C99B5AB44}" destId="{4FA66978-4F01-48BC-B2C1-584F961240CF}" srcOrd="1" destOrd="0" presId="urn:microsoft.com/office/officeart/2005/8/layout/list1"/>
    <dgm:cxn modelId="{E890D3F8-31A8-4C86-AEF6-A24E6F9E0C21}" type="presParOf" srcId="{4B64DD74-8EBD-458E-9169-6C0C99B5AB44}" destId="{6420FBA8-C13B-4A67-9540-D1AA1AED5C7F}" srcOrd="2" destOrd="0" presId="urn:microsoft.com/office/officeart/2005/8/layout/list1"/>
    <dgm:cxn modelId="{3F111241-C2C6-48E5-A8BB-5A8998072640}" type="presParOf" srcId="{4B64DD74-8EBD-458E-9169-6C0C99B5AB44}" destId="{21189EC0-1DCA-4363-B00D-7F772437019C}" srcOrd="3" destOrd="0" presId="urn:microsoft.com/office/officeart/2005/8/layout/list1"/>
    <dgm:cxn modelId="{85ECB511-C86B-4415-965B-96A9B2403888}" type="presParOf" srcId="{4B64DD74-8EBD-458E-9169-6C0C99B5AB44}" destId="{0C9DC75D-0BFB-4E5D-A104-0214726AADC9}" srcOrd="4" destOrd="0" presId="urn:microsoft.com/office/officeart/2005/8/layout/list1"/>
    <dgm:cxn modelId="{6AEBD5FC-F7B7-4B48-BF4F-BE420F3FF4E5}" type="presParOf" srcId="{0C9DC75D-0BFB-4E5D-A104-0214726AADC9}" destId="{5FA98309-78B9-49BF-95D7-7354354A639F}" srcOrd="0" destOrd="0" presId="urn:microsoft.com/office/officeart/2005/8/layout/list1"/>
    <dgm:cxn modelId="{9DE035AC-0711-4868-8321-89584663218D}" type="presParOf" srcId="{0C9DC75D-0BFB-4E5D-A104-0214726AADC9}" destId="{83189571-EE70-4E08-991D-1B7980BA361F}" srcOrd="1" destOrd="0" presId="urn:microsoft.com/office/officeart/2005/8/layout/list1"/>
    <dgm:cxn modelId="{8550AADB-7B97-40FE-9DCF-5F04BFC23B9E}" type="presParOf" srcId="{4B64DD74-8EBD-458E-9169-6C0C99B5AB44}" destId="{24663A34-5EBB-41A5-972F-11FEAA3A27FB}" srcOrd="5" destOrd="0" presId="urn:microsoft.com/office/officeart/2005/8/layout/list1"/>
    <dgm:cxn modelId="{AF95CDC1-3C0F-40E8-873E-80529B967196}" type="presParOf" srcId="{4B64DD74-8EBD-458E-9169-6C0C99B5AB44}" destId="{750C90DC-757F-4CA3-AC0F-F287481B3292}"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7FB75F-FF89-4EE4-910F-506394C14040}"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F59C6731-0995-4C60-B54E-B7B54A5D7F75}">
      <dgm:prSet custT="1"/>
      <dgm:spPr/>
      <dgm:t>
        <a:bodyPr/>
        <a:lstStyle/>
        <a:p>
          <a:r>
            <a:rPr lang="en-GB" sz="2000" dirty="0"/>
            <a:t>#1 – read the abstract</a:t>
          </a:r>
          <a:endParaRPr lang="en-US" sz="2000" dirty="0"/>
        </a:p>
      </dgm:t>
    </dgm:pt>
    <dgm:pt modelId="{E0E07B59-0974-4048-B6C5-91A2F32220C1}" type="parTrans" cxnId="{1BB750D8-0B84-4342-B3D9-5D22337B0F6F}">
      <dgm:prSet/>
      <dgm:spPr/>
      <dgm:t>
        <a:bodyPr/>
        <a:lstStyle/>
        <a:p>
          <a:endParaRPr lang="en-US"/>
        </a:p>
      </dgm:t>
    </dgm:pt>
    <dgm:pt modelId="{DED5B6CD-935F-4BA2-A38D-666D1D36A86C}" type="sibTrans" cxnId="{1BB750D8-0B84-4342-B3D9-5D22337B0F6F}">
      <dgm:prSet phldrT="01" phldr="0"/>
      <dgm:spPr/>
      <dgm:t>
        <a:bodyPr/>
        <a:lstStyle/>
        <a:p>
          <a:r>
            <a:rPr lang="en-US"/>
            <a:t>01</a:t>
          </a:r>
        </a:p>
      </dgm:t>
    </dgm:pt>
    <dgm:pt modelId="{FD842B14-D458-477E-A704-74366370C74C}">
      <dgm:prSet custT="1"/>
      <dgm:spPr>
        <a:solidFill>
          <a:srgbClr val="0070C0"/>
        </a:solidFill>
      </dgm:spPr>
      <dgm:t>
        <a:bodyPr/>
        <a:lstStyle/>
        <a:p>
          <a:endParaRPr lang="en-US" sz="2000" dirty="0"/>
        </a:p>
      </dgm:t>
    </dgm:pt>
    <dgm:pt modelId="{67E4D892-5C0A-45ED-B200-A2A685B346F3}" type="parTrans" cxnId="{2C25A1DF-ED2F-4EE0-912E-5198C6C340A2}">
      <dgm:prSet/>
      <dgm:spPr/>
      <dgm:t>
        <a:bodyPr/>
        <a:lstStyle/>
        <a:p>
          <a:endParaRPr lang="en-US"/>
        </a:p>
      </dgm:t>
    </dgm:pt>
    <dgm:pt modelId="{68FA1FE5-B109-4F27-B6B4-A2EEA709AFE3}" type="sibTrans" cxnId="{2C25A1DF-ED2F-4EE0-912E-5198C6C340A2}">
      <dgm:prSet phldrT="03" phldr="0"/>
      <dgm:spPr/>
      <dgm:t>
        <a:bodyPr/>
        <a:lstStyle/>
        <a:p>
          <a:r>
            <a:rPr lang="en-US"/>
            <a:t>03</a:t>
          </a:r>
        </a:p>
      </dgm:t>
    </dgm:pt>
    <dgm:pt modelId="{11D6A322-7564-4340-BA96-F0645CEEE954}">
      <dgm:prSet/>
      <dgm:spPr>
        <a:solidFill>
          <a:schemeClr val="accent6"/>
        </a:solidFill>
      </dgm:spPr>
      <dgm:t>
        <a:bodyPr/>
        <a:lstStyle/>
        <a:p>
          <a:endParaRPr lang="en-US" dirty="0"/>
        </a:p>
      </dgm:t>
    </dgm:pt>
    <dgm:pt modelId="{D00426FA-D9C3-41DD-AD3B-36C680BE89D7}" type="parTrans" cxnId="{648F8F29-B8CF-4BAA-A498-C1C7E5AFEE80}">
      <dgm:prSet/>
      <dgm:spPr/>
      <dgm:t>
        <a:bodyPr/>
        <a:lstStyle/>
        <a:p>
          <a:endParaRPr lang="en-US"/>
        </a:p>
      </dgm:t>
    </dgm:pt>
    <dgm:pt modelId="{2BFD4A10-424C-4BCA-9DF1-9DA069E9521A}" type="sibTrans" cxnId="{648F8F29-B8CF-4BAA-A498-C1C7E5AFEE80}">
      <dgm:prSet phldrT="04" phldr="0"/>
      <dgm:spPr/>
      <dgm:t>
        <a:bodyPr/>
        <a:lstStyle/>
        <a:p>
          <a:r>
            <a:rPr lang="en-US"/>
            <a:t>04</a:t>
          </a:r>
        </a:p>
      </dgm:t>
    </dgm:pt>
    <dgm:pt modelId="{602D94A7-19A8-4AAF-8770-CF1A2BA35851}">
      <dgm:prSet/>
      <dgm:spPr>
        <a:solidFill>
          <a:srgbClr val="FF0000"/>
        </a:solidFill>
      </dgm:spPr>
      <dgm:t>
        <a:bodyPr/>
        <a:lstStyle/>
        <a:p>
          <a:endParaRPr lang="en-US" dirty="0"/>
        </a:p>
      </dgm:t>
    </dgm:pt>
    <dgm:pt modelId="{B11F726C-40AC-498F-B5F1-69121BFE23CD}" type="parTrans" cxnId="{10F5209B-82D9-48CC-A0AF-8D9E1AA97564}">
      <dgm:prSet/>
      <dgm:spPr/>
      <dgm:t>
        <a:bodyPr/>
        <a:lstStyle/>
        <a:p>
          <a:endParaRPr lang="en-US"/>
        </a:p>
      </dgm:t>
    </dgm:pt>
    <dgm:pt modelId="{24A3A66D-EB94-4F37-9654-1B6904645CA3}" type="sibTrans" cxnId="{10F5209B-82D9-48CC-A0AF-8D9E1AA97564}">
      <dgm:prSet phldrT="05" phldr="0"/>
      <dgm:spPr/>
      <dgm:t>
        <a:bodyPr/>
        <a:lstStyle/>
        <a:p>
          <a:r>
            <a:rPr lang="en-US"/>
            <a:t>05</a:t>
          </a:r>
        </a:p>
      </dgm:t>
    </dgm:pt>
    <dgm:pt modelId="{9E49FE5B-B413-4C54-A037-004474A1D878}">
      <dgm:prSet custT="1"/>
      <dgm:spPr>
        <a:solidFill>
          <a:schemeClr val="accent3"/>
        </a:solidFill>
        <a:ln>
          <a:solidFill>
            <a:schemeClr val="accent3"/>
          </a:solidFill>
        </a:ln>
      </dgm:spPr>
      <dgm:t>
        <a:bodyPr/>
        <a:lstStyle/>
        <a:p>
          <a:endParaRPr lang="en-US" sz="2000" dirty="0"/>
        </a:p>
      </dgm:t>
    </dgm:pt>
    <dgm:pt modelId="{CC6B44C9-8358-411E-981E-58767E253B0E}" type="sibTrans" cxnId="{32DC511A-02D3-4EC0-AD6B-F2015FEF8928}">
      <dgm:prSet phldrT="02" phldr="0"/>
      <dgm:spPr/>
      <dgm:t>
        <a:bodyPr/>
        <a:lstStyle/>
        <a:p>
          <a:r>
            <a:rPr lang="en-US"/>
            <a:t>02</a:t>
          </a:r>
        </a:p>
      </dgm:t>
    </dgm:pt>
    <dgm:pt modelId="{0FF3DC6B-562F-4E67-BA15-BC72379CE816}" type="parTrans" cxnId="{32DC511A-02D3-4EC0-AD6B-F2015FEF8928}">
      <dgm:prSet/>
      <dgm:spPr/>
      <dgm:t>
        <a:bodyPr/>
        <a:lstStyle/>
        <a:p>
          <a:endParaRPr lang="en-US"/>
        </a:p>
      </dgm:t>
    </dgm:pt>
    <dgm:pt modelId="{BBD53E95-F867-409C-A675-053F38AAE3CB}" type="pres">
      <dgm:prSet presAssocID="{E87FB75F-FF89-4EE4-910F-506394C14040}" presName="Name0" presStyleCnt="0">
        <dgm:presLayoutVars>
          <dgm:animLvl val="lvl"/>
          <dgm:resizeHandles val="exact"/>
        </dgm:presLayoutVars>
      </dgm:prSet>
      <dgm:spPr/>
    </dgm:pt>
    <dgm:pt modelId="{B9F50C09-219B-4DF6-9A8F-E6D15D0CF78C}" type="pres">
      <dgm:prSet presAssocID="{F59C6731-0995-4C60-B54E-B7B54A5D7F75}" presName="compositeNode" presStyleCnt="0">
        <dgm:presLayoutVars>
          <dgm:bulletEnabled val="1"/>
        </dgm:presLayoutVars>
      </dgm:prSet>
      <dgm:spPr/>
    </dgm:pt>
    <dgm:pt modelId="{4F013ACE-05F7-4577-9C88-17D9F580EECC}" type="pres">
      <dgm:prSet presAssocID="{F59C6731-0995-4C60-B54E-B7B54A5D7F75}" presName="bgRect" presStyleLbl="alignNode1" presStyleIdx="0" presStyleCnt="5"/>
      <dgm:spPr/>
    </dgm:pt>
    <dgm:pt modelId="{9118084F-E725-4739-87AD-C83CE476609C}" type="pres">
      <dgm:prSet presAssocID="{DED5B6CD-935F-4BA2-A38D-666D1D36A86C}" presName="sibTransNodeRect" presStyleLbl="alignNode1" presStyleIdx="0" presStyleCnt="5">
        <dgm:presLayoutVars>
          <dgm:chMax val="0"/>
          <dgm:bulletEnabled val="1"/>
        </dgm:presLayoutVars>
      </dgm:prSet>
      <dgm:spPr/>
    </dgm:pt>
    <dgm:pt modelId="{601F615D-1D0C-4C69-A41A-61E317B534D6}" type="pres">
      <dgm:prSet presAssocID="{F59C6731-0995-4C60-B54E-B7B54A5D7F75}" presName="nodeRect" presStyleLbl="alignNode1" presStyleIdx="0" presStyleCnt="5">
        <dgm:presLayoutVars>
          <dgm:bulletEnabled val="1"/>
        </dgm:presLayoutVars>
      </dgm:prSet>
      <dgm:spPr/>
    </dgm:pt>
    <dgm:pt modelId="{E29D9CBF-D49E-489F-84E8-A6DAF5C98ADC}" type="pres">
      <dgm:prSet presAssocID="{DED5B6CD-935F-4BA2-A38D-666D1D36A86C}" presName="sibTrans" presStyleCnt="0"/>
      <dgm:spPr/>
    </dgm:pt>
    <dgm:pt modelId="{186184FC-E62F-48EF-BA0A-7D6E1F8E0837}" type="pres">
      <dgm:prSet presAssocID="{9E49FE5B-B413-4C54-A037-004474A1D878}" presName="compositeNode" presStyleCnt="0">
        <dgm:presLayoutVars>
          <dgm:bulletEnabled val="1"/>
        </dgm:presLayoutVars>
      </dgm:prSet>
      <dgm:spPr/>
    </dgm:pt>
    <dgm:pt modelId="{92E32804-C700-432F-B135-DBD02DC6AE0E}" type="pres">
      <dgm:prSet presAssocID="{9E49FE5B-B413-4C54-A037-004474A1D878}" presName="bgRect" presStyleLbl="alignNode1" presStyleIdx="1" presStyleCnt="5"/>
      <dgm:spPr/>
    </dgm:pt>
    <dgm:pt modelId="{6A0ECE3B-1080-4E79-966C-CFDDFA69EE36}" type="pres">
      <dgm:prSet presAssocID="{CC6B44C9-8358-411E-981E-58767E253B0E}" presName="sibTransNodeRect" presStyleLbl="alignNode1" presStyleIdx="1" presStyleCnt="5">
        <dgm:presLayoutVars>
          <dgm:chMax val="0"/>
          <dgm:bulletEnabled val="1"/>
        </dgm:presLayoutVars>
      </dgm:prSet>
      <dgm:spPr/>
    </dgm:pt>
    <dgm:pt modelId="{C04B46E0-703A-4C0E-A517-039C2F95BF4D}" type="pres">
      <dgm:prSet presAssocID="{9E49FE5B-B413-4C54-A037-004474A1D878}" presName="nodeRect" presStyleLbl="alignNode1" presStyleIdx="1" presStyleCnt="5">
        <dgm:presLayoutVars>
          <dgm:bulletEnabled val="1"/>
        </dgm:presLayoutVars>
      </dgm:prSet>
      <dgm:spPr/>
    </dgm:pt>
    <dgm:pt modelId="{779D91C0-4E66-4B11-8E3B-0A689F537CCA}" type="pres">
      <dgm:prSet presAssocID="{CC6B44C9-8358-411E-981E-58767E253B0E}" presName="sibTrans" presStyleCnt="0"/>
      <dgm:spPr/>
    </dgm:pt>
    <dgm:pt modelId="{DF8E2141-D1D3-4736-B468-91F1358639C3}" type="pres">
      <dgm:prSet presAssocID="{FD842B14-D458-477E-A704-74366370C74C}" presName="compositeNode" presStyleCnt="0">
        <dgm:presLayoutVars>
          <dgm:bulletEnabled val="1"/>
        </dgm:presLayoutVars>
      </dgm:prSet>
      <dgm:spPr/>
    </dgm:pt>
    <dgm:pt modelId="{8294CFF1-023D-4D36-8307-AE8D7ABB7A9B}" type="pres">
      <dgm:prSet presAssocID="{FD842B14-D458-477E-A704-74366370C74C}" presName="bgRect" presStyleLbl="alignNode1" presStyleIdx="2" presStyleCnt="5"/>
      <dgm:spPr/>
    </dgm:pt>
    <dgm:pt modelId="{A3DA5A08-28BB-4AF8-A6EA-EEE43E47B2CA}" type="pres">
      <dgm:prSet presAssocID="{68FA1FE5-B109-4F27-B6B4-A2EEA709AFE3}" presName="sibTransNodeRect" presStyleLbl="alignNode1" presStyleIdx="2" presStyleCnt="5">
        <dgm:presLayoutVars>
          <dgm:chMax val="0"/>
          <dgm:bulletEnabled val="1"/>
        </dgm:presLayoutVars>
      </dgm:prSet>
      <dgm:spPr/>
    </dgm:pt>
    <dgm:pt modelId="{BD40D8DC-16D8-4496-A617-F24A31539ABA}" type="pres">
      <dgm:prSet presAssocID="{FD842B14-D458-477E-A704-74366370C74C}" presName="nodeRect" presStyleLbl="alignNode1" presStyleIdx="2" presStyleCnt="5">
        <dgm:presLayoutVars>
          <dgm:bulletEnabled val="1"/>
        </dgm:presLayoutVars>
      </dgm:prSet>
      <dgm:spPr/>
    </dgm:pt>
    <dgm:pt modelId="{3923CB9E-ADD6-4E9B-910B-B57E52838E46}" type="pres">
      <dgm:prSet presAssocID="{68FA1FE5-B109-4F27-B6B4-A2EEA709AFE3}" presName="sibTrans" presStyleCnt="0"/>
      <dgm:spPr/>
    </dgm:pt>
    <dgm:pt modelId="{1384C840-E71B-4417-9205-05E45CC4707F}" type="pres">
      <dgm:prSet presAssocID="{11D6A322-7564-4340-BA96-F0645CEEE954}" presName="compositeNode" presStyleCnt="0">
        <dgm:presLayoutVars>
          <dgm:bulletEnabled val="1"/>
        </dgm:presLayoutVars>
      </dgm:prSet>
      <dgm:spPr/>
    </dgm:pt>
    <dgm:pt modelId="{8B776F27-499D-46BF-A37C-A9C003EE527B}" type="pres">
      <dgm:prSet presAssocID="{11D6A322-7564-4340-BA96-F0645CEEE954}" presName="bgRect" presStyleLbl="alignNode1" presStyleIdx="3" presStyleCnt="5"/>
      <dgm:spPr/>
    </dgm:pt>
    <dgm:pt modelId="{011CD9CD-686B-417C-8D75-63CB4D4A23AC}" type="pres">
      <dgm:prSet presAssocID="{2BFD4A10-424C-4BCA-9DF1-9DA069E9521A}" presName="sibTransNodeRect" presStyleLbl="alignNode1" presStyleIdx="3" presStyleCnt="5">
        <dgm:presLayoutVars>
          <dgm:chMax val="0"/>
          <dgm:bulletEnabled val="1"/>
        </dgm:presLayoutVars>
      </dgm:prSet>
      <dgm:spPr/>
    </dgm:pt>
    <dgm:pt modelId="{CB83D2BE-E953-4915-80B5-0218C458104A}" type="pres">
      <dgm:prSet presAssocID="{11D6A322-7564-4340-BA96-F0645CEEE954}" presName="nodeRect" presStyleLbl="alignNode1" presStyleIdx="3" presStyleCnt="5">
        <dgm:presLayoutVars>
          <dgm:bulletEnabled val="1"/>
        </dgm:presLayoutVars>
      </dgm:prSet>
      <dgm:spPr/>
    </dgm:pt>
    <dgm:pt modelId="{48007262-CF91-41F3-8731-41C52E04C5E6}" type="pres">
      <dgm:prSet presAssocID="{2BFD4A10-424C-4BCA-9DF1-9DA069E9521A}" presName="sibTrans" presStyleCnt="0"/>
      <dgm:spPr/>
    </dgm:pt>
    <dgm:pt modelId="{4D2ACDBB-AD0F-4EC1-A229-78950B48EFD8}" type="pres">
      <dgm:prSet presAssocID="{602D94A7-19A8-4AAF-8770-CF1A2BA35851}" presName="compositeNode" presStyleCnt="0">
        <dgm:presLayoutVars>
          <dgm:bulletEnabled val="1"/>
        </dgm:presLayoutVars>
      </dgm:prSet>
      <dgm:spPr/>
    </dgm:pt>
    <dgm:pt modelId="{BDDAFC43-E82F-4C3C-8366-BBA50E062762}" type="pres">
      <dgm:prSet presAssocID="{602D94A7-19A8-4AAF-8770-CF1A2BA35851}" presName="bgRect" presStyleLbl="alignNode1" presStyleIdx="4" presStyleCnt="5"/>
      <dgm:spPr/>
    </dgm:pt>
    <dgm:pt modelId="{F8833BF0-0AC1-4CC2-AB05-9FE0C16FCDE1}" type="pres">
      <dgm:prSet presAssocID="{24A3A66D-EB94-4F37-9654-1B6904645CA3}" presName="sibTransNodeRect" presStyleLbl="alignNode1" presStyleIdx="4" presStyleCnt="5">
        <dgm:presLayoutVars>
          <dgm:chMax val="0"/>
          <dgm:bulletEnabled val="1"/>
        </dgm:presLayoutVars>
      </dgm:prSet>
      <dgm:spPr/>
    </dgm:pt>
    <dgm:pt modelId="{0AD21577-5F02-4A45-8862-5A6FF4EB24BB}" type="pres">
      <dgm:prSet presAssocID="{602D94A7-19A8-4AAF-8770-CF1A2BA35851}" presName="nodeRect" presStyleLbl="alignNode1" presStyleIdx="4" presStyleCnt="5">
        <dgm:presLayoutVars>
          <dgm:bulletEnabled val="1"/>
        </dgm:presLayoutVars>
      </dgm:prSet>
      <dgm:spPr/>
    </dgm:pt>
  </dgm:ptLst>
  <dgm:cxnLst>
    <dgm:cxn modelId="{D2465807-F0A9-4C04-A1AD-F6699E2A50B9}" type="presOf" srcId="{11D6A322-7564-4340-BA96-F0645CEEE954}" destId="{CB83D2BE-E953-4915-80B5-0218C458104A}" srcOrd="1" destOrd="0" presId="urn:microsoft.com/office/officeart/2016/7/layout/LinearBlockProcessNumbered"/>
    <dgm:cxn modelId="{DABF7616-FA25-4820-BEDE-4AC6AC0C4AEA}" type="presOf" srcId="{FD842B14-D458-477E-A704-74366370C74C}" destId="{BD40D8DC-16D8-4496-A617-F24A31539ABA}" srcOrd="1" destOrd="0" presId="urn:microsoft.com/office/officeart/2016/7/layout/LinearBlockProcessNumbered"/>
    <dgm:cxn modelId="{32DC511A-02D3-4EC0-AD6B-F2015FEF8928}" srcId="{E87FB75F-FF89-4EE4-910F-506394C14040}" destId="{9E49FE5B-B413-4C54-A037-004474A1D878}" srcOrd="1" destOrd="0" parTransId="{0FF3DC6B-562F-4E67-BA15-BC72379CE816}" sibTransId="{CC6B44C9-8358-411E-981E-58767E253B0E}"/>
    <dgm:cxn modelId="{648F8F29-B8CF-4BAA-A498-C1C7E5AFEE80}" srcId="{E87FB75F-FF89-4EE4-910F-506394C14040}" destId="{11D6A322-7564-4340-BA96-F0645CEEE954}" srcOrd="3" destOrd="0" parTransId="{D00426FA-D9C3-41DD-AD3B-36C680BE89D7}" sibTransId="{2BFD4A10-424C-4BCA-9DF1-9DA069E9521A}"/>
    <dgm:cxn modelId="{C2ACAE36-EF1E-4431-99D7-C8FBE8EE7CC1}" type="presOf" srcId="{602D94A7-19A8-4AAF-8770-CF1A2BA35851}" destId="{0AD21577-5F02-4A45-8862-5A6FF4EB24BB}" srcOrd="1" destOrd="0" presId="urn:microsoft.com/office/officeart/2016/7/layout/LinearBlockProcessNumbered"/>
    <dgm:cxn modelId="{32CB8A4F-6E0A-4354-BB56-29B29ACC19EC}" type="presOf" srcId="{E87FB75F-FF89-4EE4-910F-506394C14040}" destId="{BBD53E95-F867-409C-A675-053F38AAE3CB}" srcOrd="0" destOrd="0" presId="urn:microsoft.com/office/officeart/2016/7/layout/LinearBlockProcessNumbered"/>
    <dgm:cxn modelId="{31507951-AB62-4FE0-AE88-E28C84450791}" type="presOf" srcId="{CC6B44C9-8358-411E-981E-58767E253B0E}" destId="{6A0ECE3B-1080-4E79-966C-CFDDFA69EE36}" srcOrd="0" destOrd="0" presId="urn:microsoft.com/office/officeart/2016/7/layout/LinearBlockProcessNumbered"/>
    <dgm:cxn modelId="{F34E0165-A92E-4E65-9069-8DBFA7891E24}" type="presOf" srcId="{FD842B14-D458-477E-A704-74366370C74C}" destId="{8294CFF1-023D-4D36-8307-AE8D7ABB7A9B}" srcOrd="0" destOrd="0" presId="urn:microsoft.com/office/officeart/2016/7/layout/LinearBlockProcessNumbered"/>
    <dgm:cxn modelId="{D62E717F-B1A5-4F51-A2D1-EAA3B89A31F8}" type="presOf" srcId="{11D6A322-7564-4340-BA96-F0645CEEE954}" destId="{8B776F27-499D-46BF-A37C-A9C003EE527B}" srcOrd="0" destOrd="0" presId="urn:microsoft.com/office/officeart/2016/7/layout/LinearBlockProcessNumbered"/>
    <dgm:cxn modelId="{98CB2184-AC09-4FE7-A4C5-58C212934E65}" type="presOf" srcId="{602D94A7-19A8-4AAF-8770-CF1A2BA35851}" destId="{BDDAFC43-E82F-4C3C-8366-BBA50E062762}" srcOrd="0" destOrd="0" presId="urn:microsoft.com/office/officeart/2016/7/layout/LinearBlockProcessNumbered"/>
    <dgm:cxn modelId="{C3AB2A86-ED95-4F0E-B928-CFEA73712FC9}" type="presOf" srcId="{F59C6731-0995-4C60-B54E-B7B54A5D7F75}" destId="{601F615D-1D0C-4C69-A41A-61E317B534D6}" srcOrd="1" destOrd="0" presId="urn:microsoft.com/office/officeart/2016/7/layout/LinearBlockProcessNumbered"/>
    <dgm:cxn modelId="{5425AB88-743B-467D-B9DF-1FA373FAEF34}" type="presOf" srcId="{DED5B6CD-935F-4BA2-A38D-666D1D36A86C}" destId="{9118084F-E725-4739-87AD-C83CE476609C}" srcOrd="0" destOrd="0" presId="urn:microsoft.com/office/officeart/2016/7/layout/LinearBlockProcessNumbered"/>
    <dgm:cxn modelId="{8F7B0389-043B-4480-B169-86B21F76D6E0}" type="presOf" srcId="{9E49FE5B-B413-4C54-A037-004474A1D878}" destId="{C04B46E0-703A-4C0E-A517-039C2F95BF4D}" srcOrd="1" destOrd="0" presId="urn:microsoft.com/office/officeart/2016/7/layout/LinearBlockProcessNumbered"/>
    <dgm:cxn modelId="{B39BF394-730D-4A00-B69A-9E10EF98E163}" type="presOf" srcId="{F59C6731-0995-4C60-B54E-B7B54A5D7F75}" destId="{4F013ACE-05F7-4577-9C88-17D9F580EECC}" srcOrd="0" destOrd="0" presId="urn:microsoft.com/office/officeart/2016/7/layout/LinearBlockProcessNumbered"/>
    <dgm:cxn modelId="{10F5209B-82D9-48CC-A0AF-8D9E1AA97564}" srcId="{E87FB75F-FF89-4EE4-910F-506394C14040}" destId="{602D94A7-19A8-4AAF-8770-CF1A2BA35851}" srcOrd="4" destOrd="0" parTransId="{B11F726C-40AC-498F-B5F1-69121BFE23CD}" sibTransId="{24A3A66D-EB94-4F37-9654-1B6904645CA3}"/>
    <dgm:cxn modelId="{777C70A2-2780-4CC0-AAD2-23888A1EE624}" type="presOf" srcId="{9E49FE5B-B413-4C54-A037-004474A1D878}" destId="{92E32804-C700-432F-B135-DBD02DC6AE0E}" srcOrd="0" destOrd="0" presId="urn:microsoft.com/office/officeart/2016/7/layout/LinearBlockProcessNumbered"/>
    <dgm:cxn modelId="{9EFA86C9-122F-40F3-BC7D-33AD5DE9E48A}" type="presOf" srcId="{2BFD4A10-424C-4BCA-9DF1-9DA069E9521A}" destId="{011CD9CD-686B-417C-8D75-63CB4D4A23AC}" srcOrd="0" destOrd="0" presId="urn:microsoft.com/office/officeart/2016/7/layout/LinearBlockProcessNumbered"/>
    <dgm:cxn modelId="{1BB750D8-0B84-4342-B3D9-5D22337B0F6F}" srcId="{E87FB75F-FF89-4EE4-910F-506394C14040}" destId="{F59C6731-0995-4C60-B54E-B7B54A5D7F75}" srcOrd="0" destOrd="0" parTransId="{E0E07B59-0974-4048-B6C5-91A2F32220C1}" sibTransId="{DED5B6CD-935F-4BA2-A38D-666D1D36A86C}"/>
    <dgm:cxn modelId="{A118DEDC-CE16-46CB-A067-10179FF4E0C1}" type="presOf" srcId="{68FA1FE5-B109-4F27-B6B4-A2EEA709AFE3}" destId="{A3DA5A08-28BB-4AF8-A6EA-EEE43E47B2CA}" srcOrd="0" destOrd="0" presId="urn:microsoft.com/office/officeart/2016/7/layout/LinearBlockProcessNumbered"/>
    <dgm:cxn modelId="{2C25A1DF-ED2F-4EE0-912E-5198C6C340A2}" srcId="{E87FB75F-FF89-4EE4-910F-506394C14040}" destId="{FD842B14-D458-477E-A704-74366370C74C}" srcOrd="2" destOrd="0" parTransId="{67E4D892-5C0A-45ED-B200-A2A685B346F3}" sibTransId="{68FA1FE5-B109-4F27-B6B4-A2EEA709AFE3}"/>
    <dgm:cxn modelId="{359512F7-20B1-4F26-B846-D6EFC03EBFB8}" type="presOf" srcId="{24A3A66D-EB94-4F37-9654-1B6904645CA3}" destId="{F8833BF0-0AC1-4CC2-AB05-9FE0C16FCDE1}" srcOrd="0" destOrd="0" presId="urn:microsoft.com/office/officeart/2016/7/layout/LinearBlockProcessNumbered"/>
    <dgm:cxn modelId="{52DB2267-E9DE-4AFF-9064-912D0BEC8314}" type="presParOf" srcId="{BBD53E95-F867-409C-A675-053F38AAE3CB}" destId="{B9F50C09-219B-4DF6-9A8F-E6D15D0CF78C}" srcOrd="0" destOrd="0" presId="urn:microsoft.com/office/officeart/2016/7/layout/LinearBlockProcessNumbered"/>
    <dgm:cxn modelId="{77E0662C-38AE-4AC1-B97B-96925C68770D}" type="presParOf" srcId="{B9F50C09-219B-4DF6-9A8F-E6D15D0CF78C}" destId="{4F013ACE-05F7-4577-9C88-17D9F580EECC}" srcOrd="0" destOrd="0" presId="urn:microsoft.com/office/officeart/2016/7/layout/LinearBlockProcessNumbered"/>
    <dgm:cxn modelId="{FBC61156-EB22-4D3A-B4CC-4CB3A3A9A684}" type="presParOf" srcId="{B9F50C09-219B-4DF6-9A8F-E6D15D0CF78C}" destId="{9118084F-E725-4739-87AD-C83CE476609C}" srcOrd="1" destOrd="0" presId="urn:microsoft.com/office/officeart/2016/7/layout/LinearBlockProcessNumbered"/>
    <dgm:cxn modelId="{D2038EBE-BF2E-48E3-B98B-1B1531C390B6}" type="presParOf" srcId="{B9F50C09-219B-4DF6-9A8F-E6D15D0CF78C}" destId="{601F615D-1D0C-4C69-A41A-61E317B534D6}" srcOrd="2" destOrd="0" presId="urn:microsoft.com/office/officeart/2016/7/layout/LinearBlockProcessNumbered"/>
    <dgm:cxn modelId="{823F0FA2-D8F6-4D0A-B97B-99AFCFF36C8A}" type="presParOf" srcId="{BBD53E95-F867-409C-A675-053F38AAE3CB}" destId="{E29D9CBF-D49E-489F-84E8-A6DAF5C98ADC}" srcOrd="1" destOrd="0" presId="urn:microsoft.com/office/officeart/2016/7/layout/LinearBlockProcessNumbered"/>
    <dgm:cxn modelId="{7968EB0A-1476-4208-ADA1-49B5731577C1}" type="presParOf" srcId="{BBD53E95-F867-409C-A675-053F38AAE3CB}" destId="{186184FC-E62F-48EF-BA0A-7D6E1F8E0837}" srcOrd="2" destOrd="0" presId="urn:microsoft.com/office/officeart/2016/7/layout/LinearBlockProcessNumbered"/>
    <dgm:cxn modelId="{CCA6BC2D-0625-46CF-8E19-723D70056277}" type="presParOf" srcId="{186184FC-E62F-48EF-BA0A-7D6E1F8E0837}" destId="{92E32804-C700-432F-B135-DBD02DC6AE0E}" srcOrd="0" destOrd="0" presId="urn:microsoft.com/office/officeart/2016/7/layout/LinearBlockProcessNumbered"/>
    <dgm:cxn modelId="{9BDE6DEC-8D06-40BF-A885-10684BD91DE3}" type="presParOf" srcId="{186184FC-E62F-48EF-BA0A-7D6E1F8E0837}" destId="{6A0ECE3B-1080-4E79-966C-CFDDFA69EE36}" srcOrd="1" destOrd="0" presId="urn:microsoft.com/office/officeart/2016/7/layout/LinearBlockProcessNumbered"/>
    <dgm:cxn modelId="{34D60144-CD70-4DA2-9E7C-9AB6A3124FF7}" type="presParOf" srcId="{186184FC-E62F-48EF-BA0A-7D6E1F8E0837}" destId="{C04B46E0-703A-4C0E-A517-039C2F95BF4D}" srcOrd="2" destOrd="0" presId="urn:microsoft.com/office/officeart/2016/7/layout/LinearBlockProcessNumbered"/>
    <dgm:cxn modelId="{CE056962-78BF-4DC7-8409-DA0D8FE58040}" type="presParOf" srcId="{BBD53E95-F867-409C-A675-053F38AAE3CB}" destId="{779D91C0-4E66-4B11-8E3B-0A689F537CCA}" srcOrd="3" destOrd="0" presId="urn:microsoft.com/office/officeart/2016/7/layout/LinearBlockProcessNumbered"/>
    <dgm:cxn modelId="{4F46B6A9-23F4-44A2-9F55-5C08841CFCD4}" type="presParOf" srcId="{BBD53E95-F867-409C-A675-053F38AAE3CB}" destId="{DF8E2141-D1D3-4736-B468-91F1358639C3}" srcOrd="4" destOrd="0" presId="urn:microsoft.com/office/officeart/2016/7/layout/LinearBlockProcessNumbered"/>
    <dgm:cxn modelId="{23282499-6E35-402E-A633-028C9E691490}" type="presParOf" srcId="{DF8E2141-D1D3-4736-B468-91F1358639C3}" destId="{8294CFF1-023D-4D36-8307-AE8D7ABB7A9B}" srcOrd="0" destOrd="0" presId="urn:microsoft.com/office/officeart/2016/7/layout/LinearBlockProcessNumbered"/>
    <dgm:cxn modelId="{511C2188-2D01-453F-B24B-613C63DAF977}" type="presParOf" srcId="{DF8E2141-D1D3-4736-B468-91F1358639C3}" destId="{A3DA5A08-28BB-4AF8-A6EA-EEE43E47B2CA}" srcOrd="1" destOrd="0" presId="urn:microsoft.com/office/officeart/2016/7/layout/LinearBlockProcessNumbered"/>
    <dgm:cxn modelId="{02C58DA0-2E94-4971-910E-8A68C380B0CA}" type="presParOf" srcId="{DF8E2141-D1D3-4736-B468-91F1358639C3}" destId="{BD40D8DC-16D8-4496-A617-F24A31539ABA}" srcOrd="2" destOrd="0" presId="urn:microsoft.com/office/officeart/2016/7/layout/LinearBlockProcessNumbered"/>
    <dgm:cxn modelId="{C7F5ACDC-6EED-4FFB-ADD7-7B44C9B5C31D}" type="presParOf" srcId="{BBD53E95-F867-409C-A675-053F38AAE3CB}" destId="{3923CB9E-ADD6-4E9B-910B-B57E52838E46}" srcOrd="5" destOrd="0" presId="urn:microsoft.com/office/officeart/2016/7/layout/LinearBlockProcessNumbered"/>
    <dgm:cxn modelId="{7B12DD3B-1D29-4333-90AC-3A65F82BB1C8}" type="presParOf" srcId="{BBD53E95-F867-409C-A675-053F38AAE3CB}" destId="{1384C840-E71B-4417-9205-05E45CC4707F}" srcOrd="6" destOrd="0" presId="urn:microsoft.com/office/officeart/2016/7/layout/LinearBlockProcessNumbered"/>
    <dgm:cxn modelId="{A258F29E-C7DF-4913-8164-62C972D9E2C6}" type="presParOf" srcId="{1384C840-E71B-4417-9205-05E45CC4707F}" destId="{8B776F27-499D-46BF-A37C-A9C003EE527B}" srcOrd="0" destOrd="0" presId="urn:microsoft.com/office/officeart/2016/7/layout/LinearBlockProcessNumbered"/>
    <dgm:cxn modelId="{297602D6-D6FD-4742-80EF-0ADF3CF93505}" type="presParOf" srcId="{1384C840-E71B-4417-9205-05E45CC4707F}" destId="{011CD9CD-686B-417C-8D75-63CB4D4A23AC}" srcOrd="1" destOrd="0" presId="urn:microsoft.com/office/officeart/2016/7/layout/LinearBlockProcessNumbered"/>
    <dgm:cxn modelId="{F337133A-6865-488D-9886-D63AB2C33419}" type="presParOf" srcId="{1384C840-E71B-4417-9205-05E45CC4707F}" destId="{CB83D2BE-E953-4915-80B5-0218C458104A}" srcOrd="2" destOrd="0" presId="urn:microsoft.com/office/officeart/2016/7/layout/LinearBlockProcessNumbered"/>
    <dgm:cxn modelId="{7DC6CF15-DE22-49A5-8EB4-7C6BD94500AB}" type="presParOf" srcId="{BBD53E95-F867-409C-A675-053F38AAE3CB}" destId="{48007262-CF91-41F3-8731-41C52E04C5E6}" srcOrd="7" destOrd="0" presId="urn:microsoft.com/office/officeart/2016/7/layout/LinearBlockProcessNumbered"/>
    <dgm:cxn modelId="{1EFC6A2C-B218-44BA-A7BB-C5B47E90C540}" type="presParOf" srcId="{BBD53E95-F867-409C-A675-053F38AAE3CB}" destId="{4D2ACDBB-AD0F-4EC1-A229-78950B48EFD8}" srcOrd="8" destOrd="0" presId="urn:microsoft.com/office/officeart/2016/7/layout/LinearBlockProcessNumbered"/>
    <dgm:cxn modelId="{A989B626-0B18-4EDE-B52F-1665A798A094}" type="presParOf" srcId="{4D2ACDBB-AD0F-4EC1-A229-78950B48EFD8}" destId="{BDDAFC43-E82F-4C3C-8366-BBA50E062762}" srcOrd="0" destOrd="0" presId="urn:microsoft.com/office/officeart/2016/7/layout/LinearBlockProcessNumbered"/>
    <dgm:cxn modelId="{5C832FC6-4CFD-4297-8FEA-E5E54C32DEB0}" type="presParOf" srcId="{4D2ACDBB-AD0F-4EC1-A229-78950B48EFD8}" destId="{F8833BF0-0AC1-4CC2-AB05-9FE0C16FCDE1}" srcOrd="1" destOrd="0" presId="urn:microsoft.com/office/officeart/2016/7/layout/LinearBlockProcessNumbered"/>
    <dgm:cxn modelId="{61584E8C-478C-4AF7-919A-DD4A8A9CC5FB}" type="presParOf" srcId="{4D2ACDBB-AD0F-4EC1-A229-78950B48EFD8}" destId="{0AD21577-5F02-4A45-8862-5A6FF4EB24B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7FB75F-FF89-4EE4-910F-506394C14040}"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F59C6731-0995-4C60-B54E-B7B54A5D7F75}">
      <dgm:prSet custT="1"/>
      <dgm:spPr/>
      <dgm:t>
        <a:bodyPr/>
        <a:lstStyle/>
        <a:p>
          <a:r>
            <a:rPr lang="en-GB" sz="2000" dirty="0"/>
            <a:t>#1 – read the abstract</a:t>
          </a:r>
          <a:endParaRPr lang="en-US" sz="2000" dirty="0"/>
        </a:p>
      </dgm:t>
    </dgm:pt>
    <dgm:pt modelId="{E0E07B59-0974-4048-B6C5-91A2F32220C1}" type="parTrans" cxnId="{1BB750D8-0B84-4342-B3D9-5D22337B0F6F}">
      <dgm:prSet/>
      <dgm:spPr/>
      <dgm:t>
        <a:bodyPr/>
        <a:lstStyle/>
        <a:p>
          <a:endParaRPr lang="en-US"/>
        </a:p>
      </dgm:t>
    </dgm:pt>
    <dgm:pt modelId="{DED5B6CD-935F-4BA2-A38D-666D1D36A86C}" type="sibTrans" cxnId="{1BB750D8-0B84-4342-B3D9-5D22337B0F6F}">
      <dgm:prSet phldrT="01" phldr="0"/>
      <dgm:spPr/>
      <dgm:t>
        <a:bodyPr/>
        <a:lstStyle/>
        <a:p>
          <a:r>
            <a:rPr lang="en-US"/>
            <a:t>01</a:t>
          </a:r>
        </a:p>
      </dgm:t>
    </dgm:pt>
    <dgm:pt modelId="{FD842B14-D458-477E-A704-74366370C74C}">
      <dgm:prSet custT="1"/>
      <dgm:spPr>
        <a:solidFill>
          <a:srgbClr val="0070C0"/>
        </a:solidFill>
      </dgm:spPr>
      <dgm:t>
        <a:bodyPr/>
        <a:lstStyle/>
        <a:p>
          <a:r>
            <a:rPr lang="en-GB" sz="2000" dirty="0"/>
            <a:t>#3 – identify the methodology</a:t>
          </a:r>
          <a:endParaRPr lang="en-US" sz="2000" dirty="0"/>
        </a:p>
      </dgm:t>
    </dgm:pt>
    <dgm:pt modelId="{67E4D892-5C0A-45ED-B200-A2A685B346F3}" type="parTrans" cxnId="{2C25A1DF-ED2F-4EE0-912E-5198C6C340A2}">
      <dgm:prSet/>
      <dgm:spPr/>
      <dgm:t>
        <a:bodyPr/>
        <a:lstStyle/>
        <a:p>
          <a:endParaRPr lang="en-US"/>
        </a:p>
      </dgm:t>
    </dgm:pt>
    <dgm:pt modelId="{68FA1FE5-B109-4F27-B6B4-A2EEA709AFE3}" type="sibTrans" cxnId="{2C25A1DF-ED2F-4EE0-912E-5198C6C340A2}">
      <dgm:prSet phldrT="03" phldr="0"/>
      <dgm:spPr/>
      <dgm:t>
        <a:bodyPr/>
        <a:lstStyle/>
        <a:p>
          <a:r>
            <a:rPr lang="en-US"/>
            <a:t>03</a:t>
          </a:r>
        </a:p>
      </dgm:t>
    </dgm:pt>
    <dgm:pt modelId="{11D6A322-7564-4340-BA96-F0645CEEE954}">
      <dgm:prSet/>
      <dgm:spPr>
        <a:solidFill>
          <a:schemeClr val="accent6"/>
        </a:solidFill>
      </dgm:spPr>
      <dgm:t>
        <a:bodyPr/>
        <a:lstStyle/>
        <a:p>
          <a:r>
            <a:rPr lang="en-GB" dirty="0"/>
            <a:t>#4 – identify the research tools</a:t>
          </a:r>
          <a:endParaRPr lang="en-US" dirty="0"/>
        </a:p>
      </dgm:t>
    </dgm:pt>
    <dgm:pt modelId="{D00426FA-D9C3-41DD-AD3B-36C680BE89D7}" type="parTrans" cxnId="{648F8F29-B8CF-4BAA-A498-C1C7E5AFEE80}">
      <dgm:prSet/>
      <dgm:spPr/>
      <dgm:t>
        <a:bodyPr/>
        <a:lstStyle/>
        <a:p>
          <a:endParaRPr lang="en-US"/>
        </a:p>
      </dgm:t>
    </dgm:pt>
    <dgm:pt modelId="{2BFD4A10-424C-4BCA-9DF1-9DA069E9521A}" type="sibTrans" cxnId="{648F8F29-B8CF-4BAA-A498-C1C7E5AFEE80}">
      <dgm:prSet phldrT="04" phldr="0"/>
      <dgm:spPr/>
      <dgm:t>
        <a:bodyPr/>
        <a:lstStyle/>
        <a:p>
          <a:r>
            <a:rPr lang="en-US"/>
            <a:t>04</a:t>
          </a:r>
        </a:p>
      </dgm:t>
    </dgm:pt>
    <dgm:pt modelId="{602D94A7-19A8-4AAF-8770-CF1A2BA35851}">
      <dgm:prSet/>
      <dgm:spPr>
        <a:solidFill>
          <a:srgbClr val="FF0000"/>
        </a:solidFill>
      </dgm:spPr>
      <dgm:t>
        <a:bodyPr/>
        <a:lstStyle/>
        <a:p>
          <a:r>
            <a:rPr lang="en-GB" dirty="0"/>
            <a:t>#5 – identify the analytical framework</a:t>
          </a:r>
          <a:endParaRPr lang="en-US" dirty="0"/>
        </a:p>
      </dgm:t>
    </dgm:pt>
    <dgm:pt modelId="{B11F726C-40AC-498F-B5F1-69121BFE23CD}" type="parTrans" cxnId="{10F5209B-82D9-48CC-A0AF-8D9E1AA97564}">
      <dgm:prSet/>
      <dgm:spPr/>
      <dgm:t>
        <a:bodyPr/>
        <a:lstStyle/>
        <a:p>
          <a:endParaRPr lang="en-US"/>
        </a:p>
      </dgm:t>
    </dgm:pt>
    <dgm:pt modelId="{24A3A66D-EB94-4F37-9654-1B6904645CA3}" type="sibTrans" cxnId="{10F5209B-82D9-48CC-A0AF-8D9E1AA97564}">
      <dgm:prSet phldrT="05" phldr="0"/>
      <dgm:spPr/>
      <dgm:t>
        <a:bodyPr/>
        <a:lstStyle/>
        <a:p>
          <a:r>
            <a:rPr lang="en-US"/>
            <a:t>05</a:t>
          </a:r>
        </a:p>
      </dgm:t>
    </dgm:pt>
    <dgm:pt modelId="{9E49FE5B-B413-4C54-A037-004474A1D878}">
      <dgm:prSet custT="1"/>
      <dgm:spPr>
        <a:solidFill>
          <a:schemeClr val="accent3"/>
        </a:solidFill>
        <a:ln>
          <a:solidFill>
            <a:schemeClr val="accent3"/>
          </a:solidFill>
        </a:ln>
      </dgm:spPr>
      <dgm:t>
        <a:bodyPr/>
        <a:lstStyle/>
        <a:p>
          <a:r>
            <a:rPr lang="en-GB" sz="2000" dirty="0"/>
            <a:t>#2 – identify the theoretical framework</a:t>
          </a:r>
          <a:endParaRPr lang="en-US" sz="2000" dirty="0"/>
        </a:p>
      </dgm:t>
    </dgm:pt>
    <dgm:pt modelId="{CC6B44C9-8358-411E-981E-58767E253B0E}" type="sibTrans" cxnId="{32DC511A-02D3-4EC0-AD6B-F2015FEF8928}">
      <dgm:prSet phldrT="02" phldr="0"/>
      <dgm:spPr/>
      <dgm:t>
        <a:bodyPr/>
        <a:lstStyle/>
        <a:p>
          <a:r>
            <a:rPr lang="en-US"/>
            <a:t>02</a:t>
          </a:r>
        </a:p>
      </dgm:t>
    </dgm:pt>
    <dgm:pt modelId="{0FF3DC6B-562F-4E67-BA15-BC72379CE816}" type="parTrans" cxnId="{32DC511A-02D3-4EC0-AD6B-F2015FEF8928}">
      <dgm:prSet/>
      <dgm:spPr/>
      <dgm:t>
        <a:bodyPr/>
        <a:lstStyle/>
        <a:p>
          <a:endParaRPr lang="en-US"/>
        </a:p>
      </dgm:t>
    </dgm:pt>
    <dgm:pt modelId="{BBD53E95-F867-409C-A675-053F38AAE3CB}" type="pres">
      <dgm:prSet presAssocID="{E87FB75F-FF89-4EE4-910F-506394C14040}" presName="Name0" presStyleCnt="0">
        <dgm:presLayoutVars>
          <dgm:animLvl val="lvl"/>
          <dgm:resizeHandles val="exact"/>
        </dgm:presLayoutVars>
      </dgm:prSet>
      <dgm:spPr/>
    </dgm:pt>
    <dgm:pt modelId="{B9F50C09-219B-4DF6-9A8F-E6D15D0CF78C}" type="pres">
      <dgm:prSet presAssocID="{F59C6731-0995-4C60-B54E-B7B54A5D7F75}" presName="compositeNode" presStyleCnt="0">
        <dgm:presLayoutVars>
          <dgm:bulletEnabled val="1"/>
        </dgm:presLayoutVars>
      </dgm:prSet>
      <dgm:spPr/>
    </dgm:pt>
    <dgm:pt modelId="{4F013ACE-05F7-4577-9C88-17D9F580EECC}" type="pres">
      <dgm:prSet presAssocID="{F59C6731-0995-4C60-B54E-B7B54A5D7F75}" presName="bgRect" presStyleLbl="alignNode1" presStyleIdx="0" presStyleCnt="5"/>
      <dgm:spPr/>
    </dgm:pt>
    <dgm:pt modelId="{9118084F-E725-4739-87AD-C83CE476609C}" type="pres">
      <dgm:prSet presAssocID="{DED5B6CD-935F-4BA2-A38D-666D1D36A86C}" presName="sibTransNodeRect" presStyleLbl="alignNode1" presStyleIdx="0" presStyleCnt="5">
        <dgm:presLayoutVars>
          <dgm:chMax val="0"/>
          <dgm:bulletEnabled val="1"/>
        </dgm:presLayoutVars>
      </dgm:prSet>
      <dgm:spPr/>
    </dgm:pt>
    <dgm:pt modelId="{601F615D-1D0C-4C69-A41A-61E317B534D6}" type="pres">
      <dgm:prSet presAssocID="{F59C6731-0995-4C60-B54E-B7B54A5D7F75}" presName="nodeRect" presStyleLbl="alignNode1" presStyleIdx="0" presStyleCnt="5">
        <dgm:presLayoutVars>
          <dgm:bulletEnabled val="1"/>
        </dgm:presLayoutVars>
      </dgm:prSet>
      <dgm:spPr/>
    </dgm:pt>
    <dgm:pt modelId="{E29D9CBF-D49E-489F-84E8-A6DAF5C98ADC}" type="pres">
      <dgm:prSet presAssocID="{DED5B6CD-935F-4BA2-A38D-666D1D36A86C}" presName="sibTrans" presStyleCnt="0"/>
      <dgm:spPr/>
    </dgm:pt>
    <dgm:pt modelId="{186184FC-E62F-48EF-BA0A-7D6E1F8E0837}" type="pres">
      <dgm:prSet presAssocID="{9E49FE5B-B413-4C54-A037-004474A1D878}" presName="compositeNode" presStyleCnt="0">
        <dgm:presLayoutVars>
          <dgm:bulletEnabled val="1"/>
        </dgm:presLayoutVars>
      </dgm:prSet>
      <dgm:spPr/>
    </dgm:pt>
    <dgm:pt modelId="{92E32804-C700-432F-B135-DBD02DC6AE0E}" type="pres">
      <dgm:prSet presAssocID="{9E49FE5B-B413-4C54-A037-004474A1D878}" presName="bgRect" presStyleLbl="alignNode1" presStyleIdx="1" presStyleCnt="5"/>
      <dgm:spPr/>
    </dgm:pt>
    <dgm:pt modelId="{6A0ECE3B-1080-4E79-966C-CFDDFA69EE36}" type="pres">
      <dgm:prSet presAssocID="{CC6B44C9-8358-411E-981E-58767E253B0E}" presName="sibTransNodeRect" presStyleLbl="alignNode1" presStyleIdx="1" presStyleCnt="5">
        <dgm:presLayoutVars>
          <dgm:chMax val="0"/>
          <dgm:bulletEnabled val="1"/>
        </dgm:presLayoutVars>
      </dgm:prSet>
      <dgm:spPr/>
    </dgm:pt>
    <dgm:pt modelId="{C04B46E0-703A-4C0E-A517-039C2F95BF4D}" type="pres">
      <dgm:prSet presAssocID="{9E49FE5B-B413-4C54-A037-004474A1D878}" presName="nodeRect" presStyleLbl="alignNode1" presStyleIdx="1" presStyleCnt="5">
        <dgm:presLayoutVars>
          <dgm:bulletEnabled val="1"/>
        </dgm:presLayoutVars>
      </dgm:prSet>
      <dgm:spPr/>
    </dgm:pt>
    <dgm:pt modelId="{779D91C0-4E66-4B11-8E3B-0A689F537CCA}" type="pres">
      <dgm:prSet presAssocID="{CC6B44C9-8358-411E-981E-58767E253B0E}" presName="sibTrans" presStyleCnt="0"/>
      <dgm:spPr/>
    </dgm:pt>
    <dgm:pt modelId="{DF8E2141-D1D3-4736-B468-91F1358639C3}" type="pres">
      <dgm:prSet presAssocID="{FD842B14-D458-477E-A704-74366370C74C}" presName="compositeNode" presStyleCnt="0">
        <dgm:presLayoutVars>
          <dgm:bulletEnabled val="1"/>
        </dgm:presLayoutVars>
      </dgm:prSet>
      <dgm:spPr/>
    </dgm:pt>
    <dgm:pt modelId="{8294CFF1-023D-4D36-8307-AE8D7ABB7A9B}" type="pres">
      <dgm:prSet presAssocID="{FD842B14-D458-477E-A704-74366370C74C}" presName="bgRect" presStyleLbl="alignNode1" presStyleIdx="2" presStyleCnt="5"/>
      <dgm:spPr/>
    </dgm:pt>
    <dgm:pt modelId="{A3DA5A08-28BB-4AF8-A6EA-EEE43E47B2CA}" type="pres">
      <dgm:prSet presAssocID="{68FA1FE5-B109-4F27-B6B4-A2EEA709AFE3}" presName="sibTransNodeRect" presStyleLbl="alignNode1" presStyleIdx="2" presStyleCnt="5">
        <dgm:presLayoutVars>
          <dgm:chMax val="0"/>
          <dgm:bulletEnabled val="1"/>
        </dgm:presLayoutVars>
      </dgm:prSet>
      <dgm:spPr/>
    </dgm:pt>
    <dgm:pt modelId="{BD40D8DC-16D8-4496-A617-F24A31539ABA}" type="pres">
      <dgm:prSet presAssocID="{FD842B14-D458-477E-A704-74366370C74C}" presName="nodeRect" presStyleLbl="alignNode1" presStyleIdx="2" presStyleCnt="5">
        <dgm:presLayoutVars>
          <dgm:bulletEnabled val="1"/>
        </dgm:presLayoutVars>
      </dgm:prSet>
      <dgm:spPr/>
    </dgm:pt>
    <dgm:pt modelId="{3923CB9E-ADD6-4E9B-910B-B57E52838E46}" type="pres">
      <dgm:prSet presAssocID="{68FA1FE5-B109-4F27-B6B4-A2EEA709AFE3}" presName="sibTrans" presStyleCnt="0"/>
      <dgm:spPr/>
    </dgm:pt>
    <dgm:pt modelId="{1384C840-E71B-4417-9205-05E45CC4707F}" type="pres">
      <dgm:prSet presAssocID="{11D6A322-7564-4340-BA96-F0645CEEE954}" presName="compositeNode" presStyleCnt="0">
        <dgm:presLayoutVars>
          <dgm:bulletEnabled val="1"/>
        </dgm:presLayoutVars>
      </dgm:prSet>
      <dgm:spPr/>
    </dgm:pt>
    <dgm:pt modelId="{8B776F27-499D-46BF-A37C-A9C003EE527B}" type="pres">
      <dgm:prSet presAssocID="{11D6A322-7564-4340-BA96-F0645CEEE954}" presName="bgRect" presStyleLbl="alignNode1" presStyleIdx="3" presStyleCnt="5"/>
      <dgm:spPr/>
    </dgm:pt>
    <dgm:pt modelId="{011CD9CD-686B-417C-8D75-63CB4D4A23AC}" type="pres">
      <dgm:prSet presAssocID="{2BFD4A10-424C-4BCA-9DF1-9DA069E9521A}" presName="sibTransNodeRect" presStyleLbl="alignNode1" presStyleIdx="3" presStyleCnt="5">
        <dgm:presLayoutVars>
          <dgm:chMax val="0"/>
          <dgm:bulletEnabled val="1"/>
        </dgm:presLayoutVars>
      </dgm:prSet>
      <dgm:spPr/>
    </dgm:pt>
    <dgm:pt modelId="{CB83D2BE-E953-4915-80B5-0218C458104A}" type="pres">
      <dgm:prSet presAssocID="{11D6A322-7564-4340-BA96-F0645CEEE954}" presName="nodeRect" presStyleLbl="alignNode1" presStyleIdx="3" presStyleCnt="5">
        <dgm:presLayoutVars>
          <dgm:bulletEnabled val="1"/>
        </dgm:presLayoutVars>
      </dgm:prSet>
      <dgm:spPr/>
    </dgm:pt>
    <dgm:pt modelId="{48007262-CF91-41F3-8731-41C52E04C5E6}" type="pres">
      <dgm:prSet presAssocID="{2BFD4A10-424C-4BCA-9DF1-9DA069E9521A}" presName="sibTrans" presStyleCnt="0"/>
      <dgm:spPr/>
    </dgm:pt>
    <dgm:pt modelId="{4D2ACDBB-AD0F-4EC1-A229-78950B48EFD8}" type="pres">
      <dgm:prSet presAssocID="{602D94A7-19A8-4AAF-8770-CF1A2BA35851}" presName="compositeNode" presStyleCnt="0">
        <dgm:presLayoutVars>
          <dgm:bulletEnabled val="1"/>
        </dgm:presLayoutVars>
      </dgm:prSet>
      <dgm:spPr/>
    </dgm:pt>
    <dgm:pt modelId="{BDDAFC43-E82F-4C3C-8366-BBA50E062762}" type="pres">
      <dgm:prSet presAssocID="{602D94A7-19A8-4AAF-8770-CF1A2BA35851}" presName="bgRect" presStyleLbl="alignNode1" presStyleIdx="4" presStyleCnt="5"/>
      <dgm:spPr/>
    </dgm:pt>
    <dgm:pt modelId="{F8833BF0-0AC1-4CC2-AB05-9FE0C16FCDE1}" type="pres">
      <dgm:prSet presAssocID="{24A3A66D-EB94-4F37-9654-1B6904645CA3}" presName="sibTransNodeRect" presStyleLbl="alignNode1" presStyleIdx="4" presStyleCnt="5">
        <dgm:presLayoutVars>
          <dgm:chMax val="0"/>
          <dgm:bulletEnabled val="1"/>
        </dgm:presLayoutVars>
      </dgm:prSet>
      <dgm:spPr/>
    </dgm:pt>
    <dgm:pt modelId="{0AD21577-5F02-4A45-8862-5A6FF4EB24BB}" type="pres">
      <dgm:prSet presAssocID="{602D94A7-19A8-4AAF-8770-CF1A2BA35851}" presName="nodeRect" presStyleLbl="alignNode1" presStyleIdx="4" presStyleCnt="5">
        <dgm:presLayoutVars>
          <dgm:bulletEnabled val="1"/>
        </dgm:presLayoutVars>
      </dgm:prSet>
      <dgm:spPr/>
    </dgm:pt>
  </dgm:ptLst>
  <dgm:cxnLst>
    <dgm:cxn modelId="{D2465807-F0A9-4C04-A1AD-F6699E2A50B9}" type="presOf" srcId="{11D6A322-7564-4340-BA96-F0645CEEE954}" destId="{CB83D2BE-E953-4915-80B5-0218C458104A}" srcOrd="1" destOrd="0" presId="urn:microsoft.com/office/officeart/2016/7/layout/LinearBlockProcessNumbered"/>
    <dgm:cxn modelId="{DABF7616-FA25-4820-BEDE-4AC6AC0C4AEA}" type="presOf" srcId="{FD842B14-D458-477E-A704-74366370C74C}" destId="{BD40D8DC-16D8-4496-A617-F24A31539ABA}" srcOrd="1" destOrd="0" presId="urn:microsoft.com/office/officeart/2016/7/layout/LinearBlockProcessNumbered"/>
    <dgm:cxn modelId="{32DC511A-02D3-4EC0-AD6B-F2015FEF8928}" srcId="{E87FB75F-FF89-4EE4-910F-506394C14040}" destId="{9E49FE5B-B413-4C54-A037-004474A1D878}" srcOrd="1" destOrd="0" parTransId="{0FF3DC6B-562F-4E67-BA15-BC72379CE816}" sibTransId="{CC6B44C9-8358-411E-981E-58767E253B0E}"/>
    <dgm:cxn modelId="{648F8F29-B8CF-4BAA-A498-C1C7E5AFEE80}" srcId="{E87FB75F-FF89-4EE4-910F-506394C14040}" destId="{11D6A322-7564-4340-BA96-F0645CEEE954}" srcOrd="3" destOrd="0" parTransId="{D00426FA-D9C3-41DD-AD3B-36C680BE89D7}" sibTransId="{2BFD4A10-424C-4BCA-9DF1-9DA069E9521A}"/>
    <dgm:cxn modelId="{C2ACAE36-EF1E-4431-99D7-C8FBE8EE7CC1}" type="presOf" srcId="{602D94A7-19A8-4AAF-8770-CF1A2BA35851}" destId="{0AD21577-5F02-4A45-8862-5A6FF4EB24BB}" srcOrd="1" destOrd="0" presId="urn:microsoft.com/office/officeart/2016/7/layout/LinearBlockProcessNumbered"/>
    <dgm:cxn modelId="{32CB8A4F-6E0A-4354-BB56-29B29ACC19EC}" type="presOf" srcId="{E87FB75F-FF89-4EE4-910F-506394C14040}" destId="{BBD53E95-F867-409C-A675-053F38AAE3CB}" srcOrd="0" destOrd="0" presId="urn:microsoft.com/office/officeart/2016/7/layout/LinearBlockProcessNumbered"/>
    <dgm:cxn modelId="{31507951-AB62-4FE0-AE88-E28C84450791}" type="presOf" srcId="{CC6B44C9-8358-411E-981E-58767E253B0E}" destId="{6A0ECE3B-1080-4E79-966C-CFDDFA69EE36}" srcOrd="0" destOrd="0" presId="urn:microsoft.com/office/officeart/2016/7/layout/LinearBlockProcessNumbered"/>
    <dgm:cxn modelId="{F34E0165-A92E-4E65-9069-8DBFA7891E24}" type="presOf" srcId="{FD842B14-D458-477E-A704-74366370C74C}" destId="{8294CFF1-023D-4D36-8307-AE8D7ABB7A9B}" srcOrd="0" destOrd="0" presId="urn:microsoft.com/office/officeart/2016/7/layout/LinearBlockProcessNumbered"/>
    <dgm:cxn modelId="{D62E717F-B1A5-4F51-A2D1-EAA3B89A31F8}" type="presOf" srcId="{11D6A322-7564-4340-BA96-F0645CEEE954}" destId="{8B776F27-499D-46BF-A37C-A9C003EE527B}" srcOrd="0" destOrd="0" presId="urn:microsoft.com/office/officeart/2016/7/layout/LinearBlockProcessNumbered"/>
    <dgm:cxn modelId="{98CB2184-AC09-4FE7-A4C5-58C212934E65}" type="presOf" srcId="{602D94A7-19A8-4AAF-8770-CF1A2BA35851}" destId="{BDDAFC43-E82F-4C3C-8366-BBA50E062762}" srcOrd="0" destOrd="0" presId="urn:microsoft.com/office/officeart/2016/7/layout/LinearBlockProcessNumbered"/>
    <dgm:cxn modelId="{C3AB2A86-ED95-4F0E-B928-CFEA73712FC9}" type="presOf" srcId="{F59C6731-0995-4C60-B54E-B7B54A5D7F75}" destId="{601F615D-1D0C-4C69-A41A-61E317B534D6}" srcOrd="1" destOrd="0" presId="urn:microsoft.com/office/officeart/2016/7/layout/LinearBlockProcessNumbered"/>
    <dgm:cxn modelId="{5425AB88-743B-467D-B9DF-1FA373FAEF34}" type="presOf" srcId="{DED5B6CD-935F-4BA2-A38D-666D1D36A86C}" destId="{9118084F-E725-4739-87AD-C83CE476609C}" srcOrd="0" destOrd="0" presId="urn:microsoft.com/office/officeart/2016/7/layout/LinearBlockProcessNumbered"/>
    <dgm:cxn modelId="{8F7B0389-043B-4480-B169-86B21F76D6E0}" type="presOf" srcId="{9E49FE5B-B413-4C54-A037-004474A1D878}" destId="{C04B46E0-703A-4C0E-A517-039C2F95BF4D}" srcOrd="1" destOrd="0" presId="urn:microsoft.com/office/officeart/2016/7/layout/LinearBlockProcessNumbered"/>
    <dgm:cxn modelId="{B39BF394-730D-4A00-B69A-9E10EF98E163}" type="presOf" srcId="{F59C6731-0995-4C60-B54E-B7B54A5D7F75}" destId="{4F013ACE-05F7-4577-9C88-17D9F580EECC}" srcOrd="0" destOrd="0" presId="urn:microsoft.com/office/officeart/2016/7/layout/LinearBlockProcessNumbered"/>
    <dgm:cxn modelId="{10F5209B-82D9-48CC-A0AF-8D9E1AA97564}" srcId="{E87FB75F-FF89-4EE4-910F-506394C14040}" destId="{602D94A7-19A8-4AAF-8770-CF1A2BA35851}" srcOrd="4" destOrd="0" parTransId="{B11F726C-40AC-498F-B5F1-69121BFE23CD}" sibTransId="{24A3A66D-EB94-4F37-9654-1B6904645CA3}"/>
    <dgm:cxn modelId="{777C70A2-2780-4CC0-AAD2-23888A1EE624}" type="presOf" srcId="{9E49FE5B-B413-4C54-A037-004474A1D878}" destId="{92E32804-C700-432F-B135-DBD02DC6AE0E}" srcOrd="0" destOrd="0" presId="urn:microsoft.com/office/officeart/2016/7/layout/LinearBlockProcessNumbered"/>
    <dgm:cxn modelId="{9EFA86C9-122F-40F3-BC7D-33AD5DE9E48A}" type="presOf" srcId="{2BFD4A10-424C-4BCA-9DF1-9DA069E9521A}" destId="{011CD9CD-686B-417C-8D75-63CB4D4A23AC}" srcOrd="0" destOrd="0" presId="urn:microsoft.com/office/officeart/2016/7/layout/LinearBlockProcessNumbered"/>
    <dgm:cxn modelId="{1BB750D8-0B84-4342-B3D9-5D22337B0F6F}" srcId="{E87FB75F-FF89-4EE4-910F-506394C14040}" destId="{F59C6731-0995-4C60-B54E-B7B54A5D7F75}" srcOrd="0" destOrd="0" parTransId="{E0E07B59-0974-4048-B6C5-91A2F32220C1}" sibTransId="{DED5B6CD-935F-4BA2-A38D-666D1D36A86C}"/>
    <dgm:cxn modelId="{A118DEDC-CE16-46CB-A067-10179FF4E0C1}" type="presOf" srcId="{68FA1FE5-B109-4F27-B6B4-A2EEA709AFE3}" destId="{A3DA5A08-28BB-4AF8-A6EA-EEE43E47B2CA}" srcOrd="0" destOrd="0" presId="urn:microsoft.com/office/officeart/2016/7/layout/LinearBlockProcessNumbered"/>
    <dgm:cxn modelId="{2C25A1DF-ED2F-4EE0-912E-5198C6C340A2}" srcId="{E87FB75F-FF89-4EE4-910F-506394C14040}" destId="{FD842B14-D458-477E-A704-74366370C74C}" srcOrd="2" destOrd="0" parTransId="{67E4D892-5C0A-45ED-B200-A2A685B346F3}" sibTransId="{68FA1FE5-B109-4F27-B6B4-A2EEA709AFE3}"/>
    <dgm:cxn modelId="{359512F7-20B1-4F26-B846-D6EFC03EBFB8}" type="presOf" srcId="{24A3A66D-EB94-4F37-9654-1B6904645CA3}" destId="{F8833BF0-0AC1-4CC2-AB05-9FE0C16FCDE1}" srcOrd="0" destOrd="0" presId="urn:microsoft.com/office/officeart/2016/7/layout/LinearBlockProcessNumbered"/>
    <dgm:cxn modelId="{52DB2267-E9DE-4AFF-9064-912D0BEC8314}" type="presParOf" srcId="{BBD53E95-F867-409C-A675-053F38AAE3CB}" destId="{B9F50C09-219B-4DF6-9A8F-E6D15D0CF78C}" srcOrd="0" destOrd="0" presId="urn:microsoft.com/office/officeart/2016/7/layout/LinearBlockProcessNumbered"/>
    <dgm:cxn modelId="{77E0662C-38AE-4AC1-B97B-96925C68770D}" type="presParOf" srcId="{B9F50C09-219B-4DF6-9A8F-E6D15D0CF78C}" destId="{4F013ACE-05F7-4577-9C88-17D9F580EECC}" srcOrd="0" destOrd="0" presId="urn:microsoft.com/office/officeart/2016/7/layout/LinearBlockProcessNumbered"/>
    <dgm:cxn modelId="{FBC61156-EB22-4D3A-B4CC-4CB3A3A9A684}" type="presParOf" srcId="{B9F50C09-219B-4DF6-9A8F-E6D15D0CF78C}" destId="{9118084F-E725-4739-87AD-C83CE476609C}" srcOrd="1" destOrd="0" presId="urn:microsoft.com/office/officeart/2016/7/layout/LinearBlockProcessNumbered"/>
    <dgm:cxn modelId="{D2038EBE-BF2E-48E3-B98B-1B1531C390B6}" type="presParOf" srcId="{B9F50C09-219B-4DF6-9A8F-E6D15D0CF78C}" destId="{601F615D-1D0C-4C69-A41A-61E317B534D6}" srcOrd="2" destOrd="0" presId="urn:microsoft.com/office/officeart/2016/7/layout/LinearBlockProcessNumbered"/>
    <dgm:cxn modelId="{823F0FA2-D8F6-4D0A-B97B-99AFCFF36C8A}" type="presParOf" srcId="{BBD53E95-F867-409C-A675-053F38AAE3CB}" destId="{E29D9CBF-D49E-489F-84E8-A6DAF5C98ADC}" srcOrd="1" destOrd="0" presId="urn:microsoft.com/office/officeart/2016/7/layout/LinearBlockProcessNumbered"/>
    <dgm:cxn modelId="{7968EB0A-1476-4208-ADA1-49B5731577C1}" type="presParOf" srcId="{BBD53E95-F867-409C-A675-053F38AAE3CB}" destId="{186184FC-E62F-48EF-BA0A-7D6E1F8E0837}" srcOrd="2" destOrd="0" presId="urn:microsoft.com/office/officeart/2016/7/layout/LinearBlockProcessNumbered"/>
    <dgm:cxn modelId="{CCA6BC2D-0625-46CF-8E19-723D70056277}" type="presParOf" srcId="{186184FC-E62F-48EF-BA0A-7D6E1F8E0837}" destId="{92E32804-C700-432F-B135-DBD02DC6AE0E}" srcOrd="0" destOrd="0" presId="urn:microsoft.com/office/officeart/2016/7/layout/LinearBlockProcessNumbered"/>
    <dgm:cxn modelId="{9BDE6DEC-8D06-40BF-A885-10684BD91DE3}" type="presParOf" srcId="{186184FC-E62F-48EF-BA0A-7D6E1F8E0837}" destId="{6A0ECE3B-1080-4E79-966C-CFDDFA69EE36}" srcOrd="1" destOrd="0" presId="urn:microsoft.com/office/officeart/2016/7/layout/LinearBlockProcessNumbered"/>
    <dgm:cxn modelId="{34D60144-CD70-4DA2-9E7C-9AB6A3124FF7}" type="presParOf" srcId="{186184FC-E62F-48EF-BA0A-7D6E1F8E0837}" destId="{C04B46E0-703A-4C0E-A517-039C2F95BF4D}" srcOrd="2" destOrd="0" presId="urn:microsoft.com/office/officeart/2016/7/layout/LinearBlockProcessNumbered"/>
    <dgm:cxn modelId="{CE056962-78BF-4DC7-8409-DA0D8FE58040}" type="presParOf" srcId="{BBD53E95-F867-409C-A675-053F38AAE3CB}" destId="{779D91C0-4E66-4B11-8E3B-0A689F537CCA}" srcOrd="3" destOrd="0" presId="urn:microsoft.com/office/officeart/2016/7/layout/LinearBlockProcessNumbered"/>
    <dgm:cxn modelId="{4F46B6A9-23F4-44A2-9F55-5C08841CFCD4}" type="presParOf" srcId="{BBD53E95-F867-409C-A675-053F38AAE3CB}" destId="{DF8E2141-D1D3-4736-B468-91F1358639C3}" srcOrd="4" destOrd="0" presId="urn:microsoft.com/office/officeart/2016/7/layout/LinearBlockProcessNumbered"/>
    <dgm:cxn modelId="{23282499-6E35-402E-A633-028C9E691490}" type="presParOf" srcId="{DF8E2141-D1D3-4736-B468-91F1358639C3}" destId="{8294CFF1-023D-4D36-8307-AE8D7ABB7A9B}" srcOrd="0" destOrd="0" presId="urn:microsoft.com/office/officeart/2016/7/layout/LinearBlockProcessNumbered"/>
    <dgm:cxn modelId="{511C2188-2D01-453F-B24B-613C63DAF977}" type="presParOf" srcId="{DF8E2141-D1D3-4736-B468-91F1358639C3}" destId="{A3DA5A08-28BB-4AF8-A6EA-EEE43E47B2CA}" srcOrd="1" destOrd="0" presId="urn:microsoft.com/office/officeart/2016/7/layout/LinearBlockProcessNumbered"/>
    <dgm:cxn modelId="{02C58DA0-2E94-4971-910E-8A68C380B0CA}" type="presParOf" srcId="{DF8E2141-D1D3-4736-B468-91F1358639C3}" destId="{BD40D8DC-16D8-4496-A617-F24A31539ABA}" srcOrd="2" destOrd="0" presId="urn:microsoft.com/office/officeart/2016/7/layout/LinearBlockProcessNumbered"/>
    <dgm:cxn modelId="{C7F5ACDC-6EED-4FFB-ADD7-7B44C9B5C31D}" type="presParOf" srcId="{BBD53E95-F867-409C-A675-053F38AAE3CB}" destId="{3923CB9E-ADD6-4E9B-910B-B57E52838E46}" srcOrd="5" destOrd="0" presId="urn:microsoft.com/office/officeart/2016/7/layout/LinearBlockProcessNumbered"/>
    <dgm:cxn modelId="{7B12DD3B-1D29-4333-90AC-3A65F82BB1C8}" type="presParOf" srcId="{BBD53E95-F867-409C-A675-053F38AAE3CB}" destId="{1384C840-E71B-4417-9205-05E45CC4707F}" srcOrd="6" destOrd="0" presId="urn:microsoft.com/office/officeart/2016/7/layout/LinearBlockProcessNumbered"/>
    <dgm:cxn modelId="{A258F29E-C7DF-4913-8164-62C972D9E2C6}" type="presParOf" srcId="{1384C840-E71B-4417-9205-05E45CC4707F}" destId="{8B776F27-499D-46BF-A37C-A9C003EE527B}" srcOrd="0" destOrd="0" presId="urn:microsoft.com/office/officeart/2016/7/layout/LinearBlockProcessNumbered"/>
    <dgm:cxn modelId="{297602D6-D6FD-4742-80EF-0ADF3CF93505}" type="presParOf" srcId="{1384C840-E71B-4417-9205-05E45CC4707F}" destId="{011CD9CD-686B-417C-8D75-63CB4D4A23AC}" srcOrd="1" destOrd="0" presId="urn:microsoft.com/office/officeart/2016/7/layout/LinearBlockProcessNumbered"/>
    <dgm:cxn modelId="{F337133A-6865-488D-9886-D63AB2C33419}" type="presParOf" srcId="{1384C840-E71B-4417-9205-05E45CC4707F}" destId="{CB83D2BE-E953-4915-80B5-0218C458104A}" srcOrd="2" destOrd="0" presId="urn:microsoft.com/office/officeart/2016/7/layout/LinearBlockProcessNumbered"/>
    <dgm:cxn modelId="{7DC6CF15-DE22-49A5-8EB4-7C6BD94500AB}" type="presParOf" srcId="{BBD53E95-F867-409C-A675-053F38AAE3CB}" destId="{48007262-CF91-41F3-8731-41C52E04C5E6}" srcOrd="7" destOrd="0" presId="urn:microsoft.com/office/officeart/2016/7/layout/LinearBlockProcessNumbered"/>
    <dgm:cxn modelId="{1EFC6A2C-B218-44BA-A7BB-C5B47E90C540}" type="presParOf" srcId="{BBD53E95-F867-409C-A675-053F38AAE3CB}" destId="{4D2ACDBB-AD0F-4EC1-A229-78950B48EFD8}" srcOrd="8" destOrd="0" presId="urn:microsoft.com/office/officeart/2016/7/layout/LinearBlockProcessNumbered"/>
    <dgm:cxn modelId="{A989B626-0B18-4EDE-B52F-1665A798A094}" type="presParOf" srcId="{4D2ACDBB-AD0F-4EC1-A229-78950B48EFD8}" destId="{BDDAFC43-E82F-4C3C-8366-BBA50E062762}" srcOrd="0" destOrd="0" presId="urn:microsoft.com/office/officeart/2016/7/layout/LinearBlockProcessNumbered"/>
    <dgm:cxn modelId="{5C832FC6-4CFD-4297-8FEA-E5E54C32DEB0}" type="presParOf" srcId="{4D2ACDBB-AD0F-4EC1-A229-78950B48EFD8}" destId="{F8833BF0-0AC1-4CC2-AB05-9FE0C16FCDE1}" srcOrd="1" destOrd="0" presId="urn:microsoft.com/office/officeart/2016/7/layout/LinearBlockProcessNumbered"/>
    <dgm:cxn modelId="{61584E8C-478C-4AF7-919A-DD4A8A9CC5FB}" type="presParOf" srcId="{4D2ACDBB-AD0F-4EC1-A229-78950B48EFD8}" destId="{0AD21577-5F02-4A45-8862-5A6FF4EB24BB}"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CB18D-CAFD-49E6-8D12-64C757589C76}">
      <dsp:nvSpPr>
        <dsp:cNvPr id="0" name=""/>
        <dsp:cNvSpPr/>
      </dsp:nvSpPr>
      <dsp:spPr>
        <a:xfrm>
          <a:off x="0" y="0"/>
          <a:ext cx="3226593" cy="3800329"/>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dirty="0">
              <a:latin typeface="Verdana" panose="020B0604030504040204" pitchFamily="34" charset="0"/>
              <a:ea typeface="Verdana" panose="020B0604030504040204" pitchFamily="34" charset="0"/>
              <a:cs typeface="Verdana" panose="020B0604030504040204" pitchFamily="34" charset="0"/>
            </a:rPr>
            <a:t>exploratory/ explanatory research design</a:t>
          </a:r>
          <a:endParaRPr lang="en-US" sz="2600" kern="1200" dirty="0">
            <a:latin typeface="Verdana" panose="020B0604030504040204" pitchFamily="34" charset="0"/>
            <a:ea typeface="Verdana" panose="020B0604030504040204" pitchFamily="34" charset="0"/>
            <a:cs typeface="Verdana" panose="020B0604030504040204" pitchFamily="34" charset="0"/>
          </a:endParaRPr>
        </a:p>
      </dsp:txBody>
      <dsp:txXfrm>
        <a:off x="0" y="1444125"/>
        <a:ext cx="3226593" cy="2280197"/>
      </dsp:txXfrm>
    </dsp:sp>
    <dsp:sp modelId="{281B439F-AF55-437A-94CC-E54009277973}">
      <dsp:nvSpPr>
        <dsp:cNvPr id="0" name=""/>
        <dsp:cNvSpPr/>
      </dsp:nvSpPr>
      <dsp:spPr>
        <a:xfrm>
          <a:off x="1043247" y="380032"/>
          <a:ext cx="1140098" cy="114009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10210" y="546995"/>
        <a:ext cx="806172" cy="806172"/>
      </dsp:txXfrm>
    </dsp:sp>
    <dsp:sp modelId="{73C11D93-4579-4FBD-8EEB-81E293669B38}">
      <dsp:nvSpPr>
        <dsp:cNvPr id="0" name=""/>
        <dsp:cNvSpPr/>
      </dsp:nvSpPr>
      <dsp:spPr>
        <a:xfrm>
          <a:off x="0" y="3800257"/>
          <a:ext cx="3226593"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C63AD-2008-41C8-8853-49A70052FB05}">
      <dsp:nvSpPr>
        <dsp:cNvPr id="0" name=""/>
        <dsp:cNvSpPr/>
      </dsp:nvSpPr>
      <dsp:spPr>
        <a:xfrm>
          <a:off x="3549253" y="0"/>
          <a:ext cx="3226593" cy="3800329"/>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dirty="0">
              <a:latin typeface="Verdana" panose="020B0604030504040204" pitchFamily="34" charset="0"/>
              <a:ea typeface="Verdana" panose="020B0604030504040204" pitchFamily="34" charset="0"/>
              <a:cs typeface="Verdana" panose="020B0604030504040204" pitchFamily="34" charset="0"/>
            </a:rPr>
            <a:t>descriptive research design </a:t>
          </a:r>
          <a:endParaRPr lang="en-US" sz="2600" kern="1200" dirty="0">
            <a:latin typeface="Verdana" panose="020B0604030504040204" pitchFamily="34" charset="0"/>
            <a:ea typeface="Verdana" panose="020B0604030504040204" pitchFamily="34" charset="0"/>
            <a:cs typeface="Verdana" panose="020B0604030504040204" pitchFamily="34" charset="0"/>
          </a:endParaRPr>
        </a:p>
      </dsp:txBody>
      <dsp:txXfrm>
        <a:off x="3549253" y="1444125"/>
        <a:ext cx="3226593" cy="2280197"/>
      </dsp:txXfrm>
    </dsp:sp>
    <dsp:sp modelId="{46454E58-38AF-4166-A449-376055534069}">
      <dsp:nvSpPr>
        <dsp:cNvPr id="0" name=""/>
        <dsp:cNvSpPr/>
      </dsp:nvSpPr>
      <dsp:spPr>
        <a:xfrm>
          <a:off x="4592500" y="380032"/>
          <a:ext cx="1140098" cy="1140098"/>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59463" y="546995"/>
        <a:ext cx="806172" cy="806172"/>
      </dsp:txXfrm>
    </dsp:sp>
    <dsp:sp modelId="{A975E3EB-A8EC-4B22-81EB-74E88DBDF9E7}">
      <dsp:nvSpPr>
        <dsp:cNvPr id="0" name=""/>
        <dsp:cNvSpPr/>
      </dsp:nvSpPr>
      <dsp:spPr>
        <a:xfrm>
          <a:off x="3549253" y="3800257"/>
          <a:ext cx="3226593"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0CA312-007E-45BA-8C48-AE904A26FE45}">
      <dsp:nvSpPr>
        <dsp:cNvPr id="0" name=""/>
        <dsp:cNvSpPr/>
      </dsp:nvSpPr>
      <dsp:spPr>
        <a:xfrm>
          <a:off x="7098506" y="0"/>
          <a:ext cx="3226593" cy="3800329"/>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558" tIns="330200" rIns="251558" bIns="330200" numCol="1" spcCol="1270" anchor="t" anchorCtr="0">
          <a:noAutofit/>
        </a:bodyPr>
        <a:lstStyle/>
        <a:p>
          <a:pPr marL="0" lvl="0" indent="0" algn="l" defTabSz="1155700">
            <a:lnSpc>
              <a:spcPct val="90000"/>
            </a:lnSpc>
            <a:spcBef>
              <a:spcPct val="0"/>
            </a:spcBef>
            <a:spcAft>
              <a:spcPct val="35000"/>
            </a:spcAft>
            <a:buNone/>
          </a:pPr>
          <a:r>
            <a:rPr lang="en-GB" sz="2600" b="0" i="0" kern="1200" dirty="0">
              <a:latin typeface="Verdana" panose="020B0604030504040204" pitchFamily="34" charset="0"/>
              <a:ea typeface="Verdana" panose="020B0604030504040204" pitchFamily="34" charset="0"/>
              <a:cs typeface="Verdana" panose="020B0604030504040204" pitchFamily="34" charset="0"/>
            </a:rPr>
            <a:t>experimental (correlational/ causal) research design</a:t>
          </a:r>
          <a:endParaRPr lang="en-US" sz="2600" kern="1200" dirty="0">
            <a:latin typeface="Verdana" panose="020B0604030504040204" pitchFamily="34" charset="0"/>
            <a:ea typeface="Verdana" panose="020B0604030504040204" pitchFamily="34" charset="0"/>
            <a:cs typeface="Verdana" panose="020B0604030504040204" pitchFamily="34" charset="0"/>
          </a:endParaRPr>
        </a:p>
      </dsp:txBody>
      <dsp:txXfrm>
        <a:off x="7098506" y="1444125"/>
        <a:ext cx="3226593" cy="2280197"/>
      </dsp:txXfrm>
    </dsp:sp>
    <dsp:sp modelId="{C966423C-7F73-42F4-81FC-EA9536E418E0}">
      <dsp:nvSpPr>
        <dsp:cNvPr id="0" name=""/>
        <dsp:cNvSpPr/>
      </dsp:nvSpPr>
      <dsp:spPr>
        <a:xfrm>
          <a:off x="8141753" y="380032"/>
          <a:ext cx="1140098" cy="1140098"/>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887" tIns="12700" rIns="8888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08716" y="546995"/>
        <a:ext cx="806172" cy="806172"/>
      </dsp:txXfrm>
    </dsp:sp>
    <dsp:sp modelId="{56554A0A-E570-4828-AEDB-528CB808FC48}">
      <dsp:nvSpPr>
        <dsp:cNvPr id="0" name=""/>
        <dsp:cNvSpPr/>
      </dsp:nvSpPr>
      <dsp:spPr>
        <a:xfrm>
          <a:off x="7098506" y="3800257"/>
          <a:ext cx="3226593"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8F1F7-D12D-4B3A-B58F-F05C3E8CF4AB}">
      <dsp:nvSpPr>
        <dsp:cNvPr id="0" name=""/>
        <dsp:cNvSpPr/>
      </dsp:nvSpPr>
      <dsp:spPr>
        <a:xfrm>
          <a:off x="-137315" y="810849"/>
          <a:ext cx="7862909" cy="19591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65676-D185-45A3-8444-DC7B46474D6B}">
      <dsp:nvSpPr>
        <dsp:cNvPr id="0" name=""/>
        <dsp:cNvSpPr/>
      </dsp:nvSpPr>
      <dsp:spPr>
        <a:xfrm>
          <a:off x="455320" y="1251653"/>
          <a:ext cx="1077520" cy="10775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58F03D-C391-4088-A0EB-879F06704B3A}">
      <dsp:nvSpPr>
        <dsp:cNvPr id="0" name=""/>
        <dsp:cNvSpPr/>
      </dsp:nvSpPr>
      <dsp:spPr>
        <a:xfrm>
          <a:off x="1846420" y="351669"/>
          <a:ext cx="6153803" cy="2877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41" tIns="207341" rIns="207341" bIns="207341" numCol="1" spcCol="1270" anchor="ctr" anchorCtr="0">
          <a:noAutofit/>
        </a:bodyPr>
        <a:lstStyle/>
        <a:p>
          <a:pPr marL="0" lvl="0" indent="0" algn="l" defTabSz="666750">
            <a:lnSpc>
              <a:spcPct val="90000"/>
            </a:lnSpc>
            <a:spcBef>
              <a:spcPct val="0"/>
            </a:spcBef>
            <a:spcAft>
              <a:spcPct val="35000"/>
            </a:spcAft>
            <a:buNone/>
          </a:pPr>
          <a:r>
            <a:rPr lang="en-GB" sz="1500" b="0" i="0" kern="1200" dirty="0">
              <a:solidFill>
                <a:srgbClr val="002060"/>
              </a:solidFill>
            </a:rPr>
            <a:t>Your ‘methodology’ section should make the case for why you chose the methods you did. </a:t>
          </a:r>
        </a:p>
        <a:p>
          <a:pPr marL="0" lvl="0" indent="0" algn="l" defTabSz="666750">
            <a:lnSpc>
              <a:spcPct val="90000"/>
            </a:lnSpc>
            <a:spcBef>
              <a:spcPct val="0"/>
            </a:spcBef>
            <a:spcAft>
              <a:spcPct val="35000"/>
            </a:spcAft>
            <a:buNone/>
          </a:pPr>
          <a:r>
            <a:rPr lang="en-GB" sz="1500" b="0" i="0" kern="1200" dirty="0">
              <a:solidFill>
                <a:srgbClr val="002060"/>
              </a:solidFill>
            </a:rPr>
            <a:t>Show how this approach contributes new knowledge or understanding.</a:t>
          </a:r>
        </a:p>
        <a:p>
          <a:pPr marL="0" lvl="0" indent="0" algn="l" defTabSz="666750">
            <a:lnSpc>
              <a:spcPct val="90000"/>
            </a:lnSpc>
            <a:spcBef>
              <a:spcPct val="0"/>
            </a:spcBef>
            <a:spcAft>
              <a:spcPct val="35000"/>
            </a:spcAft>
            <a:buNone/>
          </a:pPr>
          <a:r>
            <a:rPr lang="en-GB" sz="1500" b="0" i="0" kern="1200" dirty="0">
              <a:solidFill>
                <a:srgbClr val="002060"/>
              </a:solidFill>
            </a:rPr>
            <a:t>You could also discuss why other methods were not suitable for your objectives (but take care with word counts).</a:t>
          </a:r>
          <a:endParaRPr lang="en-US" sz="1500" kern="1200" dirty="0">
            <a:solidFill>
              <a:srgbClr val="002060"/>
            </a:solidFill>
          </a:endParaRPr>
        </a:p>
      </dsp:txBody>
      <dsp:txXfrm>
        <a:off x="1846420" y="351669"/>
        <a:ext cx="6153803" cy="2877489"/>
      </dsp:txXfrm>
    </dsp:sp>
    <dsp:sp modelId="{36D32A9E-6FD5-4E34-AD1B-8D583AF53973}">
      <dsp:nvSpPr>
        <dsp:cNvPr id="0" name=""/>
        <dsp:cNvSpPr/>
      </dsp:nvSpPr>
      <dsp:spPr>
        <a:xfrm>
          <a:off x="-137315" y="3994943"/>
          <a:ext cx="7862909" cy="19591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CA8148-C501-430D-A39B-3831AF13EA74}">
      <dsp:nvSpPr>
        <dsp:cNvPr id="0" name=""/>
        <dsp:cNvSpPr/>
      </dsp:nvSpPr>
      <dsp:spPr>
        <a:xfrm>
          <a:off x="455320" y="4422875"/>
          <a:ext cx="1077520" cy="10775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FEAD3C-A690-40AB-BB8E-EC24BAD774E3}">
      <dsp:nvSpPr>
        <dsp:cNvPr id="0" name=""/>
        <dsp:cNvSpPr/>
      </dsp:nvSpPr>
      <dsp:spPr>
        <a:xfrm>
          <a:off x="1968546" y="3718941"/>
          <a:ext cx="5909551" cy="2485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7341" tIns="207341" rIns="207341" bIns="207341" numCol="1" spcCol="1270" anchor="ctr" anchorCtr="0">
          <a:noAutofit/>
        </a:bodyPr>
        <a:lstStyle/>
        <a:p>
          <a:pPr marL="0" lvl="0" indent="0" algn="l" defTabSz="666750">
            <a:lnSpc>
              <a:spcPct val="90000"/>
            </a:lnSpc>
            <a:spcBef>
              <a:spcPct val="0"/>
            </a:spcBef>
            <a:spcAft>
              <a:spcPct val="35000"/>
            </a:spcAft>
            <a:buNone/>
          </a:pPr>
          <a:r>
            <a:rPr lang="en-GB" sz="1500" b="0" i="0" kern="1200" dirty="0">
              <a:solidFill>
                <a:srgbClr val="002060"/>
              </a:solidFill>
            </a:rPr>
            <a:t>It should be clear to your reader that you set yourself up for success in terms of your methodology’s design. </a:t>
          </a:r>
        </a:p>
        <a:p>
          <a:pPr marL="0" lvl="0" indent="0" algn="l" defTabSz="666750">
            <a:lnSpc>
              <a:spcPct val="90000"/>
            </a:lnSpc>
            <a:spcBef>
              <a:spcPct val="0"/>
            </a:spcBef>
            <a:spcAft>
              <a:spcPct val="35000"/>
            </a:spcAft>
            <a:buNone/>
          </a:pPr>
          <a:r>
            <a:rPr lang="en-GB" sz="1500" b="0" i="0" kern="1200" dirty="0">
              <a:solidFill>
                <a:srgbClr val="002060"/>
              </a:solidFill>
            </a:rPr>
            <a:t>Show how your methods should lead to results that are </a:t>
          </a:r>
          <a:r>
            <a:rPr lang="en-GB" sz="1500" b="0" i="0" kern="1200" dirty="0">
              <a:solidFill>
                <a:schemeClr val="accent4"/>
              </a:solidFill>
            </a:rPr>
            <a:t>valid</a:t>
          </a:r>
          <a:r>
            <a:rPr lang="en-GB" sz="1500" b="0" i="0" kern="1200" dirty="0">
              <a:solidFill>
                <a:srgbClr val="002060"/>
              </a:solidFill>
            </a:rPr>
            <a:t> and </a:t>
          </a:r>
          <a:r>
            <a:rPr lang="en-GB" sz="1500" b="0" i="0" kern="1200" dirty="0">
              <a:solidFill>
                <a:schemeClr val="accent4"/>
              </a:solidFill>
            </a:rPr>
            <a:t>reliable </a:t>
          </a:r>
          <a:r>
            <a:rPr lang="en-GB" sz="1500" b="0" i="0" kern="1200" dirty="0">
              <a:solidFill>
                <a:srgbClr val="002060"/>
              </a:solidFill>
            </a:rPr>
            <a:t>(while leaving the analysis of the meaning, importance and relevance of your results for your discussion section)</a:t>
          </a:r>
          <a:endParaRPr lang="en-US" sz="1500" kern="1200" dirty="0">
            <a:solidFill>
              <a:srgbClr val="002060"/>
            </a:solidFill>
          </a:endParaRPr>
        </a:p>
      </dsp:txBody>
      <dsp:txXfrm>
        <a:off x="1968546" y="3718941"/>
        <a:ext cx="5909551" cy="24853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0FBA8-C13B-4A67-9540-D1AA1AED5C7F}">
      <dsp:nvSpPr>
        <dsp:cNvPr id="0" name=""/>
        <dsp:cNvSpPr/>
      </dsp:nvSpPr>
      <dsp:spPr>
        <a:xfrm>
          <a:off x="0" y="638318"/>
          <a:ext cx="10325000" cy="103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2DD9BC-ACD1-44B0-A580-F3D4A6863D2D}">
      <dsp:nvSpPr>
        <dsp:cNvPr id="0" name=""/>
        <dsp:cNvSpPr/>
      </dsp:nvSpPr>
      <dsp:spPr>
        <a:xfrm>
          <a:off x="516250" y="33157"/>
          <a:ext cx="7227500" cy="121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82" tIns="0" rIns="273182" bIns="0" numCol="1" spcCol="1270" anchor="ctr" anchorCtr="0">
          <a:noAutofit/>
        </a:bodyPr>
        <a:lstStyle/>
        <a:p>
          <a:pPr marL="0" lvl="0" indent="0" algn="l" defTabSz="1822450">
            <a:lnSpc>
              <a:spcPct val="90000"/>
            </a:lnSpc>
            <a:spcBef>
              <a:spcPct val="0"/>
            </a:spcBef>
            <a:spcAft>
              <a:spcPct val="35000"/>
            </a:spcAft>
            <a:buNone/>
          </a:pPr>
          <a:r>
            <a:rPr lang="en-GB" sz="4100" kern="1200" dirty="0"/>
            <a:t>https://ethos.bl.uk</a:t>
          </a:r>
          <a:endParaRPr lang="en-US" sz="4100" kern="1200" dirty="0"/>
        </a:p>
      </dsp:txBody>
      <dsp:txXfrm>
        <a:off x="575333" y="92240"/>
        <a:ext cx="7109334" cy="1092154"/>
      </dsp:txXfrm>
    </dsp:sp>
    <dsp:sp modelId="{750C90DC-757F-4CA3-AC0F-F287481B3292}">
      <dsp:nvSpPr>
        <dsp:cNvPr id="0" name=""/>
        <dsp:cNvSpPr/>
      </dsp:nvSpPr>
      <dsp:spPr>
        <a:xfrm>
          <a:off x="0" y="2498078"/>
          <a:ext cx="10325000" cy="103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189571-EE70-4E08-991D-1B7980BA361F}">
      <dsp:nvSpPr>
        <dsp:cNvPr id="0" name=""/>
        <dsp:cNvSpPr/>
      </dsp:nvSpPr>
      <dsp:spPr>
        <a:xfrm>
          <a:off x="516250" y="1892918"/>
          <a:ext cx="7227500" cy="1210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3182" tIns="0" rIns="273182" bIns="0" numCol="1" spcCol="1270" anchor="ctr" anchorCtr="0">
          <a:noAutofit/>
        </a:bodyPr>
        <a:lstStyle/>
        <a:p>
          <a:pPr marL="0" lvl="0" indent="0" algn="l" defTabSz="1822450">
            <a:lnSpc>
              <a:spcPct val="90000"/>
            </a:lnSpc>
            <a:spcBef>
              <a:spcPct val="0"/>
            </a:spcBef>
            <a:spcAft>
              <a:spcPct val="35000"/>
            </a:spcAft>
            <a:buNone/>
          </a:pPr>
          <a:r>
            <a:rPr lang="en-GB" sz="4100" kern="1200"/>
            <a:t>Or google: </a:t>
          </a:r>
          <a:r>
            <a:rPr lang="en-GB" sz="4100" b="1" i="0" kern="1200"/>
            <a:t>EThOS</a:t>
          </a:r>
          <a:endParaRPr lang="en-US" sz="4100" kern="1200"/>
        </a:p>
      </dsp:txBody>
      <dsp:txXfrm>
        <a:off x="575333" y="1952001"/>
        <a:ext cx="7109334" cy="10921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13ACE-05F7-4577-9C88-17D9F580EECC}">
      <dsp:nvSpPr>
        <dsp:cNvPr id="0" name=""/>
        <dsp:cNvSpPr/>
      </dsp:nvSpPr>
      <dsp:spPr>
        <a:xfrm>
          <a:off x="6201" y="619143"/>
          <a:ext cx="1938458" cy="23261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r>
            <a:rPr lang="en-GB" sz="2000" kern="1200" dirty="0"/>
            <a:t>#1 – read the abstract</a:t>
          </a:r>
          <a:endParaRPr lang="en-US" sz="2000" kern="1200" dirty="0"/>
        </a:p>
      </dsp:txBody>
      <dsp:txXfrm>
        <a:off x="6201" y="1549603"/>
        <a:ext cx="1938458" cy="1395689"/>
      </dsp:txXfrm>
    </dsp:sp>
    <dsp:sp modelId="{9118084F-E725-4739-87AD-C83CE476609C}">
      <dsp:nvSpPr>
        <dsp:cNvPr id="0" name=""/>
        <dsp:cNvSpPr/>
      </dsp:nvSpPr>
      <dsp:spPr>
        <a:xfrm>
          <a:off x="6201"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01</a:t>
          </a:r>
        </a:p>
      </dsp:txBody>
      <dsp:txXfrm>
        <a:off x="6201" y="619143"/>
        <a:ext cx="1938458" cy="930459"/>
      </dsp:txXfrm>
    </dsp:sp>
    <dsp:sp modelId="{92E32804-C700-432F-B135-DBD02DC6AE0E}">
      <dsp:nvSpPr>
        <dsp:cNvPr id="0" name=""/>
        <dsp:cNvSpPr/>
      </dsp:nvSpPr>
      <dsp:spPr>
        <a:xfrm>
          <a:off x="2099735" y="619143"/>
          <a:ext cx="1938458" cy="2326149"/>
        </a:xfrm>
        <a:prstGeom prst="rect">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endParaRPr lang="en-US" sz="2000" kern="1200" dirty="0"/>
        </a:p>
      </dsp:txBody>
      <dsp:txXfrm>
        <a:off x="2099735" y="1549603"/>
        <a:ext cx="1938458" cy="1395689"/>
      </dsp:txXfrm>
    </dsp:sp>
    <dsp:sp modelId="{6A0ECE3B-1080-4E79-966C-CFDDFA69EE36}">
      <dsp:nvSpPr>
        <dsp:cNvPr id="0" name=""/>
        <dsp:cNvSpPr/>
      </dsp:nvSpPr>
      <dsp:spPr>
        <a:xfrm>
          <a:off x="2099735"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02</a:t>
          </a:r>
        </a:p>
      </dsp:txBody>
      <dsp:txXfrm>
        <a:off x="2099735" y="619143"/>
        <a:ext cx="1938458" cy="930459"/>
      </dsp:txXfrm>
    </dsp:sp>
    <dsp:sp modelId="{8294CFF1-023D-4D36-8307-AE8D7ABB7A9B}">
      <dsp:nvSpPr>
        <dsp:cNvPr id="0" name=""/>
        <dsp:cNvSpPr/>
      </dsp:nvSpPr>
      <dsp:spPr>
        <a:xfrm>
          <a:off x="4193270" y="619143"/>
          <a:ext cx="1938458" cy="2326149"/>
        </a:xfrm>
        <a:prstGeom prst="rect">
          <a:avLst/>
        </a:prstGeom>
        <a:solidFill>
          <a:srgbClr val="0070C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endParaRPr lang="en-US" sz="2000" kern="1200" dirty="0"/>
        </a:p>
      </dsp:txBody>
      <dsp:txXfrm>
        <a:off x="4193270" y="1549603"/>
        <a:ext cx="1938458" cy="1395689"/>
      </dsp:txXfrm>
    </dsp:sp>
    <dsp:sp modelId="{A3DA5A08-28BB-4AF8-A6EA-EEE43E47B2CA}">
      <dsp:nvSpPr>
        <dsp:cNvPr id="0" name=""/>
        <dsp:cNvSpPr/>
      </dsp:nvSpPr>
      <dsp:spPr>
        <a:xfrm>
          <a:off x="4193270"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03</a:t>
          </a:r>
        </a:p>
      </dsp:txBody>
      <dsp:txXfrm>
        <a:off x="4193270" y="619143"/>
        <a:ext cx="1938458" cy="930459"/>
      </dsp:txXfrm>
    </dsp:sp>
    <dsp:sp modelId="{8B776F27-499D-46BF-A37C-A9C003EE527B}">
      <dsp:nvSpPr>
        <dsp:cNvPr id="0" name=""/>
        <dsp:cNvSpPr/>
      </dsp:nvSpPr>
      <dsp:spPr>
        <a:xfrm>
          <a:off x="6286805" y="619143"/>
          <a:ext cx="1938458" cy="2326149"/>
        </a:xfrm>
        <a:prstGeom prst="rect">
          <a:avLst/>
        </a:prstGeom>
        <a:solidFill>
          <a:schemeClr val="accent6"/>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6286805" y="1549603"/>
        <a:ext cx="1938458" cy="1395689"/>
      </dsp:txXfrm>
    </dsp:sp>
    <dsp:sp modelId="{011CD9CD-686B-417C-8D75-63CB4D4A23AC}">
      <dsp:nvSpPr>
        <dsp:cNvPr id="0" name=""/>
        <dsp:cNvSpPr/>
      </dsp:nvSpPr>
      <dsp:spPr>
        <a:xfrm>
          <a:off x="6286805"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04</a:t>
          </a:r>
        </a:p>
      </dsp:txBody>
      <dsp:txXfrm>
        <a:off x="6286805" y="619143"/>
        <a:ext cx="1938458" cy="930459"/>
      </dsp:txXfrm>
    </dsp:sp>
    <dsp:sp modelId="{BDDAFC43-E82F-4C3C-8366-BBA50E062762}">
      <dsp:nvSpPr>
        <dsp:cNvPr id="0" name=""/>
        <dsp:cNvSpPr/>
      </dsp:nvSpPr>
      <dsp:spPr>
        <a:xfrm>
          <a:off x="8380340" y="619143"/>
          <a:ext cx="1938458" cy="2326149"/>
        </a:xfrm>
        <a:prstGeom prst="rect">
          <a:avLst/>
        </a:prstGeom>
        <a:solidFill>
          <a:srgbClr val="FF0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1155700">
            <a:lnSpc>
              <a:spcPct val="90000"/>
            </a:lnSpc>
            <a:spcBef>
              <a:spcPct val="0"/>
            </a:spcBef>
            <a:spcAft>
              <a:spcPct val="35000"/>
            </a:spcAft>
            <a:buNone/>
          </a:pPr>
          <a:endParaRPr lang="en-US" sz="2600" kern="1200" dirty="0"/>
        </a:p>
      </dsp:txBody>
      <dsp:txXfrm>
        <a:off x="8380340" y="1549603"/>
        <a:ext cx="1938458" cy="1395689"/>
      </dsp:txXfrm>
    </dsp:sp>
    <dsp:sp modelId="{F8833BF0-0AC1-4CC2-AB05-9FE0C16FCDE1}">
      <dsp:nvSpPr>
        <dsp:cNvPr id="0" name=""/>
        <dsp:cNvSpPr/>
      </dsp:nvSpPr>
      <dsp:spPr>
        <a:xfrm>
          <a:off x="8380340"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05</a:t>
          </a:r>
        </a:p>
      </dsp:txBody>
      <dsp:txXfrm>
        <a:off x="8380340" y="619143"/>
        <a:ext cx="1938458" cy="93045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013ACE-05F7-4577-9C88-17D9F580EECC}">
      <dsp:nvSpPr>
        <dsp:cNvPr id="0" name=""/>
        <dsp:cNvSpPr/>
      </dsp:nvSpPr>
      <dsp:spPr>
        <a:xfrm>
          <a:off x="6201" y="619143"/>
          <a:ext cx="1938458" cy="232614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r>
            <a:rPr lang="en-GB" sz="2000" kern="1200" dirty="0"/>
            <a:t>#1 – read the abstract</a:t>
          </a:r>
          <a:endParaRPr lang="en-US" sz="2000" kern="1200" dirty="0"/>
        </a:p>
      </dsp:txBody>
      <dsp:txXfrm>
        <a:off x="6201" y="1549603"/>
        <a:ext cx="1938458" cy="1395689"/>
      </dsp:txXfrm>
    </dsp:sp>
    <dsp:sp modelId="{9118084F-E725-4739-87AD-C83CE476609C}">
      <dsp:nvSpPr>
        <dsp:cNvPr id="0" name=""/>
        <dsp:cNvSpPr/>
      </dsp:nvSpPr>
      <dsp:spPr>
        <a:xfrm>
          <a:off x="6201"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01</a:t>
          </a:r>
        </a:p>
      </dsp:txBody>
      <dsp:txXfrm>
        <a:off x="6201" y="619143"/>
        <a:ext cx="1938458" cy="930459"/>
      </dsp:txXfrm>
    </dsp:sp>
    <dsp:sp modelId="{92E32804-C700-432F-B135-DBD02DC6AE0E}">
      <dsp:nvSpPr>
        <dsp:cNvPr id="0" name=""/>
        <dsp:cNvSpPr/>
      </dsp:nvSpPr>
      <dsp:spPr>
        <a:xfrm>
          <a:off x="2099735" y="619143"/>
          <a:ext cx="1938458" cy="2326149"/>
        </a:xfrm>
        <a:prstGeom prst="rect">
          <a:avLst/>
        </a:prstGeom>
        <a:solidFill>
          <a:schemeClr val="accent3"/>
        </a:solidFill>
        <a:ln w="12700" cap="flat" cmpd="sng" algn="ctr">
          <a:solidFill>
            <a:schemeClr val="accent3"/>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r>
            <a:rPr lang="en-GB" sz="2000" kern="1200" dirty="0"/>
            <a:t>#2 – identify the theoretical framework</a:t>
          </a:r>
          <a:endParaRPr lang="en-US" sz="2000" kern="1200" dirty="0"/>
        </a:p>
      </dsp:txBody>
      <dsp:txXfrm>
        <a:off x="2099735" y="1549603"/>
        <a:ext cx="1938458" cy="1395689"/>
      </dsp:txXfrm>
    </dsp:sp>
    <dsp:sp modelId="{6A0ECE3B-1080-4E79-966C-CFDDFA69EE36}">
      <dsp:nvSpPr>
        <dsp:cNvPr id="0" name=""/>
        <dsp:cNvSpPr/>
      </dsp:nvSpPr>
      <dsp:spPr>
        <a:xfrm>
          <a:off x="2099735"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02</a:t>
          </a:r>
        </a:p>
      </dsp:txBody>
      <dsp:txXfrm>
        <a:off x="2099735" y="619143"/>
        <a:ext cx="1938458" cy="930459"/>
      </dsp:txXfrm>
    </dsp:sp>
    <dsp:sp modelId="{8294CFF1-023D-4D36-8307-AE8D7ABB7A9B}">
      <dsp:nvSpPr>
        <dsp:cNvPr id="0" name=""/>
        <dsp:cNvSpPr/>
      </dsp:nvSpPr>
      <dsp:spPr>
        <a:xfrm>
          <a:off x="4193270" y="619143"/>
          <a:ext cx="1938458" cy="2326149"/>
        </a:xfrm>
        <a:prstGeom prst="rect">
          <a:avLst/>
        </a:prstGeom>
        <a:solidFill>
          <a:srgbClr val="0070C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r>
            <a:rPr lang="en-GB" sz="2000" kern="1200" dirty="0"/>
            <a:t>#3 – identify the methodology</a:t>
          </a:r>
          <a:endParaRPr lang="en-US" sz="2000" kern="1200" dirty="0"/>
        </a:p>
      </dsp:txBody>
      <dsp:txXfrm>
        <a:off x="4193270" y="1549603"/>
        <a:ext cx="1938458" cy="1395689"/>
      </dsp:txXfrm>
    </dsp:sp>
    <dsp:sp modelId="{A3DA5A08-28BB-4AF8-A6EA-EEE43E47B2CA}">
      <dsp:nvSpPr>
        <dsp:cNvPr id="0" name=""/>
        <dsp:cNvSpPr/>
      </dsp:nvSpPr>
      <dsp:spPr>
        <a:xfrm>
          <a:off x="4193270"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03</a:t>
          </a:r>
        </a:p>
      </dsp:txBody>
      <dsp:txXfrm>
        <a:off x="4193270" y="619143"/>
        <a:ext cx="1938458" cy="930459"/>
      </dsp:txXfrm>
    </dsp:sp>
    <dsp:sp modelId="{8B776F27-499D-46BF-A37C-A9C003EE527B}">
      <dsp:nvSpPr>
        <dsp:cNvPr id="0" name=""/>
        <dsp:cNvSpPr/>
      </dsp:nvSpPr>
      <dsp:spPr>
        <a:xfrm>
          <a:off x="6286805" y="619143"/>
          <a:ext cx="1938458" cy="2326149"/>
        </a:xfrm>
        <a:prstGeom prst="rect">
          <a:avLst/>
        </a:prstGeom>
        <a:solidFill>
          <a:schemeClr val="accent6"/>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r>
            <a:rPr lang="en-GB" sz="2000" kern="1200" dirty="0"/>
            <a:t>#4 – identify the research tools</a:t>
          </a:r>
          <a:endParaRPr lang="en-US" sz="2000" kern="1200" dirty="0"/>
        </a:p>
      </dsp:txBody>
      <dsp:txXfrm>
        <a:off x="6286805" y="1549603"/>
        <a:ext cx="1938458" cy="1395689"/>
      </dsp:txXfrm>
    </dsp:sp>
    <dsp:sp modelId="{011CD9CD-686B-417C-8D75-63CB4D4A23AC}">
      <dsp:nvSpPr>
        <dsp:cNvPr id="0" name=""/>
        <dsp:cNvSpPr/>
      </dsp:nvSpPr>
      <dsp:spPr>
        <a:xfrm>
          <a:off x="6286805"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04</a:t>
          </a:r>
        </a:p>
      </dsp:txBody>
      <dsp:txXfrm>
        <a:off x="6286805" y="619143"/>
        <a:ext cx="1938458" cy="930459"/>
      </dsp:txXfrm>
    </dsp:sp>
    <dsp:sp modelId="{BDDAFC43-E82F-4C3C-8366-BBA50E062762}">
      <dsp:nvSpPr>
        <dsp:cNvPr id="0" name=""/>
        <dsp:cNvSpPr/>
      </dsp:nvSpPr>
      <dsp:spPr>
        <a:xfrm>
          <a:off x="8380340" y="619143"/>
          <a:ext cx="1938458" cy="2326149"/>
        </a:xfrm>
        <a:prstGeom prst="rect">
          <a:avLst/>
        </a:prstGeom>
        <a:solidFill>
          <a:srgbClr val="FF0000"/>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477" tIns="0" rIns="191477" bIns="330200" numCol="1" spcCol="1270" anchor="t" anchorCtr="0">
          <a:noAutofit/>
        </a:bodyPr>
        <a:lstStyle/>
        <a:p>
          <a:pPr marL="0" lvl="0" indent="0" algn="l" defTabSz="889000">
            <a:lnSpc>
              <a:spcPct val="90000"/>
            </a:lnSpc>
            <a:spcBef>
              <a:spcPct val="0"/>
            </a:spcBef>
            <a:spcAft>
              <a:spcPct val="35000"/>
            </a:spcAft>
            <a:buNone/>
          </a:pPr>
          <a:r>
            <a:rPr lang="en-GB" sz="2000" kern="1200" dirty="0"/>
            <a:t>#5 – identify the analytical framework</a:t>
          </a:r>
          <a:endParaRPr lang="en-US" sz="2000" kern="1200" dirty="0"/>
        </a:p>
      </dsp:txBody>
      <dsp:txXfrm>
        <a:off x="8380340" y="1549603"/>
        <a:ext cx="1938458" cy="1395689"/>
      </dsp:txXfrm>
    </dsp:sp>
    <dsp:sp modelId="{F8833BF0-0AC1-4CC2-AB05-9FE0C16FCDE1}">
      <dsp:nvSpPr>
        <dsp:cNvPr id="0" name=""/>
        <dsp:cNvSpPr/>
      </dsp:nvSpPr>
      <dsp:spPr>
        <a:xfrm>
          <a:off x="8380340" y="619143"/>
          <a:ext cx="1938458" cy="93045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1477" tIns="165100" rIns="191477" bIns="165100" numCol="1" spcCol="1270" anchor="ctr" anchorCtr="0">
          <a:noAutofit/>
        </a:bodyPr>
        <a:lstStyle/>
        <a:p>
          <a:pPr marL="0" lvl="0" indent="0" algn="l" defTabSz="1911350">
            <a:lnSpc>
              <a:spcPct val="90000"/>
            </a:lnSpc>
            <a:spcBef>
              <a:spcPct val="0"/>
            </a:spcBef>
            <a:spcAft>
              <a:spcPct val="35000"/>
            </a:spcAft>
            <a:buNone/>
          </a:pPr>
          <a:r>
            <a:rPr lang="en-US" sz="4300" kern="1200"/>
            <a:t>05</a:t>
          </a:r>
        </a:p>
      </dsp:txBody>
      <dsp:txXfrm>
        <a:off x="8380340" y="619143"/>
        <a:ext cx="1938458" cy="930459"/>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258192-4B29-4752-A44B-8D123A91FF0F}" type="datetimeFigureOut">
              <a:rPr lang="en-GB" smtClean="0"/>
              <a:t>22/09/2023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A79253-A8AC-452A-BC71-79FE36D0C905}" type="slidenum">
              <a:rPr lang="en-GB" smtClean="0"/>
              <a:t>‹#›</a:t>
            </a:fld>
            <a:endParaRPr lang="en-GB"/>
          </a:p>
        </p:txBody>
      </p:sp>
    </p:spTree>
    <p:extLst>
      <p:ext uri="{BB962C8B-B14F-4D97-AF65-F5344CB8AC3E}">
        <p14:creationId xmlns:p14="http://schemas.microsoft.com/office/powerpoint/2010/main" val="222385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Exploratory – not much is known already</a:t>
            </a:r>
          </a:p>
          <a:p>
            <a:r>
              <a:rPr lang="en-GB" dirty="0"/>
              <a:t>Descriptive – describe the characteristics of the variables of interest in a situation; to learn about and describe</a:t>
            </a:r>
          </a:p>
          <a:p>
            <a:r>
              <a:rPr lang="en-GB" b="0" i="0" dirty="0">
                <a:solidFill>
                  <a:srgbClr val="121416"/>
                </a:solidFill>
                <a:effectLst/>
                <a:latin typeface="roboto" panose="02000000000000000000" pitchFamily="2" charset="0"/>
              </a:rPr>
              <a:t>In Descriptive Research Design, the scholar explains/describes the situation or case in depth in their research materials. This type of research design is purely on a theoretical basis where the individual collects data, analyses, prepares and then presents it in an understandable manner. It is the most generalised form of research design. To explore one or more variables, a descriptive design might employ a wide range of research approaches. </a:t>
            </a:r>
            <a:endParaRPr lang="en-GB" dirty="0"/>
          </a:p>
          <a:p>
            <a:r>
              <a:rPr lang="en-GB" dirty="0"/>
              <a:t>Experimental – includes a hypothesis; can be:</a:t>
            </a:r>
          </a:p>
          <a:p>
            <a:pPr algn="l">
              <a:buFont typeface="Arial" panose="020B0604020202020204" pitchFamily="34" charset="0"/>
              <a:buChar char="•"/>
            </a:pPr>
            <a:r>
              <a:rPr lang="en-GB" b="0" i="0" dirty="0">
                <a:solidFill>
                  <a:srgbClr val="121416"/>
                </a:solidFill>
                <a:effectLst/>
                <a:latin typeface="roboto" panose="02000000000000000000" pitchFamily="2" charset="0"/>
              </a:rPr>
              <a:t>Correlational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Experimental Research Design</a:t>
            </a:r>
          </a:p>
          <a:p>
            <a:pPr algn="l">
              <a:buFont typeface="Arial" panose="020B0604020202020204" pitchFamily="34" charset="0"/>
              <a:buChar char="•"/>
            </a:pPr>
            <a:r>
              <a:rPr lang="en-GB" b="0" i="0" dirty="0">
                <a:solidFill>
                  <a:srgbClr val="121416"/>
                </a:solidFill>
                <a:effectLst/>
                <a:latin typeface="roboto" panose="02000000000000000000" pitchFamily="2" charset="0"/>
              </a:rPr>
              <a:t>Diagnostic Research Design</a:t>
            </a:r>
          </a:p>
          <a:p>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14</a:t>
            </a:fld>
            <a:endParaRPr lang="en-GB"/>
          </a:p>
        </p:txBody>
      </p:sp>
    </p:spTree>
    <p:extLst>
      <p:ext uri="{BB962C8B-B14F-4D97-AF65-F5344CB8AC3E}">
        <p14:creationId xmlns:p14="http://schemas.microsoft.com/office/powerpoint/2010/main" val="11012437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Droid Sans"/>
              </a:rPr>
              <a:t>Pragmatism accepts a flexible approach to solving research problems. According to pragmatism there cannot be one way to solve a problem but a mix of approach can better help solve a problem and find the truth. Pragmatists believe that there cannot be a single reality but multiple realities. The pragmatism paradigm follows both positivism and interpretivism to seek the answers to the problems. Therefore, this research paradigm would suggest a mixed-method approach to research. A mixed-method approach means that such research will use both qualitative and quantitative research methods.</a:t>
            </a:r>
          </a:p>
          <a:p>
            <a:endParaRPr lang="en-GB" b="0" i="0" dirty="0">
              <a:solidFill>
                <a:srgbClr val="333333"/>
              </a:solidFill>
              <a:effectLst/>
              <a:latin typeface="Droid Sans"/>
            </a:endParaRPr>
          </a:p>
          <a:p>
            <a:r>
              <a:rPr lang="en-GB" b="0" i="0" dirty="0">
                <a:solidFill>
                  <a:srgbClr val="71777D"/>
                </a:solidFill>
                <a:effectLst/>
                <a:latin typeface="Roboto" panose="02000000000000000000" pitchFamily="2" charset="0"/>
              </a:rPr>
              <a:t>As a philosophy, positivism adheres to the view that only</a:t>
            </a:r>
            <a:r>
              <a:rPr lang="en-GB" b="1" i="0" dirty="0">
                <a:solidFill>
                  <a:srgbClr val="71777D"/>
                </a:solidFill>
                <a:effectLst/>
                <a:latin typeface="Roboto" panose="02000000000000000000" pitchFamily="2" charset="0"/>
              </a:rPr>
              <a:t> “factual” knowledge gained</a:t>
            </a:r>
            <a:r>
              <a:rPr lang="en-GB" b="0" i="0" dirty="0">
                <a:solidFill>
                  <a:srgbClr val="71777D"/>
                </a:solidFill>
                <a:effectLst/>
                <a:latin typeface="Roboto" panose="02000000000000000000" pitchFamily="2" charset="0"/>
              </a:rPr>
              <a:t> through observation (the senses), including measurement, is </a:t>
            </a:r>
            <a:r>
              <a:rPr lang="en-GB" b="1" i="0" dirty="0">
                <a:solidFill>
                  <a:srgbClr val="71777D"/>
                </a:solidFill>
                <a:effectLst/>
                <a:latin typeface="Roboto" panose="02000000000000000000" pitchFamily="2" charset="0"/>
              </a:rPr>
              <a:t>trustworthy.</a:t>
            </a:r>
            <a:r>
              <a:rPr lang="en-GB" b="0" i="0" dirty="0">
                <a:solidFill>
                  <a:srgbClr val="71777D"/>
                </a:solidFill>
                <a:effectLst/>
                <a:latin typeface="Roboto" panose="02000000000000000000" pitchFamily="2" charset="0"/>
              </a:rPr>
              <a:t> </a:t>
            </a:r>
            <a:endParaRPr lang="en-GB" dirty="0"/>
          </a:p>
        </p:txBody>
      </p:sp>
      <p:sp>
        <p:nvSpPr>
          <p:cNvPr id="4" name="Slide Number Placeholder 3"/>
          <p:cNvSpPr>
            <a:spLocks noGrp="1"/>
          </p:cNvSpPr>
          <p:nvPr>
            <p:ph type="sldNum" sz="quarter" idx="5"/>
          </p:nvPr>
        </p:nvSpPr>
        <p:spPr/>
        <p:txBody>
          <a:bodyPr/>
          <a:lstStyle/>
          <a:p>
            <a:fld id="{1DA79253-A8AC-452A-BC71-79FE36D0C905}" type="slidenum">
              <a:rPr lang="en-GB" smtClean="0"/>
              <a:t>24</a:t>
            </a:fld>
            <a:endParaRPr lang="en-GB"/>
          </a:p>
        </p:txBody>
      </p:sp>
    </p:spTree>
    <p:extLst>
      <p:ext uri="{BB962C8B-B14F-4D97-AF65-F5344CB8AC3E}">
        <p14:creationId xmlns:p14="http://schemas.microsoft.com/office/powerpoint/2010/main" val="1758370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590361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23896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07045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02777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9/22/23</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95043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676283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150133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220055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431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234296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9/22/23</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10037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9/22/23</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42149337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patthomson.net/2014/06/09/aims-and-objectives-whats-the-differenc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hyperlink" Target="http://www.youtube.com/watch?v=p33ftfmLg9o"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tmp"/><Relationship Id="rId4" Type="http://schemas.openxmlformats.org/officeDocument/2006/relationships/image" Target="../media/image7.tmp"/></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s://stats.oarc.ucla.edu/spss/modules/an-overview-of-statistical-tests-in-spss/"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2" Type="http://schemas.openxmlformats.org/officeDocument/2006/relationships/image" Target="../media/image16.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8.tmp"/><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0.tmp"/><Relationship Id="rId2" Type="http://schemas.openxmlformats.org/officeDocument/2006/relationships/image" Target="../media/image19.tmp"/><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1.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65794D4-DDCF-469D-A6C7-0AE18F6BB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4" name="Picture 3" descr="A splash of colors on a white surface">
            <a:extLst>
              <a:ext uri="{FF2B5EF4-FFF2-40B4-BE49-F238E27FC236}">
                <a16:creationId xmlns:a16="http://schemas.microsoft.com/office/drawing/2014/main" id="{A12A912B-A130-C06B-3F96-2E5EDF6AA448}"/>
              </a:ext>
            </a:extLst>
          </p:cNvPr>
          <p:cNvPicPr>
            <a:picLocks noChangeAspect="1"/>
          </p:cNvPicPr>
          <p:nvPr/>
        </p:nvPicPr>
        <p:blipFill rotWithShape="1">
          <a:blip r:embed="rId2"/>
          <a:srcRect t="3442" b="21559"/>
          <a:stretch/>
        </p:blipFill>
        <p:spPr>
          <a:xfrm>
            <a:off x="-50328" y="-469048"/>
            <a:ext cx="13165874" cy="7405803"/>
          </a:xfrm>
          <a:prstGeom prst="rect">
            <a:avLst/>
          </a:prstGeom>
        </p:spPr>
      </p:pic>
      <p:grpSp>
        <p:nvGrpSpPr>
          <p:cNvPr id="57" name="Group 56">
            <a:extLst>
              <a:ext uri="{FF2B5EF4-FFF2-40B4-BE49-F238E27FC236}">
                <a16:creationId xmlns:a16="http://schemas.microsoft.com/office/drawing/2014/main" id="{88D25AED-03FE-496D-84B1-6BD007300A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8" name="Straight Connector 57">
              <a:extLst>
                <a:ext uri="{FF2B5EF4-FFF2-40B4-BE49-F238E27FC236}">
                  <a16:creationId xmlns:a16="http://schemas.microsoft.com/office/drawing/2014/main" id="{636474AD-D65C-406B-83FB-C99C060070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99322EB-87AA-45C9-A03C-52A874D8C8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0BCB4F5-395E-4192-9EBB-E9F0255AE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4B1466F-6782-407B-9C00-8DF501BC02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C28CCAE2-B347-4439-A6F8-1F1C3548FA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FDDE5DC-1CFD-4141-BB8A-4E88DC953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28B0EB6-7696-43A6-802C-7F71D1BA06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4C27EFB-1419-4DCF-B0FB-19DFF5558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B469F2C-8E3D-4F5A-B109-74EB0C1C62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F21893-899E-456E-B2C0-18C3B8661C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249F69B-8991-410D-B2BE-29792DFF04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A3B3B6AE-A176-4E37-9DC3-693D4D4A15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8251166D-5D02-4F59-9CDD-176C32DCBA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19ECF99-A74F-4670-B781-193D17D554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78FECED-862A-4A60-A948-0B3FC1F6A0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86596925-5663-4DBB-BA20-5D8E5168A8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04049C-063B-4F59-801F-1DE9B4220C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5DFD5EC-AD64-4EA0-99D4-659BE87BFC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39EDC0CD-7E2B-45B9-BEDA-07058067AC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2973EC6-F21A-40EB-9773-F830E2053F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10727704-3B6D-4FBC-80D0-3452A7883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B06C285D-96FA-4E4C-99DD-A4537CC8BA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1A87ECD-5CEA-4CF1-B4D6-231036363D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18D3432C-F58F-418C-B2A2-B675E0149F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37AA6FC6-50E8-4802-946A-A1408D0347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E7879239-2C29-4598-89C4-DA6DE60996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B5387EF3-939F-4251-95A2-B1FD10DB7D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9D540311-BAC8-433E-9146-1804B5FD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D33AD0E-0DD9-49E5-B606-1269FBFEE1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CD0FDA4-88B0-47B3-AD08-B58785CF02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7273F8E-C71F-44CE-9C4C-4D0231215D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90" name="Rectangle 89">
            <a:extLst>
              <a:ext uri="{FF2B5EF4-FFF2-40B4-BE49-F238E27FC236}">
                <a16:creationId xmlns:a16="http://schemas.microsoft.com/office/drawing/2014/main" id="{406D8C29-9DDA-48D0-AF70-905FDB2CE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1775"/>
            <a:ext cx="12191999" cy="5479852"/>
          </a:xfrm>
          <a:prstGeom prst="rect">
            <a:avLst/>
          </a:prstGeom>
          <a:gradFill flip="none" rotWithShape="1">
            <a:gsLst>
              <a:gs pos="50000">
                <a:srgbClr val="000000">
                  <a:alpha val="30000"/>
                </a:srgbClr>
              </a:gs>
              <a:gs pos="80000">
                <a:srgbClr val="000000">
                  <a:alpha val="15000"/>
                </a:srgbClr>
              </a:gs>
              <a:gs pos="0">
                <a:srgbClr val="000000">
                  <a:alpha val="0"/>
                </a:srgbClr>
              </a:gs>
              <a:gs pos="20000">
                <a:srgbClr val="000000">
                  <a:alpha val="15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6EECB-7FED-EA1C-BBEA-4311B7454CB3}"/>
              </a:ext>
            </a:extLst>
          </p:cNvPr>
          <p:cNvSpPr>
            <a:spLocks noGrp="1"/>
          </p:cNvSpPr>
          <p:nvPr>
            <p:ph type="ctrTitle"/>
          </p:nvPr>
        </p:nvSpPr>
        <p:spPr>
          <a:xfrm>
            <a:off x="684225" y="1800353"/>
            <a:ext cx="10325636" cy="1628647"/>
          </a:xfrm>
        </p:spPr>
        <p:txBody>
          <a:bodyPr>
            <a:normAutofit/>
          </a:bodyPr>
          <a:lstStyle/>
          <a:p>
            <a:r>
              <a:rPr lang="en-GB" dirty="0">
                <a:solidFill>
                  <a:srgbClr val="FFFFFF"/>
                </a:solidFill>
              </a:rPr>
              <a:t>ECDE7013 FT </a:t>
            </a:r>
          </a:p>
        </p:txBody>
      </p:sp>
      <p:sp>
        <p:nvSpPr>
          <p:cNvPr id="3" name="Subtitle 2">
            <a:extLst>
              <a:ext uri="{FF2B5EF4-FFF2-40B4-BE49-F238E27FC236}">
                <a16:creationId xmlns:a16="http://schemas.microsoft.com/office/drawing/2014/main" id="{05D1FB71-5377-02E1-E36E-1CE6792727D3}"/>
              </a:ext>
            </a:extLst>
          </p:cNvPr>
          <p:cNvSpPr>
            <a:spLocks noGrp="1"/>
          </p:cNvSpPr>
          <p:nvPr>
            <p:ph type="subTitle" idx="1"/>
          </p:nvPr>
        </p:nvSpPr>
        <p:spPr>
          <a:xfrm>
            <a:off x="667644" y="3674326"/>
            <a:ext cx="10588330" cy="2840239"/>
          </a:xfrm>
        </p:spPr>
        <p:txBody>
          <a:bodyPr>
            <a:normAutofit/>
          </a:bodyPr>
          <a:lstStyle/>
          <a:p>
            <a:r>
              <a:rPr lang="en-GB" sz="3600" b="1">
                <a:solidFill>
                  <a:srgbClr val="FFFFFF"/>
                </a:solidFill>
                <a:latin typeface="+mj-lt"/>
                <a:ea typeface="Calibri" panose="020F0502020204030204" pitchFamily="34" charset="0"/>
              </a:rPr>
              <a:t>JUNE – AUGUST 2023:</a:t>
            </a:r>
            <a:endParaRPr lang="en-GB" sz="3600" b="1" dirty="0">
              <a:solidFill>
                <a:srgbClr val="FFFFFF"/>
              </a:solidFill>
              <a:latin typeface="+mj-lt"/>
              <a:ea typeface="Calibri" panose="020F0502020204030204" pitchFamily="34" charset="0"/>
            </a:endParaRPr>
          </a:p>
          <a:p>
            <a:endParaRPr lang="en-GB" sz="3600" b="1" dirty="0">
              <a:solidFill>
                <a:srgbClr val="FFFFFF"/>
              </a:solidFill>
              <a:latin typeface="+mj-lt"/>
              <a:ea typeface="Calibri" panose="020F0502020204030204" pitchFamily="34" charset="0"/>
            </a:endParaRPr>
          </a:p>
          <a:p>
            <a:r>
              <a:rPr lang="en-GB" sz="3600" b="1" dirty="0">
                <a:solidFill>
                  <a:srgbClr val="FFFFFF"/>
                </a:solidFill>
                <a:latin typeface="+mj-lt"/>
                <a:ea typeface="Calibri" panose="020F0502020204030204" pitchFamily="34" charset="0"/>
              </a:rPr>
              <a:t>PLANNING YOUR WORK </a:t>
            </a:r>
            <a:endParaRPr lang="en-GB" sz="3600" b="1" dirty="0">
              <a:solidFill>
                <a:schemeClr val="bg1"/>
              </a:solidFill>
              <a:effectLst/>
              <a:latin typeface="+mj-lt"/>
              <a:ea typeface="Calibri" panose="020F0502020204030204" pitchFamily="34" charset="0"/>
            </a:endParaRPr>
          </a:p>
          <a:p>
            <a:endParaRPr lang="en-GB" dirty="0">
              <a:solidFill>
                <a:srgbClr val="FFFFFF"/>
              </a:solidFill>
            </a:endParaRPr>
          </a:p>
        </p:txBody>
      </p:sp>
    </p:spTree>
    <p:extLst>
      <p:ext uri="{BB962C8B-B14F-4D97-AF65-F5344CB8AC3E}">
        <p14:creationId xmlns:p14="http://schemas.microsoft.com/office/powerpoint/2010/main" val="3408925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49B38-0CC4-0D48-7E90-64844ED97601}"/>
              </a:ext>
            </a:extLst>
          </p:cNvPr>
          <p:cNvSpPr>
            <a:spLocks noGrp="1"/>
          </p:cNvSpPr>
          <p:nvPr>
            <p:ph type="title"/>
          </p:nvPr>
        </p:nvSpPr>
        <p:spPr>
          <a:xfrm>
            <a:off x="691079" y="725951"/>
            <a:ext cx="10115466" cy="1013639"/>
          </a:xfrm>
        </p:spPr>
        <p:txBody>
          <a:bodyPr>
            <a:normAutofit fontScale="90000"/>
          </a:bodyPr>
          <a:lstStyle/>
          <a:p>
            <a:br>
              <a:rPr lang="en-GB" sz="31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GB" sz="31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GB" sz="31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GB" sz="31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GB" sz="31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r>
              <a:rPr lang="en-GB" b="1" kern="100" dirty="0">
                <a:latin typeface="Verdana" panose="020B0604030504040204" pitchFamily="34" charset="0"/>
                <a:ea typeface="Times New Roman" panose="02020603050405020304" pitchFamily="18" charset="0"/>
                <a:cs typeface="Times New Roman" panose="02020603050405020304" pitchFamily="18" charset="0"/>
              </a:rPr>
              <a:t> </a:t>
            </a:r>
            <a:br>
              <a:rPr lang="en-GB" kern="100" dirty="0">
                <a:latin typeface="Calibri" panose="020F0502020204030204" pitchFamily="34" charset="0"/>
                <a:ea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FC8EDEE7-221F-F698-5FA1-DBD7273B97B1}"/>
              </a:ext>
            </a:extLst>
          </p:cNvPr>
          <p:cNvSpPr>
            <a:spLocks noGrp="1"/>
          </p:cNvSpPr>
          <p:nvPr>
            <p:ph idx="1"/>
          </p:nvPr>
        </p:nvSpPr>
        <p:spPr>
          <a:xfrm>
            <a:off x="691079" y="1739590"/>
            <a:ext cx="10325000" cy="4164977"/>
          </a:xfrm>
        </p:spPr>
        <p:txBody>
          <a:bodyPr>
            <a:normAutofit fontScale="85000" lnSpcReduction="20000"/>
          </a:bodyPr>
          <a:lstStyle/>
          <a:p>
            <a:pPr lvl="0"/>
            <a:r>
              <a:rPr lang="en-GB" sz="2000" b="1" kern="100" dirty="0">
                <a:latin typeface="Verdana" panose="020B0604030504040204" pitchFamily="34" charset="0"/>
                <a:ea typeface="Verdana" panose="020B0604030504040204" pitchFamily="34" charset="0"/>
                <a:cs typeface="Verdana" panose="020B0604030504040204" pitchFamily="34" charset="0"/>
              </a:rPr>
              <a:t>Time and developing your work: - A recurring process</a:t>
            </a:r>
          </a:p>
          <a:p>
            <a:pPr marL="342900" indent="-342900">
              <a:buFont typeface="+mj-lt"/>
              <a:buAutoNum type="arabicPeriod"/>
            </a:pPr>
            <a:endParaRPr lang="en-GB" sz="2000" b="1" kern="100" dirty="0">
              <a:latin typeface="Verdana" panose="020B0604030504040204" pitchFamily="34" charset="0"/>
              <a:ea typeface="Verdana" panose="020B0604030504040204" pitchFamily="34" charset="0"/>
              <a:cs typeface="Verdana" panose="020B0604030504040204" pitchFamily="34" charset="0"/>
            </a:endParaRPr>
          </a:p>
          <a:p>
            <a:pPr lvl="0"/>
            <a:r>
              <a:rPr lang="en-GB" sz="2000" b="1" dirty="0">
                <a:latin typeface="Verdana" panose="020B0604030504040204" pitchFamily="34" charset="0"/>
                <a:ea typeface="Verdana" panose="020B0604030504040204" pitchFamily="34" charset="0"/>
                <a:cs typeface="Verdana" panose="020B0604030504040204" pitchFamily="34" charset="0"/>
              </a:rPr>
              <a:t>Review block 1 and your presentation on 5 June</a:t>
            </a:r>
            <a:r>
              <a:rPr lang="en-GB" sz="2000" dirty="0">
                <a:latin typeface="Verdana" panose="020B0604030504040204" pitchFamily="34" charset="0"/>
                <a:ea typeface="Verdana" panose="020B0604030504040204" pitchFamily="34" charset="0"/>
                <a:cs typeface="Verdana" panose="020B0604030504040204" pitchFamily="34" charset="0"/>
              </a:rPr>
              <a:t> </a:t>
            </a:r>
          </a:p>
          <a:p>
            <a:pPr marL="342900" indent="-342900">
              <a:buFont typeface="+mj-lt"/>
              <a:buAutoNum type="arabicPeriod"/>
            </a:pPr>
            <a:endParaRPr lang="en-GB" sz="2000" kern="100" dirty="0">
              <a:latin typeface="Verdana" panose="020B0604030504040204" pitchFamily="34" charset="0"/>
              <a:ea typeface="Verdana" panose="020B0604030504040204" pitchFamily="34" charset="0"/>
              <a:cs typeface="Verdana" panose="020B0604030504040204" pitchFamily="34" charset="0"/>
            </a:endParaRPr>
          </a:p>
          <a:p>
            <a:r>
              <a:rPr lang="en-GB" sz="2000" b="1" kern="0" dirty="0">
                <a:solidFill>
                  <a:srgbClr val="000000"/>
                </a:solidFill>
                <a:latin typeface="Verdana" panose="020B0604030504040204" pitchFamily="34" charset="0"/>
                <a:ea typeface="Verdana" panose="020B0604030504040204" pitchFamily="34" charset="0"/>
                <a:cs typeface="Verdana" panose="020B0604030504040204" pitchFamily="34" charset="0"/>
              </a:rPr>
              <a:t>Confirm</a:t>
            </a:r>
            <a:r>
              <a:rPr lang="en-GB" sz="2000" kern="0" dirty="0">
                <a:solidFill>
                  <a:srgbClr val="000000"/>
                </a:solidFill>
                <a:latin typeface="Verdana" panose="020B0604030504040204" pitchFamily="34" charset="0"/>
                <a:ea typeface="Verdana" panose="020B0604030504040204" pitchFamily="34" charset="0"/>
                <a:cs typeface="Verdana" panose="020B0604030504040204" pitchFamily="34" charset="0"/>
              </a:rPr>
              <a:t> three specific actions using your notes, group discussion and my feedback –between now and next Monday 19 June</a:t>
            </a:r>
            <a:endParaRPr lang="en-GB" sz="2000" dirty="0">
              <a:latin typeface="Verdana" panose="020B0604030504040204" pitchFamily="34" charset="0"/>
              <a:ea typeface="Verdana" panose="020B0604030504040204" pitchFamily="34" charset="0"/>
              <a:cs typeface="Verdana" panose="020B0604030504040204" pitchFamily="34" charset="0"/>
            </a:endParaRPr>
          </a:p>
          <a:p>
            <a:endParaRPr lang="en-GB" sz="2000" dirty="0">
              <a:latin typeface="Verdana" panose="020B0604030504040204" pitchFamily="34" charset="0"/>
              <a:ea typeface="Verdana" panose="020B0604030504040204" pitchFamily="34" charset="0"/>
              <a:cs typeface="Verdana" panose="020B0604030504040204" pitchFamily="34" charset="0"/>
            </a:endParaRPr>
          </a:p>
          <a:p>
            <a:r>
              <a:rPr lang="en-GB" sz="2000" b="1" kern="0" dirty="0">
                <a:solidFill>
                  <a:srgbClr val="000000"/>
                </a:solidFill>
                <a:latin typeface="Verdana" panose="020B0604030504040204" pitchFamily="34" charset="0"/>
                <a:ea typeface="Verdana" panose="020B0604030504040204" pitchFamily="34" charset="0"/>
                <a:cs typeface="Verdana" panose="020B0604030504040204" pitchFamily="34" charset="0"/>
              </a:rPr>
              <a:t>Review your own aims and objectives </a:t>
            </a:r>
            <a:r>
              <a:rPr lang="en-GB" sz="2000" kern="0" dirty="0">
                <a:solidFill>
                  <a:srgbClr val="000000"/>
                </a:solidFill>
                <a:latin typeface="Verdana" panose="020B0604030504040204" pitchFamily="34" charset="0"/>
                <a:ea typeface="Verdana" panose="020B0604030504040204" pitchFamily="34" charset="0"/>
                <a:cs typeface="Verdana" panose="020B0604030504040204" pitchFamily="34" charset="0"/>
              </a:rPr>
              <a:t>using </a:t>
            </a:r>
            <a:r>
              <a:rPr lang="en-US" sz="2000" dirty="0">
                <a:latin typeface="Verdana" panose="020B0604030504040204" pitchFamily="34" charset="0"/>
                <a:ea typeface="Verdana" panose="020B0604030504040204" pitchFamily="34" charset="0"/>
                <a:cs typeface="Verdana" panose="020B0604030504040204" pitchFamily="34" charset="0"/>
              </a:rPr>
              <a:t>Pat Thomson link</a:t>
            </a:r>
          </a:p>
          <a:p>
            <a:endParaRPr lang="en-US" sz="2000" dirty="0">
              <a:latin typeface="Verdana" panose="020B0604030504040204" pitchFamily="34" charset="0"/>
              <a:ea typeface="Verdana" panose="020B0604030504040204" pitchFamily="34" charset="0"/>
              <a:cs typeface="Verdana" panose="020B0604030504040204" pitchFamily="34" charset="0"/>
            </a:endParaRPr>
          </a:p>
          <a:p>
            <a:r>
              <a:rPr lang="en-US" sz="2000" b="1" dirty="0">
                <a:latin typeface="Verdana" panose="020B0604030504040204" pitchFamily="34" charset="0"/>
                <a:ea typeface="Verdana" panose="020B0604030504040204" pitchFamily="34" charset="0"/>
                <a:cs typeface="Verdana" panose="020B0604030504040204" pitchFamily="34" charset="0"/>
              </a:rPr>
              <a:t>Methodologies</a:t>
            </a:r>
            <a:r>
              <a:rPr lang="en-US" sz="2000" dirty="0">
                <a:latin typeface="Verdana" panose="020B0604030504040204" pitchFamily="34" charset="0"/>
                <a:ea typeface="Verdana" panose="020B0604030504040204" pitchFamily="34" charset="0"/>
                <a:cs typeface="Verdana" panose="020B0604030504040204" pitchFamily="34" charset="0"/>
              </a:rPr>
              <a:t>- and reading before next week </a:t>
            </a:r>
          </a:p>
          <a:p>
            <a:endParaRPr lang="en-US" sz="2000" dirty="0">
              <a:latin typeface="Verdana" panose="020B0604030504040204" pitchFamily="34" charset="0"/>
              <a:ea typeface="Verdana" panose="020B0604030504040204" pitchFamily="34" charset="0"/>
              <a:cs typeface="Verdana" panose="020B0604030504040204" pitchFamily="34" charset="0"/>
            </a:endParaRPr>
          </a:p>
          <a:p>
            <a:r>
              <a:rPr lang="en-US" sz="2000" b="1" dirty="0" err="1">
                <a:latin typeface="Verdana" panose="020B0604030504040204" pitchFamily="34" charset="0"/>
                <a:ea typeface="Verdana" panose="020B0604030504040204" pitchFamily="34" charset="0"/>
                <a:cs typeface="Verdana" panose="020B0604030504040204" pitchFamily="34" charset="0"/>
              </a:rPr>
              <a:t>Activties</a:t>
            </a:r>
            <a:r>
              <a:rPr lang="en-US" sz="2000" dirty="0">
                <a:latin typeface="Verdana" panose="020B0604030504040204" pitchFamily="34" charset="0"/>
                <a:ea typeface="Verdana" panose="020B0604030504040204" pitchFamily="34" charset="0"/>
                <a:cs typeface="Verdana" panose="020B0604030504040204" pitchFamily="34" charset="0"/>
              </a:rPr>
              <a:t> during session on 19 June from 1.00-3.00</a:t>
            </a:r>
          </a:p>
          <a:p>
            <a:endParaRPr lang="en-US" dirty="0"/>
          </a:p>
        </p:txBody>
      </p:sp>
      <p:sp>
        <p:nvSpPr>
          <p:cNvPr id="5" name="TextBox 4">
            <a:extLst>
              <a:ext uri="{FF2B5EF4-FFF2-40B4-BE49-F238E27FC236}">
                <a16:creationId xmlns:a16="http://schemas.microsoft.com/office/drawing/2014/main" id="{BF11E9C0-157C-34AA-8B9F-F02AF7B4C495}"/>
              </a:ext>
            </a:extLst>
          </p:cNvPr>
          <p:cNvSpPr txBox="1"/>
          <p:nvPr/>
        </p:nvSpPr>
        <p:spPr>
          <a:xfrm>
            <a:off x="817418" y="484909"/>
            <a:ext cx="10515600" cy="1569660"/>
          </a:xfrm>
          <a:prstGeom prst="rect">
            <a:avLst/>
          </a:prstGeom>
          <a:noFill/>
        </p:spPr>
        <p:txBody>
          <a:bodyPr wrap="square">
            <a:spAutoFit/>
          </a:bodyPr>
          <a:lstStyle/>
          <a:p>
            <a:r>
              <a:rPr lang="en-GB" sz="24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t>12 June </a:t>
            </a:r>
            <a:br>
              <a:rPr lang="en-GB" sz="24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r>
              <a:rPr lang="en-GB" sz="24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t>Welcome and overall outline for today: content and ways of working</a:t>
            </a:r>
            <a:br>
              <a:rPr lang="en-GB" sz="2400" kern="100" dirty="0">
                <a:solidFill>
                  <a:srgbClr val="00B050"/>
                </a:solidFill>
                <a:latin typeface="Verdana" panose="020B0604030504040204" pitchFamily="34" charset="0"/>
                <a:ea typeface="Verdana" panose="020B0604030504040204" pitchFamily="34" charset="0"/>
                <a:cs typeface="Verdana" panose="020B0604030504040204" pitchFamily="34" charset="0"/>
              </a:rPr>
            </a:br>
            <a:endParaRPr lang="en-US" sz="2400" dirty="0"/>
          </a:p>
        </p:txBody>
      </p:sp>
    </p:spTree>
    <p:extLst>
      <p:ext uri="{BB962C8B-B14F-4D97-AF65-F5344CB8AC3E}">
        <p14:creationId xmlns:p14="http://schemas.microsoft.com/office/powerpoint/2010/main" val="737769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276D-C76F-D4BE-9FCB-FEE4955140FE}"/>
              </a:ext>
            </a:extLst>
          </p:cNvPr>
          <p:cNvSpPr>
            <a:spLocks noGrp="1"/>
          </p:cNvSpPr>
          <p:nvPr>
            <p:ph type="title"/>
          </p:nvPr>
        </p:nvSpPr>
        <p:spPr>
          <a:xfrm>
            <a:off x="691079" y="166255"/>
            <a:ext cx="10267866" cy="1856509"/>
          </a:xfrm>
        </p:spPr>
        <p:txBody>
          <a:bodyPr>
            <a:normAutofit fontScale="90000"/>
          </a:bodyPr>
          <a:lstStyle/>
          <a:p>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b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br>
            <a: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t>Reviewing your own aims and objectives ? See Pat Thomson on Patter </a:t>
            </a:r>
            <a:br>
              <a:rPr lang="en-US" sz="4400" b="1" dirty="0">
                <a:solidFill>
                  <a:srgbClr val="00B050"/>
                </a:solidFill>
                <a:latin typeface="Verdana" panose="020B0604030504040204" pitchFamily="34" charset="0"/>
                <a:ea typeface="Verdana" panose="020B0604030504040204" pitchFamily="34" charset="0"/>
                <a:cs typeface="Verdana" panose="020B0604030504040204" pitchFamily="34" charset="0"/>
              </a:rPr>
            </a:br>
            <a:endParaRPr lang="en-US" dirty="0"/>
          </a:p>
        </p:txBody>
      </p:sp>
      <p:sp>
        <p:nvSpPr>
          <p:cNvPr id="3" name="Content Placeholder 2">
            <a:extLst>
              <a:ext uri="{FF2B5EF4-FFF2-40B4-BE49-F238E27FC236}">
                <a16:creationId xmlns:a16="http://schemas.microsoft.com/office/drawing/2014/main" id="{E145F693-5474-CF73-A0A5-D8A7733C52D0}"/>
              </a:ext>
            </a:extLst>
          </p:cNvPr>
          <p:cNvSpPr>
            <a:spLocks noGrp="1"/>
          </p:cNvSpPr>
          <p:nvPr>
            <p:ph idx="1"/>
          </p:nvPr>
        </p:nvSpPr>
        <p:spPr>
          <a:xfrm>
            <a:off x="691079" y="1288474"/>
            <a:ext cx="10447976" cy="5264726"/>
          </a:xfrm>
        </p:spPr>
        <p:txBody>
          <a:bodyPr>
            <a:normAutofit/>
          </a:bodyPr>
          <a:lstStyle/>
          <a:p>
            <a:pPr marL="0" indent="0">
              <a:buNone/>
            </a:pPr>
            <a:r>
              <a:rPr lang="en-US" dirty="0">
                <a:latin typeface="Verdana" panose="020B0604030504040204" pitchFamily="34" charset="0"/>
                <a:ea typeface="Verdana" panose="020B0604030504040204" pitchFamily="34" charset="0"/>
                <a:cs typeface="Verdana" panose="020B0604030504040204" pitchFamily="34" charset="0"/>
                <a:hlinkClick r:id="rId2"/>
              </a:rPr>
              <a:t>https://patthomson.net/2014/06/09/aims-and-objectives-whats-the-difference/</a:t>
            </a:r>
            <a:endParaRPr lang="en-US" dirty="0">
              <a:latin typeface="Verdana" panose="020B0604030504040204" pitchFamily="34" charset="0"/>
              <a:ea typeface="Verdana" panose="020B0604030504040204" pitchFamily="34" charset="0"/>
              <a:cs typeface="Verdana" panose="020B0604030504040204" pitchFamily="34" charset="0"/>
            </a:endParaRPr>
          </a:p>
          <a:p>
            <a:endParaRPr lang="en-US" dirty="0">
              <a:latin typeface="Verdana" panose="020B0604030504040204" pitchFamily="34" charset="0"/>
              <a:ea typeface="Verdana" panose="020B0604030504040204" pitchFamily="34" charset="0"/>
              <a:cs typeface="Verdana" panose="020B0604030504040204" pitchFamily="34" charset="0"/>
            </a:endParaRPr>
          </a:p>
          <a:p>
            <a:r>
              <a:rPr lang="en-GB" b="1" dirty="0">
                <a:solidFill>
                  <a:srgbClr val="333333"/>
                </a:solidFill>
                <a:latin typeface="Verdana" panose="020B0604030504040204" pitchFamily="34" charset="0"/>
                <a:ea typeface="Verdana" panose="020B0604030504040204" pitchFamily="34" charset="0"/>
                <a:cs typeface="Verdana" panose="020B0604030504040204" pitchFamily="34" charset="0"/>
              </a:rPr>
              <a:t>T</a:t>
            </a:r>
            <a:r>
              <a:rPr lang="en-GB" b="1"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he aim is the </a:t>
            </a:r>
            <a:r>
              <a:rPr lang="en-GB"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what</a:t>
            </a:r>
            <a:r>
              <a:rPr lang="en-GB" b="1"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 of the research, and the objective is the </a:t>
            </a:r>
            <a:r>
              <a:rPr lang="en-GB"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how</a:t>
            </a:r>
            <a:r>
              <a:rPr lang="en-GB" b="1"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a:t>
            </a:r>
          </a:p>
          <a:p>
            <a:endParaRPr lang="en-GB" b="1" dirty="0">
              <a:solidFill>
                <a:srgbClr val="333333"/>
              </a:solidFill>
              <a:latin typeface="Verdana" panose="020B0604030504040204" pitchFamily="34" charset="0"/>
              <a:ea typeface="Verdana" panose="020B0604030504040204" pitchFamily="34" charset="0"/>
              <a:cs typeface="Verdana" panose="020B0604030504040204" pitchFamily="34" charset="0"/>
            </a:endParaRPr>
          </a:p>
          <a:p>
            <a:r>
              <a:rPr lang="en-GB"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My aim </a:t>
            </a:r>
            <a:r>
              <a:rPr lang="en-GB" b="0"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in this project is</a:t>
            </a:r>
            <a:r>
              <a:rPr lang="en-GB" b="0"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 … </a:t>
            </a:r>
            <a:r>
              <a:rPr lang="en-GB" b="0"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to map, to develop, to design, to track, to generate, to theorise, to build</a:t>
            </a:r>
            <a:r>
              <a:rPr lang="en-GB" b="0"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 </a:t>
            </a:r>
          </a:p>
          <a:p>
            <a:endParaRPr lang="en-GB" dirty="0">
              <a:solidFill>
                <a:srgbClr val="333333"/>
              </a:solidFill>
              <a:latin typeface="Verdana" panose="020B0604030504040204" pitchFamily="34" charset="0"/>
              <a:ea typeface="Verdana" panose="020B0604030504040204" pitchFamily="34" charset="0"/>
              <a:cs typeface="Verdana" panose="020B0604030504040204" pitchFamily="34" charset="0"/>
            </a:endParaRPr>
          </a:p>
          <a:p>
            <a:r>
              <a:rPr lang="en-GB" b="1"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Objectives </a:t>
            </a:r>
            <a:r>
              <a:rPr lang="en-GB" dirty="0">
                <a:solidFill>
                  <a:srgbClr val="333333"/>
                </a:solidFill>
                <a:latin typeface="Verdana" panose="020B0604030504040204" pitchFamily="34" charset="0"/>
                <a:ea typeface="Verdana" panose="020B0604030504040204" pitchFamily="34" charset="0"/>
                <a:cs typeface="Verdana" panose="020B0604030504040204" pitchFamily="34" charset="0"/>
              </a:rPr>
              <a:t>often </a:t>
            </a:r>
            <a:r>
              <a:rPr lang="en-GB" b="0"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expressed through active sentences. Examples:</a:t>
            </a:r>
          </a:p>
          <a:p>
            <a:endParaRPr lang="en-GB" dirty="0">
              <a:solidFill>
                <a:srgbClr val="333333"/>
              </a:solidFill>
              <a:latin typeface="Verdana" panose="020B0604030504040204" pitchFamily="34" charset="0"/>
              <a:ea typeface="Verdana" panose="020B0604030504040204" pitchFamily="34" charset="0"/>
              <a:cs typeface="Verdana" panose="020B0604030504040204" pitchFamily="34" charset="0"/>
            </a:endParaRPr>
          </a:p>
          <a:p>
            <a:r>
              <a:rPr lang="en-GB" b="0"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In order to achieve this aim, I will</a:t>
            </a:r>
            <a:r>
              <a:rPr lang="en-GB" b="0" i="0"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 </a:t>
            </a:r>
            <a:r>
              <a:rPr lang="en-GB" b="0" i="1" dirty="0">
                <a:solidFill>
                  <a:srgbClr val="333333"/>
                </a:solidFill>
                <a:effectLst/>
                <a:latin typeface="Verdana" panose="020B0604030504040204" pitchFamily="34" charset="0"/>
                <a:ea typeface="Verdana" panose="020B0604030504040204" pitchFamily="34" charset="0"/>
                <a:cs typeface="Verdana" panose="020B0604030504040204" pitchFamily="34" charset="0"/>
              </a:rPr>
              <a:t>collect, construct, produce, test, trial, measure, document, pilot, deconstruct, analyse</a:t>
            </a:r>
            <a:endParaRPr lang="en-GB" b="1" dirty="0">
              <a:solidFill>
                <a:srgbClr val="333333"/>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US" dirty="0"/>
          </a:p>
        </p:txBody>
      </p:sp>
    </p:spTree>
    <p:extLst>
      <p:ext uri="{BB962C8B-B14F-4D97-AF65-F5344CB8AC3E}">
        <p14:creationId xmlns:p14="http://schemas.microsoft.com/office/powerpoint/2010/main" val="767794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36AE8-DB7A-6578-0998-5058DF174BE0}"/>
              </a:ext>
            </a:extLst>
          </p:cNvPr>
          <p:cNvSpPr>
            <a:spLocks noGrp="1"/>
          </p:cNvSpPr>
          <p:nvPr>
            <p:ph type="title"/>
          </p:nvPr>
        </p:nvSpPr>
        <p:spPr>
          <a:xfrm>
            <a:off x="374073" y="304801"/>
            <a:ext cx="10487891" cy="1523999"/>
          </a:xfrm>
        </p:spPr>
        <p:txBody>
          <a:bodyPr>
            <a:normAutofit/>
          </a:bodyPr>
          <a:lstStyle/>
          <a:p>
            <a: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t>Activity 1: Amendments and minor revisions?</a:t>
            </a:r>
          </a:p>
        </p:txBody>
      </p:sp>
      <p:sp>
        <p:nvSpPr>
          <p:cNvPr id="3" name="Content Placeholder 2">
            <a:extLst>
              <a:ext uri="{FF2B5EF4-FFF2-40B4-BE49-F238E27FC236}">
                <a16:creationId xmlns:a16="http://schemas.microsoft.com/office/drawing/2014/main" id="{857E11A1-75B2-859D-3B2F-EB8DC2EEF983}"/>
              </a:ext>
            </a:extLst>
          </p:cNvPr>
          <p:cNvSpPr>
            <a:spLocks noGrp="1"/>
          </p:cNvSpPr>
          <p:nvPr>
            <p:ph idx="1"/>
          </p:nvPr>
        </p:nvSpPr>
        <p:spPr/>
        <p:txBody>
          <a:bodyPr/>
          <a:lstStyle/>
          <a:p>
            <a:pPr marL="0" indent="0">
              <a:buNone/>
            </a:pPr>
            <a:r>
              <a:rPr lang="en-GB" sz="2800" b="1" dirty="0">
                <a:effectLst/>
                <a:latin typeface="Verdana" panose="020B0604030504040204" pitchFamily="34" charset="0"/>
                <a:ea typeface="Verdana" panose="020B0604030504040204" pitchFamily="34" charset="0"/>
                <a:cs typeface="Verdana" panose="020B0604030504040204" pitchFamily="34" charset="0"/>
              </a:rPr>
              <a:t>Before the next session on 19 June </a:t>
            </a:r>
            <a:r>
              <a:rPr lang="en-GB" sz="2800" dirty="0">
                <a:effectLst/>
                <a:latin typeface="Verdana" panose="020B0604030504040204" pitchFamily="34" charset="0"/>
                <a:ea typeface="Verdana" panose="020B0604030504040204" pitchFamily="34" charset="0"/>
                <a:cs typeface="Verdana" panose="020B0604030504040204" pitchFamily="34" charset="0"/>
              </a:rPr>
              <a:t>please go to ‘Activities FT students’ and post reply</a:t>
            </a:r>
          </a:p>
          <a:p>
            <a:pPr marL="0" indent="0">
              <a:buNone/>
            </a:pPr>
            <a:endParaRPr lang="en-GB" sz="2800" dirty="0">
              <a:effectLst/>
              <a:latin typeface="Verdana" panose="020B0604030504040204" pitchFamily="34" charset="0"/>
              <a:ea typeface="Verdana" panose="020B0604030504040204" pitchFamily="34" charset="0"/>
              <a:cs typeface="Verdana" panose="020B0604030504040204" pitchFamily="34" charset="0"/>
            </a:endParaRPr>
          </a:p>
          <a:p>
            <a:r>
              <a:rPr lang="en-GB" sz="2800" dirty="0">
                <a:effectLst/>
                <a:latin typeface="Verdana" panose="020B0604030504040204" pitchFamily="34" charset="0"/>
                <a:ea typeface="Verdana" panose="020B0604030504040204" pitchFamily="34" charset="0"/>
                <a:cs typeface="Verdana" panose="020B0604030504040204" pitchFamily="34" charset="0"/>
              </a:rPr>
              <a:t>1.  Please post amendments to your research design including any minor revisions to your aims, objectives and research questions.</a:t>
            </a:r>
          </a:p>
          <a:p>
            <a:endParaRPr lang="en-US" dirty="0"/>
          </a:p>
        </p:txBody>
      </p:sp>
    </p:spTree>
    <p:extLst>
      <p:ext uri="{BB962C8B-B14F-4D97-AF65-F5344CB8AC3E}">
        <p14:creationId xmlns:p14="http://schemas.microsoft.com/office/powerpoint/2010/main" val="768580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022C5-82A9-AABF-EE10-5992CA8B9EB0}"/>
              </a:ext>
            </a:extLst>
          </p:cNvPr>
          <p:cNvSpPr>
            <a:spLocks noGrp="1"/>
          </p:cNvSpPr>
          <p:nvPr>
            <p:ph type="title"/>
          </p:nvPr>
        </p:nvSpPr>
        <p:spPr>
          <a:xfrm>
            <a:off x="691079" y="725951"/>
            <a:ext cx="10863612" cy="1442463"/>
          </a:xfrm>
        </p:spPr>
        <p:txBody>
          <a:bodyPr>
            <a:normAutofit/>
          </a:bodyPr>
          <a:lstStyle/>
          <a:p>
            <a:r>
              <a:rPr lang="en-GB" sz="3600" b="1" dirty="0">
                <a:solidFill>
                  <a:srgbClr val="00B050"/>
                </a:solidFill>
                <a:effectLst/>
                <a:latin typeface="Verdana" panose="020B0604030504040204" pitchFamily="34" charset="0"/>
                <a:ea typeface="Times New Roman" panose="02020603050405020304" pitchFamily="18" charset="0"/>
              </a:rPr>
              <a:t>Activity 2 : Research methodologie</a:t>
            </a:r>
            <a:r>
              <a:rPr lang="en-GB" sz="3600" b="1" kern="100" dirty="0">
                <a:solidFill>
                  <a:srgbClr val="00B050"/>
                </a:solidFill>
                <a:latin typeface="Verdana" panose="020B0604030504040204" pitchFamily="34" charset="0"/>
                <a:ea typeface="Verdana" panose="020B0604030504040204" pitchFamily="34" charset="0"/>
                <a:cs typeface="Verdana" panose="020B0604030504040204" pitchFamily="34" charset="0"/>
              </a:rPr>
              <a:t>s</a:t>
            </a:r>
            <a:endParaRPr lang="en-US" sz="3600" b="1" dirty="0">
              <a:solidFill>
                <a:srgbClr val="00B050"/>
              </a:solidFill>
            </a:endParaRPr>
          </a:p>
        </p:txBody>
      </p:sp>
      <p:sp>
        <p:nvSpPr>
          <p:cNvPr id="3" name="Content Placeholder 2">
            <a:extLst>
              <a:ext uri="{FF2B5EF4-FFF2-40B4-BE49-F238E27FC236}">
                <a16:creationId xmlns:a16="http://schemas.microsoft.com/office/drawing/2014/main" id="{6B7952AD-0F40-72AF-531C-E2AF0C175915}"/>
              </a:ext>
            </a:extLst>
          </p:cNvPr>
          <p:cNvSpPr>
            <a:spLocks noGrp="1"/>
          </p:cNvSpPr>
          <p:nvPr>
            <p:ph idx="1"/>
          </p:nvPr>
        </p:nvSpPr>
        <p:spPr>
          <a:xfrm>
            <a:off x="637308" y="2168414"/>
            <a:ext cx="11069783" cy="4551041"/>
          </a:xfrm>
        </p:spPr>
        <p:txBody>
          <a:bodyPr>
            <a:normAutofit/>
          </a:bodyPr>
          <a:lstStyle/>
          <a:p>
            <a:pPr marL="0" indent="0">
              <a:buNone/>
            </a:pPr>
            <a:endParaRPr lang="en-GB" sz="1800" dirty="0">
              <a:latin typeface="Verdana" panose="020B0604030504040204" pitchFamily="34" charset="0"/>
              <a:ea typeface="Verdana" panose="020B0604030504040204" pitchFamily="34" charset="0"/>
            </a:endParaRPr>
          </a:p>
          <a:p>
            <a:pPr marL="0" indent="0">
              <a:buNone/>
            </a:pPr>
            <a:r>
              <a:rPr lang="en-GB" sz="2400" b="1" kern="10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Before </a:t>
            </a:r>
            <a:r>
              <a:rPr lang="en-GB" sz="2400" b="1" kern="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next Monday 19 June </a:t>
            </a:r>
            <a:r>
              <a:rPr lang="en-GB" sz="2400" kern="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 . </a:t>
            </a:r>
            <a:r>
              <a:rPr lang="en-GB" sz="2400" b="1" kern="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See ‘Resources FT students’</a:t>
            </a:r>
            <a:endParaRPr lang="en-GB" sz="2400" b="1"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r>
              <a:rPr lang="en-GB" sz="2400" dirty="0">
                <a:latin typeface="Verdana" panose="020B0604030504040204" pitchFamily="34" charset="0"/>
                <a:ea typeface="Verdana" panose="020B0604030504040204" pitchFamily="34" charset="0"/>
                <a:cs typeface="Verdana" panose="020B0604030504040204" pitchFamily="34" charset="0"/>
              </a:rPr>
              <a:t>Read </a:t>
            </a:r>
            <a:r>
              <a:rPr lang="en-GB" sz="2400" dirty="0">
                <a:effectLst/>
                <a:latin typeface="Verdana" panose="020B0604030504040204" pitchFamily="34" charset="0"/>
                <a:ea typeface="Verdana" panose="020B0604030504040204" pitchFamily="34" charset="0"/>
                <a:cs typeface="Verdana" panose="020B0604030504040204" pitchFamily="34" charset="0"/>
              </a:rPr>
              <a:t>one page table that summarises research paradigms and chapter by McGregor (2018, p.1-7). </a:t>
            </a:r>
          </a:p>
          <a:p>
            <a:r>
              <a:rPr lang="en-GB" sz="2400" dirty="0">
                <a:effectLst/>
                <a:latin typeface="Verdana" panose="020B0604030504040204" pitchFamily="34" charset="0"/>
                <a:ea typeface="Verdana" panose="020B0604030504040204" pitchFamily="34" charset="0"/>
                <a:cs typeface="Verdana" panose="020B0604030504040204" pitchFamily="34" charset="0"/>
              </a:rPr>
              <a:t>Ask yourself : How does table, and the key ideas in p1-7 of chapter, relate to the research methodology you have chosen? </a:t>
            </a:r>
          </a:p>
          <a:p>
            <a:r>
              <a:rPr lang="en-GB" sz="2400" dirty="0">
                <a:effectLst/>
                <a:latin typeface="Verdana" panose="020B0604030504040204" pitchFamily="34" charset="0"/>
                <a:ea typeface="Verdana" panose="020B0604030504040204" pitchFamily="34" charset="0"/>
                <a:cs typeface="Verdana" panose="020B0604030504040204" pitchFamily="34" charset="0"/>
              </a:rPr>
              <a:t>Please either post 250 words or design one or two slides that summarise your key ideas</a:t>
            </a:r>
          </a:p>
          <a:p>
            <a:pPr marL="0" indent="0">
              <a:buNone/>
            </a:pPr>
            <a:endParaRPr lang="en-US" dirty="0"/>
          </a:p>
        </p:txBody>
      </p:sp>
    </p:spTree>
    <p:extLst>
      <p:ext uri="{BB962C8B-B14F-4D97-AF65-F5344CB8AC3E}">
        <p14:creationId xmlns:p14="http://schemas.microsoft.com/office/powerpoint/2010/main" val="3610742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42BA418-D0A1-A9A2-C93B-A2E052EBF502}"/>
              </a:ext>
            </a:extLst>
          </p:cNvPr>
          <p:cNvSpPr>
            <a:spLocks noGrp="1"/>
          </p:cNvSpPr>
          <p:nvPr>
            <p:ph type="title"/>
          </p:nvPr>
        </p:nvSpPr>
        <p:spPr>
          <a:xfrm>
            <a:off x="457200" y="4960137"/>
            <a:ext cx="7772400" cy="1463040"/>
          </a:xfrm>
        </p:spPr>
        <p:txBody>
          <a:bodyPr vert="horz" lIns="91440" tIns="45720" rIns="91440" bIns="45720" rtlCol="0" anchor="ctr">
            <a:normAutofit/>
          </a:bodyPr>
          <a:lstStyle/>
          <a:p>
            <a:r>
              <a:rPr lang="en-US" sz="5000" b="1" kern="1200" cap="all" spc="200" baseline="0" dirty="0">
                <a:solidFill>
                  <a:srgbClr val="00B050"/>
                </a:solidFill>
                <a:latin typeface="Verdana" panose="020B0604030504040204" pitchFamily="34" charset="0"/>
                <a:ea typeface="Verdana" panose="020B0604030504040204" pitchFamily="34" charset="0"/>
                <a:cs typeface="Verdana" panose="020B0604030504040204" pitchFamily="34" charset="0"/>
              </a:rPr>
              <a:t>Today’s session</a:t>
            </a:r>
          </a:p>
        </p:txBody>
      </p:sp>
      <p:sp>
        <p:nvSpPr>
          <p:cNvPr id="5" name="Text Placeholder 4">
            <a:extLst>
              <a:ext uri="{FF2B5EF4-FFF2-40B4-BE49-F238E27FC236}">
                <a16:creationId xmlns:a16="http://schemas.microsoft.com/office/drawing/2014/main" id="{CE8019B8-E235-BA4B-15D6-4EDF828F296F}"/>
              </a:ext>
            </a:extLst>
          </p:cNvPr>
          <p:cNvSpPr>
            <a:spLocks noGrp="1"/>
          </p:cNvSpPr>
          <p:nvPr>
            <p:ph type="body" idx="1"/>
          </p:nvPr>
        </p:nvSpPr>
        <p:spPr>
          <a:xfrm>
            <a:off x="8132617" y="4960137"/>
            <a:ext cx="3879273" cy="1463040"/>
          </a:xfrm>
        </p:spPr>
        <p:txBody>
          <a:bodyPr vert="horz" lIns="91440" tIns="45720" rIns="91440" bIns="45720" rtlCol="0" anchor="ctr">
            <a:normAutofit/>
          </a:bodyPr>
          <a:lstStyle/>
          <a:p>
            <a:r>
              <a:rPr lang="en-US" b="1" dirty="0">
                <a:solidFill>
                  <a:srgbClr val="00B050"/>
                </a:solidFill>
                <a:latin typeface="Verdana" panose="020B0604030504040204" pitchFamily="34" charset="0"/>
                <a:ea typeface="Verdana" panose="020B0604030504040204" pitchFamily="34" charset="0"/>
                <a:cs typeface="Verdana" panose="020B0604030504040204" pitchFamily="34" charset="0"/>
              </a:rPr>
              <a:t>19 June 10.00-12.00</a:t>
            </a:r>
          </a:p>
        </p:txBody>
      </p:sp>
      <p:pic>
        <p:nvPicPr>
          <p:cNvPr id="7" name="Picture 6" descr="Sunlit desk">
            <a:extLst>
              <a:ext uri="{FF2B5EF4-FFF2-40B4-BE49-F238E27FC236}">
                <a16:creationId xmlns:a16="http://schemas.microsoft.com/office/drawing/2014/main" id="{E3C3965A-2A0B-087E-6B67-69712541D3A7}"/>
              </a:ext>
            </a:extLst>
          </p:cNvPr>
          <p:cNvPicPr>
            <a:picLocks noChangeAspect="1"/>
          </p:cNvPicPr>
          <p:nvPr/>
        </p:nvPicPr>
        <p:blipFill rotWithShape="1">
          <a:blip r:embed="rId2"/>
          <a:srcRect t="17780" b="26040"/>
          <a:stretch/>
        </p:blipFill>
        <p:spPr>
          <a:xfrm>
            <a:off x="20" y="10"/>
            <a:ext cx="12191980" cy="4571990"/>
          </a:xfrm>
          <a:prstGeom prst="rect">
            <a:avLst/>
          </a:prstGeom>
        </p:spPr>
      </p:pic>
    </p:spTree>
    <p:extLst>
      <p:ext uri="{BB962C8B-B14F-4D97-AF65-F5344CB8AC3E}">
        <p14:creationId xmlns:p14="http://schemas.microsoft.com/office/powerpoint/2010/main" val="1628032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72B5-B272-A7E6-39F7-3C8BA7962FA8}"/>
              </a:ext>
            </a:extLst>
          </p:cNvPr>
          <p:cNvSpPr>
            <a:spLocks noGrp="1"/>
          </p:cNvSpPr>
          <p:nvPr>
            <p:ph type="title"/>
          </p:nvPr>
        </p:nvSpPr>
        <p:spPr/>
        <p:txBody>
          <a:bodyPr/>
          <a:lstStyle/>
          <a:p>
            <a:r>
              <a:rPr lang="en-GB" b="1" dirty="0">
                <a:solidFill>
                  <a:srgbClr val="00B050"/>
                </a:solidFill>
                <a:latin typeface="Verdana" panose="020B0604030504040204" pitchFamily="34" charset="0"/>
                <a:ea typeface="Verdana" panose="020B0604030504040204" pitchFamily="34" charset="0"/>
                <a:cs typeface="Verdana" panose="020B0604030504040204" pitchFamily="34" charset="0"/>
              </a:rPr>
              <a:t>Key Questions </a:t>
            </a:r>
          </a:p>
        </p:txBody>
      </p:sp>
      <p:sp>
        <p:nvSpPr>
          <p:cNvPr id="3" name="Content Placeholder 2">
            <a:extLst>
              <a:ext uri="{FF2B5EF4-FFF2-40B4-BE49-F238E27FC236}">
                <a16:creationId xmlns:a16="http://schemas.microsoft.com/office/drawing/2014/main" id="{72BF74F8-42AA-4E27-039B-F39172F4E841}"/>
              </a:ext>
            </a:extLst>
          </p:cNvPr>
          <p:cNvSpPr>
            <a:spLocks noGrp="1"/>
          </p:cNvSpPr>
          <p:nvPr>
            <p:ph idx="1"/>
          </p:nvPr>
        </p:nvSpPr>
        <p:spPr>
          <a:xfrm>
            <a:off x="691079" y="2341419"/>
            <a:ext cx="11223830" cy="3563148"/>
          </a:xfrm>
        </p:spPr>
        <p:txBody>
          <a:bodyPr>
            <a:normAutofit fontScale="25000" lnSpcReduction="20000"/>
          </a:bodyPr>
          <a:lstStyle/>
          <a:p>
            <a:pPr marL="342900" lvl="0" indent="-342900">
              <a:lnSpc>
                <a:spcPts val="1365"/>
              </a:lnSpc>
              <a:buFont typeface="Symbol" panose="05050102010706020507" pitchFamily="18" charset="2"/>
              <a:buChar char="-"/>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3000" spc="-10" dirty="0">
              <a:latin typeface="Calibri" panose="020F0502020204030204" pitchFamily="34" charset="0"/>
              <a:ea typeface="Verdana" panose="020B0604030504040204" pitchFamily="34" charset="0"/>
              <a:cs typeface="Calibri" panose="020F050202020403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3000" spc="-10" dirty="0">
              <a:effectLst/>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r>
              <a:rPr lang="en-GB" sz="12800" spc="-10" dirty="0">
                <a:effectLst/>
                <a:latin typeface="Verdana" panose="020B0604030504040204" pitchFamily="34" charset="0"/>
                <a:ea typeface="Verdana" panose="020B0604030504040204" pitchFamily="34" charset="0"/>
                <a:cs typeface="Verdana" panose="020B0604030504040204" pitchFamily="34" charset="0"/>
              </a:rPr>
              <a:t>What is methodology?</a:t>
            </a:r>
          </a:p>
          <a:p>
            <a:pPr marL="0" lvl="0" indent="0">
              <a:lnSpc>
                <a:spcPts val="1365"/>
              </a:lnSpc>
              <a:buNone/>
              <a:tabLst>
                <a:tab pos="525780" algn="l"/>
                <a:tab pos="526415" algn="l"/>
              </a:tabLst>
            </a:pPr>
            <a:endParaRPr lang="en-GB" sz="12800" spc="-10" dirty="0">
              <a:effectLst/>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12800" spc="-10" dirty="0">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r>
              <a:rPr lang="en-GB" sz="12800" spc="-10" dirty="0">
                <a:effectLst/>
                <a:latin typeface="Verdana" panose="020B0604030504040204" pitchFamily="34" charset="0"/>
                <a:ea typeface="Verdana" panose="020B0604030504040204" pitchFamily="34" charset="0"/>
                <a:cs typeface="Verdana" panose="020B0604030504040204" pitchFamily="34" charset="0"/>
              </a:rPr>
              <a:t>How does the theoretical frame shape the analysis</a:t>
            </a:r>
          </a:p>
          <a:p>
            <a:pPr marL="342900" lvl="0" indent="-342900">
              <a:lnSpc>
                <a:spcPts val="1365"/>
              </a:lnSpc>
              <a:buFont typeface="Symbol" panose="05050102010706020507" pitchFamily="18" charset="2"/>
              <a:buChar char="-"/>
              <a:tabLst>
                <a:tab pos="525780" algn="l"/>
                <a:tab pos="526415" algn="l"/>
              </a:tabLst>
            </a:pPr>
            <a:endParaRPr lang="en-GB" sz="12800" spc="-10" dirty="0">
              <a:latin typeface="Verdana" panose="020B0604030504040204" pitchFamily="34" charset="0"/>
              <a:ea typeface="Verdana" panose="020B0604030504040204" pitchFamily="34" charset="0"/>
              <a:cs typeface="Verdana" panose="020B0604030504040204" pitchFamily="34" charset="0"/>
            </a:endParaRPr>
          </a:p>
          <a:p>
            <a:pPr marL="0" lvl="0" indent="0">
              <a:lnSpc>
                <a:spcPts val="1365"/>
              </a:lnSpc>
              <a:buNone/>
              <a:tabLst>
                <a:tab pos="525780" algn="l"/>
                <a:tab pos="526415" algn="l"/>
              </a:tabLst>
            </a:pPr>
            <a:r>
              <a:rPr lang="en-GB" sz="12800" spc="-10" dirty="0">
                <a:effectLst/>
                <a:latin typeface="Verdana" panose="020B0604030504040204" pitchFamily="34" charset="0"/>
                <a:ea typeface="Verdana" panose="020B0604030504040204" pitchFamily="34" charset="0"/>
                <a:cs typeface="Verdana" panose="020B0604030504040204" pitchFamily="34" charset="0"/>
              </a:rPr>
              <a:t>  </a:t>
            </a:r>
            <a:r>
              <a:rPr lang="en-GB" sz="12800" spc="-10" dirty="0">
                <a:latin typeface="Verdana" panose="020B0604030504040204" pitchFamily="34" charset="0"/>
                <a:ea typeface="Verdana" panose="020B0604030504040204" pitchFamily="34" charset="0"/>
                <a:cs typeface="Verdana" panose="020B0604030504040204" pitchFamily="34" charset="0"/>
              </a:rPr>
              <a:t> </a:t>
            </a:r>
            <a:r>
              <a:rPr lang="en-GB" sz="12800" spc="-10" dirty="0">
                <a:effectLst/>
                <a:latin typeface="Verdana" panose="020B0604030504040204" pitchFamily="34" charset="0"/>
                <a:ea typeface="Verdana" panose="020B0604030504040204" pitchFamily="34" charset="0"/>
                <a:cs typeface="Verdana" panose="020B0604030504040204" pitchFamily="34" charset="0"/>
              </a:rPr>
              <a:t>of data?</a:t>
            </a:r>
          </a:p>
          <a:p>
            <a:pPr marL="342900" lvl="0" indent="-342900">
              <a:lnSpc>
                <a:spcPts val="1365"/>
              </a:lnSpc>
              <a:buFont typeface="Symbol" panose="05050102010706020507" pitchFamily="18" charset="2"/>
              <a:buChar char="-"/>
              <a:tabLst>
                <a:tab pos="525780" algn="l"/>
                <a:tab pos="526415" algn="l"/>
              </a:tabLst>
            </a:pPr>
            <a:endParaRPr lang="en-GB" sz="3000" spc="-10" dirty="0">
              <a:effectLst/>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3000" spc="-10" dirty="0">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3000" spc="-10" dirty="0">
              <a:effectLst/>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3000" spc="-10" dirty="0">
              <a:latin typeface="Verdana" panose="020B0604030504040204" pitchFamily="34" charset="0"/>
              <a:ea typeface="Verdana" panose="020B0604030504040204" pitchFamily="34" charset="0"/>
              <a:cs typeface="Verdana" panose="020B0604030504040204" pitchFamily="34" charset="0"/>
            </a:endParaRPr>
          </a:p>
          <a:p>
            <a:pPr marL="342900" lvl="0" indent="-342900">
              <a:lnSpc>
                <a:spcPts val="1365"/>
              </a:lnSpc>
              <a:buFont typeface="Symbol" panose="05050102010706020507" pitchFamily="18" charset="2"/>
              <a:buChar char="-"/>
              <a:tabLst>
                <a:tab pos="525780" algn="l"/>
                <a:tab pos="526415" algn="l"/>
              </a:tabLst>
            </a:pPr>
            <a:endParaRPr lang="en-GB" sz="3000" spc="-10" dirty="0">
              <a:effectLst/>
              <a:latin typeface="Verdana" panose="020B0604030504040204" pitchFamily="34" charset="0"/>
              <a:ea typeface="Verdana" panose="020B0604030504040204" pitchFamily="34" charset="0"/>
              <a:cs typeface="Verdana" panose="020B0604030504040204" pitchFamily="34" charset="0"/>
            </a:endParaRPr>
          </a:p>
          <a:p>
            <a:pPr marL="0" lvl="0" indent="0">
              <a:lnSpc>
                <a:spcPts val="1365"/>
              </a:lnSpc>
              <a:buNone/>
              <a:tabLst>
                <a:tab pos="525780" algn="l"/>
                <a:tab pos="526415" algn="l"/>
              </a:tabLst>
            </a:pPr>
            <a:endParaRPr lang="en-GB" sz="3000" spc="-10" dirty="0">
              <a:effectLst/>
              <a:latin typeface="Verdana" panose="020B0604030504040204" pitchFamily="34" charset="0"/>
              <a:ea typeface="Verdana" panose="020B0604030504040204" pitchFamily="34" charset="0"/>
              <a:cs typeface="Verdana" panose="020B0604030504040204" pitchFamily="34" charset="0"/>
            </a:endParaRPr>
          </a:p>
          <a:p>
            <a:pPr marL="0" lvl="0" indent="0">
              <a:lnSpc>
                <a:spcPts val="1365"/>
              </a:lnSpc>
              <a:buNone/>
              <a:tabLst>
                <a:tab pos="525780" algn="l"/>
                <a:tab pos="526415" algn="l"/>
              </a:tabLst>
            </a:pPr>
            <a:r>
              <a:rPr lang="en-GB" sz="3000" spc="-10" dirty="0">
                <a:effectLst/>
                <a:latin typeface="Verdana" panose="020B0604030504040204" pitchFamily="34" charset="0"/>
                <a:ea typeface="Verdana" panose="020B0604030504040204" pitchFamily="34" charset="0"/>
                <a:cs typeface="Verdana" panose="020B0604030504040204" pitchFamily="34" charset="0"/>
              </a:rPr>
              <a:t> </a:t>
            </a:r>
          </a:p>
          <a:p>
            <a:pPr marL="0" lvl="0" indent="0">
              <a:lnSpc>
                <a:spcPts val="1365"/>
              </a:lnSpc>
              <a:buNone/>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0" lvl="0" indent="0">
              <a:lnSpc>
                <a:spcPts val="1365"/>
              </a:lnSpc>
              <a:buNone/>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0" lvl="0" indent="0">
              <a:lnSpc>
                <a:spcPts val="1365"/>
              </a:lnSpc>
              <a:buNone/>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9766150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984B9-84DF-E3E0-0AD8-7980C9D704C5}"/>
              </a:ext>
            </a:extLst>
          </p:cNvPr>
          <p:cNvSpPr>
            <a:spLocks noGrp="1"/>
          </p:cNvSpPr>
          <p:nvPr>
            <p:ph type="title"/>
          </p:nvPr>
        </p:nvSpPr>
        <p:spPr/>
        <p:txBody>
          <a:bodyPr>
            <a:normAutofit/>
          </a:bodyPr>
          <a:lstStyle/>
          <a:p>
            <a:r>
              <a:rPr lang="en-GB" sz="3600" spc="-10" dirty="0">
                <a:effectLst/>
                <a:latin typeface="Verdana" panose="020B0604030504040204" pitchFamily="34" charset="0"/>
                <a:ea typeface="Verdana" panose="020B0604030504040204" pitchFamily="34" charset="0"/>
                <a:cs typeface="Verdana" panose="020B0604030504040204" pitchFamily="34" charset="0"/>
              </a:rPr>
              <a:t>KQ1 - What is </a:t>
            </a:r>
            <a:r>
              <a:rPr lang="en-GB" sz="3600" spc="-10" dirty="0">
                <a:latin typeface="Verdana" panose="020B0604030504040204" pitchFamily="34" charset="0"/>
                <a:ea typeface="Verdana" panose="020B0604030504040204" pitchFamily="34" charset="0"/>
                <a:cs typeface="Verdana" panose="020B0604030504040204" pitchFamily="34" charset="0"/>
              </a:rPr>
              <a:t>m</a:t>
            </a:r>
            <a:r>
              <a:rPr lang="en-GB" sz="3600" spc="-10" dirty="0">
                <a:effectLst/>
                <a:latin typeface="Verdana" panose="020B0604030504040204" pitchFamily="34" charset="0"/>
                <a:ea typeface="Verdana" panose="020B0604030504040204" pitchFamily="34" charset="0"/>
                <a:cs typeface="Verdana" panose="020B0604030504040204" pitchFamily="34" charset="0"/>
              </a:rPr>
              <a:t>ethodology?</a:t>
            </a:r>
            <a:endParaRPr lang="en-GB" sz="3600"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a:extLst>
              <a:ext uri="{FF2B5EF4-FFF2-40B4-BE49-F238E27FC236}">
                <a16:creationId xmlns:a16="http://schemas.microsoft.com/office/drawing/2014/main" id="{B2CF017B-9343-156C-FDE1-9D0B52309E02}"/>
              </a:ext>
            </a:extLst>
          </p:cNvPr>
          <p:cNvSpPr>
            <a:spLocks noGrp="1"/>
          </p:cNvSpPr>
          <p:nvPr>
            <p:ph idx="1"/>
          </p:nvPr>
        </p:nvSpPr>
        <p:spPr/>
        <p:txBody>
          <a:bodyPr/>
          <a:lstStyle/>
          <a:p>
            <a:pPr marL="0" indent="0">
              <a:buNone/>
            </a:pPr>
            <a:r>
              <a:rPr lang="en-GB" sz="3000" spc="-10" dirty="0">
                <a:effectLst/>
                <a:latin typeface="Verdana" panose="020B0604030504040204" pitchFamily="34" charset="0"/>
                <a:ea typeface="Verdana" panose="020B0604030504040204" pitchFamily="34" charset="0"/>
                <a:cs typeface="Verdana" panose="020B0604030504040204" pitchFamily="34" charset="0"/>
              </a:rPr>
              <a:t>We need to </a:t>
            </a:r>
          </a:p>
          <a:p>
            <a:endParaRPr lang="en-GB" sz="3000" spc="-10" dirty="0">
              <a:latin typeface="Calibri" panose="020F0502020204030204" pitchFamily="34" charset="0"/>
              <a:ea typeface="Calibri" panose="020F0502020204030204" pitchFamily="34" charset="0"/>
            </a:endParaRPr>
          </a:p>
          <a:p>
            <a:r>
              <a:rPr lang="en-GB" sz="3000" spc="-10" dirty="0">
                <a:effectLst/>
                <a:latin typeface="Verdana" panose="020B0604030504040204" pitchFamily="34" charset="0"/>
                <a:ea typeface="Verdana" panose="020B0604030504040204" pitchFamily="34" charset="0"/>
                <a:cs typeface="Verdana" panose="020B0604030504040204" pitchFamily="34" charset="0"/>
              </a:rPr>
              <a:t>Explore what is meant by methodology, method, research design and how we report these elements of the research project </a:t>
            </a:r>
          </a:p>
          <a:p>
            <a:endParaRPr lang="en-GB" dirty="0"/>
          </a:p>
        </p:txBody>
      </p:sp>
    </p:spTree>
    <p:extLst>
      <p:ext uri="{BB962C8B-B14F-4D97-AF65-F5344CB8AC3E}">
        <p14:creationId xmlns:p14="http://schemas.microsoft.com/office/powerpoint/2010/main" val="29777480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1" name="Group 90">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2" name="Straight Connector 91">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24" name="Right Triangle 123">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6" name="Rectangle 125">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84" name="Picture 4" descr="A calculus formula">
            <a:extLst>
              <a:ext uri="{FF2B5EF4-FFF2-40B4-BE49-F238E27FC236}">
                <a16:creationId xmlns:a16="http://schemas.microsoft.com/office/drawing/2014/main" id="{758867A3-57B6-2DEF-F583-E2157F2F44D6}"/>
              </a:ext>
            </a:extLst>
          </p:cNvPr>
          <p:cNvPicPr>
            <a:picLocks noChangeAspect="1"/>
          </p:cNvPicPr>
          <p:nvPr/>
        </p:nvPicPr>
        <p:blipFill rotWithShape="1">
          <a:blip r:embed="rId2"/>
          <a:srcRect t="2084" b="13647"/>
          <a:stretch/>
        </p:blipFill>
        <p:spPr>
          <a:xfrm>
            <a:off x="16613" y="11"/>
            <a:ext cx="12191980" cy="6857989"/>
          </a:xfrm>
          <a:prstGeom prst="rect">
            <a:avLst/>
          </a:prstGeom>
        </p:spPr>
      </p:pic>
      <p:grpSp>
        <p:nvGrpSpPr>
          <p:cNvPr id="128" name="Group 127">
            <a:extLst>
              <a:ext uri="{FF2B5EF4-FFF2-40B4-BE49-F238E27FC236}">
                <a16:creationId xmlns:a16="http://schemas.microsoft.com/office/drawing/2014/main" id="{4A1F22E2-9813-4EBC-A701-AAAA6ED15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9" name="Straight Connector 128">
              <a:extLst>
                <a:ext uri="{FF2B5EF4-FFF2-40B4-BE49-F238E27FC236}">
                  <a16:creationId xmlns:a16="http://schemas.microsoft.com/office/drawing/2014/main" id="{7F8B7518-BB87-4DEF-913D-A2C5C7E898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27FA77DC-D6FA-4AF0-A95F-D85CBE0CE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8B31CC20-67CB-426B-9FFC-86FBB5EA6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F16F19F-AFAD-4BB8-BADC-94042BA78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6A21872D-2D68-4EB1-A577-7F00EF355B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B199ACF-202D-4583-B640-4C058ED56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E3BC0596-61D3-4355-A982-C094F43CB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F851CA5D-B2E2-4379-B91C-7B20CCE967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2794494-F766-402C-9809-2B7281C26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34BC5DD-5792-4415-B452-36FC7DB9D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12D5BC48-7901-4D5B-AD85-A6FCC73C2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A7ABEFD0-8063-4DE5-9CA3-737A67750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AA24B3D-8D0A-479A-B1D0-06EF71D6F8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F56DE0E-53B5-4582-80B2-722B3BC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5883FE8-A185-4697-8586-55EED58A55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8896C73-323B-4B40-8CA7-A60CB0C668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BEF23969-C27D-45AA-837C-C07705B0AD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3FEA341-5A10-448E-A0F8-6D0718B852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61EE197-BD9A-4965-84E0-BB65569A7D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6FCEBE5-19AB-4C9B-8AC6-78A104965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0E1E700-F8E3-4452-95DE-C8B0FE50A2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C295082-1371-47D6-A2AB-35BE9A7F28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E1A10ADB-4739-4067-852F-DFA06CC8E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D406801A-B91F-4D65-8E7B-2273ADD21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662C9FE0-C4B7-41D4-B2F5-B9C177CCBB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B487A2F-0D93-4B96-A88E-A7C3050D62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E94C9A55-5148-43BC-9F3C-1EA2B7BC5D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38B2033D-57C6-4263-BCBC-4F717C9622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1D041FE-8BBF-4472-9BA9-274FF791E2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2F09DF04-1192-4720-BC8C-10F3AA1C44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D24BB435-2932-44F7-AC2E-D5A16116EB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61" name="Freeform: Shape 160">
            <a:extLst>
              <a:ext uri="{FF2B5EF4-FFF2-40B4-BE49-F238E27FC236}">
                <a16:creationId xmlns:a16="http://schemas.microsoft.com/office/drawing/2014/main" id="{445FE972-3FD1-42A0-917A-5FC226BB7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5" y="3657600"/>
            <a:ext cx="12198214"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1537909" y="4686475"/>
            <a:ext cx="10359086" cy="1510682"/>
          </a:xfrm>
        </p:spPr>
        <p:txBody>
          <a:bodyPr vert="horz" lIns="91440" tIns="45720" rIns="91440" bIns="45720" rtlCol="0" anchor="b">
            <a:noAutofit/>
          </a:bodyPr>
          <a:lstStyle/>
          <a:p>
            <a:pPr>
              <a:lnSpc>
                <a:spcPct val="90000"/>
              </a:lnSpc>
            </a:pPr>
            <a:r>
              <a:rPr lang="en-US" sz="4000" b="1" dirty="0">
                <a:solidFill>
                  <a:srgbClr val="00B050"/>
                </a:solidFill>
                <a:latin typeface="Verdana" panose="020B0604030504040204" pitchFamily="34" charset="0"/>
                <a:ea typeface="Verdana" panose="020B0604030504040204" pitchFamily="34" charset="0"/>
                <a:cs typeface="Verdana" panose="020B0604030504040204" pitchFamily="34" charset="0"/>
              </a:rPr>
              <a:t>What is the difference between method and methodology?</a:t>
            </a:r>
          </a:p>
        </p:txBody>
      </p:sp>
    </p:spTree>
    <p:extLst>
      <p:ext uri="{BB962C8B-B14F-4D97-AF65-F5344CB8AC3E}">
        <p14:creationId xmlns:p14="http://schemas.microsoft.com/office/powerpoint/2010/main" val="3505863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AA686-C75D-CDCB-3244-83693F90E4B5}"/>
              </a:ext>
            </a:extLst>
          </p:cNvPr>
          <p:cNvSpPr>
            <a:spLocks noGrp="1"/>
          </p:cNvSpPr>
          <p:nvPr>
            <p:ph type="title"/>
          </p:nvPr>
        </p:nvSpPr>
        <p:spPr>
          <a:xfrm>
            <a:off x="691078" y="722900"/>
            <a:ext cx="10891322" cy="1407505"/>
          </a:xfrm>
        </p:spPr>
        <p:txBody>
          <a:bodyPr>
            <a:normAutofit/>
          </a:bodyPr>
          <a:lstStyle/>
          <a:p>
            <a: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t>What is the difference between method and methodology?</a:t>
            </a:r>
            <a:endParaRPr lang="en-GB" sz="3600" b="1" dirty="0">
              <a:solidFill>
                <a:srgbClr val="00B050"/>
              </a:solidFill>
              <a:latin typeface="Verdana" panose="020B0604030504040204" pitchFamily="34" charset="0"/>
              <a:ea typeface="Verdana" panose="020B0604030504040204" pitchFamily="34" charset="0"/>
              <a:cs typeface="Verdana" panose="020B0604030504040204" pitchFamily="34" charset="0"/>
            </a:endParaRPr>
          </a:p>
        </p:txBody>
      </p:sp>
      <p:sp>
        <p:nvSpPr>
          <p:cNvPr id="5" name="Text Placeholder 4">
            <a:extLst>
              <a:ext uri="{FF2B5EF4-FFF2-40B4-BE49-F238E27FC236}">
                <a16:creationId xmlns:a16="http://schemas.microsoft.com/office/drawing/2014/main" id="{24016D37-998D-6173-0FE8-EFABFC5954F1}"/>
              </a:ext>
            </a:extLst>
          </p:cNvPr>
          <p:cNvSpPr>
            <a:spLocks noGrp="1"/>
          </p:cNvSpPr>
          <p:nvPr>
            <p:ph type="body" idx="1"/>
          </p:nvPr>
        </p:nvSpPr>
        <p:spPr>
          <a:xfrm>
            <a:off x="691077" y="2130405"/>
            <a:ext cx="4900299" cy="540072"/>
          </a:xfrm>
        </p:spPr>
        <p:txBody>
          <a:bodyPr>
            <a:normAutofit fontScale="70000" lnSpcReduction="20000"/>
          </a:bodyPr>
          <a:lstStyle/>
          <a:p>
            <a:r>
              <a:rPr lang="en-GB" dirty="0">
                <a:latin typeface="Verdana" panose="020B0604030504040204" pitchFamily="34" charset="0"/>
                <a:ea typeface="Verdana" panose="020B0604030504040204" pitchFamily="34" charset="0"/>
                <a:cs typeface="Verdana" panose="020B0604030504040204" pitchFamily="34" charset="0"/>
              </a:rPr>
              <a:t>Methodology…</a:t>
            </a:r>
          </a:p>
        </p:txBody>
      </p:sp>
      <p:sp>
        <p:nvSpPr>
          <p:cNvPr id="3" name="Content Placeholder 2">
            <a:extLst>
              <a:ext uri="{FF2B5EF4-FFF2-40B4-BE49-F238E27FC236}">
                <a16:creationId xmlns:a16="http://schemas.microsoft.com/office/drawing/2014/main" id="{D6881B65-6F8C-46F6-408D-9AA4B54C3CEA}"/>
              </a:ext>
            </a:extLst>
          </p:cNvPr>
          <p:cNvSpPr>
            <a:spLocks noGrp="1"/>
          </p:cNvSpPr>
          <p:nvPr>
            <p:ph sz="half" idx="2"/>
          </p:nvPr>
        </p:nvSpPr>
        <p:spPr>
          <a:xfrm>
            <a:off x="387927" y="2954564"/>
            <a:ext cx="5597237" cy="3792600"/>
          </a:xfrm>
        </p:spPr>
        <p:txBody>
          <a:bodyPr>
            <a:normAutofit fontScale="55000" lnSpcReduction="20000"/>
          </a:bodyPr>
          <a:lstStyle/>
          <a:p>
            <a:pPr marL="0" indent="0">
              <a:buNone/>
            </a:pP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refers to the overarching strategy and rationale of your </a:t>
            </a:r>
            <a:r>
              <a:rPr lang="en-GB" sz="3600" dirty="0">
                <a:solidFill>
                  <a:schemeClr val="tx1"/>
                </a:solidFill>
                <a:latin typeface="Verdana" panose="020B0604030504040204" pitchFamily="34" charset="0"/>
                <a:ea typeface="Verdana" panose="020B0604030504040204" pitchFamily="34" charset="0"/>
                <a:cs typeface="Verdana" panose="020B0604030504040204" pitchFamily="34" charset="0"/>
              </a:rPr>
              <a:t>research project</a:t>
            </a: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 It involves studying the </a:t>
            </a:r>
            <a:r>
              <a:rPr lang="en-GB" sz="3600" dirty="0">
                <a:solidFill>
                  <a:schemeClr val="tx1"/>
                </a:solidFill>
                <a:latin typeface="Verdana" panose="020B0604030504040204" pitchFamily="34" charset="0"/>
                <a:ea typeface="Verdana" panose="020B0604030504040204" pitchFamily="34" charset="0"/>
                <a:cs typeface="Verdana" panose="020B0604030504040204" pitchFamily="34" charset="0"/>
              </a:rPr>
              <a:t>methods</a:t>
            </a: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 used in your field and the </a:t>
            </a:r>
            <a:r>
              <a:rPr lang="en-GB" sz="3600" dirty="0">
                <a:solidFill>
                  <a:schemeClr val="tx1"/>
                </a:solidFill>
                <a:latin typeface="Verdana" panose="020B0604030504040204" pitchFamily="34" charset="0"/>
                <a:ea typeface="Verdana" panose="020B0604030504040204" pitchFamily="34" charset="0"/>
                <a:cs typeface="Verdana" panose="020B0604030504040204" pitchFamily="34" charset="0"/>
              </a:rPr>
              <a:t>theories</a:t>
            </a: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 or principles behind them in order to develop an approach that matches your objectives.</a:t>
            </a:r>
          </a:p>
          <a:p>
            <a:pPr algn="l"/>
            <a:endPar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p>
            <a:pPr algn="l"/>
            <a:endPar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p>
            <a:pPr marL="0" indent="0" algn="l">
              <a:buNone/>
            </a:pP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“Methodology is the philosophical framework within which the research is conducted or the foundation upon which the research is based” (Brown, 2006).</a:t>
            </a:r>
          </a:p>
          <a:p>
            <a:endParaRPr lang="en-GB" dirty="0"/>
          </a:p>
        </p:txBody>
      </p:sp>
      <p:sp>
        <p:nvSpPr>
          <p:cNvPr id="6" name="Text Placeholder 5">
            <a:extLst>
              <a:ext uri="{FF2B5EF4-FFF2-40B4-BE49-F238E27FC236}">
                <a16:creationId xmlns:a16="http://schemas.microsoft.com/office/drawing/2014/main" id="{06809070-A35E-7440-6273-0232A6B921AA}"/>
              </a:ext>
            </a:extLst>
          </p:cNvPr>
          <p:cNvSpPr>
            <a:spLocks noGrp="1"/>
          </p:cNvSpPr>
          <p:nvPr>
            <p:ph type="body" sz="quarter" idx="3"/>
          </p:nvPr>
        </p:nvSpPr>
        <p:spPr>
          <a:xfrm>
            <a:off x="6103351" y="2331481"/>
            <a:ext cx="4900298" cy="338996"/>
          </a:xfrm>
        </p:spPr>
        <p:txBody>
          <a:bodyPr>
            <a:normAutofit fontScale="70000" lnSpcReduction="20000"/>
          </a:bodyPr>
          <a:lstStyle/>
          <a:p>
            <a:r>
              <a:rPr lang="en-GB" dirty="0"/>
              <a:t>Methods…</a:t>
            </a:r>
          </a:p>
        </p:txBody>
      </p:sp>
      <p:sp>
        <p:nvSpPr>
          <p:cNvPr id="4" name="Content Placeholder 3">
            <a:extLst>
              <a:ext uri="{FF2B5EF4-FFF2-40B4-BE49-F238E27FC236}">
                <a16:creationId xmlns:a16="http://schemas.microsoft.com/office/drawing/2014/main" id="{978111CA-8668-EFFB-3939-E5873D8A6635}"/>
              </a:ext>
            </a:extLst>
          </p:cNvPr>
          <p:cNvSpPr>
            <a:spLocks noGrp="1"/>
          </p:cNvSpPr>
          <p:nvPr>
            <p:ph sz="quarter" idx="4"/>
          </p:nvPr>
        </p:nvSpPr>
        <p:spPr/>
        <p:txBody>
          <a:bodyPr>
            <a:normAutofit fontScale="55000" lnSpcReduction="20000"/>
          </a:bodyPr>
          <a:lstStyle/>
          <a:p>
            <a:pPr marL="0" indent="0">
              <a:buNone/>
            </a:pP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are the specific tools and procedures you use to collect and analyse data (e.g. </a:t>
            </a:r>
            <a:r>
              <a:rPr lang="en-GB" sz="3600" dirty="0">
                <a:solidFill>
                  <a:schemeClr val="tx1"/>
                </a:solidFill>
                <a:latin typeface="Verdana" panose="020B0604030504040204" pitchFamily="34" charset="0"/>
                <a:ea typeface="Verdana" panose="020B0604030504040204" pitchFamily="34" charset="0"/>
                <a:cs typeface="Verdana" panose="020B0604030504040204" pitchFamily="34" charset="0"/>
              </a:rPr>
              <a:t>questionnaires, interviews</a:t>
            </a:r>
            <a:r>
              <a:rPr lang="en-GB" sz="36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a:t>
            </a:r>
          </a:p>
          <a:p>
            <a:endParaRPr lang="en-GB" dirty="0"/>
          </a:p>
        </p:txBody>
      </p:sp>
    </p:spTree>
    <p:extLst>
      <p:ext uri="{BB962C8B-B14F-4D97-AF65-F5344CB8AC3E}">
        <p14:creationId xmlns:p14="http://schemas.microsoft.com/office/powerpoint/2010/main" val="3889767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5498-3067-28D8-04AE-121E0CB8A4E0}"/>
              </a:ext>
            </a:extLst>
          </p:cNvPr>
          <p:cNvSpPr>
            <a:spLocks noGrp="1"/>
          </p:cNvSpPr>
          <p:nvPr>
            <p:ph type="title"/>
          </p:nvPr>
        </p:nvSpPr>
        <p:spPr>
          <a:xfrm>
            <a:off x="683587" y="652226"/>
            <a:ext cx="10320062" cy="1407505"/>
          </a:xfrm>
        </p:spPr>
        <p:txBody>
          <a:bodyPr>
            <a:normAutofit/>
          </a:bodyPr>
          <a:lstStyle/>
          <a:p>
            <a:pPr marL="342900" indent="-342900">
              <a:lnSpc>
                <a:spcPts val="1365"/>
              </a:lnSpc>
              <a:tabLst>
                <a:tab pos="525780" algn="l"/>
                <a:tab pos="526415" algn="l"/>
              </a:tabLst>
            </a:pPr>
            <a:r>
              <a:rPr lang="en-GB" sz="4000" spc="-10" dirty="0">
                <a:latin typeface="Tw Cen MT" panose="020B0602020104020603" pitchFamily="34" charset="0"/>
                <a:ea typeface="Calibri" panose="020F0502020204030204" pitchFamily="34" charset="0"/>
              </a:rPr>
              <a:t>Step 1: Explain your methodological approach</a:t>
            </a:r>
            <a:br>
              <a:rPr lang="en-GB" sz="4000" spc="-10" dirty="0">
                <a:effectLst/>
                <a:latin typeface="Tw Cen MT" panose="020B0602020104020603" pitchFamily="34" charset="0"/>
                <a:ea typeface="Calibri" panose="020F0502020204030204" pitchFamily="34" charset="0"/>
              </a:rPr>
            </a:br>
            <a:endParaRPr lang="en-GB" sz="4000" dirty="0"/>
          </a:p>
        </p:txBody>
      </p:sp>
      <p:sp>
        <p:nvSpPr>
          <p:cNvPr id="6" name="Text Placeholder 5">
            <a:extLst>
              <a:ext uri="{FF2B5EF4-FFF2-40B4-BE49-F238E27FC236}">
                <a16:creationId xmlns:a16="http://schemas.microsoft.com/office/drawing/2014/main" id="{8FB75B1A-329B-3636-29D5-DDB733D6BB7D}"/>
              </a:ext>
            </a:extLst>
          </p:cNvPr>
          <p:cNvSpPr>
            <a:spLocks noGrp="1"/>
          </p:cNvSpPr>
          <p:nvPr>
            <p:ph type="body" idx="1"/>
          </p:nvPr>
        </p:nvSpPr>
        <p:spPr>
          <a:xfrm>
            <a:off x="691078" y="2177985"/>
            <a:ext cx="4963444" cy="540072"/>
          </a:xfrm>
        </p:spPr>
        <p:txBody>
          <a:bodyPr>
            <a:normAutofit/>
          </a:bodyPr>
          <a:lstStyle/>
          <a:p>
            <a:r>
              <a:rPr lang="en-GB" b="1" i="0" dirty="0">
                <a:solidFill>
                  <a:srgbClr val="1B2B68"/>
                </a:solidFill>
                <a:effectLst/>
                <a:latin typeface="Gilmer"/>
              </a:rPr>
              <a:t>Option 1: Start with your “what”</a:t>
            </a:r>
          </a:p>
        </p:txBody>
      </p:sp>
      <p:sp>
        <p:nvSpPr>
          <p:cNvPr id="7" name="Content Placeholder 6">
            <a:extLst>
              <a:ext uri="{FF2B5EF4-FFF2-40B4-BE49-F238E27FC236}">
                <a16:creationId xmlns:a16="http://schemas.microsoft.com/office/drawing/2014/main" id="{480FE324-A71D-A83E-4426-A0ABDC5E9123}"/>
              </a:ext>
            </a:extLst>
          </p:cNvPr>
          <p:cNvSpPr>
            <a:spLocks noGrp="1"/>
          </p:cNvSpPr>
          <p:nvPr>
            <p:ph sz="half" idx="2"/>
          </p:nvPr>
        </p:nvSpPr>
        <p:spPr>
          <a:xfrm>
            <a:off x="691078" y="2954564"/>
            <a:ext cx="4963444" cy="3339649"/>
          </a:xfrm>
        </p:spPr>
        <p:txBody>
          <a:bodyPr>
            <a:normAutofit fontScale="40000" lnSpcReduction="20000"/>
          </a:bodyPr>
          <a:lstStyle/>
          <a:p>
            <a:pPr algn="l"/>
            <a:r>
              <a:rPr lang="en-GB" sz="3800" b="0" i="0" dirty="0">
                <a:solidFill>
                  <a:srgbClr val="0D405F"/>
                </a:solidFill>
                <a:effectLst/>
                <a:latin typeface="Inter"/>
              </a:rPr>
              <a:t>What</a:t>
            </a:r>
            <a:r>
              <a:rPr lang="en-GB" sz="3800" dirty="0">
                <a:solidFill>
                  <a:srgbClr val="1F80E8"/>
                </a:solidFill>
                <a:latin typeface="Inter"/>
              </a:rPr>
              <a:t> research problem or question</a:t>
            </a:r>
            <a:r>
              <a:rPr lang="en-GB" sz="3800" b="0" i="0" dirty="0">
                <a:solidFill>
                  <a:srgbClr val="0D405F"/>
                </a:solidFill>
                <a:effectLst/>
                <a:latin typeface="Inter"/>
              </a:rPr>
              <a:t> did you investigate?</a:t>
            </a:r>
          </a:p>
          <a:p>
            <a:pPr algn="l">
              <a:buFont typeface="Arial" panose="020B0604020202020204" pitchFamily="34" charset="0"/>
              <a:buChar char="•"/>
            </a:pPr>
            <a:r>
              <a:rPr lang="en-GB" sz="3800" b="0" i="0" dirty="0">
                <a:solidFill>
                  <a:srgbClr val="0D405F"/>
                </a:solidFill>
                <a:effectLst/>
                <a:latin typeface="Inter"/>
              </a:rPr>
              <a:t>Aim to describe the characteristics of something?</a:t>
            </a:r>
          </a:p>
          <a:p>
            <a:pPr algn="l">
              <a:buFont typeface="Arial" panose="020B0604020202020204" pitchFamily="34" charset="0"/>
              <a:buChar char="•"/>
            </a:pPr>
            <a:r>
              <a:rPr lang="en-GB" sz="3800" b="0" i="0" dirty="0">
                <a:solidFill>
                  <a:srgbClr val="0D405F"/>
                </a:solidFill>
                <a:effectLst/>
                <a:latin typeface="Inter"/>
              </a:rPr>
              <a:t>Explore an under-researched topic?</a:t>
            </a:r>
          </a:p>
          <a:p>
            <a:pPr algn="l">
              <a:buFont typeface="Arial" panose="020B0604020202020204" pitchFamily="34" charset="0"/>
              <a:buChar char="•"/>
            </a:pPr>
            <a:r>
              <a:rPr lang="en-GB" sz="3800" b="0" i="0" dirty="0">
                <a:solidFill>
                  <a:srgbClr val="0D405F"/>
                </a:solidFill>
                <a:effectLst/>
                <a:latin typeface="Inter"/>
              </a:rPr>
              <a:t>Establish a causal relationship?</a:t>
            </a:r>
          </a:p>
          <a:p>
            <a:pPr algn="l"/>
            <a:r>
              <a:rPr lang="en-GB" sz="3800" b="0" i="0" dirty="0">
                <a:solidFill>
                  <a:srgbClr val="0D405F"/>
                </a:solidFill>
                <a:effectLst/>
                <a:latin typeface="Inter"/>
              </a:rPr>
              <a:t>And what type of data did you need to achieve this aim?</a:t>
            </a:r>
          </a:p>
          <a:p>
            <a:pPr algn="l">
              <a:buFont typeface="Arial" panose="020B0604020202020204" pitchFamily="34" charset="0"/>
              <a:buChar char="•"/>
            </a:pPr>
            <a:r>
              <a:rPr lang="en-GB" sz="3800" dirty="0">
                <a:solidFill>
                  <a:srgbClr val="1F80E8"/>
                </a:solidFill>
                <a:latin typeface="Inter"/>
              </a:rPr>
              <a:t>Quantitative data</a:t>
            </a:r>
            <a:r>
              <a:rPr lang="en-GB" sz="3800" b="0" i="0" dirty="0">
                <a:solidFill>
                  <a:srgbClr val="0D405F"/>
                </a:solidFill>
                <a:effectLst/>
                <a:latin typeface="Inter"/>
              </a:rPr>
              <a:t>, </a:t>
            </a:r>
            <a:r>
              <a:rPr lang="en-GB" sz="3800" dirty="0">
                <a:solidFill>
                  <a:srgbClr val="1F80E8"/>
                </a:solidFill>
                <a:latin typeface="Inter"/>
              </a:rPr>
              <a:t>qualitative data</a:t>
            </a:r>
            <a:r>
              <a:rPr lang="en-GB" sz="3800" b="0" i="0" dirty="0">
                <a:solidFill>
                  <a:srgbClr val="0D405F"/>
                </a:solidFill>
                <a:effectLst/>
                <a:latin typeface="Inter"/>
              </a:rPr>
              <a:t>, or a mixture of both?</a:t>
            </a:r>
          </a:p>
          <a:p>
            <a:pPr algn="l">
              <a:buFont typeface="Arial" panose="020B0604020202020204" pitchFamily="34" charset="0"/>
              <a:buChar char="•"/>
            </a:pPr>
            <a:r>
              <a:rPr lang="en-GB" sz="3800" b="0" i="0" dirty="0">
                <a:solidFill>
                  <a:srgbClr val="0D405F"/>
                </a:solidFill>
                <a:effectLst/>
                <a:latin typeface="Inter"/>
              </a:rPr>
              <a:t>Primary data collected yourself or secondary data collected by someone else?</a:t>
            </a:r>
          </a:p>
          <a:p>
            <a:endParaRPr lang="en-GB" dirty="0"/>
          </a:p>
        </p:txBody>
      </p:sp>
      <p:sp>
        <p:nvSpPr>
          <p:cNvPr id="8" name="Text Placeholder 7">
            <a:extLst>
              <a:ext uri="{FF2B5EF4-FFF2-40B4-BE49-F238E27FC236}">
                <a16:creationId xmlns:a16="http://schemas.microsoft.com/office/drawing/2014/main" id="{A8EE561A-5A93-D4CB-50EC-0CF66831BA68}"/>
              </a:ext>
            </a:extLst>
          </p:cNvPr>
          <p:cNvSpPr>
            <a:spLocks noGrp="1"/>
          </p:cNvSpPr>
          <p:nvPr>
            <p:ph type="body" sz="quarter" idx="3"/>
          </p:nvPr>
        </p:nvSpPr>
        <p:spPr>
          <a:xfrm>
            <a:off x="6110842" y="2705263"/>
            <a:ext cx="4900298" cy="498601"/>
          </a:xfrm>
        </p:spPr>
        <p:txBody>
          <a:bodyPr>
            <a:normAutofit/>
          </a:bodyPr>
          <a:lstStyle/>
          <a:p>
            <a:r>
              <a:rPr lang="en-GB" b="1" i="0" dirty="0">
                <a:solidFill>
                  <a:srgbClr val="1B2B68"/>
                </a:solidFill>
                <a:effectLst/>
                <a:latin typeface="Gilmer"/>
              </a:rPr>
              <a:t>Option 2: Start with your “why”</a:t>
            </a:r>
          </a:p>
          <a:p>
            <a:endParaRPr lang="en-GB" dirty="0"/>
          </a:p>
        </p:txBody>
      </p:sp>
      <p:sp>
        <p:nvSpPr>
          <p:cNvPr id="9" name="Content Placeholder 8">
            <a:extLst>
              <a:ext uri="{FF2B5EF4-FFF2-40B4-BE49-F238E27FC236}">
                <a16:creationId xmlns:a16="http://schemas.microsoft.com/office/drawing/2014/main" id="{EDB155BA-9F68-4A82-8AD2-C25F00EF733E}"/>
              </a:ext>
            </a:extLst>
          </p:cNvPr>
          <p:cNvSpPr>
            <a:spLocks noGrp="1"/>
          </p:cNvSpPr>
          <p:nvPr>
            <p:ph sz="quarter" idx="4"/>
          </p:nvPr>
        </p:nvSpPr>
        <p:spPr>
          <a:xfrm>
            <a:off x="6103351" y="2954564"/>
            <a:ext cx="4900298" cy="3631360"/>
          </a:xfrm>
        </p:spPr>
        <p:txBody>
          <a:bodyPr>
            <a:normAutofit fontScale="40000" lnSpcReduction="20000"/>
          </a:bodyPr>
          <a:lstStyle/>
          <a:p>
            <a:pPr algn="l"/>
            <a:r>
              <a:rPr lang="en-GB" sz="3800" dirty="0">
                <a:solidFill>
                  <a:srgbClr val="0D405F"/>
                </a:solidFill>
                <a:latin typeface="Inter"/>
              </a:rPr>
              <a:t>S</a:t>
            </a:r>
            <a:r>
              <a:rPr lang="en-GB" sz="3800" b="0" i="0" dirty="0">
                <a:solidFill>
                  <a:srgbClr val="0D405F"/>
                </a:solidFill>
                <a:effectLst/>
                <a:latin typeface="Inter"/>
              </a:rPr>
              <a:t>tart with a discussion of the rationale and assumptions underpinning your methodology. In other words, why did you choose these methods for your study?</a:t>
            </a:r>
          </a:p>
          <a:p>
            <a:pPr algn="l">
              <a:buFont typeface="Arial" panose="020B0604020202020204" pitchFamily="34" charset="0"/>
              <a:buChar char="•"/>
            </a:pPr>
            <a:r>
              <a:rPr lang="en-GB" sz="3800" b="0" i="0" dirty="0">
                <a:solidFill>
                  <a:srgbClr val="0D405F"/>
                </a:solidFill>
                <a:effectLst/>
                <a:latin typeface="Inter"/>
              </a:rPr>
              <a:t>Why is this the best way to answer your research question?</a:t>
            </a:r>
          </a:p>
          <a:p>
            <a:pPr algn="l">
              <a:buFont typeface="Arial" panose="020B0604020202020204" pitchFamily="34" charset="0"/>
              <a:buChar char="•"/>
            </a:pPr>
            <a:r>
              <a:rPr lang="en-GB" sz="3800" b="0" i="0" dirty="0">
                <a:solidFill>
                  <a:srgbClr val="0D405F"/>
                </a:solidFill>
                <a:effectLst/>
                <a:latin typeface="Inter"/>
              </a:rPr>
              <a:t>Is this a standard methodology in your field or does it require justification?</a:t>
            </a:r>
          </a:p>
          <a:p>
            <a:pPr algn="l">
              <a:buFont typeface="Arial" panose="020B0604020202020204" pitchFamily="34" charset="0"/>
              <a:buChar char="•"/>
            </a:pPr>
            <a:r>
              <a:rPr lang="en-GB" sz="3800" b="0" i="0" dirty="0">
                <a:solidFill>
                  <a:srgbClr val="0D405F"/>
                </a:solidFill>
                <a:effectLst/>
                <a:latin typeface="Inter"/>
              </a:rPr>
              <a:t>Were there any </a:t>
            </a:r>
            <a:r>
              <a:rPr lang="en-GB" sz="3800" dirty="0">
                <a:solidFill>
                  <a:srgbClr val="1F80E8"/>
                </a:solidFill>
                <a:latin typeface="Inter"/>
              </a:rPr>
              <a:t>ethical considerations</a:t>
            </a:r>
            <a:r>
              <a:rPr lang="en-GB" sz="3800" b="0" i="0" dirty="0">
                <a:solidFill>
                  <a:srgbClr val="0D405F"/>
                </a:solidFill>
                <a:effectLst/>
                <a:latin typeface="Inter"/>
              </a:rPr>
              <a:t> involved in your choices?</a:t>
            </a:r>
          </a:p>
          <a:p>
            <a:pPr algn="l">
              <a:buFont typeface="Arial" panose="020B0604020202020204" pitchFamily="34" charset="0"/>
              <a:buChar char="•"/>
            </a:pPr>
            <a:r>
              <a:rPr lang="en-GB" sz="3800" b="0" i="0" dirty="0">
                <a:solidFill>
                  <a:srgbClr val="0D405F"/>
                </a:solidFill>
                <a:effectLst/>
                <a:latin typeface="Inter"/>
              </a:rPr>
              <a:t>What are the criteria for </a:t>
            </a:r>
            <a:r>
              <a:rPr lang="en-GB" sz="3800" dirty="0">
                <a:solidFill>
                  <a:srgbClr val="1F80E8"/>
                </a:solidFill>
                <a:latin typeface="Inter"/>
              </a:rPr>
              <a:t>validity</a:t>
            </a:r>
            <a:r>
              <a:rPr lang="en-GB" sz="3800" b="0" i="0" dirty="0">
                <a:solidFill>
                  <a:srgbClr val="0D405F"/>
                </a:solidFill>
                <a:effectLst/>
                <a:latin typeface="Inter"/>
              </a:rPr>
              <a:t> and </a:t>
            </a:r>
            <a:r>
              <a:rPr lang="en-GB" sz="3800" dirty="0">
                <a:solidFill>
                  <a:srgbClr val="1F80E8"/>
                </a:solidFill>
                <a:latin typeface="Inter"/>
              </a:rPr>
              <a:t>reliability</a:t>
            </a:r>
            <a:r>
              <a:rPr lang="en-GB" sz="3800" b="0" i="0" dirty="0">
                <a:solidFill>
                  <a:srgbClr val="0D405F"/>
                </a:solidFill>
                <a:effectLst/>
                <a:latin typeface="Inter"/>
              </a:rPr>
              <a:t> in this </a:t>
            </a:r>
            <a:r>
              <a:rPr lang="en-GB" sz="3800" dirty="0">
                <a:solidFill>
                  <a:srgbClr val="002060"/>
                </a:solidFill>
                <a:latin typeface="Inter"/>
              </a:rPr>
              <a:t>type of research</a:t>
            </a:r>
            <a:r>
              <a:rPr lang="en-GB" sz="3800" b="0" i="0" dirty="0">
                <a:solidFill>
                  <a:srgbClr val="002060"/>
                </a:solidFill>
                <a:effectLst/>
                <a:latin typeface="Inter"/>
              </a:rPr>
              <a:t>?</a:t>
            </a:r>
          </a:p>
          <a:p>
            <a:endParaRPr lang="en-GB" dirty="0"/>
          </a:p>
        </p:txBody>
      </p:sp>
    </p:spTree>
    <p:extLst>
      <p:ext uri="{BB962C8B-B14F-4D97-AF65-F5344CB8AC3E}">
        <p14:creationId xmlns:p14="http://schemas.microsoft.com/office/powerpoint/2010/main" val="31788499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oup 88">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0" name="Straight Connector 89">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7" name="Right Triangle 121">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8" name="Rectangle 123">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21" name="Group 125">
            <a:extLst>
              <a:ext uri="{FF2B5EF4-FFF2-40B4-BE49-F238E27FC236}">
                <a16:creationId xmlns:a16="http://schemas.microsoft.com/office/drawing/2014/main" id="{371201FD-B9B8-44FB-827C-2B72B2C61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7" name="Straight Connector 126">
              <a:extLst>
                <a:ext uri="{FF2B5EF4-FFF2-40B4-BE49-F238E27FC236}">
                  <a16:creationId xmlns:a16="http://schemas.microsoft.com/office/drawing/2014/main" id="{BED50380-B737-4843-B657-D1F72ECE0E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A838A1CE-8855-4800-8759-A56D50C74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A60E8BB7-1962-48A1-AE75-138B858AD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4B998B9-5288-4CE0-B72D-57048D8248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D1CCB6E9-345A-4FF8-A88D-3E5CF21D42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01318E85-96B6-461C-8287-F6CA4968C4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06BFD751-AAE9-43DB-8D9F-FBD0019E49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DA33B7E8-7994-46BB-A708-1BAEAE9A489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EE24BAA5-7F61-4495-857C-97EDFC96FD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16A69CD-5F58-4D4E-8784-EF04768B31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B01CAAA-9CED-4D6E-94EF-252DDFCB7B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346C2E15-6DB9-400F-A463-3A74881199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6548849A-5ABA-4068-B1B8-6288537730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8026C35F-2E6D-487D-B9F7-C4FEC99C2D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BC96CD3E-B1D7-4FEB-A4C4-9D2224756E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35504DA9-0960-480F-A0D1-43F798BA50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2D211248-4214-4C32-9181-236A505430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EC8DA7D9-8888-4AE1-88A9-070E3D39A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B5EF6DF4-75E2-40AE-898D-8439C1A1B85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CEB5A874-B7FD-462A-B169-E7FDB5AA6C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4E40B800-A1C4-40CF-B676-3714D7BC62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59DC799A-8E1B-473C-8A5C-61A7E6E17B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9241FE59-669C-46CE-BD6B-BCC0E38E39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38A03C7-4888-469E-B83E-68A5A252FB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A949D6E2-575B-4B3B-9200-F89FF6263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1192BECB-21C3-4E10-BA4A-1A40B32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2399FED6-669D-4F33-B077-DCABEE44C4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F0A4E8B-1AAA-4226-98A8-D787BCF2A2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B9842F70-1987-4D9B-A998-AB1CA140F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52A5A85E-17B3-4952-B61F-2F5B41D631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4B1FC6E2-FA10-41E8-AD12-66A1CF9831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E1B4CBD-B6E4-6578-6836-244D01B0F4A5}"/>
              </a:ext>
            </a:extLst>
          </p:cNvPr>
          <p:cNvSpPr>
            <a:spLocks noGrp="1"/>
          </p:cNvSpPr>
          <p:nvPr>
            <p:ph type="title"/>
          </p:nvPr>
        </p:nvSpPr>
        <p:spPr>
          <a:xfrm>
            <a:off x="683587" y="4143594"/>
            <a:ext cx="11312198" cy="2438354"/>
          </a:xfrm>
        </p:spPr>
        <p:txBody>
          <a:bodyPr vert="horz" lIns="91440" tIns="45720" rIns="91440" bIns="45720" rtlCol="0" anchor="t">
            <a:normAutofit/>
          </a:bodyPr>
          <a:lstStyle/>
          <a:p>
            <a:r>
              <a:rPr lang="en-US" sz="4000" b="1" dirty="0">
                <a:solidFill>
                  <a:srgbClr val="00B050"/>
                </a:solidFill>
                <a:latin typeface="Verdana" panose="020B0604030504040204" pitchFamily="34" charset="0"/>
                <a:ea typeface="Verdana" panose="020B0604030504040204" pitchFamily="34" charset="0"/>
                <a:cs typeface="Verdana" panose="020B0604030504040204" pitchFamily="34" charset="0"/>
              </a:rPr>
              <a:t>What is the difference between research methods and research design?</a:t>
            </a:r>
          </a:p>
        </p:txBody>
      </p:sp>
      <p:pic>
        <p:nvPicPr>
          <p:cNvPr id="84" name="Picture 4" descr="A calculus formula">
            <a:extLst>
              <a:ext uri="{FF2B5EF4-FFF2-40B4-BE49-F238E27FC236}">
                <a16:creationId xmlns:a16="http://schemas.microsoft.com/office/drawing/2014/main" id="{758867A3-57B6-2DEF-F583-E2157F2F44D6}"/>
              </a:ext>
            </a:extLst>
          </p:cNvPr>
          <p:cNvPicPr>
            <a:picLocks noGrp="1" noChangeAspect="1"/>
          </p:cNvPicPr>
          <p:nvPr>
            <p:ph idx="1"/>
          </p:nvPr>
        </p:nvPicPr>
        <p:blipFill rotWithShape="1">
          <a:blip r:embed="rId2"/>
          <a:srcRect t="23470" b="35033"/>
          <a:stretch/>
        </p:blipFill>
        <p:spPr>
          <a:xfrm>
            <a:off x="-6214" y="10"/>
            <a:ext cx="12214825" cy="338337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
        <p:nvSpPr>
          <p:cNvPr id="123" name="Right Triangle 158">
            <a:extLst>
              <a:ext uri="{FF2B5EF4-FFF2-40B4-BE49-F238E27FC236}">
                <a16:creationId xmlns:a16="http://schemas.microsoft.com/office/drawing/2014/main" id="{27D6616B-CA16-4E7A-AD49-69268088A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2" y="4239706"/>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946094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200F8D-B04D-DFA6-4B55-D275B97710BD}"/>
              </a:ext>
            </a:extLst>
          </p:cNvPr>
          <p:cNvSpPr>
            <a:spLocks noGrp="1"/>
          </p:cNvSpPr>
          <p:nvPr>
            <p:ph type="title"/>
          </p:nvPr>
        </p:nvSpPr>
        <p:spPr>
          <a:xfrm>
            <a:off x="691078" y="332510"/>
            <a:ext cx="10320062" cy="1797896"/>
          </a:xfrm>
        </p:spPr>
        <p:txBody>
          <a:bodyPr>
            <a:normAutofit/>
          </a:bodyPr>
          <a:lstStyle/>
          <a:p>
            <a:r>
              <a:rPr lang="en-US" sz="3600" b="1" dirty="0">
                <a:solidFill>
                  <a:srgbClr val="00B050"/>
                </a:solidFill>
                <a:latin typeface="Verdana" panose="020B0604030504040204" pitchFamily="34" charset="0"/>
                <a:ea typeface="Verdana" panose="020B0604030504040204" pitchFamily="34" charset="0"/>
                <a:cs typeface="Verdana" panose="020B0604030504040204" pitchFamily="34" charset="0"/>
              </a:rPr>
              <a:t>What is the difference between research methods and research design?</a:t>
            </a:r>
            <a:endParaRPr lang="en-GB" sz="3600" b="1" dirty="0">
              <a:solidFill>
                <a:srgbClr val="00B050"/>
              </a:solidFill>
              <a:latin typeface="Verdana" panose="020B0604030504040204" pitchFamily="34" charset="0"/>
              <a:ea typeface="Verdana" panose="020B0604030504040204" pitchFamily="34" charset="0"/>
              <a:cs typeface="Verdana" panose="020B0604030504040204" pitchFamily="34" charset="0"/>
            </a:endParaRPr>
          </a:p>
        </p:txBody>
      </p:sp>
      <p:sp>
        <p:nvSpPr>
          <p:cNvPr id="7" name="Text Placeholder 6">
            <a:extLst>
              <a:ext uri="{FF2B5EF4-FFF2-40B4-BE49-F238E27FC236}">
                <a16:creationId xmlns:a16="http://schemas.microsoft.com/office/drawing/2014/main" id="{F056212A-286E-EF0D-9A97-8DA066D29365}"/>
              </a:ext>
            </a:extLst>
          </p:cNvPr>
          <p:cNvSpPr>
            <a:spLocks noGrp="1"/>
          </p:cNvSpPr>
          <p:nvPr>
            <p:ph type="body" idx="1"/>
          </p:nvPr>
        </p:nvSpPr>
        <p:spPr/>
        <p:txBody>
          <a:bodyPr/>
          <a:lstStyle/>
          <a:p>
            <a:r>
              <a:rPr lang="en-GB" b="1" dirty="0">
                <a:latin typeface="Verdana" panose="020B0604030504040204" pitchFamily="34" charset="0"/>
                <a:ea typeface="Verdana" panose="020B0604030504040204" pitchFamily="34" charset="0"/>
                <a:cs typeface="Verdana" panose="020B0604030504040204" pitchFamily="34" charset="0"/>
              </a:rPr>
              <a:t>Research methods…</a:t>
            </a:r>
          </a:p>
        </p:txBody>
      </p:sp>
      <p:sp>
        <p:nvSpPr>
          <p:cNvPr id="8" name="Content Placeholder 7">
            <a:extLst>
              <a:ext uri="{FF2B5EF4-FFF2-40B4-BE49-F238E27FC236}">
                <a16:creationId xmlns:a16="http://schemas.microsoft.com/office/drawing/2014/main" id="{6E12F321-3AF2-B43A-F9B1-4BC4C6536291}"/>
              </a:ext>
            </a:extLst>
          </p:cNvPr>
          <p:cNvSpPr>
            <a:spLocks noGrp="1"/>
          </p:cNvSpPr>
          <p:nvPr>
            <p:ph sz="half" idx="2"/>
          </p:nvPr>
        </p:nvSpPr>
        <p:spPr>
          <a:xfrm>
            <a:off x="691078" y="2954564"/>
            <a:ext cx="5100122" cy="3792600"/>
          </a:xfrm>
        </p:spPr>
        <p:txBody>
          <a:bodyPr>
            <a:normAutofit/>
          </a:bodyPr>
          <a:lstStyle/>
          <a:p>
            <a:r>
              <a:rPr lang="en-GB" dirty="0">
                <a:latin typeface="Verdana" panose="020B0604030504040204" pitchFamily="34" charset="0"/>
                <a:ea typeface="Verdana" panose="020B0604030504040204" pitchFamily="34" charset="0"/>
                <a:cs typeface="Verdana" panose="020B0604030504040204" pitchFamily="34" charset="0"/>
              </a:rPr>
              <a:t>are the tools and procedures that will be used to collect and analyse data</a:t>
            </a:r>
          </a:p>
          <a:p>
            <a:endParaRPr lang="en-GB" dirty="0">
              <a:latin typeface="Verdana" panose="020B0604030504040204" pitchFamily="34" charset="0"/>
              <a:ea typeface="Verdana" panose="020B0604030504040204" pitchFamily="34" charset="0"/>
              <a:cs typeface="Verdana" panose="020B0604030504040204" pitchFamily="34" charset="0"/>
            </a:endParaRPr>
          </a:p>
          <a:p>
            <a:r>
              <a:rPr lang="en-GB" dirty="0">
                <a:latin typeface="Verdana" panose="020B0604030504040204" pitchFamily="34" charset="0"/>
                <a:ea typeface="Verdana" panose="020B0604030504040204" pitchFamily="34" charset="0"/>
                <a:cs typeface="Verdana" panose="020B0604030504040204" pitchFamily="34" charset="0"/>
              </a:rPr>
              <a:t>focus on the most suitable ways in which data can be collected</a:t>
            </a:r>
          </a:p>
          <a:p>
            <a:pPr marL="0" indent="0">
              <a:buNone/>
            </a:pPr>
            <a:endParaRPr lang="en-GB" dirty="0">
              <a:latin typeface="Verdana" panose="020B0604030504040204" pitchFamily="34" charset="0"/>
              <a:ea typeface="Verdana" panose="020B0604030504040204" pitchFamily="34" charset="0"/>
              <a:cs typeface="Verdana" panose="020B0604030504040204" pitchFamily="34" charset="0"/>
            </a:endParaRPr>
          </a:p>
          <a:p>
            <a:r>
              <a:rPr lang="en-GB" dirty="0">
                <a:latin typeface="Verdana" panose="020B0604030504040204" pitchFamily="34" charset="0"/>
                <a:ea typeface="Verdana" panose="020B0604030504040204" pitchFamily="34" charset="0"/>
                <a:cs typeface="Verdana" panose="020B0604030504040204" pitchFamily="34" charset="0"/>
              </a:rPr>
              <a:t>will depend on the research design</a:t>
            </a:r>
          </a:p>
        </p:txBody>
      </p:sp>
      <p:sp>
        <p:nvSpPr>
          <p:cNvPr id="9" name="Text Placeholder 8">
            <a:extLst>
              <a:ext uri="{FF2B5EF4-FFF2-40B4-BE49-F238E27FC236}">
                <a16:creationId xmlns:a16="http://schemas.microsoft.com/office/drawing/2014/main" id="{C6B689C4-F422-9B26-CF7F-E3DC7DB0A3DB}"/>
              </a:ext>
            </a:extLst>
          </p:cNvPr>
          <p:cNvSpPr>
            <a:spLocks noGrp="1"/>
          </p:cNvSpPr>
          <p:nvPr>
            <p:ph type="body" sz="quarter" idx="3"/>
          </p:nvPr>
        </p:nvSpPr>
        <p:spPr/>
        <p:txBody>
          <a:bodyPr/>
          <a:lstStyle/>
          <a:p>
            <a:r>
              <a:rPr lang="en-GB" b="1" dirty="0">
                <a:latin typeface="Verdana" panose="020B0604030504040204" pitchFamily="34" charset="0"/>
                <a:ea typeface="Verdana" panose="020B0604030504040204" pitchFamily="34" charset="0"/>
                <a:cs typeface="Verdana" panose="020B0604030504040204" pitchFamily="34" charset="0"/>
              </a:rPr>
              <a:t>Research design…</a:t>
            </a:r>
          </a:p>
        </p:txBody>
      </p:sp>
      <p:sp>
        <p:nvSpPr>
          <p:cNvPr id="10" name="Content Placeholder 9">
            <a:extLst>
              <a:ext uri="{FF2B5EF4-FFF2-40B4-BE49-F238E27FC236}">
                <a16:creationId xmlns:a16="http://schemas.microsoft.com/office/drawing/2014/main" id="{CB1F9463-14B4-9D5C-DFFC-84BFA71B8FFD}"/>
              </a:ext>
            </a:extLst>
          </p:cNvPr>
          <p:cNvSpPr>
            <a:spLocks noGrp="1"/>
          </p:cNvSpPr>
          <p:nvPr>
            <p:ph sz="quarter" idx="4"/>
          </p:nvPr>
        </p:nvSpPr>
        <p:spPr>
          <a:xfrm>
            <a:off x="6103350" y="2954564"/>
            <a:ext cx="5215813" cy="3792600"/>
          </a:xfrm>
        </p:spPr>
        <p:txBody>
          <a:bodyPr>
            <a:noAutofit/>
          </a:bodyPr>
          <a:lstStyle/>
          <a:p>
            <a:r>
              <a:rPr lang="en-GB" dirty="0">
                <a:latin typeface="Verdana" panose="020B0604030504040204" pitchFamily="34" charset="0"/>
                <a:ea typeface="Verdana" panose="020B0604030504040204" pitchFamily="34" charset="0"/>
                <a:cs typeface="Verdana" panose="020B0604030504040204" pitchFamily="34" charset="0"/>
              </a:rPr>
              <a:t>is the overall structure of the research</a:t>
            </a:r>
          </a:p>
          <a:p>
            <a:endParaRPr lang="en-GB" dirty="0">
              <a:latin typeface="Verdana" panose="020B0604030504040204" pitchFamily="34" charset="0"/>
              <a:ea typeface="Verdana" panose="020B0604030504040204" pitchFamily="34" charset="0"/>
              <a:cs typeface="Verdana" panose="020B0604030504040204" pitchFamily="34" charset="0"/>
            </a:endParaRPr>
          </a:p>
          <a:p>
            <a:r>
              <a:rPr lang="en-GB" dirty="0">
                <a:latin typeface="Verdana" panose="020B0604030504040204" pitchFamily="34" charset="0"/>
                <a:ea typeface="Verdana" panose="020B0604030504040204" pitchFamily="34" charset="0"/>
                <a:cs typeface="Verdana" panose="020B0604030504040204" pitchFamily="34" charset="0"/>
              </a:rPr>
              <a:t>focuses on the type of study that is planned and the results that might be expected</a:t>
            </a:r>
          </a:p>
          <a:p>
            <a:pPr marL="0" indent="0">
              <a:buNone/>
            </a:pPr>
            <a:endParaRPr lang="en-GB" dirty="0">
              <a:latin typeface="Verdana" panose="020B0604030504040204" pitchFamily="34" charset="0"/>
              <a:ea typeface="Verdana" panose="020B0604030504040204" pitchFamily="34" charset="0"/>
              <a:cs typeface="Verdana" panose="020B0604030504040204" pitchFamily="34" charset="0"/>
            </a:endParaRPr>
          </a:p>
          <a:p>
            <a:r>
              <a:rPr lang="en-GB" dirty="0">
                <a:latin typeface="Verdana" panose="020B0604030504040204" pitchFamily="34" charset="0"/>
                <a:ea typeface="Verdana" panose="020B0604030504040204" pitchFamily="34" charset="0"/>
                <a:cs typeface="Verdana" panose="020B0604030504040204" pitchFamily="34" charset="0"/>
              </a:rPr>
              <a:t>is based on the research question</a:t>
            </a:r>
          </a:p>
        </p:txBody>
      </p:sp>
    </p:spTree>
    <p:extLst>
      <p:ext uri="{BB962C8B-B14F-4D97-AF65-F5344CB8AC3E}">
        <p14:creationId xmlns:p14="http://schemas.microsoft.com/office/powerpoint/2010/main" val="3518818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63BDD8-36FC-48B0-8862-3B51BE4F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C15A19D0-2BD2-47E7-A51B-B8083A14E7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6641F14-42D8-42E0-8B56-FC0A08EB2E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F3FEF18-8973-49F1-B984-81E6307303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8FEE187-7ECD-4C55-BE26-0DA3DDE0E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8708818-667C-4218-8552-2975EB0047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FA1A626-67CE-4E24-974F-C432A21D1D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029D28-01D8-4EB8-B30C-79D6F14E6C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24E501C-EBFD-4E76-8F7F-9EFA76EFFD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04596B9-52A8-4717-8158-2204F86D95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1EC080A-A9BB-467A-92A9-D597436B74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5DD030-3FCC-4380-B680-8E171845F2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015E10D-03D4-4A67-8377-5B0A55F3D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DB96670-ACA9-42B6-87A2-E411999899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2BC8247-310E-48D0-9CEF-43BC6E41A2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2F09D0F-F86F-4AA5-AB1D-AAB1E5BA92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9569AF0-6598-4FCC-803D-B3C3DE030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1B68A9D-7921-44B8-8464-E36F028EEA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68EB3D7-2443-4764-9991-B691C090C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A6128C1-7748-441C-94E4-1874BB5779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276682F-0434-4D7E-B400-2DF99D969B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CD2F02B-2688-4DCD-9610-1C086528FC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BA0DA4B-915F-4A6D-8368-BE7B53E426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01711BC-8D96-4E1F-934B-9E382A617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364551E-CB94-4200-809A-9E33122BA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64389BE-74F0-4F54-9DE0-2BCB33C78F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6721F72-5343-46B1-AFC1-6DF4FF771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4A528A6-14EE-4010-93CB-95F75CB96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186140D-084D-4621-A556-65927AB449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2049A17-7EE3-4BEF-B630-AD0AB020E6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223B596-7D86-4AF3-AE7E-A696FEF114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F7FC8FA-C1DE-4F38-BCDA-464A54783E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B5BEFE2E-F050-46F9-BAD0-939F37AA99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63D6C682-FD57-4DF7-854F-DD140E1E2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2" y="1516213"/>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E6C07E7-21D7-1184-5C56-E98CBEB919B9}"/>
              </a:ext>
            </a:extLst>
          </p:cNvPr>
          <p:cNvSpPr>
            <a:spLocks noGrp="1"/>
          </p:cNvSpPr>
          <p:nvPr>
            <p:ph type="title"/>
          </p:nvPr>
        </p:nvSpPr>
        <p:spPr>
          <a:xfrm>
            <a:off x="691079" y="725951"/>
            <a:ext cx="10325000" cy="1380515"/>
          </a:xfrm>
        </p:spPr>
        <p:txBody>
          <a:bodyPr>
            <a:normAutofit/>
          </a:bodyPr>
          <a:lstStyle/>
          <a:p>
            <a:r>
              <a:rPr lang="en-US" sz="4000" b="1" dirty="0">
                <a:solidFill>
                  <a:srgbClr val="00B050"/>
                </a:solidFill>
                <a:latin typeface="Verdana" panose="020B0604030504040204" pitchFamily="34" charset="0"/>
                <a:ea typeface="Verdana" panose="020B0604030504040204" pitchFamily="34" charset="0"/>
                <a:cs typeface="Verdana" panose="020B0604030504040204" pitchFamily="34" charset="0"/>
              </a:rPr>
              <a:t>What is ‘research design’?</a:t>
            </a:r>
            <a:endParaRPr lang="en-GB" sz="4000" b="1" dirty="0">
              <a:solidFill>
                <a:srgbClr val="00B050"/>
              </a:solidFill>
              <a:latin typeface="Verdana" panose="020B0604030504040204" pitchFamily="34" charset="0"/>
              <a:ea typeface="Verdana" panose="020B0604030504040204" pitchFamily="34" charset="0"/>
              <a:cs typeface="Verdana" panose="020B0604030504040204" pitchFamily="34" charset="0"/>
            </a:endParaRPr>
          </a:p>
        </p:txBody>
      </p:sp>
      <p:graphicFrame>
        <p:nvGraphicFramePr>
          <p:cNvPr id="5" name="Content Placeholder 2">
            <a:extLst>
              <a:ext uri="{FF2B5EF4-FFF2-40B4-BE49-F238E27FC236}">
                <a16:creationId xmlns:a16="http://schemas.microsoft.com/office/drawing/2014/main" id="{B8705458-E6F4-56A4-638F-BBCE633BB1A1}"/>
              </a:ext>
            </a:extLst>
          </p:cNvPr>
          <p:cNvGraphicFramePr>
            <a:graphicFrameLocks noGrp="1"/>
          </p:cNvGraphicFramePr>
          <p:nvPr>
            <p:ph idx="1"/>
            <p:extLst>
              <p:ext uri="{D42A27DB-BD31-4B8C-83A1-F6EECF244321}">
                <p14:modId xmlns:p14="http://schemas.microsoft.com/office/powerpoint/2010/main" val="3886308211"/>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44924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E0418BE5-560E-4E49-B12D-B555511FED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49D1162-73B9-420F-BCBE-95039D00C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BA76FE-316A-48E2-A03B-4E05691C43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678FBC-A6AD-4422-BA24-A4172F8862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D3C5C3E-2D08-43F0-AFAC-E15360CA7D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0BEAC62-AF92-4A65-9790-6F6E0C6C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C77D7C5-E76E-4E82-BFC4-9A75D2C80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66E0152-96B9-4067-80D3-D9BDE6D7EC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918AFCC-B9DA-4092-8FBA-2CFEDB0388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1EC7D33-C87E-4812-A722-53C5D9927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5F239E3-501A-4C3C-9BE4-6BFA0D3126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B62BF3B-95BB-4188-AAE5-015A0EF3D1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14E5F0F-0124-40D0-A0BF-AE307A0E15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BADC3B1-26C7-4CF1-B29D-4D0DEA3E26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0A7DF6E-1132-4A80-9B18-593B1ACD77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F19589-10D8-4A8F-A0B1-F7CE380E30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8E6BB32-C4F8-4914-88D3-7DC5E79D0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8F046EE-9DBA-4924-A19C-ED8741F5F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AABBC44-ABA8-4913-824E-64D3447246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4272B22-1C39-47A0-8551-73666AFBEE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CDFF66-464C-4ABF-BB01-00500A3B75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079FC88-BD3B-4C04-9B90-0FC93C1792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1FCAED8-8687-4141-A7C3-0D88ACEDFE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65038E6-7B32-460F-B804-D6C105FF4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EC5DAE85-AD17-454B-AB64-CEFF52FDAB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C603643-2066-4967-AE4B-9DA143843B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37E9533-9B07-43E3-B939-7BADC01FEE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DCCAAEE-AB2E-4534-893A-3DB109499F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8BD39A2-970F-4714-AAA6-67EE99A0EA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F4A1387-348B-4E46-9B65-FDF76ED0EF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F5DAF27-A54D-442A-93E4-BA7F04EAE3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5" name="Rectangle 4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52" name="Content Placeholder 51" descr="Table&#10;&#10;Description automatically generated">
            <a:extLst>
              <a:ext uri="{FF2B5EF4-FFF2-40B4-BE49-F238E27FC236}">
                <a16:creationId xmlns:a16="http://schemas.microsoft.com/office/drawing/2014/main" id="{A0F7044B-479B-05EE-F47B-E52CFA21055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978" y="664372"/>
            <a:ext cx="11921270" cy="5850195"/>
          </a:xfrm>
        </p:spPr>
      </p:pic>
    </p:spTree>
    <p:extLst>
      <p:ext uri="{BB962C8B-B14F-4D97-AF65-F5344CB8AC3E}">
        <p14:creationId xmlns:p14="http://schemas.microsoft.com/office/powerpoint/2010/main" val="39812172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B8304-2F91-07A1-441B-D0C96CB82713}"/>
              </a:ext>
            </a:extLst>
          </p:cNvPr>
          <p:cNvSpPr>
            <a:spLocks noGrp="1"/>
          </p:cNvSpPr>
          <p:nvPr>
            <p:ph type="title"/>
          </p:nvPr>
        </p:nvSpPr>
        <p:spPr/>
        <p:txBody>
          <a:bodyPr>
            <a:normAutofit/>
          </a:bodyPr>
          <a:lstStyle/>
          <a:p>
            <a:r>
              <a:rPr lang="en-GB" sz="4000" b="1" spc="-10" dirty="0">
                <a:solidFill>
                  <a:srgbClr val="00B050"/>
                </a:solidFill>
                <a:effectLst/>
                <a:latin typeface="Verdana" panose="020B0604030504040204" pitchFamily="34" charset="0"/>
                <a:ea typeface="Verdana" panose="020B0604030504040204" pitchFamily="34" charset="0"/>
                <a:cs typeface="Verdana" panose="020B0604030504040204" pitchFamily="34" charset="0"/>
              </a:rPr>
              <a:t>KQ2 - How does the theoretical frame shape the analysis of data? </a:t>
            </a:r>
            <a:endParaRPr lang="en-GB" sz="4000" b="1" dirty="0">
              <a:solidFill>
                <a:srgbClr val="00B050"/>
              </a:solidFill>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a:extLst>
              <a:ext uri="{FF2B5EF4-FFF2-40B4-BE49-F238E27FC236}">
                <a16:creationId xmlns:a16="http://schemas.microsoft.com/office/drawing/2014/main" id="{C0970AEA-8AC5-388E-2337-FF96040EFE47}"/>
              </a:ext>
            </a:extLst>
          </p:cNvPr>
          <p:cNvSpPr>
            <a:spLocks noGrp="1"/>
          </p:cNvSpPr>
          <p:nvPr>
            <p:ph idx="1"/>
          </p:nvPr>
        </p:nvSpPr>
        <p:spPr>
          <a:xfrm>
            <a:off x="691079" y="2507587"/>
            <a:ext cx="10325000" cy="3396979"/>
          </a:xfrm>
        </p:spPr>
        <p:txBody>
          <a:bodyPr>
            <a:normAutofit/>
          </a:bodyPr>
          <a:lstStyle/>
          <a:p>
            <a:pPr marL="0" indent="0">
              <a:buNone/>
            </a:pPr>
            <a:r>
              <a:rPr lang="en-GB" sz="24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The development of the theoretical framework helps to clarify your implicit theory in a manner that is more clearly defined.  </a:t>
            </a:r>
          </a:p>
          <a:p>
            <a:pPr marL="0" indent="0">
              <a:buNone/>
            </a:pPr>
            <a:endParaRPr lang="en-GB" sz="2400" dirty="0">
              <a:solidFill>
                <a:schemeClr val="tx1"/>
              </a:solidFill>
              <a:latin typeface="Verdana" panose="020B0604030504040204" pitchFamily="34" charset="0"/>
              <a:ea typeface="Verdana" panose="020B0604030504040204" pitchFamily="34" charset="0"/>
              <a:cs typeface="Verdana" panose="020B0604030504040204" pitchFamily="34" charset="0"/>
            </a:endParaRPr>
          </a:p>
          <a:p>
            <a:pPr marL="0" indent="0">
              <a:buNone/>
            </a:pPr>
            <a:endParaRPr lang="en-GB" sz="24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endParaRPr>
          </a:p>
          <a:p>
            <a:pPr marL="0" indent="0">
              <a:buNone/>
            </a:pPr>
            <a:r>
              <a:rPr lang="en-GB" sz="2400" b="0" i="0" dirty="0">
                <a:solidFill>
                  <a:schemeClr val="tx1"/>
                </a:solidFill>
                <a:effectLst/>
                <a:latin typeface="Verdana" panose="020B0604030504040204" pitchFamily="34" charset="0"/>
                <a:ea typeface="Verdana" panose="020B0604030504040204" pitchFamily="34" charset="0"/>
                <a:cs typeface="Verdana" panose="020B0604030504040204" pitchFamily="34" charset="0"/>
              </a:rPr>
              <a:t>It helps you to consider possible frameworks and to reduce biases that may sway your interpretation. </a:t>
            </a:r>
          </a:p>
        </p:txBody>
      </p:sp>
    </p:spTree>
    <p:extLst>
      <p:ext uri="{BB962C8B-B14F-4D97-AF65-F5344CB8AC3E}">
        <p14:creationId xmlns:p14="http://schemas.microsoft.com/office/powerpoint/2010/main" val="2912674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6C6B-B714-828F-1A52-A2525A39CB9F}"/>
              </a:ext>
            </a:extLst>
          </p:cNvPr>
          <p:cNvSpPr>
            <a:spLocks noGrp="1"/>
          </p:cNvSpPr>
          <p:nvPr>
            <p:ph type="title"/>
          </p:nvPr>
        </p:nvSpPr>
        <p:spPr>
          <a:xfrm>
            <a:off x="691078" y="254898"/>
            <a:ext cx="10295577" cy="936594"/>
          </a:xfrm>
        </p:spPr>
        <p:txBody>
          <a:bodyPr>
            <a:normAutofit/>
          </a:bodyPr>
          <a:lstStyle/>
          <a:p>
            <a:r>
              <a:rPr lang="en-GB" sz="3200" b="1" dirty="0">
                <a:solidFill>
                  <a:srgbClr val="00B050"/>
                </a:solidFill>
                <a:effectLst/>
                <a:latin typeface="Verdana" panose="020B0604030504040204" pitchFamily="34" charset="0"/>
                <a:ea typeface="Verdana" panose="020B0604030504040204" pitchFamily="34" charset="0"/>
                <a:cs typeface="Verdana" panose="020B0604030504040204" pitchFamily="34" charset="0"/>
              </a:rPr>
              <a:t>Preparatory task: Before Monday 3 July / 1 </a:t>
            </a:r>
            <a:endParaRPr lang="en-GB" sz="3200" dirty="0">
              <a:solidFill>
                <a:srgbClr val="00B050"/>
              </a:solidFill>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a:extLst>
              <a:ext uri="{FF2B5EF4-FFF2-40B4-BE49-F238E27FC236}">
                <a16:creationId xmlns:a16="http://schemas.microsoft.com/office/drawing/2014/main" id="{C119E6F4-D2E8-7947-8990-2DF56F42CF84}"/>
              </a:ext>
            </a:extLst>
          </p:cNvPr>
          <p:cNvSpPr>
            <a:spLocks noGrp="1"/>
          </p:cNvSpPr>
          <p:nvPr>
            <p:ph idx="1"/>
          </p:nvPr>
        </p:nvSpPr>
        <p:spPr>
          <a:xfrm>
            <a:off x="803564" y="1191492"/>
            <a:ext cx="10994623" cy="5508713"/>
          </a:xfrm>
        </p:spPr>
        <p:txBody>
          <a:bodyPr>
            <a:noAutofit/>
          </a:bodyPr>
          <a:lstStyle/>
          <a:p>
            <a:pPr marL="68580"/>
            <a:r>
              <a:rPr lang="en-GB" sz="2400" dirty="0">
                <a:effectLst/>
                <a:latin typeface="Verdana" panose="020B0604030504040204" pitchFamily="34" charset="0"/>
                <a:ea typeface="Verdana" panose="020B0604030504040204" pitchFamily="34" charset="0"/>
                <a:cs typeface="Verdana" panose="020B0604030504040204" pitchFamily="34" charset="0"/>
              </a:rPr>
              <a:t>Design a a diagram outlining your research design.</a:t>
            </a:r>
          </a:p>
          <a:p>
            <a:pPr marL="68580"/>
            <a:endParaRPr lang="en-GB" sz="2400" dirty="0">
              <a:effectLst/>
              <a:latin typeface="Verdana" panose="020B0604030504040204" pitchFamily="34" charset="0"/>
              <a:ea typeface="Verdana" panose="020B0604030504040204" pitchFamily="34" charset="0"/>
              <a:cs typeface="Verdana" panose="020B0604030504040204" pitchFamily="34" charset="0"/>
            </a:endParaRPr>
          </a:p>
          <a:p>
            <a:pPr marL="68580"/>
            <a:r>
              <a:rPr lang="en-GB" sz="2400" dirty="0">
                <a:effectLst/>
                <a:latin typeface="Verdana" panose="020B0604030504040204" pitchFamily="34" charset="0"/>
                <a:ea typeface="Verdana" panose="020B0604030504040204" pitchFamily="34" charset="0"/>
                <a:cs typeface="Verdana" panose="020B0604030504040204" pitchFamily="34" charset="0"/>
              </a:rPr>
              <a:t>This might take the form of a flow diagram, a timeline or a table. </a:t>
            </a:r>
          </a:p>
          <a:p>
            <a:pPr marL="0" indent="0">
              <a:buNone/>
            </a:pPr>
            <a:endParaRPr lang="en-GB" sz="2400" dirty="0">
              <a:effectLst/>
              <a:latin typeface="Verdana" panose="020B0604030504040204" pitchFamily="34" charset="0"/>
              <a:ea typeface="Verdana" panose="020B0604030504040204" pitchFamily="34" charset="0"/>
              <a:cs typeface="Verdana" panose="020B0604030504040204" pitchFamily="34" charset="0"/>
            </a:endParaRPr>
          </a:p>
          <a:p>
            <a:pPr marL="68580"/>
            <a:r>
              <a:rPr lang="en-GB" sz="2400" dirty="0">
                <a:effectLst/>
                <a:latin typeface="Verdana" panose="020B0604030504040204" pitchFamily="34" charset="0"/>
                <a:ea typeface="Verdana" panose="020B0604030504040204" pitchFamily="34" charset="0"/>
                <a:cs typeface="Verdana" panose="020B0604030504040204" pitchFamily="34" charset="0"/>
              </a:rPr>
              <a:t>It should show the research activity of the project and, where needed, indicate where there are dependencies/ steps in your design (for example, when the outcomes of a survey will inform the question design for an interview). </a:t>
            </a:r>
          </a:p>
          <a:p>
            <a:pPr marL="0" indent="0">
              <a:buNone/>
            </a:pPr>
            <a:endParaRPr lang="en-GB" sz="2400" dirty="0">
              <a:effectLst/>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24723005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114D-2164-984A-557D-9FE914BCFE22}"/>
              </a:ext>
            </a:extLst>
          </p:cNvPr>
          <p:cNvSpPr>
            <a:spLocks noGrp="1"/>
          </p:cNvSpPr>
          <p:nvPr>
            <p:ph type="title"/>
          </p:nvPr>
        </p:nvSpPr>
        <p:spPr/>
        <p:txBody>
          <a:bodyPr/>
          <a:lstStyle/>
          <a:p>
            <a:r>
              <a:rPr lang="en-GB" sz="4400" b="1" dirty="0">
                <a:solidFill>
                  <a:srgbClr val="00B050"/>
                </a:solidFill>
                <a:effectLst/>
                <a:latin typeface="Verdana" panose="020B0604030504040204" pitchFamily="34" charset="0"/>
                <a:ea typeface="Verdana" panose="020B0604030504040204" pitchFamily="34" charset="0"/>
                <a:cs typeface="Verdana" panose="020B0604030504040204" pitchFamily="34" charset="0"/>
              </a:rPr>
              <a:t>Preparatory task before Mon 3 July / 2</a:t>
            </a:r>
            <a:endParaRPr lang="en-US" dirty="0">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a:extLst>
              <a:ext uri="{FF2B5EF4-FFF2-40B4-BE49-F238E27FC236}">
                <a16:creationId xmlns:a16="http://schemas.microsoft.com/office/drawing/2014/main" id="{5524579F-9057-7583-41E6-365A048A4E5B}"/>
              </a:ext>
            </a:extLst>
          </p:cNvPr>
          <p:cNvSpPr>
            <a:spLocks noGrp="1"/>
          </p:cNvSpPr>
          <p:nvPr>
            <p:ph idx="1"/>
          </p:nvPr>
        </p:nvSpPr>
        <p:spPr/>
        <p:txBody>
          <a:bodyPr/>
          <a:lstStyle/>
          <a:p>
            <a:pPr marL="68580"/>
            <a:r>
              <a:rPr lang="en-GB" sz="2400" dirty="0">
                <a:effectLst/>
                <a:latin typeface="Verdana" panose="020B0604030504040204" pitchFamily="34" charset="0"/>
                <a:ea typeface="Verdana" panose="020B0604030504040204" pitchFamily="34" charset="0"/>
                <a:cs typeface="Verdana" panose="020B0604030504040204" pitchFamily="34" charset="0"/>
              </a:rPr>
              <a:t>Try to summarise on a PP slide in order to present to other members of your group</a:t>
            </a:r>
          </a:p>
          <a:p>
            <a:pPr marL="0" indent="0">
              <a:buNone/>
            </a:pPr>
            <a:endParaRPr lang="en-GB" sz="2400" dirty="0">
              <a:effectLst/>
              <a:latin typeface="Verdana" panose="020B0604030504040204" pitchFamily="34" charset="0"/>
              <a:ea typeface="Verdana" panose="020B0604030504040204" pitchFamily="34" charset="0"/>
              <a:cs typeface="Verdana" panose="020B0604030504040204" pitchFamily="34" charset="0"/>
            </a:endParaRPr>
          </a:p>
          <a:p>
            <a:pPr marL="68580"/>
            <a:r>
              <a:rPr lang="en-GB" sz="2400" dirty="0">
                <a:effectLst/>
                <a:latin typeface="Verdana" panose="020B0604030504040204" pitchFamily="34" charset="0"/>
                <a:ea typeface="Verdana" panose="020B0604030504040204" pitchFamily="34" charset="0"/>
                <a:cs typeface="Verdana" panose="020B0604030504040204" pitchFamily="34" charset="0"/>
              </a:rPr>
              <a:t>Consider your theoretical frame – what understandings are framing /guiding your project design and intentions?</a:t>
            </a:r>
          </a:p>
          <a:p>
            <a:pPr marL="68580"/>
            <a:endParaRPr lang="en-GB" sz="2400" spc="-10" dirty="0">
              <a:latin typeface="Verdana" panose="020B0604030504040204" pitchFamily="34" charset="0"/>
              <a:ea typeface="Verdana" panose="020B0604030504040204" pitchFamily="34" charset="0"/>
              <a:cs typeface="Verdana" panose="020B0604030504040204" pitchFamily="34" charset="0"/>
            </a:endParaRPr>
          </a:p>
          <a:p>
            <a:pPr marL="68580"/>
            <a:r>
              <a:rPr lang="en-GB" sz="2400" spc="-10" dirty="0">
                <a:effectLst/>
                <a:latin typeface="Verdana" panose="020B0604030504040204" pitchFamily="34" charset="0"/>
                <a:ea typeface="Verdana" panose="020B0604030504040204" pitchFamily="34" charset="0"/>
                <a:cs typeface="Verdana" panose="020B0604030504040204" pitchFamily="34" charset="0"/>
              </a:rPr>
              <a:t>Can you respond to Flick’s questions- see following slide</a:t>
            </a:r>
          </a:p>
          <a:p>
            <a:endParaRPr lang="en-US" dirty="0"/>
          </a:p>
        </p:txBody>
      </p:sp>
    </p:spTree>
    <p:extLst>
      <p:ext uri="{BB962C8B-B14F-4D97-AF65-F5344CB8AC3E}">
        <p14:creationId xmlns:p14="http://schemas.microsoft.com/office/powerpoint/2010/main" val="19006962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7C00B-B8E5-CB75-1B1F-649C678F5802}"/>
              </a:ext>
            </a:extLst>
          </p:cNvPr>
          <p:cNvSpPr>
            <a:spLocks noGrp="1"/>
          </p:cNvSpPr>
          <p:nvPr>
            <p:ph type="title"/>
          </p:nvPr>
        </p:nvSpPr>
        <p:spPr>
          <a:xfrm>
            <a:off x="565148" y="0"/>
            <a:ext cx="10325000" cy="1442463"/>
          </a:xfrm>
        </p:spPr>
        <p:txBody>
          <a:bodyPr>
            <a:normAutofit/>
          </a:bodyPr>
          <a:lstStyle/>
          <a:p>
            <a:r>
              <a:rPr lang="en-GB" sz="3600" b="1" spc="-10" dirty="0">
                <a:solidFill>
                  <a:srgbClr val="00B050"/>
                </a:solidFill>
                <a:effectLst/>
                <a:latin typeface="Verdana" panose="020B0604030504040204" pitchFamily="34" charset="0"/>
                <a:ea typeface="Verdana" panose="020B0604030504040204" pitchFamily="34" charset="0"/>
                <a:cs typeface="Verdana" panose="020B0604030504040204" pitchFamily="34" charset="0"/>
              </a:rPr>
              <a:t>Flick’s questions </a:t>
            </a:r>
            <a:endParaRPr lang="en-GB" sz="3600" b="1" dirty="0">
              <a:solidFill>
                <a:srgbClr val="00B050"/>
              </a:solidFill>
              <a:latin typeface="Verdana" panose="020B0604030504040204" pitchFamily="34" charset="0"/>
              <a:ea typeface="Verdana" panose="020B0604030504040204" pitchFamily="34" charset="0"/>
              <a:cs typeface="Verdana" panose="020B0604030504040204" pitchFamily="34" charset="0"/>
            </a:endParaRPr>
          </a:p>
        </p:txBody>
      </p:sp>
      <p:sp>
        <p:nvSpPr>
          <p:cNvPr id="3" name="Content Placeholder 2">
            <a:extLst>
              <a:ext uri="{FF2B5EF4-FFF2-40B4-BE49-F238E27FC236}">
                <a16:creationId xmlns:a16="http://schemas.microsoft.com/office/drawing/2014/main" id="{1976DD18-F588-3DB3-9BE8-782D6E6A9F7B}"/>
              </a:ext>
            </a:extLst>
          </p:cNvPr>
          <p:cNvSpPr>
            <a:spLocks noGrp="1"/>
          </p:cNvSpPr>
          <p:nvPr>
            <p:ph idx="1"/>
          </p:nvPr>
        </p:nvSpPr>
        <p:spPr>
          <a:xfrm>
            <a:off x="692726" y="1634835"/>
            <a:ext cx="11118273" cy="4738255"/>
          </a:xfrm>
        </p:spPr>
        <p:txBody>
          <a:bodyPr>
            <a:noAutofit/>
          </a:bodyPr>
          <a:lstStyle/>
          <a:p>
            <a:r>
              <a:rPr lang="en-GB" sz="2400" dirty="0">
                <a:latin typeface="Verdana" panose="020B0604030504040204" pitchFamily="34" charset="0"/>
                <a:ea typeface="Verdana" panose="020B0604030504040204" pitchFamily="34" charset="0"/>
                <a:cs typeface="Verdana" panose="020B0604030504040204" pitchFamily="34" charset="0"/>
              </a:rPr>
              <a:t>On which epistemological and theorical frameworks will you base your study?</a:t>
            </a:r>
          </a:p>
          <a:p>
            <a:r>
              <a:rPr lang="en-GB" sz="2400" dirty="0">
                <a:latin typeface="Verdana" panose="020B0604030504040204" pitchFamily="34" charset="0"/>
                <a:ea typeface="Verdana" panose="020B0604030504040204" pitchFamily="34" charset="0"/>
                <a:cs typeface="Verdana" panose="020B0604030504040204" pitchFamily="34" charset="0"/>
              </a:rPr>
              <a:t>How do you take these backgrounds into account in your study?</a:t>
            </a:r>
          </a:p>
          <a:p>
            <a:r>
              <a:rPr lang="en-GB" sz="2400" dirty="0">
                <a:latin typeface="Verdana" panose="020B0604030504040204" pitchFamily="34" charset="0"/>
                <a:ea typeface="Verdana" panose="020B0604030504040204" pitchFamily="34" charset="0"/>
                <a:cs typeface="Verdana" panose="020B0604030504040204" pitchFamily="34" charset="0"/>
              </a:rPr>
              <a:t>How do you take the participants’ viewpoints into account and how do you incorporate them in the research and in their analysis?</a:t>
            </a:r>
          </a:p>
          <a:p>
            <a:r>
              <a:rPr lang="en-GB" sz="2400" dirty="0">
                <a:latin typeface="Verdana" panose="020B0604030504040204" pitchFamily="34" charset="0"/>
                <a:ea typeface="Verdana" panose="020B0604030504040204" pitchFamily="34" charset="0"/>
                <a:cs typeface="Verdana" panose="020B0604030504040204" pitchFamily="34" charset="0"/>
              </a:rPr>
              <a:t>Which methodological consequences follow for your study? ( For example- if you start from a constructivist epistemology? How do you put these consequences into concrete terms?</a:t>
            </a:r>
          </a:p>
          <a:p>
            <a:r>
              <a:rPr lang="en-GB" sz="2400" dirty="0">
                <a:latin typeface="Verdana" panose="020B0604030504040204" pitchFamily="34" charset="0"/>
                <a:ea typeface="Verdana" panose="020B0604030504040204" pitchFamily="34" charset="0"/>
                <a:cs typeface="Verdana" panose="020B0604030504040204" pitchFamily="34" charset="0"/>
              </a:rPr>
              <a:t>How do the methods / tools you chose fit the epistemological assumptions the study is based upon?</a:t>
            </a:r>
          </a:p>
        </p:txBody>
      </p:sp>
    </p:spTree>
    <p:extLst>
      <p:ext uri="{BB962C8B-B14F-4D97-AF65-F5344CB8AC3E}">
        <p14:creationId xmlns:p14="http://schemas.microsoft.com/office/powerpoint/2010/main" val="2903698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E0418BE5-560E-4E49-B12D-B555511FED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49D1162-73B9-420F-BCBE-95039D00C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2BA76FE-316A-48E2-A03B-4E05691C43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E678FBC-A6AD-4422-BA24-A4172F8862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D3C5C3E-2D08-43F0-AFAC-E15360CA7D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0BEAC62-AF92-4A65-9790-6F6E0C6C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C77D7C5-E76E-4E82-BFC4-9A75D2C808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66E0152-96B9-4067-80D3-D9BDE6D7EC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918AFCC-B9DA-4092-8FBA-2CFEDB0388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1EC7D33-C87E-4812-A722-53C5D9927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5F239E3-501A-4C3C-9BE4-6BFA0D3126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B62BF3B-95BB-4188-AAE5-015A0EF3D1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4E5F0F-0124-40D0-A0BF-AE307A0E15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BADC3B1-26C7-4CF1-B29D-4D0DEA3E26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0A7DF6E-1132-4A80-9B18-593B1ACD77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EF19589-10D8-4A8F-A0B1-F7CE380E30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8E6BB32-C4F8-4914-88D3-7DC5E79D0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A8F046EE-9DBA-4924-A19C-ED8741F5F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AABBC44-ABA8-4913-824E-64D3447246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4272B22-1C39-47A0-8551-73666AFBEE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8CDFF66-464C-4ABF-BB01-00500A3B75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079FC88-BD3B-4C04-9B90-0FC93C1792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FCAED8-8687-4141-A7C3-0D88ACEDFEC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65038E6-7B32-460F-B804-D6C105FF44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C5DAE85-AD17-454B-AB64-CEFF52FDAB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C603643-2066-4967-AE4B-9DA143843B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E9533-9B07-43E3-B939-7BADC01FEE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DCCAAEE-AB2E-4534-893A-3DB109499F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8BD39A2-970F-4714-AAA6-67EE99A0EA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F4A1387-348B-4E46-9B65-FDF76ED0EF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F5DAF27-A54D-442A-93E4-BA7F04EAE3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43" name="Rectangle 42">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pic>
        <p:nvPicPr>
          <p:cNvPr id="5" name="Content Placeholder 4" descr="Diagram">
            <a:extLst>
              <a:ext uri="{FF2B5EF4-FFF2-40B4-BE49-F238E27FC236}">
                <a16:creationId xmlns:a16="http://schemas.microsoft.com/office/drawing/2014/main" id="{B4C9329D-B903-25BE-1878-C034E52E236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b="29907"/>
          <a:stretch/>
        </p:blipFill>
        <p:spPr>
          <a:xfrm>
            <a:off x="20" y="10"/>
            <a:ext cx="12191980" cy="6857990"/>
          </a:xfrm>
          <a:prstGeom prst="rect">
            <a:avLst/>
          </a:prstGeom>
        </p:spPr>
      </p:pic>
    </p:spTree>
    <p:extLst>
      <p:ext uri="{BB962C8B-B14F-4D97-AF65-F5344CB8AC3E}">
        <p14:creationId xmlns:p14="http://schemas.microsoft.com/office/powerpoint/2010/main" val="29569026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72B5-B272-A7E6-39F7-3C8BA7962FA8}"/>
              </a:ext>
            </a:extLst>
          </p:cNvPr>
          <p:cNvSpPr>
            <a:spLocks noGrp="1"/>
          </p:cNvSpPr>
          <p:nvPr>
            <p:ph type="title"/>
          </p:nvPr>
        </p:nvSpPr>
        <p:spPr/>
        <p:txBody>
          <a:bodyPr/>
          <a:lstStyle/>
          <a:p>
            <a:r>
              <a:rPr lang="en-GB" b="1" dirty="0">
                <a:solidFill>
                  <a:srgbClr val="00B050"/>
                </a:solidFill>
                <a:latin typeface="Verdana" panose="020B0604030504040204" pitchFamily="34" charset="0"/>
                <a:ea typeface="Verdana" panose="020B0604030504040204" pitchFamily="34" charset="0"/>
                <a:cs typeface="Verdana" panose="020B0604030504040204" pitchFamily="34" charset="0"/>
              </a:rPr>
              <a:t>Key Questions </a:t>
            </a:r>
          </a:p>
        </p:txBody>
      </p:sp>
      <p:sp>
        <p:nvSpPr>
          <p:cNvPr id="3" name="Content Placeholder 2">
            <a:extLst>
              <a:ext uri="{FF2B5EF4-FFF2-40B4-BE49-F238E27FC236}">
                <a16:creationId xmlns:a16="http://schemas.microsoft.com/office/drawing/2014/main" id="{72BF74F8-42AA-4E27-039B-F39172F4E841}"/>
              </a:ext>
            </a:extLst>
          </p:cNvPr>
          <p:cNvSpPr>
            <a:spLocks noGrp="1"/>
          </p:cNvSpPr>
          <p:nvPr>
            <p:ph idx="1"/>
          </p:nvPr>
        </p:nvSpPr>
        <p:spPr>
          <a:xfrm>
            <a:off x="691079" y="2563091"/>
            <a:ext cx="10325000" cy="3341475"/>
          </a:xfrm>
        </p:spPr>
        <p:txBody>
          <a:bodyPr/>
          <a:lstStyle/>
          <a:p>
            <a:pPr marL="342900" lvl="0" indent="-342900">
              <a:lnSpc>
                <a:spcPts val="1365"/>
              </a:lnSpc>
              <a:buFont typeface="Symbol" panose="05050102010706020507" pitchFamily="18" charset="2"/>
              <a:buChar char="-"/>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0" lvl="0" indent="0">
              <a:lnSpc>
                <a:spcPts val="1365"/>
              </a:lnSpc>
              <a:buNone/>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0" lvl="0" indent="0">
              <a:lnSpc>
                <a:spcPts val="1365"/>
              </a:lnSpc>
              <a:buNone/>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0" lvl="0" indent="0">
              <a:lnSpc>
                <a:spcPts val="1365"/>
              </a:lnSpc>
              <a:buNone/>
              <a:tabLst>
                <a:tab pos="525780" algn="l"/>
                <a:tab pos="526415" algn="l"/>
              </a:tabLst>
            </a:pPr>
            <a:r>
              <a:rPr lang="en-GB" sz="3000" spc="-10" dirty="0">
                <a:effectLst/>
                <a:latin typeface="Calibri" panose="020F0502020204030204" pitchFamily="34" charset="0"/>
                <a:ea typeface="Verdana" panose="020B0604030504040204" pitchFamily="34" charset="0"/>
                <a:cs typeface="Calibri" panose="020F0502020204030204" pitchFamily="34" charset="0"/>
              </a:rPr>
              <a:t> </a:t>
            </a:r>
          </a:p>
          <a:p>
            <a:pPr marL="342900" lvl="0" indent="-342900">
              <a:lnSpc>
                <a:spcPts val="1365"/>
              </a:lnSpc>
              <a:buFont typeface="Symbol" panose="05050102010706020507" pitchFamily="18" charset="2"/>
              <a:buChar char="-"/>
              <a:tabLst>
                <a:tab pos="525780" algn="l"/>
                <a:tab pos="526415" algn="l"/>
              </a:tabLst>
            </a:pPr>
            <a:r>
              <a:rPr lang="en-GB" sz="3000" spc="-10" dirty="0">
                <a:effectLst/>
                <a:latin typeface="Calibri" panose="020F0502020204030204" pitchFamily="34" charset="0"/>
                <a:ea typeface="Verdana" panose="020B0604030504040204" pitchFamily="34" charset="0"/>
                <a:cs typeface="Calibri" panose="020F0502020204030204" pitchFamily="34" charset="0"/>
              </a:rPr>
              <a:t>What does a report of the methodology look like?</a:t>
            </a:r>
          </a:p>
          <a:p>
            <a:pPr marL="0" lvl="0" indent="0">
              <a:lnSpc>
                <a:spcPts val="1365"/>
              </a:lnSpc>
              <a:buNone/>
              <a:tabLst>
                <a:tab pos="525780" algn="l"/>
                <a:tab pos="526415" algn="l"/>
              </a:tabLst>
            </a:pPr>
            <a:endParaRPr lang="en-GB" sz="3000" spc="-10" dirty="0">
              <a:effectLst/>
              <a:latin typeface="Calibri" panose="020F0502020204030204" pitchFamily="34" charset="0"/>
              <a:ea typeface="Verdana" panose="020B0604030504040204" pitchFamily="34" charset="0"/>
              <a:cs typeface="Calibri" panose="020F0502020204030204" pitchFamily="34" charset="0"/>
            </a:endParaRPr>
          </a:p>
          <a:p>
            <a:pPr marL="342900" lvl="0" indent="-342900">
              <a:lnSpc>
                <a:spcPts val="1365"/>
              </a:lnSpc>
              <a:buFont typeface="Symbol" panose="05050102010706020507" pitchFamily="18" charset="2"/>
              <a:buChar char="-"/>
              <a:tabLst>
                <a:tab pos="525780" algn="l"/>
                <a:tab pos="526415" algn="l"/>
              </a:tabLst>
            </a:pPr>
            <a:r>
              <a:rPr lang="en-GB" sz="3000" spc="-10" dirty="0">
                <a:effectLst/>
                <a:latin typeface="Calibri" panose="020F0502020204030204" pitchFamily="34" charset="0"/>
                <a:ea typeface="Verdana" panose="020B0604030504040204" pitchFamily="34" charset="0"/>
                <a:cs typeface="Calibri" panose="020F0502020204030204" pitchFamily="34" charset="0"/>
              </a:rPr>
              <a:t>Piloting research tools – why bother?</a:t>
            </a:r>
          </a:p>
          <a:p>
            <a:endParaRPr lang="en-GB" dirty="0"/>
          </a:p>
        </p:txBody>
      </p:sp>
    </p:spTree>
    <p:extLst>
      <p:ext uri="{BB962C8B-B14F-4D97-AF65-F5344CB8AC3E}">
        <p14:creationId xmlns:p14="http://schemas.microsoft.com/office/powerpoint/2010/main" val="3729050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CB578-86A3-18F0-1DB6-86040BFA085E}"/>
              </a:ext>
            </a:extLst>
          </p:cNvPr>
          <p:cNvSpPr>
            <a:spLocks noGrp="1"/>
          </p:cNvSpPr>
          <p:nvPr>
            <p:ph type="title"/>
          </p:nvPr>
        </p:nvSpPr>
        <p:spPr/>
        <p:txBody>
          <a:bodyPr/>
          <a:lstStyle/>
          <a:p>
            <a:br>
              <a:rPr lang="en-GB" dirty="0"/>
            </a:br>
            <a:r>
              <a:rPr lang="en-GB" dirty="0"/>
              <a:t>Consider:</a:t>
            </a:r>
          </a:p>
        </p:txBody>
      </p:sp>
      <p:sp>
        <p:nvSpPr>
          <p:cNvPr id="3" name="Content Placeholder 2">
            <a:extLst>
              <a:ext uri="{FF2B5EF4-FFF2-40B4-BE49-F238E27FC236}">
                <a16:creationId xmlns:a16="http://schemas.microsoft.com/office/drawing/2014/main" id="{C71D1CF5-71F9-FAEB-B2A9-83BC75B021D9}"/>
              </a:ext>
            </a:extLst>
          </p:cNvPr>
          <p:cNvSpPr>
            <a:spLocks noGrp="1"/>
          </p:cNvSpPr>
          <p:nvPr>
            <p:ph idx="1"/>
          </p:nvPr>
        </p:nvSpPr>
        <p:spPr>
          <a:xfrm>
            <a:off x="691078" y="2567613"/>
            <a:ext cx="10590261" cy="3564436"/>
          </a:xfrm>
        </p:spPr>
        <p:txBody>
          <a:bodyPr/>
          <a:lstStyle/>
          <a:p>
            <a:r>
              <a:rPr lang="en-GB" dirty="0"/>
              <a:t>What might have an impact on the way in which we interpret data?</a:t>
            </a:r>
          </a:p>
          <a:p>
            <a:r>
              <a:rPr lang="en-GB" dirty="0"/>
              <a:t>Does / might the way in which we look at data depend on our own interests? How? Why?</a:t>
            </a:r>
          </a:p>
        </p:txBody>
      </p:sp>
    </p:spTree>
    <p:extLst>
      <p:ext uri="{BB962C8B-B14F-4D97-AF65-F5344CB8AC3E}">
        <p14:creationId xmlns:p14="http://schemas.microsoft.com/office/powerpoint/2010/main" val="40976397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7" name="Picture 6" descr="Magnifying glass and question mark">
            <a:extLst>
              <a:ext uri="{FF2B5EF4-FFF2-40B4-BE49-F238E27FC236}">
                <a16:creationId xmlns:a16="http://schemas.microsoft.com/office/drawing/2014/main" id="{A2753DD0-F83C-23F1-B537-2AED4B4C8ECF}"/>
              </a:ext>
            </a:extLst>
          </p:cNvPr>
          <p:cNvPicPr>
            <a:picLocks noChangeAspect="1"/>
          </p:cNvPicPr>
          <p:nvPr/>
        </p:nvPicPr>
        <p:blipFill rotWithShape="1">
          <a:blip r:embed="rId2"/>
          <a:srcRect/>
          <a:stretch/>
        </p:blipFill>
        <p:spPr>
          <a:xfrm>
            <a:off x="6213" y="11"/>
            <a:ext cx="12191980" cy="6857989"/>
          </a:xfrm>
          <a:prstGeom prst="rect">
            <a:avLst/>
          </a:prstGeom>
        </p:spPr>
      </p:pic>
      <p:grpSp>
        <p:nvGrpSpPr>
          <p:cNvPr id="93" name="Group 92">
            <a:extLst>
              <a:ext uri="{FF2B5EF4-FFF2-40B4-BE49-F238E27FC236}">
                <a16:creationId xmlns:a16="http://schemas.microsoft.com/office/drawing/2014/main" id="{4A1F22E2-9813-4EBC-A701-AAAA6ED15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94" name="Straight Connector 93">
              <a:extLst>
                <a:ext uri="{FF2B5EF4-FFF2-40B4-BE49-F238E27FC236}">
                  <a16:creationId xmlns:a16="http://schemas.microsoft.com/office/drawing/2014/main" id="{7F8B7518-BB87-4DEF-913D-A2C5C7E898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27FA77DC-D6FA-4AF0-A95F-D85CBE0CE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8B31CC20-67CB-426B-9FFC-86FBB5EA6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F16F19F-AFAD-4BB8-BADC-94042BA78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A21872D-2D68-4EB1-A577-7F00EF355B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7B199ACF-202D-4583-B640-4C058ED56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E3BC0596-61D3-4355-A982-C094F43CB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F851CA5D-B2E2-4379-B91C-7B20CCE967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2794494-F766-402C-9809-2B7281C26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34BC5DD-5792-4415-B452-36FC7DB9D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12D5BC48-7901-4D5B-AD85-A6FCC73C2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A7ABEFD0-8063-4DE5-9CA3-737A67750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AA24B3D-8D0A-479A-B1D0-06EF71D6F8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8F56DE0E-53B5-4582-80B2-722B3BC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25883FE8-A185-4697-8586-55EED58A55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68896C73-323B-4B40-8CA7-A60CB0C668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BEF23969-C27D-45AA-837C-C07705B0AD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C3FEA341-5A10-448E-A0F8-6D0718B852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E61EE197-BD9A-4965-84E0-BB65569A7D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F6FCEBE5-19AB-4C9B-8AC6-78A104965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A0E1E700-F8E3-4452-95DE-C8B0FE50A2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5C295082-1371-47D6-A2AB-35BE9A7F28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1A10ADB-4739-4067-852F-DFA06CC8E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D406801A-B91F-4D65-8E7B-2273ADD21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662C9FE0-C4B7-41D4-B2F5-B9C177CCBB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4B487A2F-0D93-4B96-A88E-A7C3050D62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E94C9A55-5148-43BC-9F3C-1EA2B7BC5D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38B2033D-57C6-4263-BCBC-4F717C9622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41D041FE-8BBF-4472-9BA9-274FF791E2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2F09DF04-1192-4720-BC8C-10F3AA1C44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D24BB435-2932-44F7-AC2E-D5A16116EB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26" name="Freeform: Shape 125">
            <a:extLst>
              <a:ext uri="{FF2B5EF4-FFF2-40B4-BE49-F238E27FC236}">
                <a16:creationId xmlns:a16="http://schemas.microsoft.com/office/drawing/2014/main" id="{445FE972-3FD1-42A0-917A-5FC226BB7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5" y="3657600"/>
            <a:ext cx="12198214"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4" name="Title 3">
            <a:extLst>
              <a:ext uri="{FF2B5EF4-FFF2-40B4-BE49-F238E27FC236}">
                <a16:creationId xmlns:a16="http://schemas.microsoft.com/office/drawing/2014/main" id="{A26D1CAC-61D8-3F2D-3914-DBB789848080}"/>
              </a:ext>
            </a:extLst>
          </p:cNvPr>
          <p:cNvSpPr>
            <a:spLocks noGrp="1"/>
          </p:cNvSpPr>
          <p:nvPr>
            <p:ph type="ctrTitle"/>
          </p:nvPr>
        </p:nvSpPr>
        <p:spPr>
          <a:xfrm>
            <a:off x="940354" y="4996542"/>
            <a:ext cx="10325635" cy="975150"/>
          </a:xfrm>
        </p:spPr>
        <p:txBody>
          <a:bodyPr>
            <a:normAutofit/>
          </a:bodyPr>
          <a:lstStyle/>
          <a:p>
            <a:r>
              <a:rPr lang="en-GB" dirty="0"/>
              <a:t>Analysing what we see</a:t>
            </a:r>
          </a:p>
        </p:txBody>
      </p:sp>
    </p:spTree>
    <p:extLst>
      <p:ext uri="{BB962C8B-B14F-4D97-AF65-F5344CB8AC3E}">
        <p14:creationId xmlns:p14="http://schemas.microsoft.com/office/powerpoint/2010/main" val="2038515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14" name="Freeform: Shape 13">
            <a:extLst>
              <a:ext uri="{FF2B5EF4-FFF2-40B4-BE49-F238E27FC236}">
                <a16:creationId xmlns:a16="http://schemas.microsoft.com/office/drawing/2014/main" id="{E176DC30-5F54-423B-AF50-738BEABE7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490555" y="162759"/>
            <a:ext cx="6857996" cy="6532473"/>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6" name="Group 15">
            <a:extLst>
              <a:ext uri="{FF2B5EF4-FFF2-40B4-BE49-F238E27FC236}">
                <a16:creationId xmlns:a16="http://schemas.microsoft.com/office/drawing/2014/main" id="{4675998B-83F9-4DD6-A181-01CC6390EB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7" name="Straight Connector 16">
              <a:extLst>
                <a:ext uri="{FF2B5EF4-FFF2-40B4-BE49-F238E27FC236}">
                  <a16:creationId xmlns:a16="http://schemas.microsoft.com/office/drawing/2014/main" id="{7203DA02-DFF0-43DA-97F8-713359A5E93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DB5F66-3FA1-4342-A884-49FFC898B0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62E1DE4-95C3-4648-880D-D5F16DA5BE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F0DE976-09C7-468E-88D4-E653C3B9A9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46834F4-CE01-4256-A71F-E9622367BA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24B1666-CD3C-4141-91C0-782A8C0A79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BEB9DED-5756-4349-86C4-BB40C843E9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E66CDAA-2393-4E50-88AE-4B6DE356D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52ED3B2-4AF6-4D71-AFE0-E628195BEE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8F8274F-6455-416D-9E21-09DCC607D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A4FC2BA-35B4-4272-AE27-2EA963B9C6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075E2C7-38CF-4C4C-BA60-8EBC4C59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A41EEBD-A69D-4000-B18A-0FF9079FF4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674DC2-DB19-4D12-A7CC-A19B45A577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CE37544-AEB0-4C32-9AB4-FD8868FBB4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A4D92EE-9609-4B42-A0C2-EE8B291A29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14BE4F6-D0F0-4D05-BADF-7BAB738853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2022A48-AB28-42C0-99AA-84E9E942A2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BE1212E-2DDC-41F9-817C-2B0AF529E0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EAC07E3-6FB7-48B5-9418-5D58EC897A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C112200-C0E8-4E4F-B475-BB0C5619B1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9BA45913-5C20-4A2E-9401-B69D433BAC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53BFA98-23F1-401A-B615-F706954A49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EE95EF-D097-47D9-98DF-5BA037C497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2E5EAA5-1BC5-4C85-85D9-F7BA73476C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8F5AAC3-E106-4C3A-986B-23C44A9B1BB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EC6582A-5366-4B33-8D40-2B474D8B57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A25249E-2F40-425D-A7F1-B7E55EF53C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13EC936-5CFC-4FE5-BCA8-59B3A2EFB6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CDE7F7A-C490-430C-876F-0349FC8BF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D686B4E-119A-4F4A-9392-1F9CFE3BE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9" name="Right Triangle 48">
            <a:extLst>
              <a:ext uri="{FF2B5EF4-FFF2-40B4-BE49-F238E27FC236}">
                <a16:creationId xmlns:a16="http://schemas.microsoft.com/office/drawing/2014/main" id="{F3730C34-30B8-42E4-824D-F095747C4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5" y="2059091"/>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EB47646-0CBD-FE24-5698-29358B2E9C97}"/>
              </a:ext>
            </a:extLst>
          </p:cNvPr>
          <p:cNvSpPr>
            <a:spLocks noGrp="1"/>
          </p:cNvSpPr>
          <p:nvPr>
            <p:ph type="title"/>
          </p:nvPr>
        </p:nvSpPr>
        <p:spPr>
          <a:xfrm>
            <a:off x="691078" y="725951"/>
            <a:ext cx="5398648" cy="1878413"/>
          </a:xfrm>
        </p:spPr>
        <p:txBody>
          <a:bodyPr>
            <a:normAutofit/>
          </a:bodyPr>
          <a:lstStyle/>
          <a:p>
            <a:endParaRPr lang="en-GB" dirty="0"/>
          </a:p>
        </p:txBody>
      </p:sp>
      <p:sp>
        <p:nvSpPr>
          <p:cNvPr id="3" name="Content Placeholder 2">
            <a:extLst>
              <a:ext uri="{FF2B5EF4-FFF2-40B4-BE49-F238E27FC236}">
                <a16:creationId xmlns:a16="http://schemas.microsoft.com/office/drawing/2014/main" id="{5646E949-066C-AACE-34CA-91F1FC805407}"/>
              </a:ext>
            </a:extLst>
          </p:cNvPr>
          <p:cNvSpPr>
            <a:spLocks noGrp="1"/>
          </p:cNvSpPr>
          <p:nvPr>
            <p:ph idx="1"/>
          </p:nvPr>
        </p:nvSpPr>
        <p:spPr>
          <a:xfrm>
            <a:off x="691079" y="2883005"/>
            <a:ext cx="4398756" cy="3260398"/>
          </a:xfrm>
        </p:spPr>
        <p:txBody>
          <a:bodyPr>
            <a:normAutofit/>
          </a:bodyPr>
          <a:lstStyle/>
          <a:p>
            <a:pPr marL="0" indent="0">
              <a:buNone/>
            </a:pPr>
            <a:r>
              <a:rPr lang="en-GB">
                <a:hlinkClick r:id="rId3"/>
              </a:rPr>
              <a:t>www.youtube.com/watch?v=p33ftfmLg9o</a:t>
            </a:r>
            <a:endParaRPr lang="en-GB"/>
          </a:p>
          <a:p>
            <a:pPr marL="0" indent="0">
              <a:buNone/>
            </a:pPr>
            <a:endParaRPr lang="en-GB"/>
          </a:p>
          <a:p>
            <a:pPr marL="0" indent="0">
              <a:buNone/>
            </a:pPr>
            <a:endParaRPr lang="en-GB"/>
          </a:p>
          <a:p>
            <a:pPr marL="0" indent="0">
              <a:buNone/>
            </a:pPr>
            <a:r>
              <a:rPr lang="en-GB"/>
              <a:t> </a:t>
            </a:r>
          </a:p>
        </p:txBody>
      </p:sp>
      <p:pic>
        <p:nvPicPr>
          <p:cNvPr id="7" name="Picture 6" descr="Table&#10;&#10;Description automatically generated">
            <a:extLst>
              <a:ext uri="{FF2B5EF4-FFF2-40B4-BE49-F238E27FC236}">
                <a16:creationId xmlns:a16="http://schemas.microsoft.com/office/drawing/2014/main" id="{7A61D5A7-8198-C753-326A-72CC08D6D6A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73119" y="1785728"/>
            <a:ext cx="4505237" cy="1272728"/>
          </a:xfrm>
          <a:prstGeom prst="rect">
            <a:avLst/>
          </a:prstGeom>
        </p:spPr>
      </p:pic>
      <p:pic>
        <p:nvPicPr>
          <p:cNvPr id="5" name="Picture 4" descr="Table&#10;&#10;Description automatically generated">
            <a:extLst>
              <a:ext uri="{FF2B5EF4-FFF2-40B4-BE49-F238E27FC236}">
                <a16:creationId xmlns:a16="http://schemas.microsoft.com/office/drawing/2014/main" id="{750F26E6-6573-7EAC-D017-7FBF6DCFEB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83512" y="3953865"/>
            <a:ext cx="4505239" cy="1261467"/>
          </a:xfrm>
          <a:prstGeom prst="rect">
            <a:avLst/>
          </a:prstGeom>
        </p:spPr>
      </p:pic>
    </p:spTree>
    <p:extLst>
      <p:ext uri="{BB962C8B-B14F-4D97-AF65-F5344CB8AC3E}">
        <p14:creationId xmlns:p14="http://schemas.microsoft.com/office/powerpoint/2010/main" val="2755852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8" name="Picture 5" descr="Closeup of hands holding an open book">
            <a:extLst>
              <a:ext uri="{FF2B5EF4-FFF2-40B4-BE49-F238E27FC236}">
                <a16:creationId xmlns:a16="http://schemas.microsoft.com/office/drawing/2014/main" id="{80A11CFF-B4B0-A539-4180-9B83B7B0E3C4}"/>
              </a:ext>
            </a:extLst>
          </p:cNvPr>
          <p:cNvPicPr>
            <a:picLocks noChangeAspect="1"/>
          </p:cNvPicPr>
          <p:nvPr/>
        </p:nvPicPr>
        <p:blipFill rotWithShape="1">
          <a:blip r:embed="rId2"/>
          <a:srcRect b="15730"/>
          <a:stretch/>
        </p:blipFill>
        <p:spPr>
          <a:xfrm>
            <a:off x="20" y="10"/>
            <a:ext cx="12191980" cy="6857989"/>
          </a:xfrm>
          <a:prstGeom prst="rect">
            <a:avLst/>
          </a:prstGeom>
        </p:spPr>
      </p:pic>
      <p:grpSp>
        <p:nvGrpSpPr>
          <p:cNvPr id="49" name="Group 11">
            <a:extLst>
              <a:ext uri="{FF2B5EF4-FFF2-40B4-BE49-F238E27FC236}">
                <a16:creationId xmlns:a16="http://schemas.microsoft.com/office/drawing/2014/main" id="{4A1F22E2-9813-4EBC-A701-AAAA6ED15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7F8B7518-BB87-4DEF-913D-A2C5C7E898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13">
              <a:extLst>
                <a:ext uri="{FF2B5EF4-FFF2-40B4-BE49-F238E27FC236}">
                  <a16:creationId xmlns:a16="http://schemas.microsoft.com/office/drawing/2014/main" id="{27FA77DC-D6FA-4AF0-A95F-D85CBE0CE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B31CC20-67CB-426B-9FFC-86FBB5EA6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F16F19F-AFAD-4BB8-BADC-94042BA78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21872D-2D68-4EB1-A577-7F00EF355B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199ACF-202D-4583-B640-4C058ED56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3BC0596-61D3-4355-A982-C094F43CB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851CA5D-B2E2-4379-B91C-7B20CCE967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2794494-F766-402C-9809-2B7281C26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34BC5DD-5792-4415-B452-36FC7DB9D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D5BC48-7901-4D5B-AD85-A6FCC73C2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7ABEFD0-8063-4DE5-9CA3-737A67750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AA24B3D-8D0A-479A-B1D0-06EF71D6F8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F56DE0E-53B5-4582-80B2-722B3BC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5883FE8-A185-4697-8586-55EED58A55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8896C73-323B-4B40-8CA7-A60CB0C668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EF23969-C27D-45AA-837C-C07705B0AD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3FEA341-5A10-448E-A0F8-6D0718B852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61EE197-BD9A-4965-84E0-BB65569A7D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6FCEBE5-19AB-4C9B-8AC6-78A104965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0E1E700-F8E3-4452-95DE-C8B0FE50A2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295082-1371-47D6-A2AB-35BE9A7F28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1A10ADB-4739-4067-852F-DFA06CC8E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06801A-B91F-4D65-8E7B-2273ADD21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62C9FE0-C4B7-41D4-B2F5-B9C177CCBB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B487A2F-0D93-4B96-A88E-A7C3050D62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94C9A55-5148-43BC-9F3C-1EA2B7BC5D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8B2033D-57C6-4263-BCBC-4F717C9622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1D041FE-8BBF-4472-9BA9-274FF791E2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F09DF04-1192-4720-BC8C-10F3AA1C44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24BB435-2932-44F7-AC2E-D5A16116EB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5" name="Freeform: Shape 44">
            <a:extLst>
              <a:ext uri="{FF2B5EF4-FFF2-40B4-BE49-F238E27FC236}">
                <a16:creationId xmlns:a16="http://schemas.microsoft.com/office/drawing/2014/main" id="{445FE972-3FD1-42A0-917A-5FC226BB7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5" y="3657600"/>
            <a:ext cx="12198214"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9618D0B5-07CA-6C84-E6DF-7274F9739A96}"/>
              </a:ext>
            </a:extLst>
          </p:cNvPr>
          <p:cNvSpPr>
            <a:spLocks noGrp="1"/>
          </p:cNvSpPr>
          <p:nvPr>
            <p:ph type="ctrTitle"/>
          </p:nvPr>
        </p:nvSpPr>
        <p:spPr>
          <a:xfrm>
            <a:off x="876753" y="5166706"/>
            <a:ext cx="10325635" cy="975150"/>
          </a:xfrm>
        </p:spPr>
        <p:txBody>
          <a:bodyPr>
            <a:normAutofit/>
          </a:bodyPr>
          <a:lstStyle/>
          <a:p>
            <a:r>
              <a:rPr lang="en-GB" i="1" dirty="0">
                <a:latin typeface="Calibri" panose="020F0502020204030204" pitchFamily="34" charset="0"/>
                <a:ea typeface="Calibri" panose="020F0502020204030204" pitchFamily="34" charset="0"/>
              </a:rPr>
              <a:t>Analysing what we read</a:t>
            </a:r>
            <a:r>
              <a:rPr lang="en-GB" i="1" dirty="0">
                <a:effectLst/>
                <a:latin typeface="Calibri" panose="020F0502020204030204" pitchFamily="34" charset="0"/>
                <a:ea typeface="Calibri" panose="020F0502020204030204" pitchFamily="34" charset="0"/>
              </a:rPr>
              <a:t> </a:t>
            </a:r>
            <a:endParaRPr lang="en-GB" dirty="0"/>
          </a:p>
        </p:txBody>
      </p:sp>
    </p:spTree>
    <p:extLst>
      <p:ext uri="{BB962C8B-B14F-4D97-AF65-F5344CB8AC3E}">
        <p14:creationId xmlns:p14="http://schemas.microsoft.com/office/powerpoint/2010/main" val="376442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41039-CFC7-4382-A495-DF8CFA1CC3D8}"/>
              </a:ext>
            </a:extLst>
          </p:cNvPr>
          <p:cNvSpPr>
            <a:spLocks noGrp="1"/>
          </p:cNvSpPr>
          <p:nvPr>
            <p:ph type="title"/>
          </p:nvPr>
        </p:nvSpPr>
        <p:spPr/>
        <p:txBody>
          <a:bodyPr/>
          <a:lstStyle/>
          <a:p>
            <a:r>
              <a:rPr lang="en-GB" dirty="0"/>
              <a:t>Consider:</a:t>
            </a:r>
          </a:p>
        </p:txBody>
      </p:sp>
      <p:sp>
        <p:nvSpPr>
          <p:cNvPr id="3" name="Content Placeholder 2">
            <a:extLst>
              <a:ext uri="{FF2B5EF4-FFF2-40B4-BE49-F238E27FC236}">
                <a16:creationId xmlns:a16="http://schemas.microsoft.com/office/drawing/2014/main" id="{86C8F585-A4F0-5EE7-4556-4F31FCE8F435}"/>
              </a:ext>
            </a:extLst>
          </p:cNvPr>
          <p:cNvSpPr>
            <a:spLocks noGrp="1"/>
          </p:cNvSpPr>
          <p:nvPr>
            <p:ph idx="1"/>
          </p:nvPr>
        </p:nvSpPr>
        <p:spPr/>
        <p:txBody>
          <a:bodyPr/>
          <a:lstStyle/>
          <a:p>
            <a:r>
              <a:rPr lang="en-GB" dirty="0"/>
              <a:t>What might we analyse? </a:t>
            </a:r>
          </a:p>
          <a:p>
            <a:r>
              <a:rPr lang="en-GB" dirty="0"/>
              <a:t>Might we undertake the analysis differently depending on what we are looking for?</a:t>
            </a:r>
          </a:p>
        </p:txBody>
      </p:sp>
    </p:spTree>
    <p:extLst>
      <p:ext uri="{BB962C8B-B14F-4D97-AF65-F5344CB8AC3E}">
        <p14:creationId xmlns:p14="http://schemas.microsoft.com/office/powerpoint/2010/main" val="20432323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03EC-54B1-0EED-F413-935D5B678CDC}"/>
              </a:ext>
            </a:extLst>
          </p:cNvPr>
          <p:cNvSpPr>
            <a:spLocks noGrp="1"/>
          </p:cNvSpPr>
          <p:nvPr>
            <p:ph type="title"/>
          </p:nvPr>
        </p:nvSpPr>
        <p:spPr/>
        <p:txBody>
          <a:bodyPr>
            <a:normAutofit/>
          </a:bodyPr>
          <a:lstStyle/>
          <a:p>
            <a:r>
              <a:rPr lang="en-GB" sz="5000" i="1" dirty="0">
                <a:effectLst/>
                <a:latin typeface="Calibri" panose="020F0502020204030204" pitchFamily="34" charset="0"/>
                <a:ea typeface="Calibri" panose="020F0502020204030204" pitchFamily="34" charset="0"/>
              </a:rPr>
              <a:t>Analysing what we read </a:t>
            </a:r>
            <a:endParaRPr lang="en-GB" sz="5000" dirty="0"/>
          </a:p>
        </p:txBody>
      </p:sp>
      <p:sp>
        <p:nvSpPr>
          <p:cNvPr id="3" name="Content Placeholder 2">
            <a:extLst>
              <a:ext uri="{FF2B5EF4-FFF2-40B4-BE49-F238E27FC236}">
                <a16:creationId xmlns:a16="http://schemas.microsoft.com/office/drawing/2014/main" id="{97E6A9B5-888C-248F-89F3-18BAF47E03E5}"/>
              </a:ext>
            </a:extLst>
          </p:cNvPr>
          <p:cNvSpPr>
            <a:spLocks noGrp="1"/>
          </p:cNvSpPr>
          <p:nvPr>
            <p:ph idx="1"/>
          </p:nvPr>
        </p:nvSpPr>
        <p:spPr/>
        <p:txBody>
          <a:bodyPr>
            <a:normAutofit fontScale="85000" lnSpcReduction="10000"/>
          </a:bodyPr>
          <a:lstStyle/>
          <a:p>
            <a:pPr marL="0" indent="0">
              <a:buNone/>
            </a:pPr>
            <a:endParaRPr lang="en-GB" b="1" i="0" dirty="0">
              <a:solidFill>
                <a:srgbClr val="000C2D"/>
              </a:solidFill>
              <a:effectLst/>
              <a:latin typeface="Muli"/>
            </a:endParaRPr>
          </a:p>
          <a:p>
            <a:r>
              <a:rPr lang="en-GB" b="1" i="0" dirty="0">
                <a:solidFill>
                  <a:srgbClr val="000C2D"/>
                </a:solidFill>
                <a:effectLst/>
                <a:latin typeface="Muli"/>
              </a:rPr>
              <a:t>Content Analysis </a:t>
            </a:r>
            <a:r>
              <a:rPr lang="en-GB" b="0" i="0" dirty="0">
                <a:solidFill>
                  <a:srgbClr val="000C2D"/>
                </a:solidFill>
                <a:effectLst/>
                <a:latin typeface="Muli"/>
              </a:rPr>
              <a:t>- used to identify the patterns that emerge from text, by grouping content into words, concepts, and themes</a:t>
            </a:r>
          </a:p>
          <a:p>
            <a:r>
              <a:rPr lang="en-GB" b="1" i="0" dirty="0">
                <a:solidFill>
                  <a:srgbClr val="000C2D"/>
                </a:solidFill>
                <a:effectLst/>
                <a:latin typeface="Muli"/>
              </a:rPr>
              <a:t>Narrative Analysis - </a:t>
            </a:r>
            <a:r>
              <a:rPr lang="en-GB" b="0" i="0" dirty="0">
                <a:solidFill>
                  <a:srgbClr val="000C2D"/>
                </a:solidFill>
                <a:effectLst/>
                <a:latin typeface="Muli"/>
              </a:rPr>
              <a:t>focuses on the stories people tell and the language they use to make sense of them</a:t>
            </a:r>
          </a:p>
          <a:p>
            <a:pPr algn="l"/>
            <a:r>
              <a:rPr lang="en-GB" b="1" i="0" dirty="0">
                <a:solidFill>
                  <a:srgbClr val="000C2D"/>
                </a:solidFill>
                <a:effectLst/>
                <a:latin typeface="Muli"/>
              </a:rPr>
              <a:t>Discourse Analysis - </a:t>
            </a:r>
            <a:r>
              <a:rPr lang="en-GB" b="0" i="0" dirty="0">
                <a:solidFill>
                  <a:srgbClr val="000C2D"/>
                </a:solidFill>
                <a:effectLst/>
                <a:latin typeface="Muli"/>
              </a:rPr>
              <a:t>used to get a thorough understanding of the political, cultural and power dynamics that exist in specific situations. </a:t>
            </a:r>
          </a:p>
          <a:p>
            <a:pPr algn="l"/>
            <a:r>
              <a:rPr lang="en-GB" b="1" i="0" dirty="0">
                <a:solidFill>
                  <a:srgbClr val="000C2D"/>
                </a:solidFill>
                <a:effectLst/>
                <a:latin typeface="Muli"/>
              </a:rPr>
              <a:t>Thematic Analysis - </a:t>
            </a:r>
            <a:r>
              <a:rPr lang="en-GB" b="0" i="0" dirty="0">
                <a:solidFill>
                  <a:srgbClr val="000C2D"/>
                </a:solidFill>
                <a:effectLst/>
                <a:latin typeface="Muli"/>
              </a:rPr>
              <a:t>used to deduce the meaning behind the words that people use. This is accomplished by discovering repeating themes in text. </a:t>
            </a:r>
          </a:p>
          <a:p>
            <a:pPr algn="l"/>
            <a:r>
              <a:rPr lang="en-GB" b="1" i="0" dirty="0">
                <a:solidFill>
                  <a:srgbClr val="000C2D"/>
                </a:solidFill>
                <a:effectLst/>
                <a:latin typeface="Muli"/>
              </a:rPr>
              <a:t>Grounded Theory - </a:t>
            </a:r>
            <a:r>
              <a:rPr lang="en-GB" b="0" i="0" dirty="0">
                <a:solidFill>
                  <a:srgbClr val="000C2D"/>
                </a:solidFill>
                <a:effectLst/>
                <a:latin typeface="Muli"/>
              </a:rPr>
              <a:t>formulates a theory around a single data case based on actual data and not entirely speculative. Then, additional cases can be examined to see if they are relevant and can add to the original theory.</a:t>
            </a:r>
          </a:p>
          <a:p>
            <a:pPr algn="l"/>
            <a:endParaRPr lang="en-GB" b="0" i="0" dirty="0">
              <a:solidFill>
                <a:srgbClr val="000C2D"/>
              </a:solidFill>
              <a:effectLst/>
              <a:latin typeface="Muli"/>
            </a:endParaRPr>
          </a:p>
          <a:p>
            <a:endParaRPr lang="en-GB" b="1" i="0" dirty="0">
              <a:solidFill>
                <a:srgbClr val="000C2D"/>
              </a:solidFill>
              <a:effectLst/>
              <a:latin typeface="Muli"/>
            </a:endParaRPr>
          </a:p>
          <a:p>
            <a:endParaRPr lang="en-GB" b="1" i="0" dirty="0">
              <a:solidFill>
                <a:srgbClr val="000C2D"/>
              </a:solidFill>
              <a:effectLst/>
              <a:latin typeface="Muli"/>
            </a:endParaRPr>
          </a:p>
          <a:p>
            <a:endParaRPr lang="en-GB" dirty="0"/>
          </a:p>
        </p:txBody>
      </p:sp>
    </p:spTree>
    <p:extLst>
      <p:ext uri="{BB962C8B-B14F-4D97-AF65-F5344CB8AC3E}">
        <p14:creationId xmlns:p14="http://schemas.microsoft.com/office/powerpoint/2010/main" val="476730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EEF3A47-C42B-0305-B682-2E869B0C114B}"/>
              </a:ext>
            </a:extLst>
          </p:cNvPr>
          <p:cNvSpPr>
            <a:spLocks noGrp="1"/>
          </p:cNvSpPr>
          <p:nvPr>
            <p:ph type="title"/>
          </p:nvPr>
        </p:nvSpPr>
        <p:spPr>
          <a:xfrm>
            <a:off x="549762" y="725951"/>
            <a:ext cx="11460853" cy="1442463"/>
          </a:xfrm>
        </p:spPr>
        <p:txBody>
          <a:bodyPr/>
          <a:lstStyle/>
          <a:p>
            <a:r>
              <a:rPr lang="en-GB" sz="4400" spc="-10" dirty="0">
                <a:effectLst/>
                <a:latin typeface="Tw Cen MT" panose="020B0602020104020603" pitchFamily="34" charset="0"/>
                <a:ea typeface="Calibri" panose="020F0502020204030204" pitchFamily="34" charset="0"/>
              </a:rPr>
              <a:t>KQ3 - What does a report of the methodology look like?</a:t>
            </a:r>
            <a:endParaRPr lang="en-GB" dirty="0"/>
          </a:p>
        </p:txBody>
      </p:sp>
      <p:sp>
        <p:nvSpPr>
          <p:cNvPr id="8" name="Content Placeholder 7">
            <a:extLst>
              <a:ext uri="{FF2B5EF4-FFF2-40B4-BE49-F238E27FC236}">
                <a16:creationId xmlns:a16="http://schemas.microsoft.com/office/drawing/2014/main" id="{00F9D784-DC92-8788-33F5-236D4E5C35FF}"/>
              </a:ext>
            </a:extLst>
          </p:cNvPr>
          <p:cNvSpPr>
            <a:spLocks noGrp="1"/>
          </p:cNvSpPr>
          <p:nvPr>
            <p:ph idx="1"/>
          </p:nvPr>
        </p:nvSpPr>
        <p:spPr/>
        <p:txBody>
          <a:bodyPr/>
          <a:lstStyle/>
          <a:p>
            <a:pPr marL="0" indent="0">
              <a:buNone/>
            </a:pPr>
            <a:r>
              <a:rPr lang="en-GB" b="0" i="0" dirty="0">
                <a:solidFill>
                  <a:srgbClr val="212529"/>
                </a:solidFill>
                <a:effectLst/>
                <a:latin typeface="Helvetica" panose="020B0604020202020204" pitchFamily="34" charset="0"/>
              </a:rPr>
              <a:t>A Research Methodology chapter of a research study:</a:t>
            </a:r>
          </a:p>
          <a:p>
            <a:r>
              <a:rPr lang="en-GB" b="0" i="0" dirty="0">
                <a:solidFill>
                  <a:srgbClr val="212529"/>
                </a:solidFill>
                <a:effectLst/>
                <a:latin typeface="Helvetica" panose="020B0604020202020204" pitchFamily="34" charset="0"/>
              </a:rPr>
              <a:t>describes research methods, approaches and designs in detail, </a:t>
            </a:r>
          </a:p>
          <a:p>
            <a:r>
              <a:rPr lang="en-GB" b="0" i="0" dirty="0">
                <a:solidFill>
                  <a:srgbClr val="212529"/>
                </a:solidFill>
                <a:effectLst/>
                <a:latin typeface="Helvetica" panose="020B0604020202020204" pitchFamily="34" charset="0"/>
              </a:rPr>
              <a:t>justifies your choice through describing advantages and disadvantages of each approach and design</a:t>
            </a:r>
          </a:p>
          <a:p>
            <a:r>
              <a:rPr lang="en-GB" b="0" i="0" dirty="0">
                <a:solidFill>
                  <a:srgbClr val="212529"/>
                </a:solidFill>
                <a:effectLst/>
                <a:latin typeface="Helvetica" panose="020B0604020202020204" pitchFamily="34" charset="0"/>
              </a:rPr>
              <a:t>takes into account the practical applicability </a:t>
            </a:r>
            <a:r>
              <a:rPr lang="en-GB" b="0" i="0">
                <a:solidFill>
                  <a:srgbClr val="212529"/>
                </a:solidFill>
                <a:effectLst/>
                <a:latin typeface="Helvetica" panose="020B0604020202020204" pitchFamily="34" charset="0"/>
              </a:rPr>
              <a:t>of the methods/tools </a:t>
            </a:r>
            <a:r>
              <a:rPr lang="en-GB" b="0" i="0" dirty="0">
                <a:solidFill>
                  <a:srgbClr val="212529"/>
                </a:solidFill>
                <a:effectLst/>
                <a:latin typeface="Helvetica" panose="020B0604020202020204" pitchFamily="34" charset="0"/>
              </a:rPr>
              <a:t>to </a:t>
            </a:r>
            <a:r>
              <a:rPr lang="en-GB" b="0" i="0">
                <a:solidFill>
                  <a:srgbClr val="212529"/>
                </a:solidFill>
                <a:effectLst/>
                <a:latin typeface="Helvetica" panose="020B0604020202020204" pitchFamily="34" charset="0"/>
              </a:rPr>
              <a:t>the research</a:t>
            </a:r>
            <a:endParaRPr lang="en-GB" dirty="0"/>
          </a:p>
        </p:txBody>
      </p:sp>
    </p:spTree>
    <p:extLst>
      <p:ext uri="{BB962C8B-B14F-4D97-AF65-F5344CB8AC3E}">
        <p14:creationId xmlns:p14="http://schemas.microsoft.com/office/powerpoint/2010/main" val="3350616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937CD-4F6D-DCF7-812E-6FF46BCA7EFD}"/>
              </a:ext>
            </a:extLst>
          </p:cNvPr>
          <p:cNvSpPr>
            <a:spLocks noGrp="1"/>
          </p:cNvSpPr>
          <p:nvPr>
            <p:ph type="title"/>
          </p:nvPr>
        </p:nvSpPr>
        <p:spPr/>
        <p:txBody>
          <a:bodyPr>
            <a:normAutofit fontScale="90000"/>
          </a:bodyPr>
          <a:lstStyle/>
          <a:p>
            <a:r>
              <a:rPr lang="en-GB" i="0" dirty="0">
                <a:solidFill>
                  <a:srgbClr val="1B2B68"/>
                </a:solidFill>
                <a:effectLst/>
                <a:latin typeface="Gilmer"/>
              </a:rPr>
              <a:t>Step 2: Describe your data collection methods</a:t>
            </a:r>
            <a:endParaRPr lang="en-GB" dirty="0"/>
          </a:p>
        </p:txBody>
      </p:sp>
      <p:sp>
        <p:nvSpPr>
          <p:cNvPr id="3" name="Text Placeholder 2">
            <a:extLst>
              <a:ext uri="{FF2B5EF4-FFF2-40B4-BE49-F238E27FC236}">
                <a16:creationId xmlns:a16="http://schemas.microsoft.com/office/drawing/2014/main" id="{0E89DEF5-FD93-96E5-462C-CC074E7FFE1F}"/>
              </a:ext>
            </a:extLst>
          </p:cNvPr>
          <p:cNvSpPr>
            <a:spLocks noGrp="1"/>
          </p:cNvSpPr>
          <p:nvPr>
            <p:ph type="body" idx="1"/>
          </p:nvPr>
        </p:nvSpPr>
        <p:spPr>
          <a:xfrm>
            <a:off x="766102" y="3048170"/>
            <a:ext cx="9776840" cy="540072"/>
          </a:xfrm>
        </p:spPr>
        <p:txBody>
          <a:bodyPr>
            <a:noAutofit/>
          </a:bodyPr>
          <a:lstStyle/>
          <a:p>
            <a:r>
              <a:rPr lang="en-GB" b="0" i="0" dirty="0">
                <a:solidFill>
                  <a:srgbClr val="0D405F"/>
                </a:solidFill>
                <a:effectLst/>
                <a:latin typeface="Inter"/>
              </a:rPr>
              <a:t>Be sure to discuss the criteria you used to select your data, the context in which your research was conducted and the role you played in collecting your data (e.g. were you an active participant or a passive observer?)</a:t>
            </a:r>
            <a:endParaRPr lang="en-GB" dirty="0"/>
          </a:p>
        </p:txBody>
      </p:sp>
      <p:sp>
        <p:nvSpPr>
          <p:cNvPr id="4" name="Content Placeholder 3">
            <a:extLst>
              <a:ext uri="{FF2B5EF4-FFF2-40B4-BE49-F238E27FC236}">
                <a16:creationId xmlns:a16="http://schemas.microsoft.com/office/drawing/2014/main" id="{0EDCCC8E-8A26-A8BF-24FA-7908B53B9D53}"/>
              </a:ext>
            </a:extLst>
          </p:cNvPr>
          <p:cNvSpPr>
            <a:spLocks noGrp="1"/>
          </p:cNvSpPr>
          <p:nvPr>
            <p:ph sz="half" idx="2"/>
          </p:nvPr>
        </p:nvSpPr>
        <p:spPr>
          <a:xfrm>
            <a:off x="691078" y="4011018"/>
            <a:ext cx="4963444" cy="2205127"/>
          </a:xfrm>
        </p:spPr>
        <p:txBody>
          <a:bodyPr/>
          <a:lstStyle/>
          <a:p>
            <a:r>
              <a:rPr lang="en-GB" b="0" i="0" dirty="0">
                <a:solidFill>
                  <a:srgbClr val="0D405F"/>
                </a:solidFill>
                <a:effectLst/>
                <a:latin typeface="Inter"/>
              </a:rPr>
              <a:t>Once you have introduced your reader to your methodological approach, you should share full details about your </a:t>
            </a:r>
            <a:r>
              <a:rPr lang="en-GB" dirty="0">
                <a:solidFill>
                  <a:srgbClr val="1F80E8"/>
                </a:solidFill>
                <a:latin typeface="Inter"/>
              </a:rPr>
              <a:t>data collection methods</a:t>
            </a:r>
            <a:r>
              <a:rPr lang="en-GB" b="0" i="0" dirty="0">
                <a:solidFill>
                  <a:srgbClr val="0D405F"/>
                </a:solidFill>
                <a:effectLst/>
                <a:latin typeface="Inter"/>
              </a:rPr>
              <a:t>.</a:t>
            </a:r>
            <a:endParaRPr lang="en-GB" dirty="0"/>
          </a:p>
        </p:txBody>
      </p:sp>
      <p:sp>
        <p:nvSpPr>
          <p:cNvPr id="6" name="Content Placeholder 5">
            <a:extLst>
              <a:ext uri="{FF2B5EF4-FFF2-40B4-BE49-F238E27FC236}">
                <a16:creationId xmlns:a16="http://schemas.microsoft.com/office/drawing/2014/main" id="{1F870CA5-8B0C-4111-22CF-648B67F2B50E}"/>
              </a:ext>
            </a:extLst>
          </p:cNvPr>
          <p:cNvSpPr>
            <a:spLocks noGrp="1"/>
          </p:cNvSpPr>
          <p:nvPr>
            <p:ph sz="quarter" idx="4"/>
          </p:nvPr>
        </p:nvSpPr>
        <p:spPr>
          <a:xfrm>
            <a:off x="6096000" y="4011018"/>
            <a:ext cx="4900298" cy="2790357"/>
          </a:xfrm>
        </p:spPr>
        <p:txBody>
          <a:bodyPr/>
          <a:lstStyle/>
          <a:p>
            <a:r>
              <a:rPr lang="en-GB" b="0" i="0" dirty="0">
                <a:solidFill>
                  <a:srgbClr val="0D405F"/>
                </a:solidFill>
                <a:effectLst/>
                <a:latin typeface="Inter"/>
              </a:rPr>
              <a:t>Discuss your </a:t>
            </a:r>
            <a:r>
              <a:rPr lang="en-GB" dirty="0">
                <a:solidFill>
                  <a:srgbClr val="1F80E8"/>
                </a:solidFill>
                <a:latin typeface="Inter"/>
              </a:rPr>
              <a:t>sampling method</a:t>
            </a:r>
            <a:r>
              <a:rPr lang="en-GB" b="0" i="0" dirty="0">
                <a:solidFill>
                  <a:srgbClr val="0D405F"/>
                </a:solidFill>
                <a:effectLst/>
                <a:latin typeface="Inter"/>
              </a:rPr>
              <a:t> as well as any tools</a:t>
            </a:r>
            <a:r>
              <a:rPr lang="en-GB" dirty="0">
                <a:solidFill>
                  <a:srgbClr val="0D405F"/>
                </a:solidFill>
                <a:latin typeface="Inter"/>
              </a:rPr>
              <a:t> </a:t>
            </a:r>
            <a:r>
              <a:rPr lang="en-GB" b="0" i="0" dirty="0">
                <a:solidFill>
                  <a:srgbClr val="0D405F"/>
                </a:solidFill>
                <a:effectLst/>
                <a:latin typeface="Inter"/>
              </a:rPr>
              <a:t>you used to gather your data.</a:t>
            </a:r>
            <a:endParaRPr lang="en-GB" dirty="0"/>
          </a:p>
        </p:txBody>
      </p:sp>
    </p:spTree>
    <p:extLst>
      <p:ext uri="{BB962C8B-B14F-4D97-AF65-F5344CB8AC3E}">
        <p14:creationId xmlns:p14="http://schemas.microsoft.com/office/powerpoint/2010/main" val="2279203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9" name="Picture 8" descr="Droplet of water">
            <a:extLst>
              <a:ext uri="{FF2B5EF4-FFF2-40B4-BE49-F238E27FC236}">
                <a16:creationId xmlns:a16="http://schemas.microsoft.com/office/drawing/2014/main" id="{6935A3B8-376D-BB86-D163-43C56750806D}"/>
              </a:ext>
            </a:extLst>
          </p:cNvPr>
          <p:cNvPicPr>
            <a:picLocks noChangeAspect="1"/>
          </p:cNvPicPr>
          <p:nvPr/>
        </p:nvPicPr>
        <p:blipFill rotWithShape="1">
          <a:blip r:embed="rId2"/>
          <a:srcRect t="19858" b="5142"/>
          <a:stretch/>
        </p:blipFill>
        <p:spPr>
          <a:xfrm>
            <a:off x="20" y="10"/>
            <a:ext cx="12191980" cy="6857989"/>
          </a:xfrm>
          <a:prstGeom prst="rect">
            <a:avLst/>
          </a:prstGeom>
        </p:spPr>
      </p:pic>
      <p:grpSp>
        <p:nvGrpSpPr>
          <p:cNvPr id="15" name="Group 14">
            <a:extLst>
              <a:ext uri="{FF2B5EF4-FFF2-40B4-BE49-F238E27FC236}">
                <a16:creationId xmlns:a16="http://schemas.microsoft.com/office/drawing/2014/main" id="{0854B02B-0B9C-4F1C-AA77-8101929944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6" name="Straight Connector 15">
              <a:extLst>
                <a:ext uri="{FF2B5EF4-FFF2-40B4-BE49-F238E27FC236}">
                  <a16:creationId xmlns:a16="http://schemas.microsoft.com/office/drawing/2014/main" id="{D871A3F3-7B20-453C-B836-95EE1B1940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F0D9088-A9DD-44D1-9480-54C6D9C5CE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EF294E8-3387-4EC5-8FEF-B661938146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B9E4F71-1563-49A7-9E36-B6F17274CDF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711EDE-15AE-45C1-BB5D-A75C2DBCEA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2B2208C-A2E8-4A3A-A096-18F4A4CFF6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F3D91FA-90DD-41F3-9BA4-DCECE004CA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46A5051-8549-4326-889F-D444806DAF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21A1F84-F65A-4182-A980-DAB5DDBA1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EB902F0-87AC-443C-80DE-A74F802B9B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7E8A466-B6A0-4DB3-B8A3-CF8125CD33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1D000BE-82F9-40A6-8F25-A0599C5255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09C32A44-65BE-4E50-B57F-40F70F0F6B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1210BAD-6517-4B69-9957-4A96B63EE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EA630-A8D1-41B2-A192-87C68DBF69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DC7DD0A-8900-44D2-ACC3-5BA55DC6BA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DF3D55D-BDAF-4568-B302-287E983B68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7011E7F-BA17-4517-978C-62A1CAC75E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376F9B6-38DE-4DD5-86C1-3422118C41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41C3734-DAEF-4A46-BEA1-D5AD3312C40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477B67C-64B0-4276-A896-25046D11B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DFC2517-2C23-416A-816A-78BC0D55C2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0C33528-1E61-46AF-AB71-5D8A4421AA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FEEF936-1B01-48F9-92E8-409D0D0AE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A937AE8-840F-4140-9ABB-092572380A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29BB531-A47E-49A2-B75C-12D80A405D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29A5FD65-1327-4177-AE7B-43F621AF5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9AE2EAE-6FC0-4C80-89B2-17458DB608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CE40E8B-1E04-4754-94C9-ACE347819B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FE685B0-23E4-4A55-97D5-8667B3690C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02D75DC8-932A-4363-AFCC-31CD4672D1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8" name="Freeform: Shape 47">
            <a:extLst>
              <a:ext uri="{FF2B5EF4-FFF2-40B4-BE49-F238E27FC236}">
                <a16:creationId xmlns:a16="http://schemas.microsoft.com/office/drawing/2014/main" id="{00FA6579-9606-4A7A-8519-FBED9C6FA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71" y="1"/>
            <a:ext cx="12196969"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BFB98A83-5744-813F-D0CB-08F9923CEB82}"/>
              </a:ext>
            </a:extLst>
          </p:cNvPr>
          <p:cNvSpPr>
            <a:spLocks noGrp="1"/>
          </p:cNvSpPr>
          <p:nvPr>
            <p:ph type="ctrTitle"/>
          </p:nvPr>
        </p:nvSpPr>
        <p:spPr>
          <a:xfrm>
            <a:off x="498597" y="906321"/>
            <a:ext cx="10318738" cy="1085761"/>
          </a:xfrm>
        </p:spPr>
        <p:txBody>
          <a:bodyPr>
            <a:normAutofit/>
          </a:bodyPr>
          <a:lstStyle/>
          <a:p>
            <a:r>
              <a:rPr lang="en-GB" dirty="0"/>
              <a:t>Reporting your research tools</a:t>
            </a:r>
          </a:p>
        </p:txBody>
      </p:sp>
    </p:spTree>
    <p:extLst>
      <p:ext uri="{BB962C8B-B14F-4D97-AF65-F5344CB8AC3E}">
        <p14:creationId xmlns:p14="http://schemas.microsoft.com/office/powerpoint/2010/main" val="130439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E203A77-116D-4A5E-5872-9AA2E64EA004}"/>
              </a:ext>
            </a:extLst>
          </p:cNvPr>
          <p:cNvSpPr>
            <a:spLocks noGrp="1"/>
          </p:cNvSpPr>
          <p:nvPr>
            <p:ph sz="half" idx="4294967295"/>
          </p:nvPr>
        </p:nvSpPr>
        <p:spPr>
          <a:xfrm>
            <a:off x="213173" y="183089"/>
            <a:ext cx="3236913" cy="4456230"/>
          </a:xfrm>
          <a:ln>
            <a:solidFill>
              <a:schemeClr val="accent6"/>
            </a:solidFill>
          </a:ln>
        </p:spPr>
        <p:txBody>
          <a:bodyPr>
            <a:noAutofit/>
          </a:bodyPr>
          <a:lstStyle/>
          <a:p>
            <a:pPr marL="0" indent="0" algn="l">
              <a:buNone/>
            </a:pPr>
            <a:r>
              <a:rPr lang="en-GB" sz="1600" b="1" i="0" dirty="0">
                <a:solidFill>
                  <a:srgbClr val="0D405F"/>
                </a:solidFill>
                <a:effectLst/>
                <a:latin typeface="Inter"/>
              </a:rPr>
              <a:t>Questionnaires</a:t>
            </a:r>
          </a:p>
          <a:p>
            <a:pPr>
              <a:lnSpc>
                <a:spcPct val="100000"/>
              </a:lnSpc>
            </a:pPr>
            <a:r>
              <a:rPr lang="en-GB" sz="1600" b="0" i="0" dirty="0">
                <a:solidFill>
                  <a:srgbClr val="002060"/>
                </a:solidFill>
                <a:effectLst/>
                <a:latin typeface="Inter"/>
              </a:rPr>
              <a:t>Describe where, when and how the questionnaire was conducted.</a:t>
            </a:r>
          </a:p>
          <a:p>
            <a:pPr>
              <a:lnSpc>
                <a:spcPct val="100000"/>
              </a:lnSpc>
            </a:pPr>
            <a:r>
              <a:rPr lang="en-GB" sz="1600" b="0" i="0" dirty="0">
                <a:solidFill>
                  <a:srgbClr val="002060"/>
                </a:solidFill>
                <a:effectLst/>
                <a:latin typeface="Inter"/>
              </a:rPr>
              <a:t>How did you design the </a:t>
            </a:r>
            <a:r>
              <a:rPr lang="en-GB" sz="1600" dirty="0">
                <a:solidFill>
                  <a:srgbClr val="002060"/>
                </a:solidFill>
                <a:latin typeface="Inter"/>
              </a:rPr>
              <a:t>questionnaire?</a:t>
            </a:r>
            <a:endParaRPr lang="en-GB" sz="1600" b="0" i="0" dirty="0">
              <a:solidFill>
                <a:srgbClr val="002060"/>
              </a:solidFill>
              <a:effectLst/>
              <a:latin typeface="Inter"/>
            </a:endParaRPr>
          </a:p>
          <a:p>
            <a:pPr algn="l">
              <a:lnSpc>
                <a:spcPct val="100000"/>
              </a:lnSpc>
              <a:buFont typeface="Arial" panose="020B0604020202020204" pitchFamily="34" charset="0"/>
              <a:buChar char="•"/>
            </a:pPr>
            <a:r>
              <a:rPr lang="en-GB" sz="1600" b="0" i="0" dirty="0">
                <a:solidFill>
                  <a:srgbClr val="002060"/>
                </a:solidFill>
                <a:effectLst/>
                <a:latin typeface="Inter"/>
              </a:rPr>
              <a:t>What form did your questions take (e.g. multiple choice, </a:t>
            </a:r>
            <a:r>
              <a:rPr lang="en-GB" sz="1600" dirty="0">
                <a:solidFill>
                  <a:srgbClr val="002060"/>
                </a:solidFill>
                <a:latin typeface="Inter"/>
              </a:rPr>
              <a:t>Likert scale</a:t>
            </a:r>
            <a:r>
              <a:rPr lang="en-GB" sz="1600" b="0" i="0" dirty="0">
                <a:solidFill>
                  <a:srgbClr val="002060"/>
                </a:solidFill>
                <a:effectLst/>
                <a:latin typeface="Inter"/>
              </a:rPr>
              <a:t>)?</a:t>
            </a:r>
          </a:p>
          <a:p>
            <a:pPr algn="l">
              <a:lnSpc>
                <a:spcPct val="100000"/>
              </a:lnSpc>
              <a:buFont typeface="Arial" panose="020B0604020202020204" pitchFamily="34" charset="0"/>
              <a:buChar char="•"/>
            </a:pPr>
            <a:r>
              <a:rPr lang="en-GB" sz="1600" b="0" i="0" dirty="0">
                <a:solidFill>
                  <a:srgbClr val="002060"/>
                </a:solidFill>
                <a:effectLst/>
                <a:latin typeface="Inter"/>
              </a:rPr>
              <a:t>Were your surveys conducted in-person or virtually?</a:t>
            </a:r>
          </a:p>
          <a:p>
            <a:pPr algn="l">
              <a:lnSpc>
                <a:spcPct val="100000"/>
              </a:lnSpc>
              <a:buFont typeface="Arial" panose="020B0604020202020204" pitchFamily="34" charset="0"/>
              <a:buChar char="•"/>
            </a:pPr>
            <a:r>
              <a:rPr lang="en-GB" sz="1600" b="0" i="0" dirty="0">
                <a:solidFill>
                  <a:srgbClr val="002060"/>
                </a:solidFill>
                <a:effectLst/>
                <a:latin typeface="Inter"/>
              </a:rPr>
              <a:t>What </a:t>
            </a:r>
            <a:r>
              <a:rPr lang="en-GB" sz="1600" dirty="0">
                <a:solidFill>
                  <a:srgbClr val="002060"/>
                </a:solidFill>
                <a:latin typeface="Inter"/>
              </a:rPr>
              <a:t>sampling method</a:t>
            </a:r>
            <a:r>
              <a:rPr lang="en-GB" sz="1600" b="0" i="0" dirty="0">
                <a:solidFill>
                  <a:srgbClr val="002060"/>
                </a:solidFill>
                <a:effectLst/>
                <a:latin typeface="Inter"/>
              </a:rPr>
              <a:t> did you use to select participants?</a:t>
            </a:r>
          </a:p>
          <a:p>
            <a:pPr algn="l">
              <a:lnSpc>
                <a:spcPct val="100000"/>
              </a:lnSpc>
              <a:buFont typeface="Arial" panose="020B0604020202020204" pitchFamily="34" charset="0"/>
              <a:buChar char="•"/>
            </a:pPr>
            <a:r>
              <a:rPr lang="en-GB" sz="1600" b="0" i="0" dirty="0">
                <a:solidFill>
                  <a:srgbClr val="002060"/>
                </a:solidFill>
                <a:effectLst/>
                <a:latin typeface="Inter"/>
              </a:rPr>
              <a:t>What was your sample size and response rate?</a:t>
            </a:r>
          </a:p>
        </p:txBody>
      </p:sp>
      <p:sp>
        <p:nvSpPr>
          <p:cNvPr id="6" name="Content Placeholder 5">
            <a:extLst>
              <a:ext uri="{FF2B5EF4-FFF2-40B4-BE49-F238E27FC236}">
                <a16:creationId xmlns:a16="http://schemas.microsoft.com/office/drawing/2014/main" id="{5AB031F3-07B2-6A87-DEA4-C0D6E324F4C5}"/>
              </a:ext>
            </a:extLst>
          </p:cNvPr>
          <p:cNvSpPr>
            <a:spLocks noGrp="1"/>
          </p:cNvSpPr>
          <p:nvPr>
            <p:ph sz="quarter" idx="4294967295"/>
          </p:nvPr>
        </p:nvSpPr>
        <p:spPr>
          <a:xfrm>
            <a:off x="7292976" y="2954338"/>
            <a:ext cx="4685852" cy="2790825"/>
          </a:xfrm>
          <a:ln>
            <a:solidFill>
              <a:srgbClr val="00B0F0"/>
            </a:solidFill>
          </a:ln>
        </p:spPr>
        <p:txBody>
          <a:bodyPr>
            <a:normAutofit lnSpcReduction="10000"/>
          </a:bodyPr>
          <a:lstStyle/>
          <a:p>
            <a:pPr marL="0" indent="0" algn="l">
              <a:buNone/>
            </a:pPr>
            <a:r>
              <a:rPr lang="en-GB" sz="1700" b="1" dirty="0">
                <a:solidFill>
                  <a:srgbClr val="0D405F"/>
                </a:solidFill>
                <a:latin typeface="Inter"/>
              </a:rPr>
              <a:t>Use of pre-existing data</a:t>
            </a:r>
            <a:endParaRPr lang="en-GB" sz="1700" b="1" i="0" dirty="0">
              <a:solidFill>
                <a:srgbClr val="0D405F"/>
              </a:solidFill>
              <a:effectLst/>
              <a:latin typeface="Inter"/>
            </a:endParaRPr>
          </a:p>
          <a:p>
            <a:pPr algn="l"/>
            <a:r>
              <a:rPr lang="en-GB" sz="1700" b="0" i="0" dirty="0">
                <a:solidFill>
                  <a:srgbClr val="0D405F"/>
                </a:solidFill>
                <a:effectLst/>
                <a:latin typeface="Inter"/>
              </a:rPr>
              <a:t>Explain how you gathered and selected the material (such as datasets or archival data) that you used in your analysis.</a:t>
            </a:r>
          </a:p>
          <a:p>
            <a:pPr algn="l">
              <a:buFont typeface="Arial" panose="020B0604020202020204" pitchFamily="34" charset="0"/>
              <a:buChar char="•"/>
            </a:pPr>
            <a:r>
              <a:rPr lang="en-GB" sz="1700" b="0" i="0" dirty="0">
                <a:solidFill>
                  <a:srgbClr val="0D405F"/>
                </a:solidFill>
                <a:effectLst/>
                <a:latin typeface="Inter"/>
              </a:rPr>
              <a:t>Where did you source the material?</a:t>
            </a:r>
          </a:p>
          <a:p>
            <a:pPr algn="l">
              <a:buFont typeface="Arial" panose="020B0604020202020204" pitchFamily="34" charset="0"/>
              <a:buChar char="•"/>
            </a:pPr>
            <a:r>
              <a:rPr lang="en-GB" sz="1700" b="0" i="0" dirty="0">
                <a:solidFill>
                  <a:srgbClr val="0D405F"/>
                </a:solidFill>
                <a:effectLst/>
                <a:latin typeface="Inter"/>
              </a:rPr>
              <a:t>How was the data originally produced?</a:t>
            </a:r>
          </a:p>
          <a:p>
            <a:pPr algn="l">
              <a:buFont typeface="Arial" panose="020B0604020202020204" pitchFamily="34" charset="0"/>
              <a:buChar char="•"/>
            </a:pPr>
            <a:r>
              <a:rPr lang="en-GB" sz="1700" b="0" i="0" dirty="0">
                <a:solidFill>
                  <a:srgbClr val="0D405F"/>
                </a:solidFill>
                <a:effectLst/>
                <a:latin typeface="Inter"/>
              </a:rPr>
              <a:t>What criteria did you use to select material (e.g. date range, related to a particular group)?</a:t>
            </a:r>
          </a:p>
          <a:p>
            <a:pPr algn="l">
              <a:buFont typeface="Arial" panose="020B0604020202020204" pitchFamily="34" charset="0"/>
              <a:buChar char="•"/>
            </a:pPr>
            <a:endParaRPr lang="en-GB" dirty="0">
              <a:solidFill>
                <a:srgbClr val="0D405F"/>
              </a:solidFill>
              <a:latin typeface="Inter"/>
            </a:endParaRPr>
          </a:p>
          <a:p>
            <a:pPr algn="l">
              <a:buFont typeface="Arial" panose="020B0604020202020204" pitchFamily="34" charset="0"/>
              <a:buChar char="•"/>
            </a:pPr>
            <a:endParaRPr lang="en-GB" b="0" i="0" dirty="0">
              <a:solidFill>
                <a:srgbClr val="0D405F"/>
              </a:solidFill>
              <a:effectLst/>
              <a:latin typeface="Inter"/>
            </a:endParaRPr>
          </a:p>
          <a:p>
            <a:pPr algn="l">
              <a:buFont typeface="Arial" panose="020B0604020202020204" pitchFamily="34" charset="0"/>
              <a:buChar char="•"/>
            </a:pPr>
            <a:endParaRPr lang="en-GB" b="0" i="0" dirty="0">
              <a:solidFill>
                <a:srgbClr val="0D405F"/>
              </a:solidFill>
              <a:effectLst/>
              <a:latin typeface="Inter"/>
            </a:endParaRPr>
          </a:p>
          <a:p>
            <a:endParaRPr lang="en-GB" dirty="0"/>
          </a:p>
        </p:txBody>
      </p:sp>
      <p:sp>
        <p:nvSpPr>
          <p:cNvPr id="7" name="TextBox 6">
            <a:extLst>
              <a:ext uri="{FF2B5EF4-FFF2-40B4-BE49-F238E27FC236}">
                <a16:creationId xmlns:a16="http://schemas.microsoft.com/office/drawing/2014/main" id="{C585FFF0-EA36-2607-165D-51AFB0748A01}"/>
              </a:ext>
            </a:extLst>
          </p:cNvPr>
          <p:cNvSpPr txBox="1"/>
          <p:nvPr/>
        </p:nvSpPr>
        <p:spPr>
          <a:xfrm>
            <a:off x="3589173" y="3429000"/>
            <a:ext cx="3564716" cy="3293209"/>
          </a:xfrm>
          <a:prstGeom prst="rect">
            <a:avLst/>
          </a:prstGeom>
          <a:noFill/>
          <a:ln>
            <a:solidFill>
              <a:schemeClr val="accent4"/>
            </a:solidFill>
          </a:ln>
        </p:spPr>
        <p:txBody>
          <a:bodyPr wrap="square" rtlCol="0">
            <a:spAutoFit/>
          </a:bodyPr>
          <a:lstStyle/>
          <a:p>
            <a:pPr algn="l"/>
            <a:r>
              <a:rPr lang="en-GB" sz="1600" b="1" dirty="0">
                <a:solidFill>
                  <a:srgbClr val="0D405F"/>
                </a:solidFill>
                <a:latin typeface="Inter"/>
              </a:rPr>
              <a:t>Observation</a:t>
            </a:r>
          </a:p>
          <a:p>
            <a:pPr marL="285750" indent="-285750" algn="l">
              <a:buFont typeface="Arial" panose="020B0604020202020204" pitchFamily="34" charset="0"/>
              <a:buChar char="•"/>
            </a:pPr>
            <a:r>
              <a:rPr lang="en-GB" sz="1600" b="0" i="0" dirty="0">
                <a:solidFill>
                  <a:srgbClr val="0D405F"/>
                </a:solidFill>
                <a:effectLst/>
                <a:latin typeface="Inter"/>
              </a:rPr>
              <a:t>Describe where, when, and how you </a:t>
            </a:r>
            <a:r>
              <a:rPr lang="en-GB" sz="1600" b="0" i="0" dirty="0">
                <a:solidFill>
                  <a:srgbClr val="002060"/>
                </a:solidFill>
                <a:effectLst/>
                <a:latin typeface="Inter"/>
              </a:rPr>
              <a:t>conducted the observation.</a:t>
            </a:r>
          </a:p>
          <a:p>
            <a:pPr marL="285750" indent="-285750" algn="l">
              <a:buFont typeface="Arial" panose="020B0604020202020204" pitchFamily="34" charset="0"/>
              <a:buChar char="•"/>
            </a:pPr>
            <a:r>
              <a:rPr lang="en-GB" sz="1600" b="0" i="0" dirty="0">
                <a:solidFill>
                  <a:srgbClr val="0D405F"/>
                </a:solidFill>
                <a:effectLst/>
                <a:latin typeface="Inter"/>
              </a:rPr>
              <a:t>What group or community did you observe? How long did you spend there?</a:t>
            </a:r>
          </a:p>
          <a:p>
            <a:pPr marL="285750" indent="-285750" algn="l">
              <a:buFont typeface="Arial" panose="020B0604020202020204" pitchFamily="34" charset="0"/>
              <a:buChar char="•"/>
            </a:pPr>
            <a:r>
              <a:rPr lang="en-GB" sz="1600" b="0" i="0" dirty="0">
                <a:solidFill>
                  <a:srgbClr val="0D405F"/>
                </a:solidFill>
                <a:effectLst/>
                <a:latin typeface="Inter"/>
              </a:rPr>
              <a:t>How did you gain access to this group? What role did you play in the community?</a:t>
            </a:r>
          </a:p>
          <a:p>
            <a:pPr marL="285750" indent="-285750" algn="l">
              <a:buFont typeface="Arial" panose="020B0604020202020204" pitchFamily="34" charset="0"/>
              <a:buChar char="•"/>
            </a:pPr>
            <a:r>
              <a:rPr lang="en-GB" sz="1600" b="0" i="0" dirty="0">
                <a:solidFill>
                  <a:srgbClr val="0D405F"/>
                </a:solidFill>
                <a:effectLst/>
                <a:latin typeface="Inter"/>
              </a:rPr>
              <a:t>How long did you spend conducting the research? Where was it located?</a:t>
            </a:r>
          </a:p>
          <a:p>
            <a:pPr marL="285750" indent="-285750" algn="l">
              <a:buFont typeface="Arial" panose="020B0604020202020204" pitchFamily="34" charset="0"/>
              <a:buChar char="•"/>
            </a:pPr>
            <a:r>
              <a:rPr lang="en-GB" sz="1600" b="0" i="0" dirty="0">
                <a:solidFill>
                  <a:srgbClr val="0D405F"/>
                </a:solidFill>
                <a:effectLst/>
                <a:latin typeface="Inter"/>
              </a:rPr>
              <a:t>How did you record your data (e.g., </a:t>
            </a:r>
            <a:r>
              <a:rPr lang="en-GB" sz="1600" b="0" i="0" dirty="0" err="1">
                <a:solidFill>
                  <a:srgbClr val="0D405F"/>
                </a:solidFill>
                <a:effectLst/>
                <a:latin typeface="Inter"/>
              </a:rPr>
              <a:t>audiovisual</a:t>
            </a:r>
            <a:r>
              <a:rPr lang="en-GB" sz="1600" b="0" i="0" dirty="0">
                <a:solidFill>
                  <a:srgbClr val="0D405F"/>
                </a:solidFill>
                <a:effectLst/>
                <a:latin typeface="Inter"/>
              </a:rPr>
              <a:t> recordings, note-taking)?</a:t>
            </a:r>
          </a:p>
        </p:txBody>
      </p:sp>
      <p:sp>
        <p:nvSpPr>
          <p:cNvPr id="8" name="TextBox 7">
            <a:extLst>
              <a:ext uri="{FF2B5EF4-FFF2-40B4-BE49-F238E27FC236}">
                <a16:creationId xmlns:a16="http://schemas.microsoft.com/office/drawing/2014/main" id="{461B658C-B1E3-1A42-9A84-838AF5669327}"/>
              </a:ext>
            </a:extLst>
          </p:cNvPr>
          <p:cNvSpPr txBox="1"/>
          <p:nvPr/>
        </p:nvSpPr>
        <p:spPr>
          <a:xfrm>
            <a:off x="4347823" y="676752"/>
            <a:ext cx="5890305" cy="2062103"/>
          </a:xfrm>
          <a:prstGeom prst="rect">
            <a:avLst/>
          </a:prstGeom>
          <a:noFill/>
          <a:ln>
            <a:solidFill>
              <a:srgbClr val="00B050"/>
            </a:solidFill>
          </a:ln>
        </p:spPr>
        <p:txBody>
          <a:bodyPr wrap="square" rtlCol="0">
            <a:spAutoFit/>
          </a:bodyPr>
          <a:lstStyle/>
          <a:p>
            <a:pPr algn="l"/>
            <a:r>
              <a:rPr lang="en-GB" sz="1600" b="1" i="0" dirty="0">
                <a:solidFill>
                  <a:srgbClr val="0D405F"/>
                </a:solidFill>
                <a:effectLst/>
                <a:latin typeface="Inter"/>
              </a:rPr>
              <a:t>Interviews</a:t>
            </a:r>
          </a:p>
          <a:p>
            <a:pPr marL="285750" indent="-285750" algn="l">
              <a:buFont typeface="Arial" panose="020B0604020202020204" pitchFamily="34" charset="0"/>
              <a:buChar char="•"/>
            </a:pPr>
            <a:r>
              <a:rPr lang="en-GB" sz="1600" b="0" i="0" dirty="0">
                <a:solidFill>
                  <a:srgbClr val="002060"/>
                </a:solidFill>
                <a:effectLst/>
                <a:latin typeface="Inter"/>
              </a:rPr>
              <a:t>Describe where, when and how the </a:t>
            </a:r>
            <a:r>
              <a:rPr lang="en-GB" sz="1600" dirty="0">
                <a:solidFill>
                  <a:srgbClr val="002060"/>
                </a:solidFill>
                <a:latin typeface="Inter"/>
              </a:rPr>
              <a:t>interviews</a:t>
            </a:r>
            <a:r>
              <a:rPr lang="en-GB" sz="1600" b="0" i="0" dirty="0">
                <a:solidFill>
                  <a:srgbClr val="002060"/>
                </a:solidFill>
                <a:effectLst/>
                <a:latin typeface="Inter"/>
              </a:rPr>
              <a:t> were conducted.</a:t>
            </a:r>
          </a:p>
          <a:p>
            <a:pPr marL="285750" indent="-285750" algn="l">
              <a:buFont typeface="Arial" panose="020B0604020202020204" pitchFamily="34" charset="0"/>
              <a:buChar char="•"/>
            </a:pPr>
            <a:r>
              <a:rPr lang="en-GB" sz="1600" b="0" i="0" dirty="0">
                <a:solidFill>
                  <a:srgbClr val="002060"/>
                </a:solidFill>
                <a:effectLst/>
                <a:latin typeface="Inter"/>
              </a:rPr>
              <a:t>How did you find and select participants?</a:t>
            </a:r>
          </a:p>
          <a:p>
            <a:pPr marL="285750" indent="-285750" algn="l">
              <a:buFont typeface="Arial" panose="020B0604020202020204" pitchFamily="34" charset="0"/>
              <a:buChar char="•"/>
            </a:pPr>
            <a:r>
              <a:rPr lang="en-GB" sz="1600" b="0" i="0" dirty="0">
                <a:solidFill>
                  <a:srgbClr val="002060"/>
                </a:solidFill>
                <a:effectLst/>
                <a:latin typeface="Inter"/>
              </a:rPr>
              <a:t>How many participants took part?</a:t>
            </a:r>
          </a:p>
          <a:p>
            <a:pPr marL="285750" indent="-285750" algn="l">
              <a:buFont typeface="Arial" panose="020B0604020202020204" pitchFamily="34" charset="0"/>
              <a:buChar char="•"/>
            </a:pPr>
            <a:r>
              <a:rPr lang="en-GB" sz="1600" b="0" i="0" dirty="0">
                <a:solidFill>
                  <a:srgbClr val="002060"/>
                </a:solidFill>
                <a:effectLst/>
                <a:latin typeface="Inter"/>
              </a:rPr>
              <a:t>What form did the interviews take (</a:t>
            </a:r>
            <a:r>
              <a:rPr lang="en-GB" sz="1600" dirty="0">
                <a:solidFill>
                  <a:srgbClr val="002060"/>
                </a:solidFill>
                <a:latin typeface="Inter"/>
              </a:rPr>
              <a:t>structured</a:t>
            </a:r>
            <a:r>
              <a:rPr lang="en-GB" sz="1600" b="0" i="0" dirty="0">
                <a:solidFill>
                  <a:srgbClr val="002060"/>
                </a:solidFill>
                <a:effectLst/>
                <a:latin typeface="Inter"/>
              </a:rPr>
              <a:t>, </a:t>
            </a:r>
            <a:r>
              <a:rPr lang="en-GB" sz="1600" dirty="0">
                <a:solidFill>
                  <a:srgbClr val="002060"/>
                </a:solidFill>
                <a:latin typeface="Inter"/>
              </a:rPr>
              <a:t>semi-structured</a:t>
            </a:r>
            <a:r>
              <a:rPr lang="en-GB" sz="1600" b="0" i="0" dirty="0">
                <a:solidFill>
                  <a:srgbClr val="002060"/>
                </a:solidFill>
                <a:effectLst/>
                <a:latin typeface="Inter"/>
              </a:rPr>
              <a:t>, or </a:t>
            </a:r>
            <a:r>
              <a:rPr lang="en-GB" sz="1600" dirty="0">
                <a:solidFill>
                  <a:srgbClr val="002060"/>
                </a:solidFill>
                <a:latin typeface="Inter"/>
              </a:rPr>
              <a:t>unstructured</a:t>
            </a:r>
            <a:r>
              <a:rPr lang="en-GB" sz="1600" b="0" i="0" dirty="0">
                <a:solidFill>
                  <a:srgbClr val="002060"/>
                </a:solidFill>
                <a:effectLst/>
                <a:latin typeface="Inter"/>
              </a:rPr>
              <a:t>)?</a:t>
            </a:r>
          </a:p>
          <a:p>
            <a:pPr marL="285750" indent="-285750" algn="l">
              <a:buFont typeface="Arial" panose="020B0604020202020204" pitchFamily="34" charset="0"/>
              <a:buChar char="•"/>
            </a:pPr>
            <a:r>
              <a:rPr lang="en-GB" sz="1600" b="0" i="0" dirty="0">
                <a:solidFill>
                  <a:srgbClr val="002060"/>
                </a:solidFill>
                <a:effectLst/>
                <a:latin typeface="Inter"/>
              </a:rPr>
              <a:t>How long were the interviews?</a:t>
            </a:r>
          </a:p>
          <a:p>
            <a:pPr marL="285750" indent="-285750" algn="l">
              <a:buFont typeface="Arial" panose="020B0604020202020204" pitchFamily="34" charset="0"/>
              <a:buChar char="•"/>
            </a:pPr>
            <a:r>
              <a:rPr lang="en-GB" sz="1600" b="0" i="0" dirty="0">
                <a:solidFill>
                  <a:srgbClr val="002060"/>
                </a:solidFill>
                <a:effectLst/>
                <a:latin typeface="Inter"/>
              </a:rPr>
              <a:t>How were they recorded?</a:t>
            </a:r>
          </a:p>
        </p:txBody>
      </p:sp>
    </p:spTree>
    <p:extLst>
      <p:ext uri="{BB962C8B-B14F-4D97-AF65-F5344CB8AC3E}">
        <p14:creationId xmlns:p14="http://schemas.microsoft.com/office/powerpoint/2010/main" val="41690177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0DA50-56FE-0A34-B467-6204E36371D4}"/>
              </a:ext>
            </a:extLst>
          </p:cNvPr>
          <p:cNvSpPr>
            <a:spLocks noGrp="1"/>
          </p:cNvSpPr>
          <p:nvPr>
            <p:ph type="title"/>
          </p:nvPr>
        </p:nvSpPr>
        <p:spPr>
          <a:xfrm>
            <a:off x="778789" y="1562965"/>
            <a:ext cx="10312571" cy="572964"/>
          </a:xfrm>
        </p:spPr>
        <p:txBody>
          <a:bodyPr>
            <a:normAutofit fontScale="90000"/>
          </a:bodyPr>
          <a:lstStyle/>
          <a:p>
            <a:r>
              <a:rPr lang="en-GB" i="0" dirty="0">
                <a:solidFill>
                  <a:srgbClr val="1B2B68"/>
                </a:solidFill>
                <a:effectLst/>
                <a:latin typeface="Gilmer"/>
              </a:rPr>
              <a:t>Step 3: Describe your analysis method</a:t>
            </a:r>
            <a:endParaRPr lang="en-GB" dirty="0"/>
          </a:p>
        </p:txBody>
      </p:sp>
      <p:sp>
        <p:nvSpPr>
          <p:cNvPr id="4" name="Content Placeholder 3">
            <a:extLst>
              <a:ext uri="{FF2B5EF4-FFF2-40B4-BE49-F238E27FC236}">
                <a16:creationId xmlns:a16="http://schemas.microsoft.com/office/drawing/2014/main" id="{B71B264A-FD41-420E-A549-8CD0B4C8DF57}"/>
              </a:ext>
            </a:extLst>
          </p:cNvPr>
          <p:cNvSpPr>
            <a:spLocks noGrp="1"/>
          </p:cNvSpPr>
          <p:nvPr>
            <p:ph sz="half" idx="1"/>
          </p:nvPr>
        </p:nvSpPr>
        <p:spPr>
          <a:xfrm>
            <a:off x="685468" y="3041924"/>
            <a:ext cx="4991666" cy="3274372"/>
          </a:xfrm>
        </p:spPr>
        <p:txBody>
          <a:bodyPr>
            <a:normAutofit/>
          </a:bodyPr>
          <a:lstStyle/>
          <a:p>
            <a:pPr marL="0" indent="0" algn="l">
              <a:buNone/>
            </a:pPr>
            <a:r>
              <a:rPr lang="en-GB" sz="1500" b="1" i="0" dirty="0">
                <a:solidFill>
                  <a:srgbClr val="1B2B68"/>
                </a:solidFill>
                <a:effectLst/>
                <a:latin typeface="Gilmer"/>
              </a:rPr>
              <a:t>Quantitative methods</a:t>
            </a:r>
          </a:p>
          <a:p>
            <a:pPr algn="l"/>
            <a:r>
              <a:rPr lang="en-GB" sz="1500" b="0" i="0" dirty="0">
                <a:solidFill>
                  <a:srgbClr val="002060"/>
                </a:solidFill>
                <a:effectLst/>
                <a:latin typeface="Inter"/>
              </a:rPr>
              <a:t>In </a:t>
            </a:r>
            <a:r>
              <a:rPr lang="en-GB" sz="1500" dirty="0">
                <a:solidFill>
                  <a:srgbClr val="002060"/>
                </a:solidFill>
                <a:latin typeface="Inter"/>
              </a:rPr>
              <a:t>quantitative research</a:t>
            </a:r>
            <a:r>
              <a:rPr lang="en-GB" sz="1500" b="0" i="0" dirty="0">
                <a:solidFill>
                  <a:srgbClr val="002060"/>
                </a:solidFill>
                <a:effectLst/>
                <a:latin typeface="Inter"/>
              </a:rPr>
              <a:t>, your analysis will be based on numbers. In your methods section, you can include:</a:t>
            </a:r>
          </a:p>
          <a:p>
            <a:pPr algn="l">
              <a:buFont typeface="Arial" panose="020B0604020202020204" pitchFamily="34" charset="0"/>
              <a:buChar char="•"/>
            </a:pPr>
            <a:r>
              <a:rPr lang="en-GB" sz="1500" b="0" i="0" dirty="0">
                <a:solidFill>
                  <a:srgbClr val="002060"/>
                </a:solidFill>
                <a:effectLst/>
                <a:latin typeface="Inter"/>
              </a:rPr>
              <a:t>How you prepared the data before analysing it (e.g. checking for </a:t>
            </a:r>
            <a:r>
              <a:rPr lang="en-GB" sz="1500" dirty="0">
                <a:solidFill>
                  <a:srgbClr val="002060"/>
                </a:solidFill>
                <a:latin typeface="Inter"/>
              </a:rPr>
              <a:t>missing data</a:t>
            </a:r>
            <a:r>
              <a:rPr lang="en-GB" sz="1500" b="0" i="0" dirty="0">
                <a:solidFill>
                  <a:srgbClr val="002060"/>
                </a:solidFill>
                <a:effectLst/>
                <a:latin typeface="Inter"/>
              </a:rPr>
              <a:t>, </a:t>
            </a:r>
            <a:r>
              <a:rPr lang="en-GB" sz="1500" dirty="0">
                <a:solidFill>
                  <a:srgbClr val="002060"/>
                </a:solidFill>
                <a:latin typeface="Inter"/>
              </a:rPr>
              <a:t>removing outliers</a:t>
            </a:r>
            <a:r>
              <a:rPr lang="en-GB" sz="1500" b="0" i="0" dirty="0">
                <a:solidFill>
                  <a:srgbClr val="002060"/>
                </a:solidFill>
                <a:effectLst/>
                <a:latin typeface="Inter"/>
              </a:rPr>
              <a:t>)</a:t>
            </a:r>
          </a:p>
          <a:p>
            <a:pPr algn="l">
              <a:buFont typeface="Arial" panose="020B0604020202020204" pitchFamily="34" charset="0"/>
              <a:buChar char="•"/>
            </a:pPr>
            <a:r>
              <a:rPr lang="en-GB" sz="1500" b="0" i="0" dirty="0">
                <a:solidFill>
                  <a:srgbClr val="002060"/>
                </a:solidFill>
                <a:effectLst/>
                <a:latin typeface="Inter"/>
              </a:rPr>
              <a:t>Which software you used (e.g. SPSS)</a:t>
            </a:r>
          </a:p>
          <a:p>
            <a:pPr algn="l">
              <a:buFont typeface="Arial" panose="020B0604020202020204" pitchFamily="34" charset="0"/>
              <a:buChar char="•"/>
            </a:pPr>
            <a:r>
              <a:rPr lang="en-GB" sz="1500" b="0" i="0" dirty="0">
                <a:solidFill>
                  <a:srgbClr val="002060"/>
                </a:solidFill>
                <a:effectLst/>
                <a:latin typeface="Inter"/>
              </a:rPr>
              <a:t>Which </a:t>
            </a:r>
            <a:r>
              <a:rPr lang="en-GB" sz="1500" dirty="0">
                <a:solidFill>
                  <a:srgbClr val="002060"/>
                </a:solidFill>
                <a:latin typeface="Inter"/>
              </a:rPr>
              <a:t>statistical tests</a:t>
            </a:r>
            <a:r>
              <a:rPr lang="en-GB" sz="1500" b="0" i="0" dirty="0">
                <a:solidFill>
                  <a:srgbClr val="002060"/>
                </a:solidFill>
                <a:effectLst/>
                <a:latin typeface="Inter"/>
              </a:rPr>
              <a:t> you used (chi square, t-test)   </a:t>
            </a:r>
            <a:r>
              <a:rPr lang="en-GB" sz="1500" b="0" i="0" dirty="0">
                <a:solidFill>
                  <a:srgbClr val="002060"/>
                </a:solidFill>
                <a:effectLst/>
                <a:latin typeface="Inter"/>
                <a:hlinkClick r:id="rId2"/>
              </a:rPr>
              <a:t>https://stats.oarc.ucla.edu/spss/modules/an-overview-of-statistical-tests-in-spss/</a:t>
            </a:r>
            <a:r>
              <a:rPr lang="en-GB" sz="1500" b="0" i="0" dirty="0">
                <a:solidFill>
                  <a:srgbClr val="002060"/>
                </a:solidFill>
                <a:effectLst/>
                <a:latin typeface="Inter"/>
              </a:rPr>
              <a:t>  </a:t>
            </a:r>
            <a:endParaRPr lang="en-GB" sz="1500" dirty="0">
              <a:solidFill>
                <a:srgbClr val="002060"/>
              </a:solidFill>
            </a:endParaRPr>
          </a:p>
        </p:txBody>
      </p:sp>
      <p:sp>
        <p:nvSpPr>
          <p:cNvPr id="6" name="Content Placeholder 5">
            <a:extLst>
              <a:ext uri="{FF2B5EF4-FFF2-40B4-BE49-F238E27FC236}">
                <a16:creationId xmlns:a16="http://schemas.microsoft.com/office/drawing/2014/main" id="{8216D487-673C-1B2C-8A1B-EE384DB5A707}"/>
              </a:ext>
            </a:extLst>
          </p:cNvPr>
          <p:cNvSpPr>
            <a:spLocks noGrp="1"/>
          </p:cNvSpPr>
          <p:nvPr>
            <p:ph sz="half" idx="2"/>
          </p:nvPr>
        </p:nvSpPr>
        <p:spPr>
          <a:xfrm>
            <a:off x="6096000" y="3041924"/>
            <a:ext cx="5875347" cy="3274372"/>
          </a:xfrm>
        </p:spPr>
        <p:txBody>
          <a:bodyPr>
            <a:noAutofit/>
          </a:bodyPr>
          <a:lstStyle/>
          <a:p>
            <a:pPr marL="0" indent="0" algn="l">
              <a:buNone/>
            </a:pPr>
            <a:r>
              <a:rPr lang="en-GB" sz="1500" b="1" i="0" dirty="0">
                <a:solidFill>
                  <a:srgbClr val="1B2B68"/>
                </a:solidFill>
                <a:effectLst/>
                <a:latin typeface="Gilmer"/>
              </a:rPr>
              <a:t>Qualitative methods</a:t>
            </a:r>
          </a:p>
          <a:p>
            <a:pPr algn="l"/>
            <a:r>
              <a:rPr lang="en-GB" sz="1500" b="0" i="0" dirty="0">
                <a:solidFill>
                  <a:srgbClr val="002060"/>
                </a:solidFill>
                <a:effectLst/>
                <a:latin typeface="Inter"/>
              </a:rPr>
              <a:t>In qualitative research, your analysis will be based on language, images and observations (often involving some form of </a:t>
            </a:r>
            <a:r>
              <a:rPr lang="en-GB" sz="1500" dirty="0">
                <a:solidFill>
                  <a:srgbClr val="002060"/>
                </a:solidFill>
                <a:latin typeface="Inter"/>
              </a:rPr>
              <a:t>textual analysis</a:t>
            </a:r>
            <a:r>
              <a:rPr lang="en-GB" sz="1500" b="0" i="0" dirty="0">
                <a:solidFill>
                  <a:srgbClr val="002060"/>
                </a:solidFill>
                <a:effectLst/>
                <a:latin typeface="Inter"/>
              </a:rPr>
              <a:t>). Specific methods might include:</a:t>
            </a:r>
          </a:p>
          <a:p>
            <a:pPr algn="l">
              <a:buFont typeface="Arial" panose="020B0604020202020204" pitchFamily="34" charset="0"/>
              <a:buChar char="•"/>
            </a:pPr>
            <a:r>
              <a:rPr lang="en-GB" sz="1500" b="1" dirty="0">
                <a:solidFill>
                  <a:srgbClr val="002060"/>
                </a:solidFill>
                <a:latin typeface="Inter"/>
              </a:rPr>
              <a:t>Content analysis</a:t>
            </a:r>
            <a:r>
              <a:rPr lang="en-GB" sz="1500" b="1" i="0" dirty="0">
                <a:solidFill>
                  <a:srgbClr val="002060"/>
                </a:solidFill>
                <a:effectLst/>
                <a:latin typeface="Inter"/>
              </a:rPr>
              <a:t>:</a:t>
            </a:r>
            <a:r>
              <a:rPr lang="en-GB" sz="1500" b="0" i="0" dirty="0">
                <a:solidFill>
                  <a:srgbClr val="002060"/>
                </a:solidFill>
                <a:effectLst/>
                <a:latin typeface="Inter"/>
              </a:rPr>
              <a:t> Categorizing and discussing the meaning of words, phrases and sentences</a:t>
            </a:r>
          </a:p>
          <a:p>
            <a:pPr algn="l">
              <a:buFont typeface="Arial" panose="020B0604020202020204" pitchFamily="34" charset="0"/>
              <a:buChar char="•"/>
            </a:pPr>
            <a:r>
              <a:rPr lang="en-GB" sz="1500" b="1" dirty="0">
                <a:solidFill>
                  <a:srgbClr val="002060"/>
                </a:solidFill>
                <a:latin typeface="Inter"/>
              </a:rPr>
              <a:t>Thematic analysis</a:t>
            </a:r>
            <a:r>
              <a:rPr lang="en-GB" sz="1500" b="1" i="0" dirty="0">
                <a:solidFill>
                  <a:srgbClr val="002060"/>
                </a:solidFill>
                <a:effectLst/>
                <a:latin typeface="Inter"/>
              </a:rPr>
              <a:t>:</a:t>
            </a:r>
            <a:r>
              <a:rPr lang="en-GB" sz="1500" b="0" i="0" dirty="0">
                <a:solidFill>
                  <a:srgbClr val="002060"/>
                </a:solidFill>
                <a:effectLst/>
                <a:latin typeface="Inter"/>
              </a:rPr>
              <a:t> Coding and closely examining the data to identify broad themes and patterns</a:t>
            </a:r>
          </a:p>
          <a:p>
            <a:pPr algn="l">
              <a:buFont typeface="Arial" panose="020B0604020202020204" pitchFamily="34" charset="0"/>
              <a:buChar char="•"/>
            </a:pPr>
            <a:r>
              <a:rPr lang="en-GB" sz="1500" b="1" dirty="0">
                <a:solidFill>
                  <a:srgbClr val="002060"/>
                </a:solidFill>
                <a:latin typeface="Inter"/>
              </a:rPr>
              <a:t>Discourse analysis</a:t>
            </a:r>
            <a:r>
              <a:rPr lang="en-GB" sz="1500" b="1" i="0" dirty="0">
                <a:solidFill>
                  <a:srgbClr val="002060"/>
                </a:solidFill>
                <a:effectLst/>
                <a:latin typeface="Inter"/>
              </a:rPr>
              <a:t>:</a:t>
            </a:r>
            <a:r>
              <a:rPr lang="en-GB" sz="1500" b="0" i="0" dirty="0">
                <a:solidFill>
                  <a:srgbClr val="002060"/>
                </a:solidFill>
                <a:effectLst/>
                <a:latin typeface="Inter"/>
              </a:rPr>
              <a:t> Studying communication and meaning in relation to their social context</a:t>
            </a:r>
          </a:p>
          <a:p>
            <a:pPr algn="l">
              <a:buFont typeface="Arial" panose="020B0604020202020204" pitchFamily="34" charset="0"/>
              <a:buChar char="•"/>
            </a:pPr>
            <a:r>
              <a:rPr lang="en-GB" sz="1500" b="0" i="0" dirty="0">
                <a:solidFill>
                  <a:srgbClr val="002060"/>
                </a:solidFill>
                <a:effectLst/>
                <a:latin typeface="Inter"/>
              </a:rPr>
              <a:t>Include information about software if you used any, e.g. </a:t>
            </a:r>
            <a:r>
              <a:rPr lang="en-GB" sz="1500" b="0" i="0" dirty="0" err="1">
                <a:solidFill>
                  <a:srgbClr val="002060"/>
                </a:solidFill>
                <a:effectLst/>
                <a:latin typeface="Inter"/>
              </a:rPr>
              <a:t>Nvivo</a:t>
            </a:r>
            <a:r>
              <a:rPr lang="en-GB" sz="1500" b="0" i="0" dirty="0">
                <a:solidFill>
                  <a:srgbClr val="002060"/>
                </a:solidFill>
                <a:effectLst/>
                <a:latin typeface="Inter"/>
              </a:rPr>
              <a:t> (or mention that you did it manually)</a:t>
            </a:r>
          </a:p>
        </p:txBody>
      </p:sp>
      <p:sp>
        <p:nvSpPr>
          <p:cNvPr id="7" name="TextBox 6">
            <a:extLst>
              <a:ext uri="{FF2B5EF4-FFF2-40B4-BE49-F238E27FC236}">
                <a16:creationId xmlns:a16="http://schemas.microsoft.com/office/drawing/2014/main" id="{0C2F2219-AE61-03C5-7557-9EA738DA1D3E}"/>
              </a:ext>
            </a:extLst>
          </p:cNvPr>
          <p:cNvSpPr txBox="1"/>
          <p:nvPr/>
        </p:nvSpPr>
        <p:spPr>
          <a:xfrm>
            <a:off x="833548" y="2187827"/>
            <a:ext cx="9951813" cy="646331"/>
          </a:xfrm>
          <a:prstGeom prst="rect">
            <a:avLst/>
          </a:prstGeom>
          <a:noFill/>
        </p:spPr>
        <p:txBody>
          <a:bodyPr wrap="square" rtlCol="0">
            <a:spAutoFit/>
          </a:bodyPr>
          <a:lstStyle/>
          <a:p>
            <a:r>
              <a:rPr lang="en-GB" b="0" i="0" dirty="0">
                <a:solidFill>
                  <a:srgbClr val="0D405F"/>
                </a:solidFill>
                <a:effectLst/>
                <a:latin typeface="Inter"/>
              </a:rPr>
              <a:t>Next, you should discuss the way in which you processed and analysed your data.</a:t>
            </a:r>
          </a:p>
          <a:p>
            <a:r>
              <a:rPr lang="en-GB" b="0" i="0" dirty="0">
                <a:solidFill>
                  <a:srgbClr val="002060"/>
                </a:solidFill>
                <a:effectLst/>
                <a:latin typeface="Inter"/>
              </a:rPr>
              <a:t>NB - you should not start introducing or discussing any of your </a:t>
            </a:r>
            <a:r>
              <a:rPr lang="en-GB" dirty="0">
                <a:solidFill>
                  <a:srgbClr val="002060"/>
                </a:solidFill>
                <a:latin typeface="Inter"/>
              </a:rPr>
              <a:t>results at this point</a:t>
            </a:r>
            <a:r>
              <a:rPr lang="en-GB" b="0" i="0" dirty="0">
                <a:solidFill>
                  <a:srgbClr val="002060"/>
                </a:solidFill>
                <a:effectLst/>
                <a:latin typeface="Inter"/>
              </a:rPr>
              <a:t>.</a:t>
            </a:r>
          </a:p>
        </p:txBody>
      </p:sp>
    </p:spTree>
    <p:extLst>
      <p:ext uri="{BB962C8B-B14F-4D97-AF65-F5344CB8AC3E}">
        <p14:creationId xmlns:p14="http://schemas.microsoft.com/office/powerpoint/2010/main" val="20772782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2" name="Group 11">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3" name="Straight Connector 12">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5" name="Right Triangle 44">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CADB5F2-A45F-4ACE-0DF1-D32BDC77CF75}"/>
              </a:ext>
            </a:extLst>
          </p:cNvPr>
          <p:cNvSpPr>
            <a:spLocks noGrp="1"/>
          </p:cNvSpPr>
          <p:nvPr>
            <p:ph type="title"/>
          </p:nvPr>
        </p:nvSpPr>
        <p:spPr>
          <a:xfrm>
            <a:off x="484846" y="725950"/>
            <a:ext cx="3498123" cy="5436630"/>
          </a:xfrm>
        </p:spPr>
        <p:txBody>
          <a:bodyPr anchor="ctr">
            <a:normAutofit/>
          </a:bodyPr>
          <a:lstStyle/>
          <a:p>
            <a:r>
              <a:rPr lang="en-GB" sz="3700" i="0" dirty="0">
                <a:effectLst/>
                <a:latin typeface="Gilmer"/>
              </a:rPr>
              <a:t>Step 4: Evaluate and justify the methodological choices you made</a:t>
            </a:r>
            <a:endParaRPr lang="en-GB" sz="3700" dirty="0"/>
          </a:p>
        </p:txBody>
      </p:sp>
      <p:graphicFrame>
        <p:nvGraphicFramePr>
          <p:cNvPr id="6" name="Content Placeholder 3">
            <a:extLst>
              <a:ext uri="{FF2B5EF4-FFF2-40B4-BE49-F238E27FC236}">
                <a16:creationId xmlns:a16="http://schemas.microsoft.com/office/drawing/2014/main" id="{345C56A9-5499-364D-60B9-7E4208A0EC5B}"/>
              </a:ext>
            </a:extLst>
          </p:cNvPr>
          <p:cNvGraphicFramePr>
            <a:graphicFrameLocks noGrp="1"/>
          </p:cNvGraphicFramePr>
          <p:nvPr>
            <p:ph idx="1"/>
            <p:extLst>
              <p:ext uri="{D42A27DB-BD31-4B8C-83A1-F6EECF244321}">
                <p14:modId xmlns:p14="http://schemas.microsoft.com/office/powerpoint/2010/main" val="1985119460"/>
              </p:ext>
            </p:extLst>
          </p:nvPr>
        </p:nvGraphicFramePr>
        <p:xfrm>
          <a:off x="4119891" y="170169"/>
          <a:ext cx="7862909" cy="6556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4023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98EE1-F9FC-26F8-15EF-01EEC59AC0A8}"/>
              </a:ext>
            </a:extLst>
          </p:cNvPr>
          <p:cNvSpPr>
            <a:spLocks noGrp="1"/>
          </p:cNvSpPr>
          <p:nvPr>
            <p:ph type="title"/>
          </p:nvPr>
        </p:nvSpPr>
        <p:spPr/>
        <p:txBody>
          <a:bodyPr/>
          <a:lstStyle/>
          <a:p>
            <a:r>
              <a:rPr lang="en-GB" dirty="0"/>
              <a:t>Reliable v. Valid???</a:t>
            </a:r>
          </a:p>
        </p:txBody>
      </p:sp>
      <p:graphicFrame>
        <p:nvGraphicFramePr>
          <p:cNvPr id="4" name="Table 4">
            <a:extLst>
              <a:ext uri="{FF2B5EF4-FFF2-40B4-BE49-F238E27FC236}">
                <a16:creationId xmlns:a16="http://schemas.microsoft.com/office/drawing/2014/main" id="{33C9DB73-D44B-AD60-3AF6-0512CCAF364E}"/>
              </a:ext>
            </a:extLst>
          </p:cNvPr>
          <p:cNvGraphicFramePr>
            <a:graphicFrameLocks noGrp="1"/>
          </p:cNvGraphicFramePr>
          <p:nvPr>
            <p:ph idx="1"/>
            <p:extLst>
              <p:ext uri="{D42A27DB-BD31-4B8C-83A1-F6EECF244321}">
                <p14:modId xmlns:p14="http://schemas.microsoft.com/office/powerpoint/2010/main" val="3793514597"/>
              </p:ext>
            </p:extLst>
          </p:nvPr>
        </p:nvGraphicFramePr>
        <p:xfrm>
          <a:off x="933450" y="2351195"/>
          <a:ext cx="10325100" cy="3937000"/>
        </p:xfrm>
        <a:graphic>
          <a:graphicData uri="http://schemas.openxmlformats.org/drawingml/2006/table">
            <a:tbl>
              <a:tblPr firstRow="1" bandRow="1">
                <a:tableStyleId>{5C22544A-7EE6-4342-B048-85BDC9FD1C3A}</a:tableStyleId>
              </a:tblPr>
              <a:tblGrid>
                <a:gridCol w="3441700">
                  <a:extLst>
                    <a:ext uri="{9D8B030D-6E8A-4147-A177-3AD203B41FA5}">
                      <a16:colId xmlns:a16="http://schemas.microsoft.com/office/drawing/2014/main" val="1928132873"/>
                    </a:ext>
                  </a:extLst>
                </a:gridCol>
                <a:gridCol w="3441700">
                  <a:extLst>
                    <a:ext uri="{9D8B030D-6E8A-4147-A177-3AD203B41FA5}">
                      <a16:colId xmlns:a16="http://schemas.microsoft.com/office/drawing/2014/main" val="874265781"/>
                    </a:ext>
                  </a:extLst>
                </a:gridCol>
                <a:gridCol w="3441700">
                  <a:extLst>
                    <a:ext uri="{9D8B030D-6E8A-4147-A177-3AD203B41FA5}">
                      <a16:colId xmlns:a16="http://schemas.microsoft.com/office/drawing/2014/main" val="1783279760"/>
                    </a:ext>
                  </a:extLst>
                </a:gridCol>
              </a:tblGrid>
              <a:tr h="370840">
                <a:tc>
                  <a:txBody>
                    <a:bodyPr/>
                    <a:lstStyle/>
                    <a:p>
                      <a:endParaRPr lang="en-GB"/>
                    </a:p>
                  </a:txBody>
                  <a:tcPr/>
                </a:tc>
                <a:tc>
                  <a:txBody>
                    <a:bodyPr/>
                    <a:lstStyle/>
                    <a:p>
                      <a:r>
                        <a:rPr lang="en-GB" sz="1800" b="1" i="0" kern="1200" dirty="0">
                          <a:solidFill>
                            <a:schemeClr val="lt1"/>
                          </a:solidFill>
                          <a:effectLst/>
                          <a:latin typeface="+mn-lt"/>
                          <a:ea typeface="+mn-ea"/>
                          <a:cs typeface="+mn-cs"/>
                        </a:rPr>
                        <a:t>Reliability</a:t>
                      </a:r>
                      <a:endParaRPr lang="en-GB" dirty="0"/>
                    </a:p>
                  </a:txBody>
                  <a:tcPr/>
                </a:tc>
                <a:tc>
                  <a:txBody>
                    <a:bodyPr/>
                    <a:lstStyle/>
                    <a:p>
                      <a:r>
                        <a:rPr lang="en-GB" dirty="0"/>
                        <a:t>Validity</a:t>
                      </a:r>
                    </a:p>
                  </a:txBody>
                  <a:tcPr/>
                </a:tc>
                <a:extLst>
                  <a:ext uri="{0D108BD9-81ED-4DB2-BD59-A6C34878D82A}">
                    <a16:rowId xmlns:a16="http://schemas.microsoft.com/office/drawing/2014/main" val="3745283427"/>
                  </a:ext>
                </a:extLst>
              </a:tr>
              <a:tr h="370840">
                <a:tc>
                  <a:txBody>
                    <a:bodyPr/>
                    <a:lstStyle/>
                    <a:p>
                      <a:r>
                        <a:rPr lang="en-GB" sz="1800" b="1" i="0" kern="1200" dirty="0">
                          <a:solidFill>
                            <a:schemeClr val="dk1"/>
                          </a:solidFill>
                          <a:effectLst/>
                          <a:latin typeface="+mn-lt"/>
                          <a:ea typeface="+mn-ea"/>
                          <a:cs typeface="+mn-cs"/>
                        </a:rPr>
                        <a:t>What does it tell you?</a:t>
                      </a:r>
                      <a:endParaRPr lang="en-GB" dirty="0"/>
                    </a:p>
                  </a:txBody>
                  <a:tcPr/>
                </a:tc>
                <a:tc>
                  <a:txBody>
                    <a:bodyPr/>
                    <a:lstStyle/>
                    <a:p>
                      <a:r>
                        <a:rPr lang="en-GB" sz="1800" b="0" i="0" kern="1200" dirty="0">
                          <a:solidFill>
                            <a:schemeClr val="dk1"/>
                          </a:solidFill>
                          <a:effectLst/>
                          <a:latin typeface="+mn-lt"/>
                          <a:ea typeface="+mn-ea"/>
                          <a:cs typeface="+mn-cs"/>
                        </a:rPr>
                        <a:t>The extent to which the results can be reproduced when the research is repeated under the same conditions.</a:t>
                      </a:r>
                      <a:endParaRPr lang="en-GB" dirty="0"/>
                    </a:p>
                  </a:txBody>
                  <a:tcPr/>
                </a:tc>
                <a:tc>
                  <a:txBody>
                    <a:bodyPr/>
                    <a:lstStyle/>
                    <a:p>
                      <a:r>
                        <a:rPr lang="en-GB" sz="1800" b="0" i="0" kern="1200" dirty="0">
                          <a:solidFill>
                            <a:schemeClr val="dk1"/>
                          </a:solidFill>
                          <a:effectLst/>
                          <a:latin typeface="+mn-lt"/>
                          <a:ea typeface="+mn-ea"/>
                          <a:cs typeface="+mn-cs"/>
                        </a:rPr>
                        <a:t>The extent to which the results really measure what they are supposed to measure.</a:t>
                      </a:r>
                      <a:endParaRPr lang="en-GB" dirty="0"/>
                    </a:p>
                  </a:txBody>
                  <a:tcPr/>
                </a:tc>
                <a:extLst>
                  <a:ext uri="{0D108BD9-81ED-4DB2-BD59-A6C34878D82A}">
                    <a16:rowId xmlns:a16="http://schemas.microsoft.com/office/drawing/2014/main" val="141500619"/>
                  </a:ext>
                </a:extLst>
              </a:tr>
              <a:tr h="370840">
                <a:tc>
                  <a:txBody>
                    <a:bodyPr/>
                    <a:lstStyle/>
                    <a:p>
                      <a:r>
                        <a:rPr lang="en-GB" sz="1800" b="1" i="0" kern="1200" dirty="0">
                          <a:solidFill>
                            <a:schemeClr val="dk1"/>
                          </a:solidFill>
                          <a:effectLst/>
                          <a:latin typeface="+mn-lt"/>
                          <a:ea typeface="+mn-ea"/>
                          <a:cs typeface="+mn-cs"/>
                        </a:rPr>
                        <a:t>How is it assessed?</a:t>
                      </a:r>
                      <a:endParaRPr lang="en-GB" dirty="0"/>
                    </a:p>
                  </a:txBody>
                  <a:tcPr/>
                </a:tc>
                <a:tc>
                  <a:txBody>
                    <a:bodyPr/>
                    <a:lstStyle/>
                    <a:p>
                      <a:r>
                        <a:rPr lang="en-GB" sz="1800" b="0" i="0" kern="1200" dirty="0">
                          <a:solidFill>
                            <a:schemeClr val="dk1"/>
                          </a:solidFill>
                          <a:effectLst/>
                          <a:latin typeface="+mn-lt"/>
                          <a:ea typeface="+mn-ea"/>
                          <a:cs typeface="+mn-cs"/>
                        </a:rPr>
                        <a:t>By checking the consistency of results across time, across different observers, and across parts of the test itself.</a:t>
                      </a:r>
                      <a:endParaRPr lang="en-GB" dirty="0"/>
                    </a:p>
                  </a:txBody>
                  <a:tcPr/>
                </a:tc>
                <a:tc>
                  <a:txBody>
                    <a:bodyPr/>
                    <a:lstStyle/>
                    <a:p>
                      <a:r>
                        <a:rPr lang="en-GB" sz="1800" b="0" i="0" kern="1200" dirty="0">
                          <a:solidFill>
                            <a:schemeClr val="dk1"/>
                          </a:solidFill>
                          <a:effectLst/>
                          <a:latin typeface="+mn-lt"/>
                          <a:ea typeface="+mn-ea"/>
                          <a:cs typeface="+mn-cs"/>
                        </a:rPr>
                        <a:t>By checking how well the results correspond to established theories and other measures of the same concept.</a:t>
                      </a:r>
                      <a:endParaRPr lang="en-GB" dirty="0"/>
                    </a:p>
                  </a:txBody>
                  <a:tcPr/>
                </a:tc>
                <a:extLst>
                  <a:ext uri="{0D108BD9-81ED-4DB2-BD59-A6C34878D82A}">
                    <a16:rowId xmlns:a16="http://schemas.microsoft.com/office/drawing/2014/main" val="1418589208"/>
                  </a:ext>
                </a:extLst>
              </a:tr>
              <a:tr h="370840">
                <a:tc>
                  <a:txBody>
                    <a:bodyPr/>
                    <a:lstStyle/>
                    <a:p>
                      <a:r>
                        <a:rPr lang="en-GB" sz="1800" b="1" i="0" kern="1200" dirty="0">
                          <a:solidFill>
                            <a:schemeClr val="dk1"/>
                          </a:solidFill>
                          <a:effectLst/>
                          <a:latin typeface="+mn-lt"/>
                          <a:ea typeface="+mn-ea"/>
                          <a:cs typeface="+mn-cs"/>
                        </a:rPr>
                        <a:t>How do they relate?</a:t>
                      </a:r>
                      <a:endParaRPr lang="en-GB" dirty="0"/>
                    </a:p>
                  </a:txBody>
                  <a:tcPr/>
                </a:tc>
                <a:tc>
                  <a:txBody>
                    <a:bodyPr/>
                    <a:lstStyle/>
                    <a:p>
                      <a:r>
                        <a:rPr lang="en-GB" sz="1800" b="0" i="0" kern="1200" dirty="0">
                          <a:solidFill>
                            <a:schemeClr val="dk1"/>
                          </a:solidFill>
                          <a:effectLst/>
                          <a:latin typeface="+mn-lt"/>
                          <a:ea typeface="+mn-ea"/>
                          <a:cs typeface="+mn-cs"/>
                        </a:rPr>
                        <a:t>A reliable measurement is not always valid: the results might be </a:t>
                      </a:r>
                      <a:r>
                        <a:rPr lang="en-GB" sz="1800" b="0" i="0" u="none" strike="noStrike" kern="1200" dirty="0">
                          <a:solidFill>
                            <a:schemeClr val="dk1"/>
                          </a:solidFill>
                          <a:effectLst/>
                          <a:latin typeface="+mn-lt"/>
                          <a:ea typeface="+mn-ea"/>
                          <a:cs typeface="+mn-cs"/>
                        </a:rPr>
                        <a:t>reproducible</a:t>
                      </a:r>
                      <a:r>
                        <a:rPr lang="en-GB" sz="1800" b="0" i="0" kern="1200" dirty="0">
                          <a:solidFill>
                            <a:schemeClr val="dk1"/>
                          </a:solidFill>
                          <a:effectLst/>
                          <a:latin typeface="+mn-lt"/>
                          <a:ea typeface="+mn-ea"/>
                          <a:cs typeface="+mn-cs"/>
                        </a:rPr>
                        <a:t>, but they’re not necessarily correct.</a:t>
                      </a:r>
                      <a:endParaRPr lang="en-GB" dirty="0"/>
                    </a:p>
                  </a:txBody>
                  <a:tcPr/>
                </a:tc>
                <a:tc>
                  <a:txBody>
                    <a:bodyPr/>
                    <a:lstStyle/>
                    <a:p>
                      <a:pPr fontAlgn="t"/>
                      <a:r>
                        <a:rPr lang="en-GB" dirty="0">
                          <a:effectLst/>
                        </a:rPr>
                        <a:t>A valid measurement is generally reliable: if a test produces accurate results, they should be reproducible.</a:t>
                      </a:r>
                    </a:p>
                  </a:txBody>
                  <a:tcPr/>
                </a:tc>
                <a:extLst>
                  <a:ext uri="{0D108BD9-81ED-4DB2-BD59-A6C34878D82A}">
                    <a16:rowId xmlns:a16="http://schemas.microsoft.com/office/drawing/2014/main" val="2428040147"/>
                  </a:ext>
                </a:extLst>
              </a:tr>
            </a:tbl>
          </a:graphicData>
        </a:graphic>
      </p:graphicFrame>
    </p:spTree>
    <p:extLst>
      <p:ext uri="{BB962C8B-B14F-4D97-AF65-F5344CB8AC3E}">
        <p14:creationId xmlns:p14="http://schemas.microsoft.com/office/powerpoint/2010/main" val="61798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7C9C-4057-4C68-A028-AC6EED010E03}"/>
              </a:ext>
            </a:extLst>
          </p:cNvPr>
          <p:cNvSpPr>
            <a:spLocks noGrp="1"/>
          </p:cNvSpPr>
          <p:nvPr>
            <p:ph type="title"/>
          </p:nvPr>
        </p:nvSpPr>
        <p:spPr>
          <a:xfrm>
            <a:off x="691078" y="1076322"/>
            <a:ext cx="10312571" cy="1354844"/>
          </a:xfrm>
        </p:spPr>
        <p:txBody>
          <a:bodyPr>
            <a:normAutofit fontScale="90000"/>
          </a:bodyPr>
          <a:lstStyle/>
          <a:p>
            <a:r>
              <a:rPr lang="en-GB" dirty="0"/>
              <a:t>Reliable v. Valid???</a:t>
            </a:r>
            <a:br>
              <a:rPr lang="en-GB" dirty="0"/>
            </a:br>
            <a:br>
              <a:rPr lang="en-GB" dirty="0"/>
            </a:br>
            <a:r>
              <a:rPr lang="en-GB" sz="2200" b="0" i="0" dirty="0">
                <a:solidFill>
                  <a:srgbClr val="0D405F"/>
                </a:solidFill>
                <a:effectLst/>
                <a:latin typeface="Inter"/>
              </a:rPr>
              <a:t>A symptom questionnaire is used to diagnose a patient with a long-term medical condition. </a:t>
            </a:r>
            <a:endParaRPr lang="en-GB" sz="2200" dirty="0"/>
          </a:p>
        </p:txBody>
      </p:sp>
      <p:sp>
        <p:nvSpPr>
          <p:cNvPr id="3" name="Content Placeholder 2">
            <a:extLst>
              <a:ext uri="{FF2B5EF4-FFF2-40B4-BE49-F238E27FC236}">
                <a16:creationId xmlns:a16="http://schemas.microsoft.com/office/drawing/2014/main" id="{5BD9B665-541E-1847-3DF1-1E211B74D5EF}"/>
              </a:ext>
            </a:extLst>
          </p:cNvPr>
          <p:cNvSpPr>
            <a:spLocks noGrp="1"/>
          </p:cNvSpPr>
          <p:nvPr>
            <p:ph sz="half" idx="1"/>
          </p:nvPr>
        </p:nvSpPr>
        <p:spPr>
          <a:xfrm>
            <a:off x="691078" y="3091009"/>
            <a:ext cx="5009584" cy="1918557"/>
          </a:xfrm>
        </p:spPr>
        <p:txBody>
          <a:bodyPr>
            <a:normAutofit fontScale="92500" lnSpcReduction="20000"/>
          </a:bodyPr>
          <a:lstStyle/>
          <a:p>
            <a:r>
              <a:rPr lang="en-GB" b="0" i="0" dirty="0">
                <a:solidFill>
                  <a:srgbClr val="0D405F"/>
                </a:solidFill>
                <a:effectLst/>
                <a:latin typeface="Inter"/>
              </a:rPr>
              <a:t>Several different doctors use the same questionnaire with the same patient at the same time with the same diagnoses.</a:t>
            </a:r>
          </a:p>
          <a:p>
            <a:endParaRPr lang="en-GB" dirty="0">
              <a:solidFill>
                <a:srgbClr val="0D405F"/>
              </a:solidFill>
              <a:latin typeface="Inter"/>
            </a:endParaRPr>
          </a:p>
          <a:p>
            <a:r>
              <a:rPr lang="en-GB" b="0" i="0" dirty="0">
                <a:solidFill>
                  <a:srgbClr val="0D405F"/>
                </a:solidFill>
                <a:effectLst/>
                <a:latin typeface="Inter"/>
              </a:rPr>
              <a:t>This indicates that the questionnaire…..</a:t>
            </a:r>
          </a:p>
        </p:txBody>
      </p:sp>
      <p:sp>
        <p:nvSpPr>
          <p:cNvPr id="4" name="Content Placeholder 3">
            <a:extLst>
              <a:ext uri="{FF2B5EF4-FFF2-40B4-BE49-F238E27FC236}">
                <a16:creationId xmlns:a16="http://schemas.microsoft.com/office/drawing/2014/main" id="{AC000A56-F7DD-5766-5ECA-98C9716F5EDE}"/>
              </a:ext>
            </a:extLst>
          </p:cNvPr>
          <p:cNvSpPr>
            <a:spLocks noGrp="1"/>
          </p:cNvSpPr>
          <p:nvPr>
            <p:ph sz="half" idx="2"/>
          </p:nvPr>
        </p:nvSpPr>
        <p:spPr>
          <a:xfrm>
            <a:off x="5935074" y="3091009"/>
            <a:ext cx="5250899" cy="2529206"/>
          </a:xfrm>
        </p:spPr>
        <p:txBody>
          <a:bodyPr>
            <a:normAutofit fontScale="92500" lnSpcReduction="20000"/>
          </a:bodyPr>
          <a:lstStyle/>
          <a:p>
            <a:r>
              <a:rPr lang="en-GB" b="0" i="0" dirty="0">
                <a:solidFill>
                  <a:srgbClr val="0D405F"/>
                </a:solidFill>
                <a:effectLst/>
                <a:latin typeface="Inter"/>
              </a:rPr>
              <a:t>Several different doctors use the same questionnaire with the same patient at the same time but give different diagnoses.</a:t>
            </a:r>
          </a:p>
          <a:p>
            <a:pPr marL="0" indent="0">
              <a:buNone/>
            </a:pPr>
            <a:r>
              <a:rPr lang="en-GB" b="0" i="0" dirty="0">
                <a:solidFill>
                  <a:srgbClr val="0D405F"/>
                </a:solidFill>
                <a:effectLst/>
                <a:latin typeface="Inter"/>
              </a:rPr>
              <a:t> </a:t>
            </a:r>
          </a:p>
          <a:p>
            <a:r>
              <a:rPr lang="en-GB" b="0" i="0" dirty="0">
                <a:solidFill>
                  <a:srgbClr val="0D405F"/>
                </a:solidFill>
                <a:effectLst/>
                <a:latin typeface="Inter"/>
              </a:rPr>
              <a:t>This indicates that the questionnaire…</a:t>
            </a:r>
          </a:p>
          <a:p>
            <a:pPr marL="0" indent="0">
              <a:buNone/>
            </a:pPr>
            <a:endParaRPr lang="en-GB" b="0" i="0" dirty="0">
              <a:solidFill>
                <a:srgbClr val="0D405F"/>
              </a:solidFill>
              <a:effectLst/>
              <a:latin typeface="Inter"/>
            </a:endParaRPr>
          </a:p>
          <a:p>
            <a:pPr marL="0" indent="0">
              <a:buNone/>
            </a:pPr>
            <a:r>
              <a:rPr lang="en-GB" dirty="0">
                <a:solidFill>
                  <a:srgbClr val="0D405F"/>
                </a:solidFill>
                <a:latin typeface="Inter"/>
              </a:rPr>
              <a:t>                       </a:t>
            </a:r>
            <a:endParaRPr lang="en-GB" dirty="0"/>
          </a:p>
        </p:txBody>
      </p:sp>
      <p:sp>
        <p:nvSpPr>
          <p:cNvPr id="7" name="TextBox 6">
            <a:extLst>
              <a:ext uri="{FF2B5EF4-FFF2-40B4-BE49-F238E27FC236}">
                <a16:creationId xmlns:a16="http://schemas.microsoft.com/office/drawing/2014/main" id="{413237BE-F3AD-D505-8165-C3D92E1AFD56}"/>
              </a:ext>
            </a:extLst>
          </p:cNvPr>
          <p:cNvSpPr txBox="1"/>
          <p:nvPr/>
        </p:nvSpPr>
        <p:spPr>
          <a:xfrm>
            <a:off x="9295465" y="173905"/>
            <a:ext cx="2703932" cy="830997"/>
          </a:xfrm>
          <a:prstGeom prst="rect">
            <a:avLst/>
          </a:prstGeom>
          <a:noFill/>
          <a:ln w="28575">
            <a:solidFill>
              <a:schemeClr val="accent1"/>
            </a:solidFill>
          </a:ln>
        </p:spPr>
        <p:txBody>
          <a:bodyPr wrap="square" rtlCol="0">
            <a:spAutoFit/>
          </a:bodyPr>
          <a:lstStyle/>
          <a:p>
            <a:r>
              <a:rPr lang="en-GB" sz="1200" dirty="0"/>
              <a:t>Reliability = </a:t>
            </a:r>
          </a:p>
          <a:p>
            <a:r>
              <a:rPr lang="en-GB" sz="1200" b="0" i="0" kern="1200" dirty="0">
                <a:solidFill>
                  <a:schemeClr val="dk1"/>
                </a:solidFill>
                <a:effectLst/>
                <a:latin typeface="+mn-lt"/>
                <a:ea typeface="+mn-ea"/>
                <a:cs typeface="+mn-cs"/>
              </a:rPr>
              <a:t>The extent to which the results can be reproduced when the research is repeated under the same conditions.</a:t>
            </a:r>
            <a:endParaRPr lang="en-GB" sz="1200" dirty="0"/>
          </a:p>
        </p:txBody>
      </p:sp>
      <p:sp>
        <p:nvSpPr>
          <p:cNvPr id="5" name="Rectangle: Rounded Corners 4">
            <a:extLst>
              <a:ext uri="{FF2B5EF4-FFF2-40B4-BE49-F238E27FC236}">
                <a16:creationId xmlns:a16="http://schemas.microsoft.com/office/drawing/2014/main" id="{3C1680B2-849D-C9CA-9B87-99F1A675C72D}"/>
              </a:ext>
            </a:extLst>
          </p:cNvPr>
          <p:cNvSpPr/>
          <p:nvPr/>
        </p:nvSpPr>
        <p:spPr>
          <a:xfrm>
            <a:off x="1363185" y="5441521"/>
            <a:ext cx="3091009" cy="86391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0D405F"/>
                </a:solidFill>
                <a:latin typeface="Inter"/>
              </a:rPr>
              <a:t>has high reliability</a:t>
            </a:r>
            <a:endParaRPr lang="en-GB"/>
          </a:p>
        </p:txBody>
      </p:sp>
      <p:sp>
        <p:nvSpPr>
          <p:cNvPr id="6" name="Rectangle: Rounded Corners 5">
            <a:extLst>
              <a:ext uri="{FF2B5EF4-FFF2-40B4-BE49-F238E27FC236}">
                <a16:creationId xmlns:a16="http://schemas.microsoft.com/office/drawing/2014/main" id="{C690427E-2E2F-ED32-8804-B7FFF753890B}"/>
              </a:ext>
            </a:extLst>
          </p:cNvPr>
          <p:cNvSpPr/>
          <p:nvPr/>
        </p:nvSpPr>
        <p:spPr>
          <a:xfrm>
            <a:off x="6620518" y="5441521"/>
            <a:ext cx="3091009" cy="86391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rgbClr val="0D405F"/>
                </a:solidFill>
                <a:latin typeface="Inter"/>
              </a:rPr>
              <a:t>has low reliability</a:t>
            </a:r>
            <a:endParaRPr lang="en-GB" dirty="0"/>
          </a:p>
        </p:txBody>
      </p:sp>
    </p:spTree>
    <p:extLst>
      <p:ext uri="{BB962C8B-B14F-4D97-AF65-F5344CB8AC3E}">
        <p14:creationId xmlns:p14="http://schemas.microsoft.com/office/powerpoint/2010/main" val="28471847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additive="base">
                                        <p:cTn id="2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 calcmode="lin" valueType="num">
                                      <p:cBhvr additive="base">
                                        <p:cTn id="2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 calcmode="lin" valueType="num">
                                      <p:cBhvr additive="base">
                                        <p:cTn id="3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97C9C-4057-4C68-A028-AC6EED010E03}"/>
              </a:ext>
            </a:extLst>
          </p:cNvPr>
          <p:cNvSpPr>
            <a:spLocks noGrp="1"/>
          </p:cNvSpPr>
          <p:nvPr>
            <p:ph type="title"/>
          </p:nvPr>
        </p:nvSpPr>
        <p:spPr>
          <a:xfrm>
            <a:off x="691078" y="1076322"/>
            <a:ext cx="10312571" cy="1354844"/>
          </a:xfrm>
        </p:spPr>
        <p:txBody>
          <a:bodyPr>
            <a:normAutofit fontScale="90000"/>
          </a:bodyPr>
          <a:lstStyle/>
          <a:p>
            <a:r>
              <a:rPr lang="en-GB" dirty="0"/>
              <a:t>Reliable v. Valid???</a:t>
            </a:r>
            <a:br>
              <a:rPr lang="en-GB" dirty="0"/>
            </a:br>
            <a:br>
              <a:rPr lang="en-GB" dirty="0"/>
            </a:br>
            <a:r>
              <a:rPr lang="en-GB" sz="2200" b="0" i="0" dirty="0">
                <a:solidFill>
                  <a:srgbClr val="0D405F"/>
                </a:solidFill>
                <a:effectLst/>
                <a:latin typeface="Inter"/>
              </a:rPr>
              <a:t>A symptom questionnaire is used to diagnose a patient with a long-term medical condition. </a:t>
            </a:r>
            <a:endParaRPr lang="en-GB" sz="2200" dirty="0"/>
          </a:p>
        </p:txBody>
      </p:sp>
      <p:sp>
        <p:nvSpPr>
          <p:cNvPr id="3" name="Content Placeholder 2">
            <a:extLst>
              <a:ext uri="{FF2B5EF4-FFF2-40B4-BE49-F238E27FC236}">
                <a16:creationId xmlns:a16="http://schemas.microsoft.com/office/drawing/2014/main" id="{5BD9B665-541E-1847-3DF1-1E211B74D5EF}"/>
              </a:ext>
            </a:extLst>
          </p:cNvPr>
          <p:cNvSpPr>
            <a:spLocks noGrp="1"/>
          </p:cNvSpPr>
          <p:nvPr>
            <p:ph sz="half" idx="1"/>
          </p:nvPr>
        </p:nvSpPr>
        <p:spPr>
          <a:xfrm>
            <a:off x="691077" y="3091009"/>
            <a:ext cx="10312571" cy="2529206"/>
          </a:xfrm>
        </p:spPr>
        <p:txBody>
          <a:bodyPr>
            <a:normAutofit/>
          </a:bodyPr>
          <a:lstStyle/>
          <a:p>
            <a:r>
              <a:rPr lang="en-GB" dirty="0">
                <a:solidFill>
                  <a:srgbClr val="0D405F"/>
                </a:solidFill>
                <a:latin typeface="Inter"/>
              </a:rPr>
              <a:t>Several different doctors use the same questionnaire with the same patient at different times. The diagnoses are the same.</a:t>
            </a:r>
          </a:p>
          <a:p>
            <a:endParaRPr lang="en-GB" dirty="0">
              <a:solidFill>
                <a:srgbClr val="0D405F"/>
              </a:solidFill>
              <a:latin typeface="Inter"/>
            </a:endParaRPr>
          </a:p>
          <a:p>
            <a:r>
              <a:rPr lang="en-GB" dirty="0">
                <a:solidFill>
                  <a:srgbClr val="0D405F"/>
                </a:solidFill>
                <a:latin typeface="Inter"/>
              </a:rPr>
              <a:t>This indicates that the questionnaire…..</a:t>
            </a:r>
          </a:p>
        </p:txBody>
      </p:sp>
      <p:sp>
        <p:nvSpPr>
          <p:cNvPr id="5" name="TextBox 4">
            <a:extLst>
              <a:ext uri="{FF2B5EF4-FFF2-40B4-BE49-F238E27FC236}">
                <a16:creationId xmlns:a16="http://schemas.microsoft.com/office/drawing/2014/main" id="{0DE91758-F479-250C-A37F-DB241FA4744B}"/>
              </a:ext>
            </a:extLst>
          </p:cNvPr>
          <p:cNvSpPr txBox="1"/>
          <p:nvPr/>
        </p:nvSpPr>
        <p:spPr>
          <a:xfrm>
            <a:off x="9289855" y="178474"/>
            <a:ext cx="2765639" cy="1569660"/>
          </a:xfrm>
          <a:prstGeom prst="rect">
            <a:avLst/>
          </a:prstGeom>
          <a:noFill/>
          <a:ln w="28575">
            <a:solidFill>
              <a:schemeClr val="accent1"/>
            </a:solidFill>
          </a:ln>
        </p:spPr>
        <p:txBody>
          <a:bodyPr wrap="square" rtlCol="0">
            <a:spAutoFit/>
          </a:bodyPr>
          <a:lstStyle/>
          <a:p>
            <a:r>
              <a:rPr lang="en-GB" sz="1200" dirty="0"/>
              <a:t>Reliability = </a:t>
            </a:r>
          </a:p>
          <a:p>
            <a:r>
              <a:rPr lang="en-GB" sz="1200" b="0" i="0" kern="1200" dirty="0">
                <a:solidFill>
                  <a:schemeClr val="dk1"/>
                </a:solidFill>
                <a:effectLst/>
                <a:latin typeface="+mn-lt"/>
                <a:ea typeface="+mn-ea"/>
                <a:cs typeface="+mn-cs"/>
              </a:rPr>
              <a:t>The extent to which the results can be reproduced when the research is repeated under the same conditions.</a:t>
            </a:r>
            <a:endParaRPr lang="en-GB" sz="1200" dirty="0"/>
          </a:p>
          <a:p>
            <a:r>
              <a:rPr lang="en-GB" sz="1200" dirty="0"/>
              <a:t>Validity = </a:t>
            </a:r>
          </a:p>
          <a:p>
            <a:r>
              <a:rPr lang="en-GB" sz="1200" b="0" i="0" kern="1200" dirty="0">
                <a:solidFill>
                  <a:schemeClr val="dk1"/>
                </a:solidFill>
                <a:effectLst/>
                <a:latin typeface="+mn-lt"/>
                <a:ea typeface="+mn-ea"/>
                <a:cs typeface="+mn-cs"/>
              </a:rPr>
              <a:t>The extent to which the results really measure what they are supposed to measure.</a:t>
            </a:r>
            <a:endParaRPr lang="en-GB" sz="1200" dirty="0"/>
          </a:p>
        </p:txBody>
      </p:sp>
      <p:sp>
        <p:nvSpPr>
          <p:cNvPr id="6" name="Rectangle: Rounded Corners 5">
            <a:extLst>
              <a:ext uri="{FF2B5EF4-FFF2-40B4-BE49-F238E27FC236}">
                <a16:creationId xmlns:a16="http://schemas.microsoft.com/office/drawing/2014/main" id="{548DFD8A-3D5D-EB61-D00C-B364261EEAF4}"/>
              </a:ext>
            </a:extLst>
          </p:cNvPr>
          <p:cNvSpPr/>
          <p:nvPr/>
        </p:nvSpPr>
        <p:spPr>
          <a:xfrm>
            <a:off x="3612721" y="5073258"/>
            <a:ext cx="4179313" cy="1093914"/>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rgbClr val="0D405F"/>
                </a:solidFill>
                <a:latin typeface="Inter"/>
              </a:rPr>
              <a:t>has high reliability and high validity</a:t>
            </a:r>
            <a:endParaRPr lang="en-GB"/>
          </a:p>
        </p:txBody>
      </p:sp>
    </p:spTree>
    <p:extLst>
      <p:ext uri="{BB962C8B-B14F-4D97-AF65-F5344CB8AC3E}">
        <p14:creationId xmlns:p14="http://schemas.microsoft.com/office/powerpoint/2010/main" val="298575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EF56-E059-844A-4CC7-188A275AC0AF}"/>
              </a:ext>
            </a:extLst>
          </p:cNvPr>
          <p:cNvSpPr>
            <a:spLocks noGrp="1"/>
          </p:cNvSpPr>
          <p:nvPr>
            <p:ph type="title"/>
          </p:nvPr>
        </p:nvSpPr>
        <p:spPr/>
        <p:txBody>
          <a:bodyPr>
            <a:normAutofit/>
          </a:bodyPr>
          <a:lstStyle/>
          <a:p>
            <a:r>
              <a:rPr lang="en-GB" dirty="0"/>
              <a:t>What elements can effect validity?</a:t>
            </a:r>
            <a:endParaRPr lang="en-GB" sz="3300" dirty="0"/>
          </a:p>
        </p:txBody>
      </p:sp>
      <p:graphicFrame>
        <p:nvGraphicFramePr>
          <p:cNvPr id="6" name="Table 6">
            <a:extLst>
              <a:ext uri="{FF2B5EF4-FFF2-40B4-BE49-F238E27FC236}">
                <a16:creationId xmlns:a16="http://schemas.microsoft.com/office/drawing/2014/main" id="{BB44BC5D-A669-ED63-9AA5-C47A38CAA64E}"/>
              </a:ext>
            </a:extLst>
          </p:cNvPr>
          <p:cNvGraphicFramePr>
            <a:graphicFrameLocks noGrp="1"/>
          </p:cNvGraphicFramePr>
          <p:nvPr>
            <p:ph idx="1"/>
            <p:extLst>
              <p:ext uri="{D42A27DB-BD31-4B8C-83A1-F6EECF244321}">
                <p14:modId xmlns:p14="http://schemas.microsoft.com/office/powerpoint/2010/main" val="1590890275"/>
              </p:ext>
            </p:extLst>
          </p:nvPr>
        </p:nvGraphicFramePr>
        <p:xfrm>
          <a:off x="690563" y="2339975"/>
          <a:ext cx="10325100" cy="3792074"/>
        </p:xfrm>
        <a:graphic>
          <a:graphicData uri="http://schemas.openxmlformats.org/drawingml/2006/table">
            <a:tbl>
              <a:tblPr firstRow="1" bandRow="1">
                <a:tableStyleId>{5C22544A-7EE6-4342-B048-85BDC9FD1C3A}</a:tableStyleId>
              </a:tblPr>
              <a:tblGrid>
                <a:gridCol w="3722411">
                  <a:extLst>
                    <a:ext uri="{9D8B030D-6E8A-4147-A177-3AD203B41FA5}">
                      <a16:colId xmlns:a16="http://schemas.microsoft.com/office/drawing/2014/main" val="460026570"/>
                    </a:ext>
                  </a:extLst>
                </a:gridCol>
                <a:gridCol w="6602689">
                  <a:extLst>
                    <a:ext uri="{9D8B030D-6E8A-4147-A177-3AD203B41FA5}">
                      <a16:colId xmlns:a16="http://schemas.microsoft.com/office/drawing/2014/main" val="310072450"/>
                    </a:ext>
                  </a:extLst>
                </a:gridCol>
              </a:tblGrid>
              <a:tr h="425879">
                <a:tc>
                  <a:txBody>
                    <a:bodyPr/>
                    <a:lstStyle/>
                    <a:p>
                      <a:r>
                        <a:rPr lang="en-GB" dirty="0"/>
                        <a:t>Element</a:t>
                      </a:r>
                    </a:p>
                  </a:txBody>
                  <a:tcPr/>
                </a:tc>
                <a:tc>
                  <a:txBody>
                    <a:bodyPr/>
                    <a:lstStyle/>
                    <a:p>
                      <a:r>
                        <a:rPr lang="en-GB" dirty="0"/>
                        <a:t>Meaning</a:t>
                      </a:r>
                    </a:p>
                  </a:txBody>
                  <a:tcPr/>
                </a:tc>
                <a:extLst>
                  <a:ext uri="{0D108BD9-81ED-4DB2-BD59-A6C34878D82A}">
                    <a16:rowId xmlns:a16="http://schemas.microsoft.com/office/drawing/2014/main" val="2960684775"/>
                  </a:ext>
                </a:extLst>
              </a:tr>
              <a:tr h="425879">
                <a:tc>
                  <a:txBody>
                    <a:bodyPr/>
                    <a:lstStyle/>
                    <a:p>
                      <a:r>
                        <a:rPr lang="en-GB" dirty="0"/>
                        <a:t>Sampling bias</a:t>
                      </a:r>
                    </a:p>
                  </a:txBody>
                  <a:tcPr/>
                </a:tc>
                <a:tc>
                  <a:txBody>
                    <a:bodyPr/>
                    <a:lstStyle/>
                    <a:p>
                      <a:r>
                        <a:rPr lang="en-GB" sz="1800" b="0" i="0" kern="1200" dirty="0">
                          <a:solidFill>
                            <a:schemeClr val="dk1"/>
                          </a:solidFill>
                          <a:effectLst/>
                          <a:latin typeface="+mn-lt"/>
                          <a:ea typeface="+mn-ea"/>
                          <a:cs typeface="+mn-cs"/>
                        </a:rPr>
                        <a:t>The sample is not representative of the population.</a:t>
                      </a:r>
                      <a:endParaRPr lang="en-GB" dirty="0"/>
                    </a:p>
                  </a:txBody>
                  <a:tcPr/>
                </a:tc>
                <a:extLst>
                  <a:ext uri="{0D108BD9-81ED-4DB2-BD59-A6C34878D82A}">
                    <a16:rowId xmlns:a16="http://schemas.microsoft.com/office/drawing/2014/main" val="413069361"/>
                  </a:ext>
                </a:extLst>
              </a:tr>
              <a:tr h="735079">
                <a:tc>
                  <a:txBody>
                    <a:bodyPr/>
                    <a:lstStyle/>
                    <a:p>
                      <a:r>
                        <a:rPr lang="en-GB" dirty="0"/>
                        <a:t>History</a:t>
                      </a:r>
                    </a:p>
                  </a:txBody>
                  <a:tcPr/>
                </a:tc>
                <a:tc>
                  <a:txBody>
                    <a:bodyPr/>
                    <a:lstStyle/>
                    <a:p>
                      <a:r>
                        <a:rPr lang="en-GB" sz="1800" b="0" i="0" kern="1200" dirty="0">
                          <a:solidFill>
                            <a:schemeClr val="dk1"/>
                          </a:solidFill>
                          <a:effectLst/>
                          <a:latin typeface="+mn-lt"/>
                          <a:ea typeface="+mn-ea"/>
                          <a:cs typeface="+mn-cs"/>
                        </a:rPr>
                        <a:t>An unrelated event influences the outcomes (e.g. results of a test makes participants have a negative view).</a:t>
                      </a:r>
                      <a:endParaRPr lang="en-GB" dirty="0"/>
                    </a:p>
                  </a:txBody>
                  <a:tcPr/>
                </a:tc>
                <a:extLst>
                  <a:ext uri="{0D108BD9-81ED-4DB2-BD59-A6C34878D82A}">
                    <a16:rowId xmlns:a16="http://schemas.microsoft.com/office/drawing/2014/main" val="2247812606"/>
                  </a:ext>
                </a:extLst>
              </a:tr>
              <a:tr h="735079">
                <a:tc>
                  <a:txBody>
                    <a:bodyPr/>
                    <a:lstStyle/>
                    <a:p>
                      <a:r>
                        <a:rPr lang="en-GB" dirty="0"/>
                        <a:t>Experimenter effect </a:t>
                      </a:r>
                    </a:p>
                  </a:txBody>
                  <a:tcPr/>
                </a:tc>
                <a:tc>
                  <a:txBody>
                    <a:bodyPr/>
                    <a:lstStyle/>
                    <a:p>
                      <a:r>
                        <a:rPr lang="en-GB" sz="1800" b="0" i="0" kern="1200" dirty="0">
                          <a:solidFill>
                            <a:schemeClr val="dk1"/>
                          </a:solidFill>
                          <a:effectLst/>
                          <a:latin typeface="+mn-lt"/>
                          <a:ea typeface="+mn-ea"/>
                          <a:cs typeface="+mn-cs"/>
                        </a:rPr>
                        <a:t>The characteristics or behaviours of the experimenter unintentionally influence the outcomes.</a:t>
                      </a:r>
                      <a:endParaRPr lang="en-GB" dirty="0"/>
                    </a:p>
                  </a:txBody>
                  <a:tcPr/>
                </a:tc>
                <a:extLst>
                  <a:ext uri="{0D108BD9-81ED-4DB2-BD59-A6C34878D82A}">
                    <a16:rowId xmlns:a16="http://schemas.microsoft.com/office/drawing/2014/main" val="1418065684"/>
                  </a:ext>
                </a:extLst>
              </a:tr>
              <a:tr h="735079">
                <a:tc>
                  <a:txBody>
                    <a:bodyPr/>
                    <a:lstStyle/>
                    <a:p>
                      <a:r>
                        <a:rPr lang="en-GB" dirty="0"/>
                        <a:t>Hawthorne effect</a:t>
                      </a:r>
                    </a:p>
                  </a:txBody>
                  <a:tcPr/>
                </a:tc>
                <a:tc>
                  <a:txBody>
                    <a:bodyPr/>
                    <a:lstStyle/>
                    <a:p>
                      <a:r>
                        <a:rPr lang="en-GB" sz="1800" b="0" i="0" kern="1200" dirty="0">
                          <a:solidFill>
                            <a:schemeClr val="dk1"/>
                          </a:solidFill>
                          <a:effectLst/>
                          <a:latin typeface="+mn-lt"/>
                          <a:ea typeface="+mn-ea"/>
                          <a:cs typeface="+mn-cs"/>
                        </a:rPr>
                        <a:t>The tendency for participants to change their behaviours simply because they know they are being studied.</a:t>
                      </a:r>
                      <a:endParaRPr lang="en-GB" dirty="0"/>
                    </a:p>
                  </a:txBody>
                  <a:tcPr/>
                </a:tc>
                <a:extLst>
                  <a:ext uri="{0D108BD9-81ED-4DB2-BD59-A6C34878D82A}">
                    <a16:rowId xmlns:a16="http://schemas.microsoft.com/office/drawing/2014/main" val="292827661"/>
                  </a:ext>
                </a:extLst>
              </a:tr>
              <a:tr h="735079">
                <a:tc>
                  <a:txBody>
                    <a:bodyPr/>
                    <a:lstStyle/>
                    <a:p>
                      <a:r>
                        <a:rPr lang="en-GB" dirty="0"/>
                        <a:t>Situation effect</a:t>
                      </a:r>
                    </a:p>
                  </a:txBody>
                  <a:tcPr/>
                </a:tc>
                <a:tc>
                  <a:txBody>
                    <a:bodyPr/>
                    <a:lstStyle/>
                    <a:p>
                      <a:r>
                        <a:rPr lang="en-GB" sz="1800" b="0" i="0" kern="1200" dirty="0">
                          <a:solidFill>
                            <a:schemeClr val="dk1"/>
                          </a:solidFill>
                          <a:effectLst/>
                          <a:latin typeface="+mn-lt"/>
                          <a:ea typeface="+mn-ea"/>
                          <a:cs typeface="+mn-cs"/>
                        </a:rPr>
                        <a:t>Factors like the setting, time of day, location, researchers’ characteristics etc. limit generalisability of the findings.</a:t>
                      </a:r>
                      <a:endParaRPr lang="en-GB" dirty="0"/>
                    </a:p>
                  </a:txBody>
                  <a:tcPr/>
                </a:tc>
                <a:extLst>
                  <a:ext uri="{0D108BD9-81ED-4DB2-BD59-A6C34878D82A}">
                    <a16:rowId xmlns:a16="http://schemas.microsoft.com/office/drawing/2014/main" val="738733975"/>
                  </a:ext>
                </a:extLst>
              </a:tr>
            </a:tbl>
          </a:graphicData>
        </a:graphic>
      </p:graphicFrame>
      <p:sp>
        <p:nvSpPr>
          <p:cNvPr id="7" name="TextBox 6">
            <a:extLst>
              <a:ext uri="{FF2B5EF4-FFF2-40B4-BE49-F238E27FC236}">
                <a16:creationId xmlns:a16="http://schemas.microsoft.com/office/drawing/2014/main" id="{7659B9A3-F3F7-1363-F85D-674790C18F82}"/>
              </a:ext>
            </a:extLst>
          </p:cNvPr>
          <p:cNvSpPr txBox="1"/>
          <p:nvPr/>
        </p:nvSpPr>
        <p:spPr>
          <a:xfrm>
            <a:off x="7993988" y="6355922"/>
            <a:ext cx="3848333" cy="369332"/>
          </a:xfrm>
          <a:prstGeom prst="rect">
            <a:avLst/>
          </a:prstGeom>
          <a:noFill/>
          <a:ln w="28575">
            <a:solidFill>
              <a:schemeClr val="accent1"/>
            </a:solidFill>
          </a:ln>
        </p:spPr>
        <p:txBody>
          <a:bodyPr wrap="square" rtlCol="0">
            <a:spAutoFit/>
          </a:bodyPr>
          <a:lstStyle/>
          <a:p>
            <a:r>
              <a:rPr lang="en-GB" dirty="0"/>
              <a:t>How can we counter these threats?</a:t>
            </a:r>
          </a:p>
        </p:txBody>
      </p:sp>
    </p:spTree>
    <p:extLst>
      <p:ext uri="{BB962C8B-B14F-4D97-AF65-F5344CB8AC3E}">
        <p14:creationId xmlns:p14="http://schemas.microsoft.com/office/powerpoint/2010/main" val="19338097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F6421-02B4-760E-4246-E786603B2877}"/>
              </a:ext>
            </a:extLst>
          </p:cNvPr>
          <p:cNvSpPr>
            <a:spLocks noGrp="1"/>
          </p:cNvSpPr>
          <p:nvPr>
            <p:ph type="title"/>
          </p:nvPr>
        </p:nvSpPr>
        <p:spPr>
          <a:xfrm>
            <a:off x="691079" y="1472057"/>
            <a:ext cx="10325000" cy="1442463"/>
          </a:xfrm>
        </p:spPr>
        <p:txBody>
          <a:bodyPr>
            <a:normAutofit fontScale="90000"/>
          </a:bodyPr>
          <a:lstStyle/>
          <a:p>
            <a:br>
              <a:rPr lang="en-GB" sz="4400" spc="-10" dirty="0">
                <a:effectLst/>
                <a:latin typeface="Tw Cen MT" panose="020B0602020104020603" pitchFamily="34" charset="0"/>
                <a:ea typeface="Calibri" panose="020F0502020204030204" pitchFamily="34" charset="0"/>
              </a:rPr>
            </a:br>
            <a:r>
              <a:rPr lang="en-GB" sz="4400" spc="-10" dirty="0">
                <a:effectLst/>
                <a:latin typeface="Tw Cen MT" panose="020B0602020104020603" pitchFamily="34" charset="0"/>
                <a:ea typeface="Calibri" panose="020F0502020204030204" pitchFamily="34" charset="0"/>
              </a:rPr>
              <a:t>KQ4 - Piloting research tools – why bother?</a:t>
            </a:r>
            <a:br>
              <a:rPr lang="en-GB" sz="4400" spc="-10" dirty="0">
                <a:effectLst/>
                <a:latin typeface="Tw Cen MT" panose="020B0602020104020603" pitchFamily="34" charset="0"/>
                <a:ea typeface="Calibri" panose="020F0502020204030204" pitchFamily="34" charset="0"/>
              </a:rPr>
            </a:br>
            <a:r>
              <a:rPr lang="en-GB" sz="4400" spc="-10" dirty="0">
                <a:effectLst/>
                <a:latin typeface="Tw Cen MT" panose="020B0602020104020603" pitchFamily="34" charset="0"/>
                <a:ea typeface="Calibri" panose="020F0502020204030204" pitchFamily="34" charset="0"/>
              </a:rPr>
              <a:t>Interviews &amp; questionnaires</a:t>
            </a:r>
            <a:br>
              <a:rPr lang="en-GB" sz="4400" spc="-10" dirty="0">
                <a:effectLst/>
                <a:latin typeface="Tw Cen MT" panose="020B0602020104020603" pitchFamily="34" charset="0"/>
                <a:ea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6E08BC8A-6B64-F70B-04B8-C3CABB61B4EF}"/>
              </a:ext>
            </a:extLst>
          </p:cNvPr>
          <p:cNvSpPr>
            <a:spLocks noGrp="1"/>
          </p:cNvSpPr>
          <p:nvPr>
            <p:ph idx="1"/>
          </p:nvPr>
        </p:nvSpPr>
        <p:spPr>
          <a:xfrm>
            <a:off x="691079" y="2687939"/>
            <a:ext cx="10325000" cy="3564436"/>
          </a:xfrm>
        </p:spPr>
        <p:txBody>
          <a:bodyPr>
            <a:normAutofit/>
          </a:bodyPr>
          <a:lstStyle/>
          <a:p>
            <a:pPr marL="0" indent="0">
              <a:buNone/>
            </a:pPr>
            <a:r>
              <a:rPr lang="en-GB" dirty="0"/>
              <a:t>Piloting is crucial:</a:t>
            </a:r>
          </a:p>
          <a:p>
            <a:r>
              <a:rPr lang="en-GB" dirty="0"/>
              <a:t>ensure that researcher has included questions necessary to measure the concept being studied (</a:t>
            </a:r>
            <a:r>
              <a:rPr lang="en-GB" dirty="0" err="1"/>
              <a:t>Dikko</a:t>
            </a:r>
            <a:r>
              <a:rPr lang="en-GB" dirty="0"/>
              <a:t>, 2016)</a:t>
            </a:r>
          </a:p>
          <a:p>
            <a:r>
              <a:rPr lang="en-GB" dirty="0"/>
              <a:t>help identify if there are flaws, or limitations within the interview design that allow necessary modifications to the major study (</a:t>
            </a:r>
            <a:r>
              <a:rPr lang="en-GB" dirty="0" err="1"/>
              <a:t>Kvale</a:t>
            </a:r>
            <a:r>
              <a:rPr lang="en-GB" dirty="0"/>
              <a:t>, 2007) </a:t>
            </a:r>
          </a:p>
          <a:p>
            <a:r>
              <a:rPr lang="en-GB" dirty="0"/>
              <a:t>To ensure validity and reliability…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621227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72D357-1056-074F-7546-A5C401374577}"/>
              </a:ext>
            </a:extLst>
          </p:cNvPr>
          <p:cNvSpPr>
            <a:spLocks noGrp="1"/>
          </p:cNvSpPr>
          <p:nvPr>
            <p:ph type="title"/>
          </p:nvPr>
        </p:nvSpPr>
        <p:spPr>
          <a:xfrm>
            <a:off x="521713" y="722900"/>
            <a:ext cx="10489427" cy="1407505"/>
          </a:xfrm>
        </p:spPr>
        <p:txBody>
          <a:bodyPr/>
          <a:lstStyle/>
          <a:p>
            <a:r>
              <a:rPr lang="en-GB" dirty="0"/>
              <a:t>Ensuring…</a:t>
            </a:r>
          </a:p>
        </p:txBody>
      </p:sp>
      <p:sp>
        <p:nvSpPr>
          <p:cNvPr id="5" name="Text Placeholder 4">
            <a:extLst>
              <a:ext uri="{FF2B5EF4-FFF2-40B4-BE49-F238E27FC236}">
                <a16:creationId xmlns:a16="http://schemas.microsoft.com/office/drawing/2014/main" id="{B66B1FDD-2F33-F6E3-28C1-3872A2A6F2C8}"/>
              </a:ext>
            </a:extLst>
          </p:cNvPr>
          <p:cNvSpPr>
            <a:spLocks noGrp="1"/>
          </p:cNvSpPr>
          <p:nvPr>
            <p:ph type="body" idx="1"/>
          </p:nvPr>
        </p:nvSpPr>
        <p:spPr>
          <a:xfrm>
            <a:off x="125286" y="2897293"/>
            <a:ext cx="2191568" cy="678966"/>
          </a:xfrm>
          <a:ln>
            <a:solidFill>
              <a:schemeClr val="accent4"/>
            </a:solidFill>
          </a:ln>
        </p:spPr>
        <p:txBody>
          <a:bodyPr>
            <a:normAutofit fontScale="25000" lnSpcReduction="20000"/>
          </a:bodyPr>
          <a:lstStyle/>
          <a:p>
            <a:r>
              <a:rPr lang="en-GB" sz="8000" dirty="0"/>
              <a:t>Reliability</a:t>
            </a:r>
          </a:p>
          <a:p>
            <a:r>
              <a:rPr lang="en-GB" sz="2400" b="0" i="0" kern="1200" dirty="0">
                <a:solidFill>
                  <a:schemeClr val="dk1"/>
                </a:solidFill>
                <a:effectLst/>
                <a:latin typeface="+mn-lt"/>
                <a:ea typeface="+mn-ea"/>
                <a:cs typeface="+mn-cs"/>
              </a:rPr>
              <a:t>The extent to which the results can be reproduced when the research is repeated under the same conditions.</a:t>
            </a:r>
            <a:endParaRPr lang="en-GB" sz="2400" dirty="0"/>
          </a:p>
        </p:txBody>
      </p:sp>
      <p:sp>
        <p:nvSpPr>
          <p:cNvPr id="6" name="Content Placeholder 5">
            <a:extLst>
              <a:ext uri="{FF2B5EF4-FFF2-40B4-BE49-F238E27FC236}">
                <a16:creationId xmlns:a16="http://schemas.microsoft.com/office/drawing/2014/main" id="{5674DD07-FCFF-5314-C772-9E7770BAA152}"/>
              </a:ext>
            </a:extLst>
          </p:cNvPr>
          <p:cNvSpPr>
            <a:spLocks noGrp="1"/>
          </p:cNvSpPr>
          <p:nvPr>
            <p:ph sz="half" idx="2"/>
          </p:nvPr>
        </p:nvSpPr>
        <p:spPr>
          <a:xfrm>
            <a:off x="125286" y="3576259"/>
            <a:ext cx="11638498" cy="3107659"/>
          </a:xfrm>
          <a:ln>
            <a:solidFill>
              <a:schemeClr val="accent4"/>
            </a:solidFill>
          </a:ln>
        </p:spPr>
        <p:txBody>
          <a:bodyPr>
            <a:normAutofit fontScale="25000" lnSpcReduction="20000"/>
          </a:bodyPr>
          <a:lstStyle/>
          <a:p>
            <a:pPr algn="l">
              <a:buFont typeface="Arial" panose="020B0604020202020204" pitchFamily="34" charset="0"/>
              <a:buChar char="•"/>
            </a:pPr>
            <a:r>
              <a:rPr lang="en-GB" sz="5600" dirty="0">
                <a:solidFill>
                  <a:schemeClr val="tx1"/>
                </a:solidFill>
                <a:latin typeface="Calibri" panose="020F0502020204030204" pitchFamily="34" charset="0"/>
              </a:rPr>
              <a:t>In an interview situation, d</a:t>
            </a:r>
            <a:r>
              <a:rPr lang="en-GB" sz="5600" b="0" i="0" dirty="0">
                <a:solidFill>
                  <a:schemeClr val="tx1"/>
                </a:solidFill>
                <a:effectLst/>
                <a:latin typeface="Calibri" panose="020F0502020204030204" pitchFamily="34" charset="0"/>
              </a:rPr>
              <a:t>o the questions sound right? It is surprising how often a question looks acceptable when written on piece of a paper but sounds false, stilted or simply silly when read out loud. Might the question need to be paraphrased so that it sounds more natural?</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participants understand the questions? It is easy for technical vocabulary and jargon to creep into questions, so we need to ensure that it is eliminated.</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Have we included any ambiguous questions, double barrelled questions, loaded or leading questions?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Does the interview retain the attention and interest of participants throughout? If attention is lost, then the quality of the data may be in doubt. Changes may be required in order to retain the respondent’s interest.</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interview flow properly? </a:t>
            </a:r>
          </a:p>
          <a:p>
            <a:pPr>
              <a:buFont typeface="Arial" panose="020B0604020202020204" pitchFamily="34" charset="0"/>
              <a:buChar char="•"/>
            </a:pPr>
            <a:r>
              <a:rPr lang="en-GB" sz="5600" dirty="0">
                <a:solidFill>
                  <a:schemeClr val="tx1"/>
                </a:solidFill>
                <a:latin typeface="Calibri" panose="020F0502020204030204" pitchFamily="34" charset="0"/>
              </a:rPr>
              <a:t>In a questionnaire, c</a:t>
            </a:r>
            <a:r>
              <a:rPr lang="en-GB" sz="5600" b="0" i="0" dirty="0">
                <a:solidFill>
                  <a:schemeClr val="tx1"/>
                </a:solidFill>
                <a:effectLst/>
                <a:latin typeface="Calibri" panose="020F0502020204030204" pitchFamily="34" charset="0"/>
              </a:rPr>
              <a:t>an the respondent understand the routing instructions? Particularly with paper questionnaires, we should check that the routing instructions can be understood.</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questionnaire unfolds in a logical sequence, with a minimum of jumps between different ideas?</a:t>
            </a:r>
          </a:p>
          <a:p>
            <a:pPr>
              <a:buFont typeface="Arial" panose="020B0604020202020204" pitchFamily="34" charset="0"/>
              <a:buChar char="•"/>
            </a:pPr>
            <a:endParaRPr lang="en-GB" sz="5600" b="0" i="0" dirty="0">
              <a:solidFill>
                <a:schemeClr val="tx1"/>
              </a:solidFill>
              <a:effectLst/>
              <a:latin typeface="Calibri" panose="020F0502020204030204" pitchFamily="34" charset="0"/>
            </a:endParaRPr>
          </a:p>
          <a:p>
            <a:endParaRPr lang="en-GB" dirty="0"/>
          </a:p>
        </p:txBody>
      </p:sp>
      <p:sp>
        <p:nvSpPr>
          <p:cNvPr id="7" name="Text Placeholder 6">
            <a:extLst>
              <a:ext uri="{FF2B5EF4-FFF2-40B4-BE49-F238E27FC236}">
                <a16:creationId xmlns:a16="http://schemas.microsoft.com/office/drawing/2014/main" id="{79C2D89F-87DF-0B84-B32B-7D0EA99E6D0F}"/>
              </a:ext>
            </a:extLst>
          </p:cNvPr>
          <p:cNvSpPr>
            <a:spLocks noGrp="1"/>
          </p:cNvSpPr>
          <p:nvPr>
            <p:ph type="body" sz="quarter" idx="3"/>
          </p:nvPr>
        </p:nvSpPr>
        <p:spPr>
          <a:xfrm>
            <a:off x="3646251" y="285541"/>
            <a:ext cx="1795272" cy="666801"/>
          </a:xfrm>
          <a:ln>
            <a:solidFill>
              <a:srgbClr val="00B0F0"/>
            </a:solidFill>
          </a:ln>
        </p:spPr>
        <p:txBody>
          <a:bodyPr>
            <a:normAutofit fontScale="25000" lnSpcReduction="20000"/>
          </a:bodyPr>
          <a:lstStyle/>
          <a:p>
            <a:r>
              <a:rPr lang="en-GB" sz="8000" dirty="0"/>
              <a:t>Validity</a:t>
            </a:r>
          </a:p>
          <a:p>
            <a:r>
              <a:rPr lang="en-GB" sz="2400" b="0" i="0" kern="1200" dirty="0">
                <a:solidFill>
                  <a:schemeClr val="dk1"/>
                </a:solidFill>
                <a:effectLst/>
                <a:latin typeface="+mn-lt"/>
                <a:ea typeface="+mn-ea"/>
                <a:cs typeface="+mn-cs"/>
              </a:rPr>
              <a:t>The extent to which the results really measure what they are supposed to measure.</a:t>
            </a:r>
            <a:endParaRPr lang="en-GB" sz="2400" dirty="0"/>
          </a:p>
        </p:txBody>
      </p:sp>
      <p:sp>
        <p:nvSpPr>
          <p:cNvPr id="8" name="Content Placeholder 7">
            <a:extLst>
              <a:ext uri="{FF2B5EF4-FFF2-40B4-BE49-F238E27FC236}">
                <a16:creationId xmlns:a16="http://schemas.microsoft.com/office/drawing/2014/main" id="{EAA9E87F-EF82-EC6A-13C2-E2A53F0C2C4B}"/>
              </a:ext>
            </a:extLst>
          </p:cNvPr>
          <p:cNvSpPr>
            <a:spLocks noGrp="1"/>
          </p:cNvSpPr>
          <p:nvPr>
            <p:ph sz="quarter" idx="4"/>
          </p:nvPr>
        </p:nvSpPr>
        <p:spPr>
          <a:xfrm>
            <a:off x="3646251" y="958425"/>
            <a:ext cx="8420463" cy="2278351"/>
          </a:xfrm>
          <a:ln>
            <a:solidFill>
              <a:srgbClr val="00B0F0"/>
            </a:solidFill>
          </a:ln>
        </p:spPr>
        <p:txBody>
          <a:bodyPr>
            <a:normAutofit fontScale="25000" lnSpcReduction="20000"/>
          </a:bodyPr>
          <a:lstStyle/>
          <a:p>
            <a:pPr algn="l">
              <a:buFont typeface="Arial" panose="020B0604020202020204" pitchFamily="34" charset="0"/>
              <a:buChar char="•"/>
            </a:pPr>
            <a:r>
              <a:rPr lang="en-GB" sz="5600" b="0" i="0" dirty="0">
                <a:solidFill>
                  <a:schemeClr val="tx1"/>
                </a:solidFill>
                <a:effectLst/>
                <a:latin typeface="Calibri" panose="020F0502020204030204" pitchFamily="34" charset="0"/>
              </a:rPr>
              <a:t>Can participants answer the questions? We must ensure that we should ask the questions that they are capable of providing answers.</a:t>
            </a:r>
          </a:p>
          <a:p>
            <a:pPr algn="l">
              <a:buFont typeface="Arial" panose="020B0604020202020204" pitchFamily="34" charset="0"/>
              <a:buChar char="•"/>
            </a:pPr>
            <a:r>
              <a:rPr lang="en-GB" sz="5600" dirty="0">
                <a:solidFill>
                  <a:schemeClr val="tx1"/>
                </a:solidFill>
                <a:latin typeface="Calibri" panose="020F0502020204030204" pitchFamily="34" charset="0"/>
              </a:rPr>
              <a:t>In a questionnaire, a</a:t>
            </a:r>
            <a:r>
              <a:rPr lang="en-GB" sz="5600" b="0" i="0" dirty="0">
                <a:solidFill>
                  <a:schemeClr val="tx1"/>
                </a:solidFill>
                <a:effectLst/>
                <a:latin typeface="Calibri" panose="020F0502020204030204" pitchFamily="34" charset="0"/>
              </a:rPr>
              <a:t>re the response codes provided sufficient? Missing response codes can lead to answers being forced to fit into the codes provided, or to large numbers of ‘other’ answers.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response codes provide the sufficient discrimination? If most respondents give the same answer, then the pre-codes provided may need to be reviewed to see how the discrimination can be improved and, if that cannot be achieved, queries should be raised regarding the value of including the question.</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questions and responses allow us to answer the research question(s)? We need to ensure that the answers which respondents give to those questions are the responses to the questions that we think we are asking.</a:t>
            </a:r>
          </a:p>
        </p:txBody>
      </p:sp>
    </p:spTree>
    <p:extLst>
      <p:ext uri="{BB962C8B-B14F-4D97-AF65-F5344CB8AC3E}">
        <p14:creationId xmlns:p14="http://schemas.microsoft.com/office/powerpoint/2010/main" val="24728595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5" name="Group 84">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6" name="Straight Connector 85">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18" name="Right Triangle 117">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0" name="Rectangle 119">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6" name="Picture 5" descr="Red threads and scribbles">
            <a:extLst>
              <a:ext uri="{FF2B5EF4-FFF2-40B4-BE49-F238E27FC236}">
                <a16:creationId xmlns:a16="http://schemas.microsoft.com/office/drawing/2014/main" id="{085B4721-FC2E-FF39-709A-AFA1B9A12807}"/>
              </a:ext>
            </a:extLst>
          </p:cNvPr>
          <p:cNvPicPr>
            <a:picLocks noChangeAspect="1"/>
          </p:cNvPicPr>
          <p:nvPr/>
        </p:nvPicPr>
        <p:blipFill rotWithShape="1">
          <a:blip r:embed="rId2"/>
          <a:srcRect t="9901" b="813"/>
          <a:stretch/>
        </p:blipFill>
        <p:spPr>
          <a:xfrm>
            <a:off x="20" y="10"/>
            <a:ext cx="12191980" cy="6857989"/>
          </a:xfrm>
          <a:prstGeom prst="rect">
            <a:avLst/>
          </a:prstGeom>
        </p:spPr>
      </p:pic>
      <p:grpSp>
        <p:nvGrpSpPr>
          <p:cNvPr id="122" name="Group 121">
            <a:extLst>
              <a:ext uri="{FF2B5EF4-FFF2-40B4-BE49-F238E27FC236}">
                <a16:creationId xmlns:a16="http://schemas.microsoft.com/office/drawing/2014/main" id="{4A1F22E2-9813-4EBC-A701-AAAA6ED15D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3" name="Straight Connector 122">
              <a:extLst>
                <a:ext uri="{FF2B5EF4-FFF2-40B4-BE49-F238E27FC236}">
                  <a16:creationId xmlns:a16="http://schemas.microsoft.com/office/drawing/2014/main" id="{7F8B7518-BB87-4DEF-913D-A2C5C7E898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27FA77DC-D6FA-4AF0-A95F-D85CBE0CE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8B31CC20-67CB-426B-9FFC-86FBB5EA62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F16F19F-AFAD-4BB8-BADC-94042BA78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6A21872D-2D68-4EB1-A577-7F00EF355B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B199ACF-202D-4583-B640-4C058ED565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E3BC0596-61D3-4355-A982-C094F43CBB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851CA5D-B2E2-4379-B91C-7B20CCE967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22794494-F766-402C-9809-2B7281C26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034BC5DD-5792-4415-B452-36FC7DB9D7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12D5BC48-7901-4D5B-AD85-A6FCC73C24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A7ABEFD0-8063-4DE5-9CA3-737A677507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CAA24B3D-8D0A-479A-B1D0-06EF71D6F8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8F56DE0E-53B5-4582-80B2-722B3BCFE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5883FE8-A185-4697-8586-55EED58A55B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68896C73-323B-4B40-8CA7-A60CB0C6680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BEF23969-C27D-45AA-837C-C07705B0AD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3FEA341-5A10-448E-A0F8-6D0718B852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E61EE197-BD9A-4965-84E0-BB65569A7DA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F6FCEBE5-19AB-4C9B-8AC6-78A104965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A0E1E700-F8E3-4452-95DE-C8B0FE50A2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5C295082-1371-47D6-A2AB-35BE9A7F28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E1A10ADB-4739-4067-852F-DFA06CC8EC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D406801A-B91F-4D65-8E7B-2273ADD21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662C9FE0-C4B7-41D4-B2F5-B9C177CCBB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B487A2F-0D93-4B96-A88E-A7C3050D62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E94C9A55-5148-43BC-9F3C-1EA2B7BC5D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38B2033D-57C6-4263-BCBC-4F717C9622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41D041FE-8BBF-4472-9BA9-274FF791E2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F09DF04-1192-4720-BC8C-10F3AA1C44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D24BB435-2932-44F7-AC2E-D5A16116EB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55" name="Freeform: Shape 154">
            <a:extLst>
              <a:ext uri="{FF2B5EF4-FFF2-40B4-BE49-F238E27FC236}">
                <a16:creationId xmlns:a16="http://schemas.microsoft.com/office/drawing/2014/main" id="{445FE972-3FD1-42A0-917A-5FC226BB7D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5" y="3657600"/>
            <a:ext cx="12198214" cy="3200399"/>
          </a:xfrm>
          <a:custGeom>
            <a:avLst/>
            <a:gdLst>
              <a:gd name="connsiteX0" fmla="*/ 8951169 w 12179808"/>
              <a:gd name="connsiteY0" fmla="*/ 14 h 3200399"/>
              <a:gd name="connsiteX1" fmla="*/ 11653845 w 12179808"/>
              <a:gd name="connsiteY1" fmla="*/ 98641 h 3200399"/>
              <a:gd name="connsiteX2" fmla="*/ 12178450 w 12179808"/>
              <a:gd name="connsiteY2" fmla="*/ 134761 h 3200399"/>
              <a:gd name="connsiteX3" fmla="*/ 12178450 w 12179808"/>
              <a:gd name="connsiteY3" fmla="*/ 852282 h 3200399"/>
              <a:gd name="connsiteX4" fmla="*/ 12179808 w 12179808"/>
              <a:gd name="connsiteY4" fmla="*/ 852282 h 3200399"/>
              <a:gd name="connsiteX5" fmla="*/ 12179808 w 12179808"/>
              <a:gd name="connsiteY5" fmla="*/ 1752600 h 3200399"/>
              <a:gd name="connsiteX6" fmla="*/ 12179808 w 12179808"/>
              <a:gd name="connsiteY6" fmla="*/ 1981199 h 3200399"/>
              <a:gd name="connsiteX7" fmla="*/ 12179808 w 12179808"/>
              <a:gd name="connsiteY7" fmla="*/ 3200399 h 3200399"/>
              <a:gd name="connsiteX8" fmla="*/ 0 w 12179808"/>
              <a:gd name="connsiteY8" fmla="*/ 3200399 h 3200399"/>
              <a:gd name="connsiteX9" fmla="*/ 0 w 12179808"/>
              <a:gd name="connsiteY9" fmla="*/ 1981199 h 3200399"/>
              <a:gd name="connsiteX10" fmla="*/ 0 w 12179808"/>
              <a:gd name="connsiteY10" fmla="*/ 1752600 h 3200399"/>
              <a:gd name="connsiteX11" fmla="*/ 0 w 12179808"/>
              <a:gd name="connsiteY11" fmla="*/ 940776 h 3200399"/>
              <a:gd name="connsiteX12" fmla="*/ 0 w 12179808"/>
              <a:gd name="connsiteY12" fmla="*/ 852282 h 3200399"/>
              <a:gd name="connsiteX13" fmla="*/ 0 w 12179808"/>
              <a:gd name="connsiteY13" fmla="*/ 475166 h 3200399"/>
              <a:gd name="connsiteX14" fmla="*/ 8951169 w 12179808"/>
              <a:gd name="connsiteY14" fmla="*/ 14 h 3200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79808" h="3200399">
                <a:moveTo>
                  <a:pt x="8951169" y="14"/>
                </a:moveTo>
                <a:cubicBezTo>
                  <a:pt x="9704520" y="748"/>
                  <a:pt x="10578586" y="29202"/>
                  <a:pt x="11653845" y="98641"/>
                </a:cubicBezTo>
                <a:lnTo>
                  <a:pt x="12178450" y="134761"/>
                </a:lnTo>
                <a:lnTo>
                  <a:pt x="12178450" y="852282"/>
                </a:lnTo>
                <a:lnTo>
                  <a:pt x="12179808" y="852282"/>
                </a:lnTo>
                <a:lnTo>
                  <a:pt x="12179808" y="1752600"/>
                </a:lnTo>
                <a:lnTo>
                  <a:pt x="12179808" y="1981199"/>
                </a:lnTo>
                <a:lnTo>
                  <a:pt x="12179808" y="3200399"/>
                </a:lnTo>
                <a:lnTo>
                  <a:pt x="0" y="3200399"/>
                </a:lnTo>
                <a:lnTo>
                  <a:pt x="0" y="1981199"/>
                </a:lnTo>
                <a:lnTo>
                  <a:pt x="0" y="1752600"/>
                </a:lnTo>
                <a:lnTo>
                  <a:pt x="0" y="940776"/>
                </a:lnTo>
                <a:lnTo>
                  <a:pt x="0" y="852282"/>
                </a:lnTo>
                <a:lnTo>
                  <a:pt x="0" y="475166"/>
                </a:lnTo>
                <a:cubicBezTo>
                  <a:pt x="4768989" y="475166"/>
                  <a:pt x="5812206" y="-3043"/>
                  <a:pt x="8951169" y="14"/>
                </a:cubicBez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B0C573AB-3620-CECD-9D3B-EFA771A540AA}"/>
              </a:ext>
            </a:extLst>
          </p:cNvPr>
          <p:cNvSpPr>
            <a:spLocks noGrp="1"/>
          </p:cNvSpPr>
          <p:nvPr>
            <p:ph type="title"/>
          </p:nvPr>
        </p:nvSpPr>
        <p:spPr>
          <a:xfrm>
            <a:off x="684225" y="4453656"/>
            <a:ext cx="10325635" cy="975150"/>
          </a:xfrm>
        </p:spPr>
        <p:txBody>
          <a:bodyPr vert="horz" lIns="91440" tIns="45720" rIns="91440" bIns="45720" rtlCol="0" anchor="b">
            <a:normAutofit/>
          </a:bodyPr>
          <a:lstStyle/>
          <a:p>
            <a:r>
              <a:rPr lang="en-US" sz="5400" dirty="0">
                <a:effectLst/>
              </a:rPr>
              <a:t>Exploring Theses </a:t>
            </a:r>
            <a:endParaRPr lang="en-US" sz="5400" dirty="0"/>
          </a:p>
        </p:txBody>
      </p:sp>
    </p:spTree>
    <p:extLst>
      <p:ext uri="{BB962C8B-B14F-4D97-AF65-F5344CB8AC3E}">
        <p14:creationId xmlns:p14="http://schemas.microsoft.com/office/powerpoint/2010/main" val="1175346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C4D73-6B31-B0FB-15C5-710CF2ED3A51}"/>
              </a:ext>
            </a:extLst>
          </p:cNvPr>
          <p:cNvSpPr>
            <a:spLocks noGrp="1"/>
          </p:cNvSpPr>
          <p:nvPr>
            <p:ph type="title"/>
          </p:nvPr>
        </p:nvSpPr>
        <p:spPr/>
        <p:txBody>
          <a:bodyPr/>
          <a:lstStyle/>
          <a:p>
            <a:r>
              <a:rPr lang="en-US" sz="4400" dirty="0">
                <a:effectLst/>
              </a:rPr>
              <a:t>Exploring Theses </a:t>
            </a:r>
            <a:endParaRPr lang="en-GB" dirty="0"/>
          </a:p>
        </p:txBody>
      </p:sp>
      <p:graphicFrame>
        <p:nvGraphicFramePr>
          <p:cNvPr id="46" name="Content Placeholder 2">
            <a:extLst>
              <a:ext uri="{FF2B5EF4-FFF2-40B4-BE49-F238E27FC236}">
                <a16:creationId xmlns:a16="http://schemas.microsoft.com/office/drawing/2014/main" id="{05811688-72CF-11B3-5082-693373F78920}"/>
              </a:ext>
            </a:extLst>
          </p:cNvPr>
          <p:cNvGraphicFramePr>
            <a:graphicFrameLocks noGrp="1"/>
          </p:cNvGraphicFramePr>
          <p:nvPr>
            <p:ph idx="1"/>
            <p:extLst>
              <p:ext uri="{D42A27DB-BD31-4B8C-83A1-F6EECF244321}">
                <p14:modId xmlns:p14="http://schemas.microsoft.com/office/powerpoint/2010/main" val="1158431350"/>
              </p:ext>
            </p:extLst>
          </p:nvPr>
        </p:nvGraphicFramePr>
        <p:xfrm>
          <a:off x="691079" y="2340131"/>
          <a:ext cx="10325000" cy="356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4765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B19EC7B8-C390-4F1B-8960-E6D324510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CEE1CC1-2CD0-4957-8A12-48FA80C0CC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4901FEB-A7C2-457B-A124-AD433B0417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6048A8-79AA-454C-BD3E-3004F74268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7B51975-25FE-4328-9815-2AA302F28A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440B47E-6D3E-4978-B887-B53DA0BF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D94D0A1-D760-40DE-B758-008B93D588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E590CB-0538-40D7-9CAC-1BBD39CC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D7C67DA-B2AA-46E2-8065-1F862A6F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0C2ED54-1B65-4F4A-B14B-41FC05B37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AE5BBBC-F576-4D54-BF67-C00BB1F4F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0D490E7-12F8-40DC-A9C1-D119667EE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855383-9F21-4BDA-8FCA-22AF3D69F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C3E600C-E08A-418E-B30E-2B0FC15DF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80D58F-BD3F-4B47-9BD2-888B0D9D19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3544818-9B28-4A71-8D7B-80727A5326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01FFBC7-035F-48C5-91FA-4A4973FCD6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D6195BC5-BB4E-4F3F-8378-0B308B4252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2404171-AF5C-4FA1-9D4E-DCF75562BD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D45A86-9385-473D-9DBF-565E0A94A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A5A228-913F-4D4F-AB25-5372936246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7E8BFE-D92E-4EB3-ADD1-FB75CAA683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8756FCD-8335-4089-B4EE-13D629E53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9707D7B-937E-4DC3-87BA-B7B7042682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B1A72DC-3F29-4488-9051-C21E1CBB7E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56DAD76-815C-4F16-98CF-8E8BE1965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AF2F8C5-6691-4EBD-B42E-4B17DF1ED2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32ED14D-1C00-41C8-849C-030A1434E4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2F296F5-9867-45CA-BF0A-EF216F6A80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3B72471-9DB5-428B-AF52-E11E03B9FD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8656B49-5277-4610-BD7B-F5D98170B5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1A47399-8F78-4DB1-BD21-1166BCB267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F952A221-69C2-46B3-890D-354CA5961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10332" y="-28672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20E3284-4DC7-1FD1-16A6-CC6CF854F80A}"/>
              </a:ext>
            </a:extLst>
          </p:cNvPr>
          <p:cNvSpPr>
            <a:spLocks noGrp="1"/>
          </p:cNvSpPr>
          <p:nvPr>
            <p:ph type="title"/>
          </p:nvPr>
        </p:nvSpPr>
        <p:spPr>
          <a:xfrm>
            <a:off x="1169071" y="722904"/>
            <a:ext cx="9821130" cy="1075904"/>
          </a:xfrm>
        </p:spPr>
        <p:txBody>
          <a:bodyPr vert="horz" lIns="91440" tIns="45720" rIns="91440" bIns="45720" rtlCol="0" anchor="b">
            <a:normAutofit/>
          </a:bodyPr>
          <a:lstStyle/>
          <a:p>
            <a:pPr algn="ctr"/>
            <a:r>
              <a:rPr lang="en-US" sz="5400" dirty="0">
                <a:effectLst/>
              </a:rPr>
              <a:t>Exploring Theses</a:t>
            </a:r>
            <a:endParaRPr lang="en-US" sz="5400" dirty="0"/>
          </a:p>
        </p:txBody>
      </p:sp>
      <p:pic>
        <p:nvPicPr>
          <p:cNvPr id="5" name="Content Placeholder 4" descr="Table&#10;&#10;Description automatically generated">
            <a:extLst>
              <a:ext uri="{FF2B5EF4-FFF2-40B4-BE49-F238E27FC236}">
                <a16:creationId xmlns:a16="http://schemas.microsoft.com/office/drawing/2014/main" id="{B56C8506-F711-04D0-E0D2-584D04A6927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2540" y="2278159"/>
            <a:ext cx="10592833" cy="2913029"/>
          </a:xfrm>
          <a:prstGeom prst="rect">
            <a:avLst/>
          </a:prstGeom>
        </p:spPr>
      </p:pic>
    </p:spTree>
    <p:extLst>
      <p:ext uri="{BB962C8B-B14F-4D97-AF65-F5344CB8AC3E}">
        <p14:creationId xmlns:p14="http://schemas.microsoft.com/office/powerpoint/2010/main" val="34636796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A173122F-D466-4F08-90FA-0038F7AC21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B19EC7B8-C390-4F1B-8960-E6D32451033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7CEE1CC1-2CD0-4957-8A12-48FA80C0CC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4901FEB-A7C2-457B-A124-AD433B0417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76048A8-79AA-454C-BD3E-3004F74268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7B51975-25FE-4328-9815-2AA302F28A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440B47E-6D3E-4978-B887-B53DA0BF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D94D0A1-D760-40DE-B758-008B93D588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E590CB-0538-40D7-9CAC-1BBD39CC27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D7C67DA-B2AA-46E2-8065-1F862A6F7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C0C2ED54-1B65-4F4A-B14B-41FC05B372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AE5BBBC-F576-4D54-BF67-C00BB1F4F9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0D490E7-12F8-40DC-A9C1-D119667EE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C855383-9F21-4BDA-8FCA-22AF3D69FF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C3E600C-E08A-418E-B30E-2B0FC15DF9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980D58F-BD3F-4B47-9BD2-888B0D9D19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3544818-9B28-4A71-8D7B-80727A5326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01FFBC7-035F-48C5-91FA-4A4973FCD6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D6195BC5-BB4E-4F3F-8378-0B308B4252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2404171-AF5C-4FA1-9D4E-DCF75562BD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D45A86-9385-473D-9DBF-565E0A94AF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A5A228-913F-4D4F-AB25-5372936246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87E8BFE-D92E-4EB3-ADD1-FB75CAA683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8756FCD-8335-4089-B4EE-13D629E53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A9707D7B-937E-4DC3-87BA-B7B7042682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B1A72DC-3F29-4488-9051-C21E1CBB7E5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56DAD76-815C-4F16-98CF-8E8BE1965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AF2F8C5-6691-4EBD-B42E-4B17DF1ED2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D32ED14D-1C00-41C8-849C-030A1434E4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62F296F5-9867-45CA-BF0A-EF216F6A80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53B72471-9DB5-428B-AF52-E11E03B9FD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8656B49-5277-4610-BD7B-F5D98170B5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1A47399-8F78-4DB1-BD21-1166BCB267C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F952A221-69C2-46B3-890D-354CA5961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5810332" y="-28672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4E2583A-5CAD-7397-1895-FBCD8B902F7D}"/>
              </a:ext>
            </a:extLst>
          </p:cNvPr>
          <p:cNvSpPr>
            <a:spLocks noGrp="1"/>
          </p:cNvSpPr>
          <p:nvPr>
            <p:ph type="title"/>
          </p:nvPr>
        </p:nvSpPr>
        <p:spPr>
          <a:xfrm>
            <a:off x="1169071" y="722904"/>
            <a:ext cx="9821130" cy="1075904"/>
          </a:xfrm>
        </p:spPr>
        <p:txBody>
          <a:bodyPr vert="horz" lIns="91440" tIns="45720" rIns="91440" bIns="45720" rtlCol="0" anchor="b">
            <a:normAutofit/>
          </a:bodyPr>
          <a:lstStyle/>
          <a:p>
            <a:pPr algn="ctr"/>
            <a:r>
              <a:rPr lang="en-US" sz="5400" dirty="0">
                <a:effectLst/>
              </a:rPr>
              <a:t>Exploring Theses</a:t>
            </a:r>
            <a:endParaRPr lang="en-US" sz="5400" dirty="0"/>
          </a:p>
        </p:txBody>
      </p:sp>
      <p:pic>
        <p:nvPicPr>
          <p:cNvPr id="5" name="Content Placeholder 4" descr="Table&#10;&#10;Description automatically generated">
            <a:extLst>
              <a:ext uri="{FF2B5EF4-FFF2-40B4-BE49-F238E27FC236}">
                <a16:creationId xmlns:a16="http://schemas.microsoft.com/office/drawing/2014/main" id="{F8EDCB82-8655-6A85-1E62-87D35013C0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0808" y="2094028"/>
            <a:ext cx="11099677" cy="3191159"/>
          </a:xfrm>
          <a:prstGeom prst="rect">
            <a:avLst/>
          </a:prstGeom>
        </p:spPr>
      </p:pic>
      <p:sp>
        <p:nvSpPr>
          <p:cNvPr id="6" name="TextBox 5">
            <a:extLst>
              <a:ext uri="{FF2B5EF4-FFF2-40B4-BE49-F238E27FC236}">
                <a16:creationId xmlns:a16="http://schemas.microsoft.com/office/drawing/2014/main" id="{CF355E1E-2A1B-EB23-431A-4D1957E656F5}"/>
              </a:ext>
            </a:extLst>
          </p:cNvPr>
          <p:cNvSpPr txBox="1"/>
          <p:nvPr/>
        </p:nvSpPr>
        <p:spPr>
          <a:xfrm>
            <a:off x="6734515" y="4858193"/>
            <a:ext cx="2650330" cy="369332"/>
          </a:xfrm>
          <a:prstGeom prst="rect">
            <a:avLst/>
          </a:prstGeom>
          <a:noFill/>
          <a:ln w="38100">
            <a:solidFill>
              <a:schemeClr val="accent1"/>
            </a:solidFill>
          </a:ln>
        </p:spPr>
        <p:txBody>
          <a:bodyPr wrap="square" rtlCol="0">
            <a:spAutoFit/>
          </a:bodyPr>
          <a:lstStyle/>
          <a:p>
            <a:r>
              <a:rPr lang="en-GB" dirty="0"/>
              <a:t>Write in keywords here.</a:t>
            </a:r>
          </a:p>
        </p:txBody>
      </p:sp>
      <p:cxnSp>
        <p:nvCxnSpPr>
          <p:cNvPr id="8" name="Straight Arrow Connector 7">
            <a:extLst>
              <a:ext uri="{FF2B5EF4-FFF2-40B4-BE49-F238E27FC236}">
                <a16:creationId xmlns:a16="http://schemas.microsoft.com/office/drawing/2014/main" id="{7D4237A8-C975-4D30-2D47-BF1E366B33FD}"/>
              </a:ext>
            </a:extLst>
          </p:cNvPr>
          <p:cNvCxnSpPr>
            <a:cxnSpLocks/>
          </p:cNvCxnSpPr>
          <p:nvPr/>
        </p:nvCxnSpPr>
        <p:spPr>
          <a:xfrm flipH="1" flipV="1">
            <a:off x="3578040" y="3970326"/>
            <a:ext cx="3953501" cy="88786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0D990F2E-E434-DDCB-14E9-7939D03FB382}"/>
              </a:ext>
            </a:extLst>
          </p:cNvPr>
          <p:cNvSpPr txBox="1"/>
          <p:nvPr/>
        </p:nvSpPr>
        <p:spPr>
          <a:xfrm>
            <a:off x="2472090" y="5943949"/>
            <a:ext cx="1538926" cy="369332"/>
          </a:xfrm>
          <a:prstGeom prst="rect">
            <a:avLst/>
          </a:prstGeom>
          <a:noFill/>
          <a:ln w="38100">
            <a:solidFill>
              <a:schemeClr val="accent3"/>
            </a:solidFill>
          </a:ln>
        </p:spPr>
        <p:txBody>
          <a:bodyPr wrap="square" rtlCol="0">
            <a:spAutoFit/>
          </a:bodyPr>
          <a:lstStyle/>
          <a:p>
            <a:r>
              <a:rPr lang="en-GB" dirty="0"/>
              <a:t>Tick this box.</a:t>
            </a:r>
          </a:p>
        </p:txBody>
      </p:sp>
      <p:cxnSp>
        <p:nvCxnSpPr>
          <p:cNvPr id="79" name="Straight Arrow Connector 78">
            <a:extLst>
              <a:ext uri="{FF2B5EF4-FFF2-40B4-BE49-F238E27FC236}">
                <a16:creationId xmlns:a16="http://schemas.microsoft.com/office/drawing/2014/main" id="{6F0D1723-7E06-8F44-6E67-77E6DD78F02B}"/>
              </a:ext>
            </a:extLst>
          </p:cNvPr>
          <p:cNvCxnSpPr/>
          <p:nvPr/>
        </p:nvCxnSpPr>
        <p:spPr>
          <a:xfrm flipH="1" flipV="1">
            <a:off x="1325849" y="4751514"/>
            <a:ext cx="1546377" cy="1192436"/>
          </a:xfrm>
          <a:prstGeom prst="straightConnector1">
            <a:avLst/>
          </a:prstGeom>
          <a:ln w="57150">
            <a:solidFill>
              <a:schemeClr val="accent3"/>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308843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2BE61CD-50CC-7F3F-AFE9-C5C35DC349C0}"/>
              </a:ext>
            </a:extLst>
          </p:cNvPr>
          <p:cNvSpPr>
            <a:spLocks noGrp="1"/>
          </p:cNvSpPr>
          <p:nvPr>
            <p:ph type="title"/>
          </p:nvPr>
        </p:nvSpPr>
        <p:spPr>
          <a:xfrm>
            <a:off x="691078" y="722903"/>
            <a:ext cx="3930417" cy="2479772"/>
          </a:xfrm>
        </p:spPr>
        <p:txBody>
          <a:bodyPr vert="horz" lIns="91440" tIns="45720" rIns="91440" bIns="45720" rtlCol="0" anchor="b">
            <a:normAutofit/>
          </a:bodyPr>
          <a:lstStyle/>
          <a:p>
            <a:r>
              <a:rPr lang="en-US" sz="5400" dirty="0">
                <a:effectLst/>
              </a:rPr>
              <a:t>Exploring Theses </a:t>
            </a:r>
            <a:endParaRPr lang="en-US" sz="5400" dirty="0"/>
          </a:p>
        </p:txBody>
      </p:sp>
      <p:pic>
        <p:nvPicPr>
          <p:cNvPr id="5" name="Content Placeholder 4" descr="A picture containing graphical user interface&#10;&#10;Description automatically generated">
            <a:extLst>
              <a:ext uri="{FF2B5EF4-FFF2-40B4-BE49-F238E27FC236}">
                <a16:creationId xmlns:a16="http://schemas.microsoft.com/office/drawing/2014/main" id="{21A78AE8-8FB0-82C5-0ACD-7BDF33EC997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56349" y="77687"/>
            <a:ext cx="7557023" cy="6857999"/>
          </a:xfrm>
          <a:prstGeom prst="rect">
            <a:avLst/>
          </a:prstGeom>
        </p:spPr>
      </p:pic>
      <p:sp>
        <p:nvSpPr>
          <p:cNvPr id="3" name="Oval 2">
            <a:extLst>
              <a:ext uri="{FF2B5EF4-FFF2-40B4-BE49-F238E27FC236}">
                <a16:creationId xmlns:a16="http://schemas.microsoft.com/office/drawing/2014/main" id="{D615DE23-DBA7-26A4-993E-3998AE69C906}"/>
              </a:ext>
            </a:extLst>
          </p:cNvPr>
          <p:cNvSpPr/>
          <p:nvPr/>
        </p:nvSpPr>
        <p:spPr>
          <a:xfrm>
            <a:off x="10153480" y="-13265"/>
            <a:ext cx="1647251" cy="689332"/>
          </a:xfrm>
          <a:prstGeom prst="ellipse">
            <a:avLst/>
          </a:prstGeom>
          <a:noFill/>
          <a:ln w="571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Tree>
    <p:extLst>
      <p:ext uri="{BB962C8B-B14F-4D97-AF65-F5344CB8AC3E}">
        <p14:creationId xmlns:p14="http://schemas.microsoft.com/office/powerpoint/2010/main" val="3585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75C78-5D1B-EE62-D335-6315A84CA464}"/>
              </a:ext>
            </a:extLst>
          </p:cNvPr>
          <p:cNvSpPr>
            <a:spLocks noGrp="1"/>
          </p:cNvSpPr>
          <p:nvPr>
            <p:ph type="title"/>
          </p:nvPr>
        </p:nvSpPr>
        <p:spPr/>
        <p:txBody>
          <a:bodyPr/>
          <a:lstStyle/>
          <a:p>
            <a:r>
              <a:rPr lang="en-US" sz="4400" dirty="0">
                <a:effectLst/>
              </a:rPr>
              <a:t>Exploring Theses</a:t>
            </a:r>
            <a:endParaRPr lang="en-GB" dirty="0"/>
          </a:p>
        </p:txBody>
      </p:sp>
      <p:pic>
        <p:nvPicPr>
          <p:cNvPr id="9" name="Content Placeholder 8" descr="Graphical user interface, application, Word&#10;&#10;Description automatically generated">
            <a:extLst>
              <a:ext uri="{FF2B5EF4-FFF2-40B4-BE49-F238E27FC236}">
                <a16:creationId xmlns:a16="http://schemas.microsoft.com/office/drawing/2014/main" id="{1A08D50E-4EEF-FA59-4B99-F3573C0BF78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85660" y="4223479"/>
            <a:ext cx="7005343" cy="1998906"/>
          </a:xfrm>
        </p:spPr>
      </p:pic>
      <p:pic>
        <p:nvPicPr>
          <p:cNvPr id="11" name="Picture 10" descr="Graphical user interface, text, application, email&#10;&#10;Description automatically generated">
            <a:extLst>
              <a:ext uri="{FF2B5EF4-FFF2-40B4-BE49-F238E27FC236}">
                <a16:creationId xmlns:a16="http://schemas.microsoft.com/office/drawing/2014/main" id="{329A40BB-86C6-E58B-CE35-9528E85C5E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0889" y="2460135"/>
            <a:ext cx="7329541" cy="1471623"/>
          </a:xfrm>
          <a:prstGeom prst="rect">
            <a:avLst/>
          </a:prstGeom>
        </p:spPr>
      </p:pic>
    </p:spTree>
    <p:extLst>
      <p:ext uri="{BB962C8B-B14F-4D97-AF65-F5344CB8AC3E}">
        <p14:creationId xmlns:p14="http://schemas.microsoft.com/office/powerpoint/2010/main" val="28359288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317D1EC0-23FF-4FC8-B22D-E34878EAA4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AB929A7-258C-4469-AAB4-A67D713F7A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635CDB-2D00-49D5-B26E-0694A25000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4288D7A-F857-418D-92F2-368E841B9F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1084F50-7F3C-4A4A-877E-FFD9EC7CD8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31E64C1-F4C0-4A94-B319-BB1A0A2450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3D8374-8052-417F-AB69-B97EAC43D5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C7750734-4D51-4019-A003-38A3DE49B4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1B693D1-DBA2-4D3B-9B37-D9EE8C4112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BCD3EA8-E4C0-4AF6-817F-F9F29157A4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A170FB3-B397-4AC9-85FD-65388F26D9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E5EC0B9-49C7-4777-AEC5-B5EF8DE404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02048B-30F7-4434-87A5-140F9BB4BE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500A6E2-A41C-4751-8A4E-9A0C5718D93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C259517-7BE7-45F9-81C0-3A6362BF1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0652F56-7B71-42B2-AB68-22204A6DF17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59830E-1C3D-4D42-8789-524971CB46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53325A7-86D3-4B52-A7E3-ADDF408B40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D53F46F-EC12-484C-A4E7-791E57687AC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4ED9CA-8950-47B8-A9ED-22B45CE15F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4429F7B-9FD7-438F-8ECA-3FCAD00618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C558100-D455-4B41-890C-BCC898B2D1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2886397-398A-4318-BE16-2CBAC1902F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D32A3A6-CE6E-4ABD-8522-2C8DC88C0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9014C09-5B84-4798-8BDE-C80D76E67B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A29EB9E-ED9D-4C69-8A26-9A7A0A830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2899F9-1795-416F-8F3D-26EEB684DB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3043474-8625-495C-BD06-3627FD286C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32CE47-7631-408E-8DDC-79EE378B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2C8832D-8B8D-4036-B913-2D3631432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CCEFEAF-E87B-4FF2-A947-94CABAA061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3" name="Right Triangle 42">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5" name="Rectangle 44">
            <a:extLst>
              <a:ext uri="{FF2B5EF4-FFF2-40B4-BE49-F238E27FC236}">
                <a16:creationId xmlns:a16="http://schemas.microsoft.com/office/drawing/2014/main" id="{13B6DAC6-0186-4D62-AD69-90B9C0411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47" name="Group 46">
            <a:extLst>
              <a:ext uri="{FF2B5EF4-FFF2-40B4-BE49-F238E27FC236}">
                <a16:creationId xmlns:a16="http://schemas.microsoft.com/office/drawing/2014/main" id="{A0297160-077C-4B0C-9F1E-6519CEDB84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31F77CDE-CC8E-40E6-8745-8D7CB6208F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3FCA172-142C-4352-A938-33B43EC3BEA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253BB53B-6660-4F6B-8C3C-4EAA148CFF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921D1E67-3038-4399-8F14-244731FAE31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9A17FB9-5481-4E6D-A157-C4A1D8F297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B5B4D4B-6074-48B5-B7D7-5B22BDC2AD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FE68CF5-4975-4F0E-98F8-E40F12E8FE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63AD0D6-BFAB-41EE-A0DD-BFEB6844D11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7EA9615-8E94-4E0C-BAF0-C52132326C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6A76D71-0BE7-402F-BF24-CB0154E2A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B18C09B-8FB5-4D88-B4FF-2090E7818F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3A06FA18-2473-40B2-8AE0-DEDDC5E9A3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187746C-FE57-4160-B924-6B283B332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D7337AAE-EB93-4FBD-9904-0366412607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6FA7169-C5DB-4F02-935F-AA39EDA4B7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4195B93-DBB3-4197-8D91-A786D4753A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F2FF9EB-46CC-4A22-AF8A-9D11BC9666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631DADE-538C-4EA4-9D90-3AED82E01B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35A7E2F-77A0-48A1-A881-1A12940D8F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AC39BAD-DB08-4260-BCE5-4E1FB09A44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468F31ED-A97B-4A9A-9F56-221FFB7A31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F362574E-3A61-4C31-915F-F541B7BE0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132BD431-3E1E-4528-AC59-5A23CE4CB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7DE7131F-209C-4427-96DA-26E0E973EE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3283DFDB-6A1C-41B8-B590-966064699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1DA3D6B3-30E3-4C45-A709-4F775DB846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F481924-9C4A-4A91-8AB4-D796F33D736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3787DCF-DA69-4379-94AB-C361DF3260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53DC9D9-196D-4C02-982F-935945BD57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E2AF9976-A85B-4FAC-ACA0-7B4F06D18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FD38ACD-F4A1-4970-BE99-87B0A04829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0" name="Right Triangle 79">
            <a:extLst>
              <a:ext uri="{FF2B5EF4-FFF2-40B4-BE49-F238E27FC236}">
                <a16:creationId xmlns:a16="http://schemas.microsoft.com/office/drawing/2014/main" id="{429C64BC-8915-422E-9361-EE04C48F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261028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919F108-C6AD-DF7D-6F93-C41DCF984396}"/>
              </a:ext>
            </a:extLst>
          </p:cNvPr>
          <p:cNvSpPr>
            <a:spLocks noGrp="1"/>
          </p:cNvSpPr>
          <p:nvPr>
            <p:ph type="title"/>
          </p:nvPr>
        </p:nvSpPr>
        <p:spPr>
          <a:xfrm>
            <a:off x="691078" y="722903"/>
            <a:ext cx="3930417" cy="2479772"/>
          </a:xfrm>
        </p:spPr>
        <p:txBody>
          <a:bodyPr vert="horz" lIns="91440" tIns="45720" rIns="91440" bIns="45720" rtlCol="0" anchor="b">
            <a:normAutofit/>
          </a:bodyPr>
          <a:lstStyle/>
          <a:p>
            <a:r>
              <a:rPr lang="en-US" sz="5400" dirty="0">
                <a:effectLst/>
              </a:rPr>
              <a:t>Exploring Theses</a:t>
            </a:r>
            <a:endParaRPr lang="en-US" sz="5400" dirty="0"/>
          </a:p>
        </p:txBody>
      </p:sp>
      <p:pic>
        <p:nvPicPr>
          <p:cNvPr id="5" name="Content Placeholder 4" descr="Text&#10;&#10;Description automatically generated">
            <a:extLst>
              <a:ext uri="{FF2B5EF4-FFF2-40B4-BE49-F238E27FC236}">
                <a16:creationId xmlns:a16="http://schemas.microsoft.com/office/drawing/2014/main" id="{E7486D38-23D4-16E3-4EE1-226FB5727C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53451" y="604870"/>
            <a:ext cx="8332335" cy="5645156"/>
          </a:xfrm>
          <a:prstGeom prst="rect">
            <a:avLst/>
          </a:prstGeom>
        </p:spPr>
      </p:pic>
    </p:spTree>
    <p:extLst>
      <p:ext uri="{BB962C8B-B14F-4D97-AF65-F5344CB8AC3E}">
        <p14:creationId xmlns:p14="http://schemas.microsoft.com/office/powerpoint/2010/main" val="9264674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38BE-2522-FD12-02A1-45FE5A0B4DBD}"/>
              </a:ext>
            </a:extLst>
          </p:cNvPr>
          <p:cNvSpPr>
            <a:spLocks noGrp="1"/>
          </p:cNvSpPr>
          <p:nvPr>
            <p:ph type="title"/>
          </p:nvPr>
        </p:nvSpPr>
        <p:spPr/>
        <p:txBody>
          <a:bodyPr/>
          <a:lstStyle/>
          <a:p>
            <a:r>
              <a:rPr lang="en-US" sz="4400">
                <a:effectLst/>
              </a:rPr>
              <a:t>Exploring Theses</a:t>
            </a:r>
            <a:endParaRPr lang="en-GB" dirty="0"/>
          </a:p>
        </p:txBody>
      </p:sp>
      <p:graphicFrame>
        <p:nvGraphicFramePr>
          <p:cNvPr id="5" name="Content Placeholder 2">
            <a:extLst>
              <a:ext uri="{FF2B5EF4-FFF2-40B4-BE49-F238E27FC236}">
                <a16:creationId xmlns:a16="http://schemas.microsoft.com/office/drawing/2014/main" id="{37537824-ECE4-5C1B-58F6-B9CA20FDCD43}"/>
              </a:ext>
            </a:extLst>
          </p:cNvPr>
          <p:cNvGraphicFramePr>
            <a:graphicFrameLocks noGrp="1"/>
          </p:cNvGraphicFramePr>
          <p:nvPr>
            <p:ph idx="1"/>
            <p:extLst>
              <p:ext uri="{D42A27DB-BD31-4B8C-83A1-F6EECF244321}">
                <p14:modId xmlns:p14="http://schemas.microsoft.com/office/powerpoint/2010/main" val="2765825350"/>
              </p:ext>
            </p:extLst>
          </p:nvPr>
        </p:nvGraphicFramePr>
        <p:xfrm>
          <a:off x="691079" y="2340131"/>
          <a:ext cx="10325000" cy="356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751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E38BE-2522-FD12-02A1-45FE5A0B4DBD}"/>
              </a:ext>
            </a:extLst>
          </p:cNvPr>
          <p:cNvSpPr>
            <a:spLocks noGrp="1"/>
          </p:cNvSpPr>
          <p:nvPr>
            <p:ph type="title"/>
          </p:nvPr>
        </p:nvSpPr>
        <p:spPr/>
        <p:txBody>
          <a:bodyPr/>
          <a:lstStyle/>
          <a:p>
            <a:r>
              <a:rPr lang="en-US" sz="4400">
                <a:effectLst/>
              </a:rPr>
              <a:t>Exploring Theses</a:t>
            </a:r>
            <a:endParaRPr lang="en-GB" dirty="0"/>
          </a:p>
        </p:txBody>
      </p:sp>
      <p:graphicFrame>
        <p:nvGraphicFramePr>
          <p:cNvPr id="5" name="Content Placeholder 2">
            <a:extLst>
              <a:ext uri="{FF2B5EF4-FFF2-40B4-BE49-F238E27FC236}">
                <a16:creationId xmlns:a16="http://schemas.microsoft.com/office/drawing/2014/main" id="{37537824-ECE4-5C1B-58F6-B9CA20FDCD43}"/>
              </a:ext>
            </a:extLst>
          </p:cNvPr>
          <p:cNvGraphicFramePr>
            <a:graphicFrameLocks noGrp="1"/>
          </p:cNvGraphicFramePr>
          <p:nvPr>
            <p:ph idx="1"/>
            <p:extLst>
              <p:ext uri="{D42A27DB-BD31-4B8C-83A1-F6EECF244321}">
                <p14:modId xmlns:p14="http://schemas.microsoft.com/office/powerpoint/2010/main" val="1932352302"/>
              </p:ext>
            </p:extLst>
          </p:nvPr>
        </p:nvGraphicFramePr>
        <p:xfrm>
          <a:off x="691079" y="2340131"/>
          <a:ext cx="10325000" cy="35644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29CE8E33-E27F-F52D-23FF-431E2E1E2BF9}"/>
              </a:ext>
            </a:extLst>
          </p:cNvPr>
          <p:cNvSpPr txBox="1"/>
          <p:nvPr/>
        </p:nvSpPr>
        <p:spPr>
          <a:xfrm>
            <a:off x="2737591" y="2485986"/>
            <a:ext cx="1279038" cy="369332"/>
          </a:xfrm>
          <a:prstGeom prst="rect">
            <a:avLst/>
          </a:prstGeom>
          <a:noFill/>
          <a:ln w="28575">
            <a:solidFill>
              <a:srgbClr val="7030A0"/>
            </a:solidFill>
          </a:ln>
        </p:spPr>
        <p:txBody>
          <a:bodyPr wrap="square" rtlCol="0">
            <a:spAutoFit/>
          </a:bodyPr>
          <a:lstStyle/>
          <a:p>
            <a:r>
              <a:rPr lang="en-GB" dirty="0"/>
              <a:t>Can you…?</a:t>
            </a:r>
          </a:p>
        </p:txBody>
      </p:sp>
    </p:spTree>
    <p:extLst>
      <p:ext uri="{BB962C8B-B14F-4D97-AF65-F5344CB8AC3E}">
        <p14:creationId xmlns:p14="http://schemas.microsoft.com/office/powerpoint/2010/main" val="17370185"/>
      </p:ext>
    </p:extLst>
  </p:cSld>
  <p:clrMapOvr>
    <a:masterClrMapping/>
  </p:clrMapOvr>
</p:sld>
</file>

<file path=ppt/theme/theme1.xml><?xml version="1.0" encoding="utf-8"?>
<a:theme xmlns:a="http://schemas.openxmlformats.org/drawingml/2006/main" name="CosineVTI">
  <a:themeElements>
    <a:clrScheme name="AnalogousFromLightSeedLeftStep">
      <a:dk1>
        <a:srgbClr val="000000"/>
      </a:dk1>
      <a:lt1>
        <a:srgbClr val="FFFFFF"/>
      </a:lt1>
      <a:dk2>
        <a:srgbClr val="3B213A"/>
      </a:dk2>
      <a:lt2>
        <a:srgbClr val="E3E2E8"/>
      </a:lt2>
      <a:accent1>
        <a:srgbClr val="93A94E"/>
      </a:accent1>
      <a:accent2>
        <a:srgbClr val="B6A03C"/>
      </a:accent2>
      <a:accent3>
        <a:srgbClr val="EA8946"/>
      </a:accent3>
      <a:accent4>
        <a:srgbClr val="EB4E4F"/>
      </a:accent4>
      <a:accent5>
        <a:srgbClr val="EE6EA5"/>
      </a:accent5>
      <a:accent6>
        <a:srgbClr val="EB4ED2"/>
      </a:accent6>
      <a:hlink>
        <a:srgbClr val="7A69AE"/>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3116</TotalTime>
  <Words>3258</Words>
  <Application>Microsoft Macintosh PowerPoint</Application>
  <PresentationFormat>Widescreen</PresentationFormat>
  <Paragraphs>327</Paragraphs>
  <Slides>48</Slides>
  <Notes>2</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48</vt:i4>
      </vt:variant>
    </vt:vector>
  </HeadingPairs>
  <TitlesOfParts>
    <vt:vector size="63" baseType="lpstr">
      <vt:lpstr>Arial</vt:lpstr>
      <vt:lpstr>Calibri</vt:lpstr>
      <vt:lpstr>Droid Sans</vt:lpstr>
      <vt:lpstr>Gilmer</vt:lpstr>
      <vt:lpstr>Grandview</vt:lpstr>
      <vt:lpstr>Helvetica</vt:lpstr>
      <vt:lpstr>Inter</vt:lpstr>
      <vt:lpstr>Muli</vt:lpstr>
      <vt:lpstr>roboto</vt:lpstr>
      <vt:lpstr>roboto</vt:lpstr>
      <vt:lpstr>Symbol</vt:lpstr>
      <vt:lpstr>Tw Cen MT</vt:lpstr>
      <vt:lpstr>Verdana</vt:lpstr>
      <vt:lpstr>Wingdings</vt:lpstr>
      <vt:lpstr>CosineVTI</vt:lpstr>
      <vt:lpstr>ECDE7013 FT </vt:lpstr>
      <vt:lpstr>       </vt:lpstr>
      <vt:lpstr>          Reviewing your own aims and objectives ? See Pat Thomson on Patter  </vt:lpstr>
      <vt:lpstr>Activity 1: Amendments and minor revisions?</vt:lpstr>
      <vt:lpstr>Activity 2 : Research methodologies</vt:lpstr>
      <vt:lpstr>Today’s session</vt:lpstr>
      <vt:lpstr>Key Questions </vt:lpstr>
      <vt:lpstr>KQ1 - What is methodology?</vt:lpstr>
      <vt:lpstr>What is the difference between method and methodology?</vt:lpstr>
      <vt:lpstr>What is the difference between method and methodology?</vt:lpstr>
      <vt:lpstr>Step 1: Explain your methodological approach </vt:lpstr>
      <vt:lpstr>What is the difference between research methods and research design?</vt:lpstr>
      <vt:lpstr>What is the difference between research methods and research design?</vt:lpstr>
      <vt:lpstr>What is ‘research design’?</vt:lpstr>
      <vt:lpstr>PowerPoint Presentation</vt:lpstr>
      <vt:lpstr>KQ2 - How does the theoretical frame shape the analysis of data? </vt:lpstr>
      <vt:lpstr>Preparatory task: Before Monday 3 July / 1 </vt:lpstr>
      <vt:lpstr>Preparatory task before Mon 3 July / 2</vt:lpstr>
      <vt:lpstr>Flick’s questions </vt:lpstr>
      <vt:lpstr>PowerPoint Presentation</vt:lpstr>
      <vt:lpstr>Key Questions </vt:lpstr>
      <vt:lpstr> Consider:</vt:lpstr>
      <vt:lpstr>Analysing what we see</vt:lpstr>
      <vt:lpstr>PowerPoint Presentation</vt:lpstr>
      <vt:lpstr>Analysing what we read </vt:lpstr>
      <vt:lpstr>Consider:</vt:lpstr>
      <vt:lpstr>Analysing what we read </vt:lpstr>
      <vt:lpstr>KQ3 - What does a report of the methodology look like?</vt:lpstr>
      <vt:lpstr>Step 2: Describe your data collection methods</vt:lpstr>
      <vt:lpstr>Reporting your research tools</vt:lpstr>
      <vt:lpstr>PowerPoint Presentation</vt:lpstr>
      <vt:lpstr>Step 3: Describe your analysis method</vt:lpstr>
      <vt:lpstr>Step 4: Evaluate and justify the methodological choices you made</vt:lpstr>
      <vt:lpstr>Reliable v. Valid???</vt:lpstr>
      <vt:lpstr>Reliable v. Valid???  A symptom questionnaire is used to diagnose a patient with a long-term medical condition. </vt:lpstr>
      <vt:lpstr>Reliable v. Valid???  A symptom questionnaire is used to diagnose a patient with a long-term medical condition. </vt:lpstr>
      <vt:lpstr>What elements can effect validity?</vt:lpstr>
      <vt:lpstr> KQ4 - Piloting research tools – why bother? Interviews &amp; questionnaires </vt:lpstr>
      <vt:lpstr>Ensuring…</vt:lpstr>
      <vt:lpstr>Exploring Theses </vt:lpstr>
      <vt:lpstr>Exploring Theses </vt:lpstr>
      <vt:lpstr>Exploring Theses</vt:lpstr>
      <vt:lpstr>Exploring Theses</vt:lpstr>
      <vt:lpstr>Exploring Theses </vt:lpstr>
      <vt:lpstr>Exploring Theses</vt:lpstr>
      <vt:lpstr>Exploring Theses</vt:lpstr>
      <vt:lpstr>Exploring Theses</vt:lpstr>
      <vt:lpstr>Exploring Theses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ECDE7013</dc:title>
  <dc:creator>Catherine Morgan</dc:creator>
  <cp:lastModifiedBy>Iain Jones</cp:lastModifiedBy>
  <cp:revision>42</cp:revision>
  <dcterms:created xsi:type="dcterms:W3CDTF">2022-11-07T11:10:01Z</dcterms:created>
  <dcterms:modified xsi:type="dcterms:W3CDTF">2023-09-22T15:54:19Z</dcterms:modified>
</cp:coreProperties>
</file>