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321" r:id="rId3"/>
    <p:sldId id="294" r:id="rId4"/>
    <p:sldId id="291" r:id="rId5"/>
    <p:sldId id="320" r:id="rId6"/>
    <p:sldId id="322" r:id="rId7"/>
    <p:sldId id="323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  <p:sldId id="332" r:id="rId17"/>
    <p:sldId id="319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10"/>
    <p:restoredTop sz="93224"/>
  </p:normalViewPr>
  <p:slideViewPr>
    <p:cSldViewPr>
      <p:cViewPr varScale="1">
        <p:scale>
          <a:sx n="48" d="100"/>
          <a:sy n="48" d="100"/>
        </p:scale>
        <p:origin x="573" y="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412C3559-7376-4773-8026-9A463F38F01A}"/>
    <pc:docChg chg="custSel modSld">
      <pc:chgData name="Daniel Martin" userId="bc0b2b10-d91a-4eec-87fa-aaa1a3af584d" providerId="ADAL" clId="{412C3559-7376-4773-8026-9A463F38F01A}" dt="2021-11-01T15:48:46.849" v="51" actId="20577"/>
      <pc:docMkLst>
        <pc:docMk/>
      </pc:docMkLst>
      <pc:sldChg chg="modSp mod">
        <pc:chgData name="Daniel Martin" userId="bc0b2b10-d91a-4eec-87fa-aaa1a3af584d" providerId="ADAL" clId="{412C3559-7376-4773-8026-9A463F38F01A}" dt="2021-11-01T15:48:17.914" v="8" actId="1076"/>
        <pc:sldMkLst>
          <pc:docMk/>
          <pc:sldMk cId="0" sldId="256"/>
        </pc:sldMkLst>
        <pc:spChg chg="mod">
          <ac:chgData name="Daniel Martin" userId="bc0b2b10-d91a-4eec-87fa-aaa1a3af584d" providerId="ADAL" clId="{412C3559-7376-4773-8026-9A463F38F01A}" dt="2021-11-01T15:48:17.914" v="8" actId="1076"/>
          <ac:spMkLst>
            <pc:docMk/>
            <pc:sldMk cId="0" sldId="256"/>
            <ac:spMk id="2050" creationId="{00000000-0000-0000-0000-000000000000}"/>
          </ac:spMkLst>
        </pc:spChg>
      </pc:sldChg>
      <pc:sldChg chg="modSp mod">
        <pc:chgData name="Daniel Martin" userId="bc0b2b10-d91a-4eec-87fa-aaa1a3af584d" providerId="ADAL" clId="{412C3559-7376-4773-8026-9A463F38F01A}" dt="2021-11-01T15:48:46.849" v="51" actId="20577"/>
        <pc:sldMkLst>
          <pc:docMk/>
          <pc:sldMk cId="1480884002" sldId="327"/>
        </pc:sldMkLst>
        <pc:spChg chg="mod">
          <ac:chgData name="Daniel Martin" userId="bc0b2b10-d91a-4eec-87fa-aaa1a3af584d" providerId="ADAL" clId="{412C3559-7376-4773-8026-9A463F38F01A}" dt="2021-11-01T15:48:46.849" v="51" actId="20577"/>
          <ac:spMkLst>
            <pc:docMk/>
            <pc:sldMk cId="1480884002" sldId="327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838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5232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97539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68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30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582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94365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5968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1305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03321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02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2060848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Assessment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 – Knee Osteology and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know all relevant osteology located around the knee joint</a:t>
            </a:r>
          </a:p>
          <a:p>
            <a:r>
              <a:rPr lang="en-GB" dirty="0"/>
              <a:t>To understand some of the anatomical components of knee </a:t>
            </a:r>
            <a:r>
              <a:rPr lang="en-GB" dirty="0" err="1"/>
              <a:t>arthrology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71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725924"/>
          </a:xfrm>
        </p:spPr>
        <p:txBody>
          <a:bodyPr>
            <a:normAutofit/>
          </a:bodyPr>
          <a:lstStyle/>
          <a:p>
            <a:r>
              <a:rPr lang="en-US" dirty="0"/>
              <a:t>MMT Assessment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Rectus </a:t>
            </a:r>
            <a:r>
              <a:rPr lang="en-US" dirty="0" err="1">
                <a:latin typeface="+mj-lt"/>
              </a:rPr>
              <a:t>Femoris</a:t>
            </a:r>
            <a:endParaRPr lang="en-US" dirty="0">
              <a:latin typeface="+mj-lt"/>
            </a:endParaRPr>
          </a:p>
          <a:p>
            <a:pPr lvl="1"/>
            <a:r>
              <a:rPr lang="en-US" dirty="0" err="1">
                <a:latin typeface="+mj-lt"/>
              </a:rPr>
              <a:t>Iliopsoas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Adductor Magnus </a:t>
            </a:r>
          </a:p>
          <a:p>
            <a:pPr lvl="1"/>
            <a:r>
              <a:rPr lang="en-US" dirty="0">
                <a:latin typeface="+mj-lt"/>
              </a:rPr>
              <a:t>Adductor </a:t>
            </a:r>
            <a:r>
              <a:rPr lang="en-US" dirty="0" err="1">
                <a:latin typeface="+mj-lt"/>
              </a:rPr>
              <a:t>Longus</a:t>
            </a:r>
            <a:r>
              <a:rPr lang="en-US" dirty="0">
                <a:latin typeface="+mj-lt"/>
              </a:rPr>
              <a:t> </a:t>
            </a:r>
          </a:p>
          <a:p>
            <a:pPr lvl="1"/>
            <a:r>
              <a:rPr lang="en-US" dirty="0">
                <a:latin typeface="+mj-lt"/>
              </a:rPr>
              <a:t>Adductor Brevis</a:t>
            </a:r>
            <a:endParaRPr lang="en-GB" dirty="0"/>
          </a:p>
          <a:p>
            <a:pPr lvl="1"/>
            <a:r>
              <a:rPr lang="en-US" dirty="0">
                <a:latin typeface="+mj-lt"/>
              </a:rPr>
              <a:t>Gluteus </a:t>
            </a:r>
            <a:r>
              <a:rPr lang="en-US" dirty="0" err="1">
                <a:latin typeface="+mj-lt"/>
              </a:rPr>
              <a:t>Medius</a:t>
            </a:r>
            <a:r>
              <a:rPr lang="en-US" dirty="0">
                <a:latin typeface="+mj-lt"/>
              </a:rPr>
              <a:t>/</a:t>
            </a:r>
            <a:r>
              <a:rPr lang="en-US" dirty="0" err="1">
                <a:latin typeface="+mj-lt"/>
              </a:rPr>
              <a:t>Minimus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Tensor Fascia </a:t>
            </a:r>
            <a:r>
              <a:rPr lang="en-US" dirty="0" err="1">
                <a:latin typeface="+mj-lt"/>
              </a:rPr>
              <a:t>Lata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Gluteus Maximus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81144" y="1412776"/>
            <a:ext cx="3193548" cy="16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Wingdings" charset="2"/>
            </a:endParaRPr>
          </a:p>
          <a:p>
            <a:r>
              <a:rPr lang="en-GB" dirty="0">
                <a:latin typeface="+mj-lt"/>
              </a:rPr>
              <a:t>Bony Landmarks</a:t>
            </a:r>
          </a:p>
          <a:p>
            <a:r>
              <a:rPr lang="en-GB" dirty="0">
                <a:latin typeface="+mj-lt"/>
              </a:rPr>
              <a:t>Hip ROM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Knee Bony Landmarks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27" y="3404505"/>
            <a:ext cx="3246557" cy="31502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82" y="1228838"/>
            <a:ext cx="3465233" cy="45413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79" y="1228838"/>
            <a:ext cx="4690864" cy="2175667"/>
          </a:xfrm>
          <a:prstGeom prst="rect">
            <a:avLst/>
          </a:prstGeom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Tibia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Fibula</a:t>
            </a:r>
          </a:p>
        </p:txBody>
      </p:sp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Knee Bony Landmarks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942112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Femur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9" y="1092275"/>
            <a:ext cx="3876574" cy="471327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92" y="1772816"/>
            <a:ext cx="3619902" cy="491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44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/>
              <a:t>Tibiofemoral</a:t>
            </a:r>
            <a:r>
              <a:rPr lang="en-GB" altLang="en-US" dirty="0"/>
              <a:t> 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942112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Modified Hinge Joint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92" y="1916832"/>
            <a:ext cx="55245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3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1" y="194087"/>
            <a:ext cx="5472608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/>
              <a:t>Patellofemoral</a:t>
            </a:r>
            <a:r>
              <a:rPr lang="en-GB" altLang="en-US" dirty="0"/>
              <a:t> 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566" y="378591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Patella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24" y="3393910"/>
            <a:ext cx="8006084" cy="35287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839" y="998308"/>
            <a:ext cx="3110136" cy="252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16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1" y="194087"/>
            <a:ext cx="5472608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/>
              <a:t>Patellofemoral</a:t>
            </a:r>
            <a:r>
              <a:rPr lang="en-GB" altLang="en-US" dirty="0"/>
              <a:t> 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566" y="378591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Movements</a:t>
            </a:r>
          </a:p>
          <a:p>
            <a:pPr lvl="1"/>
            <a:r>
              <a:rPr lang="en-GB" sz="1600" dirty="0"/>
              <a:t>Saddle joint </a:t>
            </a:r>
          </a:p>
          <a:p>
            <a:pPr lvl="1"/>
            <a:r>
              <a:rPr lang="en-GB" sz="1600" dirty="0"/>
              <a:t>Patella is a </a:t>
            </a:r>
            <a:r>
              <a:rPr lang="en-GB" sz="1800" dirty="0" err="1"/>
              <a:t>sesamoid</a:t>
            </a:r>
            <a:r>
              <a:rPr lang="en-GB" sz="1800" dirty="0"/>
              <a:t> bone </a:t>
            </a:r>
          </a:p>
          <a:p>
            <a:pPr lvl="1"/>
            <a:r>
              <a:rPr lang="en-GB" sz="1800" dirty="0"/>
              <a:t>Compressive forces that increase in to flexion </a:t>
            </a:r>
            <a:endParaRPr lang="en-GB" dirty="0"/>
          </a:p>
          <a:p>
            <a:pPr lvl="1"/>
            <a:r>
              <a:rPr lang="en-GB" sz="1800" dirty="0"/>
              <a:t>Acts as a mechanical lever for the quadriceps </a:t>
            </a:r>
          </a:p>
          <a:p>
            <a:r>
              <a:rPr lang="en-GB" sz="1800" dirty="0"/>
              <a:t>Movements </a:t>
            </a:r>
          </a:p>
          <a:p>
            <a:pPr lvl="1"/>
            <a:r>
              <a:rPr lang="en-GB" sz="1600" dirty="0"/>
              <a:t>Medial and lateral </a:t>
            </a:r>
            <a:r>
              <a:rPr lang="en-GB" sz="1800" dirty="0"/>
              <a:t>rotation </a:t>
            </a:r>
            <a:endParaRPr lang="en-GB" dirty="0"/>
          </a:p>
          <a:p>
            <a:pPr lvl="1"/>
            <a:r>
              <a:rPr lang="en-GB" sz="1800" dirty="0"/>
              <a:t>Medial and lateral glide </a:t>
            </a:r>
            <a:endParaRPr lang="en-GB" dirty="0"/>
          </a:p>
          <a:p>
            <a:pPr lvl="1"/>
            <a:r>
              <a:rPr lang="en-GB" sz="1800" dirty="0"/>
              <a:t>Caudal and cephalic </a:t>
            </a:r>
          </a:p>
        </p:txBody>
      </p:sp>
    </p:spTree>
    <p:extLst>
      <p:ext uri="{BB962C8B-B14F-4D97-AF65-F5344CB8AC3E}">
        <p14:creationId xmlns:p14="http://schemas.microsoft.com/office/powerpoint/2010/main" val="1372548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0" y="19408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Superior Tibiofibular 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07641"/>
            <a:ext cx="3868830" cy="4351338"/>
          </a:xfrm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696413" y="1198581"/>
            <a:ext cx="3191303" cy="4390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dirty="0"/>
              <a:t>Gliding Joint</a:t>
            </a:r>
          </a:p>
          <a:p>
            <a:pPr lvl="1"/>
            <a:r>
              <a:rPr lang="en-GB" dirty="0"/>
              <a:t>Only allows gliding movement </a:t>
            </a:r>
          </a:p>
          <a:p>
            <a:pPr lvl="1"/>
            <a:r>
              <a:rPr lang="en-GB" dirty="0"/>
              <a:t>Essential for knee, ankle and thigh movement </a:t>
            </a:r>
          </a:p>
          <a:p>
            <a:pPr lvl="1"/>
            <a:r>
              <a:rPr lang="en-GB" dirty="0"/>
              <a:t>Anterior and posterior</a:t>
            </a:r>
          </a:p>
          <a:p>
            <a:pPr lvl="1"/>
            <a:r>
              <a:rPr lang="en-GB" dirty="0"/>
              <a:t>Caudal and cephalic </a:t>
            </a:r>
          </a:p>
          <a:p>
            <a:pPr lvl="1" fontAlgn="auto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85052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Measuring 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AROM </a:t>
            </a:r>
          </a:p>
          <a:p>
            <a:r>
              <a:rPr lang="en-US" dirty="0"/>
              <a:t>In Supine</a:t>
            </a:r>
          </a:p>
          <a:p>
            <a:pPr lvl="1"/>
            <a:r>
              <a:rPr lang="en-US" dirty="0"/>
              <a:t>Flexion (0 to 135°) </a:t>
            </a:r>
          </a:p>
          <a:p>
            <a:pPr lvl="2"/>
            <a:r>
              <a:rPr lang="en-US" dirty="0"/>
              <a:t>Extension to flexion to extension </a:t>
            </a:r>
            <a:endParaRPr lang="en-US" dirty="0">
              <a:latin typeface="Wingdings" charset="2"/>
            </a:endParaRPr>
          </a:p>
          <a:p>
            <a:pPr lvl="2"/>
            <a:r>
              <a:rPr lang="en-US" dirty="0"/>
              <a:t>Pain and range check</a:t>
            </a:r>
          </a:p>
          <a:p>
            <a:pPr lvl="2"/>
            <a:r>
              <a:rPr lang="en-US" dirty="0"/>
              <a:t>Uninjured first </a:t>
            </a:r>
          </a:p>
          <a:p>
            <a:pPr lvl="1"/>
            <a:r>
              <a:rPr lang="en-US" dirty="0"/>
              <a:t>Extension (-5 to 0°) </a:t>
            </a:r>
          </a:p>
          <a:p>
            <a:r>
              <a:rPr lang="en-US" dirty="0"/>
              <a:t>In seated position </a:t>
            </a:r>
          </a:p>
          <a:p>
            <a:pPr lvl="1"/>
            <a:r>
              <a:rPr lang="en-US" dirty="0"/>
              <a:t>Medial Rotation (10-20°) in seated </a:t>
            </a:r>
          </a:p>
          <a:p>
            <a:pPr lvl="1"/>
            <a:r>
              <a:rPr lang="en-US" dirty="0"/>
              <a:t>Lateral Rotation (20-30°) in seated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405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Measuring 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PROM </a:t>
            </a:r>
          </a:p>
          <a:p>
            <a:pPr lvl="1"/>
            <a:r>
              <a:rPr lang="en-US" dirty="0"/>
              <a:t>Flexion (soft end feel) </a:t>
            </a:r>
          </a:p>
          <a:p>
            <a:pPr lvl="1"/>
            <a:r>
              <a:rPr lang="en-US" dirty="0"/>
              <a:t>Extension (hard) </a:t>
            </a:r>
          </a:p>
          <a:p>
            <a:pPr lvl="1"/>
            <a:r>
              <a:rPr lang="en-US" dirty="0"/>
              <a:t>MR and LR (springy) </a:t>
            </a:r>
          </a:p>
          <a:p>
            <a:r>
              <a:rPr lang="en-US" dirty="0"/>
              <a:t>Passively move limb to </a:t>
            </a:r>
            <a:r>
              <a:rPr lang="en-US" dirty="0" err="1"/>
              <a:t>EoR</a:t>
            </a:r>
            <a:r>
              <a:rPr lang="en-US" dirty="0"/>
              <a:t> and apply over pressure </a:t>
            </a:r>
          </a:p>
          <a:p>
            <a:r>
              <a:rPr lang="en-US" dirty="0"/>
              <a:t>OR if handling is difficult ask Pt to actively move to </a:t>
            </a:r>
            <a:r>
              <a:rPr lang="en-US" dirty="0" err="1"/>
              <a:t>EoR</a:t>
            </a:r>
            <a:r>
              <a:rPr lang="en-US" dirty="0"/>
              <a:t> and apply overpressure </a:t>
            </a:r>
          </a:p>
          <a:p>
            <a:r>
              <a:rPr lang="en-US" dirty="0"/>
              <a:t>RROM </a:t>
            </a:r>
          </a:p>
          <a:p>
            <a:pPr lvl="1"/>
            <a:r>
              <a:rPr lang="en-US" dirty="0"/>
              <a:t>Protection </a:t>
            </a:r>
            <a:r>
              <a:rPr lang="en-US"/>
              <a:t>of joint at EOR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884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Medial Ligament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244" y="1576107"/>
            <a:ext cx="4660900" cy="4279900"/>
          </a:xfrm>
        </p:spPr>
      </p:pic>
    </p:spTree>
    <p:extLst>
      <p:ext uri="{BB962C8B-B14F-4D97-AF65-F5344CB8AC3E}">
        <p14:creationId xmlns:p14="http://schemas.microsoft.com/office/powerpoint/2010/main" val="672367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Lateral Ligament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578" y="1700808"/>
            <a:ext cx="4737100" cy="4305300"/>
          </a:xfrm>
        </p:spPr>
      </p:pic>
    </p:spTree>
    <p:extLst>
      <p:ext uri="{BB962C8B-B14F-4D97-AF65-F5344CB8AC3E}">
        <p14:creationId xmlns:p14="http://schemas.microsoft.com/office/powerpoint/2010/main" val="508558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Anterior Cruciate Ligament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74455"/>
            <a:ext cx="3104974" cy="435133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672" y="1658680"/>
            <a:ext cx="3924920" cy="3942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71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/>
              <a:t>Posterior Cruciate Ligament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9" y="1828800"/>
            <a:ext cx="3744415" cy="4351338"/>
          </a:xfrm>
        </p:spPr>
      </p:pic>
    </p:spTree>
    <p:extLst>
      <p:ext uri="{BB962C8B-B14F-4D97-AF65-F5344CB8AC3E}">
        <p14:creationId xmlns:p14="http://schemas.microsoft.com/office/powerpoint/2010/main" val="3738729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Mensici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376" y="1916832"/>
            <a:ext cx="5678495" cy="4351338"/>
          </a:xfrm>
        </p:spPr>
      </p:pic>
    </p:spTree>
    <p:extLst>
      <p:ext uri="{BB962C8B-B14F-4D97-AF65-F5344CB8AC3E}">
        <p14:creationId xmlns:p14="http://schemas.microsoft.com/office/powerpoint/2010/main" val="766657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4351337"/>
          </a:xfrm>
        </p:spPr>
        <p:txBody>
          <a:bodyPr/>
          <a:lstStyle/>
          <a:p>
            <a:r>
              <a:rPr lang="en-GB" dirty="0"/>
              <a:t>Review all the kinesiology from the past few weeks and produce a revision folder for this module.  </a:t>
            </a:r>
          </a:p>
          <a:p>
            <a:r>
              <a:rPr lang="en-GB" dirty="0"/>
              <a:t>It can include lecture notes and commentary on the lecture content.</a:t>
            </a:r>
          </a:p>
        </p:txBody>
      </p:sp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285</Words>
  <Application>Microsoft Office PowerPoint</Application>
  <PresentationFormat>On-screen Show (4:3)</PresentationFormat>
  <Paragraphs>82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Century Schoolbook</vt:lpstr>
      <vt:lpstr>Wingdings</vt:lpstr>
      <vt:lpstr>Wingdings 2</vt:lpstr>
      <vt:lpstr>View</vt:lpstr>
      <vt:lpstr>Introduction to Clinical Assessment Practical  – Knee Osteology and ROM</vt:lpstr>
      <vt:lpstr>Learning Outcomes</vt:lpstr>
      <vt:lpstr>Recap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Mensici</vt:lpstr>
      <vt:lpstr>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86</cp:revision>
  <cp:lastPrinted>2016-10-24T07:25:31Z</cp:lastPrinted>
  <dcterms:created xsi:type="dcterms:W3CDTF">2016-09-15T12:23:08Z</dcterms:created>
  <dcterms:modified xsi:type="dcterms:W3CDTF">2021-11-01T15:48:48Z</dcterms:modified>
</cp:coreProperties>
</file>