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FF"/>
    <a:srgbClr val="99FFCC"/>
    <a:srgbClr val="FFCCCC"/>
    <a:srgbClr val="FFFF99"/>
    <a:srgbClr val="CCFFFF"/>
    <a:srgbClr val="FFCC99"/>
    <a:srgbClr val="FFFFFF"/>
    <a:srgbClr val="FF99FF"/>
    <a:srgbClr val="CCFF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1CBF57-CFAA-4541-B606-773A1D0E2BE5}"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50C2D-EF91-4994-A72A-7B379619E81D}" type="slidenum">
              <a:rPr lang="en-GB" smtClean="0"/>
              <a:t>‹#›</a:t>
            </a:fld>
            <a:endParaRPr lang="en-GB"/>
          </a:p>
        </p:txBody>
      </p:sp>
    </p:spTree>
    <p:extLst>
      <p:ext uri="{BB962C8B-B14F-4D97-AF65-F5344CB8AC3E}">
        <p14:creationId xmlns:p14="http://schemas.microsoft.com/office/powerpoint/2010/main" val="34847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5AAC-13AF-F686-BAEF-8F6AAEB8B1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9B436E-FCA5-F5AB-868B-57C12C000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E8958B-4051-4FC9-9501-BA4DCD318B8E}"/>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6C2A4595-24FC-F661-DE43-E0EA903EE1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96722-07DA-9D35-A6CA-446D2BFCC091}"/>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3002602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C4ED2-4C06-7D1D-CBF9-151CAFEAE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43A8C-1687-A538-5413-1019B8E5C2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3133B-021A-3817-36C0-335A7DC72F71}"/>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DE85EFD4-CA52-1E81-8E45-652EC220F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C29F94-78FA-8FE0-054C-CE2581EED2E6}"/>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2726679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8843-E179-A626-9600-0EAAF0657F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3D6F90-D938-E88D-A930-8FF4FE09AB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9F292C-B5D5-778C-EAF9-32173423FB96}"/>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E0C80A24-FAB2-C1AB-7341-CFF2546F4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5F2AC-C5CE-7F71-E890-56B4280B59FB}"/>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312436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F10D2-D451-D4B8-88F5-53F2AD9D1A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9D6D0B-DD97-07CA-1A10-91960F0206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C1E70F-99D3-7F92-CC12-3F2EF80509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3B8666-4F3C-1694-D9CA-EA3602EC20CD}"/>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6" name="Footer Placeholder 5">
            <a:extLst>
              <a:ext uri="{FF2B5EF4-FFF2-40B4-BE49-F238E27FC236}">
                <a16:creationId xmlns:a16="http://schemas.microsoft.com/office/drawing/2014/main" id="{6CC3091B-5E0A-E2DA-3112-E61539F136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39D594-63F5-DC36-5935-4F10E2BA03C4}"/>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2142446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614EE-D545-E9DA-BA57-AEF9C67014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F8EFB2-B774-F9E6-932C-AA1AA5502B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AC586D-CBD1-F6D8-5B32-83B52A220F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0DBD6A-92D6-F0EB-FB51-EAC7B4D6D2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3E4B09-F1F0-98D8-ECC2-F7A0C8C79C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DB986B-CD90-93A0-7116-7E78434350B5}"/>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8" name="Footer Placeholder 7">
            <a:extLst>
              <a:ext uri="{FF2B5EF4-FFF2-40B4-BE49-F238E27FC236}">
                <a16:creationId xmlns:a16="http://schemas.microsoft.com/office/drawing/2014/main" id="{ED264769-A939-3200-D201-D135321C63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C2E9A5-0FC0-296E-871B-943ABD861DED}"/>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530850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BCBB-E71D-8424-928A-9498278771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8FE0F0-9B13-D4D5-C4A7-2F33697099E8}"/>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4" name="Footer Placeholder 3">
            <a:extLst>
              <a:ext uri="{FF2B5EF4-FFF2-40B4-BE49-F238E27FC236}">
                <a16:creationId xmlns:a16="http://schemas.microsoft.com/office/drawing/2014/main" id="{7C6F98AB-79D5-8B7E-0E44-86841F5C9B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589A89-C799-17E9-D482-228EFD40DEF5}"/>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2181491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15E9E4-EC5D-9640-BC17-6BF99AC1CA18}"/>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3" name="Footer Placeholder 2">
            <a:extLst>
              <a:ext uri="{FF2B5EF4-FFF2-40B4-BE49-F238E27FC236}">
                <a16:creationId xmlns:a16="http://schemas.microsoft.com/office/drawing/2014/main" id="{51C0A8AF-4CD2-A0BC-E377-EC2D2F3074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7C4035-1D34-56BF-43E3-0A2F3F3BB18C}"/>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3734229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12AD9-1ED4-37A4-2D25-1F3A2AD5D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732727-3530-F415-9DF9-A616CB791B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905171-EBAB-0DF0-6351-5DB95B4A5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C29EBB-D1D4-274E-7B3E-BB8C459E98D9}"/>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6" name="Footer Placeholder 5">
            <a:extLst>
              <a:ext uri="{FF2B5EF4-FFF2-40B4-BE49-F238E27FC236}">
                <a16:creationId xmlns:a16="http://schemas.microsoft.com/office/drawing/2014/main" id="{4409952A-6900-1068-94A4-9C2D0A9AC8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559C1F-EB77-E16C-02D0-EDA13B559156}"/>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2067819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23FB-CFD6-627E-ECE6-2A4636D963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33226A-7D10-1E09-322A-941848E32D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F0BD44-5BD2-F559-5186-F7CCD6EC73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812D15-43E5-0BF9-4D68-8C764243C877}"/>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6" name="Footer Placeholder 5">
            <a:extLst>
              <a:ext uri="{FF2B5EF4-FFF2-40B4-BE49-F238E27FC236}">
                <a16:creationId xmlns:a16="http://schemas.microsoft.com/office/drawing/2014/main" id="{0BD159C7-C7FB-CB51-2802-DB2CA254BA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F95C4C-AE1A-EC8C-5E68-D8A63E1DF838}"/>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1195483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AF63-15A6-CBF7-0FFC-4912EF30D4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70D9CE-A451-5FDB-3B9C-8C99291B73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EC882-75B6-AB65-3180-D5EB06C35B17}"/>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64FD77C6-FC87-1AB0-7FB2-2581DC14C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6E87F-3D61-1386-BE20-6176C12E1E18}"/>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297583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E58E9D-337B-B29B-CF49-9AFFC9BA44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AB2196-5737-F5A5-39CC-47F00576EF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5C06FA-7E90-2FA7-5B05-2E8ECF88460D}"/>
              </a:ext>
            </a:extLst>
          </p:cNvPr>
          <p:cNvSpPr>
            <a:spLocks noGrp="1"/>
          </p:cNvSpPr>
          <p:nvPr>
            <p:ph type="dt" sz="half" idx="10"/>
          </p:nvPr>
        </p:nvSpPr>
        <p:spPr/>
        <p:txBody>
          <a:body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0BB8DBE3-A138-5174-5BCF-536415C05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C60F1A-C4B5-E441-1A79-C2FBC63A9DCC}"/>
              </a:ext>
            </a:extLst>
          </p:cNvPr>
          <p:cNvSpPr>
            <a:spLocks noGrp="1"/>
          </p:cNvSpPr>
          <p:nvPr>
            <p:ph type="sldNum" sz="quarter" idx="12"/>
          </p:nvPr>
        </p:nvSpPr>
        <p:spPr/>
        <p:txBody>
          <a:bodyPr/>
          <a:lstStyle/>
          <a:p>
            <a:fld id="{E8378270-8559-4E11-86AD-0B04A9696563}" type="slidenum">
              <a:rPr lang="en-GB" smtClean="0"/>
              <a:t>‹#›</a:t>
            </a:fld>
            <a:endParaRPr lang="en-GB"/>
          </a:p>
        </p:txBody>
      </p:sp>
    </p:spTree>
    <p:extLst>
      <p:ext uri="{BB962C8B-B14F-4D97-AF65-F5344CB8AC3E}">
        <p14:creationId xmlns:p14="http://schemas.microsoft.com/office/powerpoint/2010/main" val="66273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910F50-4B9B-2E7D-D0C7-85DDF24B9D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B0C324-A95E-4AB2-9A05-2ED620FDB2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D6F65-F335-4A8A-1C64-925363C325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534455-42F6-4DAC-810A-11745E07E01B}" type="datetimeFigureOut">
              <a:rPr lang="en-GB" smtClean="0"/>
              <a:t>14/01/2025</a:t>
            </a:fld>
            <a:endParaRPr lang="en-GB"/>
          </a:p>
        </p:txBody>
      </p:sp>
      <p:sp>
        <p:nvSpPr>
          <p:cNvPr id="5" name="Footer Placeholder 4">
            <a:extLst>
              <a:ext uri="{FF2B5EF4-FFF2-40B4-BE49-F238E27FC236}">
                <a16:creationId xmlns:a16="http://schemas.microsoft.com/office/drawing/2014/main" id="{48C48AB8-2959-AF7E-9FD9-586C57EF48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3C0809-1807-2CC3-84BD-045B4388C2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378270-8559-4E11-86AD-0B04A9696563}" type="slidenum">
              <a:rPr lang="en-GB" smtClean="0"/>
              <a:t>‹#›</a:t>
            </a:fld>
            <a:endParaRPr lang="en-GB"/>
          </a:p>
        </p:txBody>
      </p:sp>
    </p:spTree>
    <p:extLst>
      <p:ext uri="{BB962C8B-B14F-4D97-AF65-F5344CB8AC3E}">
        <p14:creationId xmlns:p14="http://schemas.microsoft.com/office/powerpoint/2010/main" val="2572462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9FFCC"/>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E5055A0-D4B9-D29F-FBCA-6BC46EE2A58A}"/>
              </a:ext>
            </a:extLst>
          </p:cNvPr>
          <p:cNvSpPr txBox="1"/>
          <p:nvPr/>
        </p:nvSpPr>
        <p:spPr>
          <a:xfrm>
            <a:off x="0" y="4483183"/>
            <a:ext cx="5253487" cy="2374817"/>
          </a:xfrm>
          <a:prstGeom prst="rect">
            <a:avLst/>
          </a:prstGeom>
          <a:solidFill>
            <a:srgbClr val="FFCCCC"/>
          </a:solidFill>
          <a:ln>
            <a:solidFill>
              <a:schemeClr val="accent1"/>
            </a:solidFill>
          </a:ln>
        </p:spPr>
        <p:txBody>
          <a:bodyPr wrap="square" rtlCol="0">
            <a:spAutoFit/>
          </a:bodyPr>
          <a:lstStyle/>
          <a:p>
            <a:r>
              <a:rPr lang="en-GB" sz="1000" b="1" u="sng" dirty="0">
                <a:latin typeface="Arial" panose="020B0604020202020204" pitchFamily="34" charset="0"/>
                <a:cs typeface="Arial" panose="020B0604020202020204" pitchFamily="34" charset="0"/>
              </a:rPr>
              <a:t>The impact of barriers</a:t>
            </a:r>
          </a:p>
          <a:p>
            <a:pPr>
              <a:lnSpc>
                <a:spcPct val="107000"/>
              </a:lnSpc>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Hus and Segal (2021) highlight that there are many obstacles in diagnosing Asperger syndrome, which can delay intervention. Clarke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(2016) note that its classification as a spectrum disorder can lead to misdiagnosis as social anxiety or ADHD. Furthermore, Chen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(2015) imply that a child's behaviour may change because of observations. Thus, a child can hide usual challenges and signs of the condition. This is known as the Hawthorne Effect (Chen </a:t>
            </a:r>
            <a:r>
              <a:rPr lang="en-GB" sz="1000" i="1" kern="100" dirty="0">
                <a:effectLst/>
                <a:latin typeface="Arial" panose="020B0604020202020204" pitchFamily="34" charset="0"/>
                <a:ea typeface="Aptos" panose="020B0004020202020204" pitchFamily="34" charset="0"/>
                <a:cs typeface="Arial" panose="020B0604020202020204" pitchFamily="34" charset="0"/>
              </a:rPr>
              <a:t>et al</a:t>
            </a:r>
            <a:r>
              <a:rPr lang="en-GB" sz="1000" kern="100" dirty="0">
                <a:effectLst/>
                <a:latin typeface="Arial" panose="020B0604020202020204" pitchFamily="34" charset="0"/>
                <a:ea typeface="Aptos" panose="020B0004020202020204" pitchFamily="34" charset="0"/>
                <a:cs typeface="Arial" panose="020B0604020202020204" pitchFamily="34" charset="0"/>
              </a:rPr>
              <a:t>., 2015). Girls with Asperger syndrome are particularly difficult to diagnose due to camouflaging behaviours (McCann, 2018). According to Hutson and Hutson (2023) women tend to develop more efficient coping mechanisms and frequently have subtler social communication challenges. Moreover, Hull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(2021) suggest that this can lead to mental health issues. Women often develop better coping mechanisms but may have subtler social communication challenges, resulting in misdiagnosis (Hutson &amp; Hutson, 2023). Delayed or missed diagnoses can lead to misdiagnosis with mental health conditions, leading to unnecessary medication (McCann, 2018).</a:t>
            </a:r>
          </a:p>
        </p:txBody>
      </p:sp>
      <p:sp>
        <p:nvSpPr>
          <p:cNvPr id="4" name="TextBox 3">
            <a:extLst>
              <a:ext uri="{FF2B5EF4-FFF2-40B4-BE49-F238E27FC236}">
                <a16:creationId xmlns:a16="http://schemas.microsoft.com/office/drawing/2014/main" id="{5275EB2C-5618-4F45-33FB-48E2F8BD5363}"/>
              </a:ext>
            </a:extLst>
          </p:cNvPr>
          <p:cNvSpPr txBox="1"/>
          <p:nvPr/>
        </p:nvSpPr>
        <p:spPr>
          <a:xfrm>
            <a:off x="0" y="0"/>
            <a:ext cx="12192000" cy="246221"/>
          </a:xfrm>
          <a:prstGeom prst="rect">
            <a:avLst/>
          </a:prstGeom>
          <a:solidFill>
            <a:srgbClr val="FFCC99"/>
          </a:solidFill>
        </p:spPr>
        <p:txBody>
          <a:bodyPr wrap="square" rtlCol="0">
            <a:spAutoFit/>
          </a:bodyPr>
          <a:lstStyle/>
          <a:p>
            <a:pPr algn="ctr"/>
            <a:r>
              <a:rPr lang="en-GB" sz="1000" dirty="0">
                <a:latin typeface="Arial" panose="020B0604020202020204" pitchFamily="34" charset="0"/>
                <a:cs typeface="Arial" panose="020B0604020202020204" pitchFamily="34" charset="0"/>
              </a:rPr>
              <a:t>2205938                                                                                                                         ECEY6006                                                                                                                           962 words</a:t>
            </a:r>
          </a:p>
        </p:txBody>
      </p:sp>
      <p:sp>
        <p:nvSpPr>
          <p:cNvPr id="5" name="TextBox 4">
            <a:extLst>
              <a:ext uri="{FF2B5EF4-FFF2-40B4-BE49-F238E27FC236}">
                <a16:creationId xmlns:a16="http://schemas.microsoft.com/office/drawing/2014/main" id="{5F38AC5F-CD88-A1DF-1A74-9DED08AE4F1A}"/>
              </a:ext>
            </a:extLst>
          </p:cNvPr>
          <p:cNvSpPr txBox="1"/>
          <p:nvPr/>
        </p:nvSpPr>
        <p:spPr>
          <a:xfrm>
            <a:off x="0" y="220764"/>
            <a:ext cx="12396158" cy="1015663"/>
          </a:xfrm>
          <a:prstGeom prst="rect">
            <a:avLst/>
          </a:prstGeom>
          <a:solidFill>
            <a:srgbClr val="CCFFFF"/>
          </a:solidFill>
          <a:ln>
            <a:solidFill>
              <a:srgbClr val="0070C0"/>
            </a:solidFill>
          </a:ln>
        </p:spPr>
        <p:txBody>
          <a:bodyPr wrap="square" rtlCol="0">
            <a:spAutoFit/>
          </a:bodyPr>
          <a:lstStyle/>
          <a:p>
            <a:r>
              <a:rPr lang="en-GB" sz="1000" b="1" u="sng" kern="100" dirty="0">
                <a:latin typeface="Arial" panose="020B0604020202020204" pitchFamily="34" charset="0"/>
                <a:ea typeface="Aptos" panose="020B0004020202020204" pitchFamily="34" charset="0"/>
                <a:cs typeface="Times New Roman" panose="02020603050405020304" pitchFamily="18" charset="0"/>
              </a:rPr>
              <a:t>Introduction </a:t>
            </a:r>
          </a:p>
          <a:p>
            <a:r>
              <a:rPr lang="en-GB" sz="1000" kern="100" dirty="0">
                <a:effectLst/>
                <a:latin typeface="Arial" panose="020B0604020202020204" pitchFamily="34" charset="0"/>
                <a:ea typeface="Aptos" panose="020B0004020202020204" pitchFamily="34" charset="0"/>
                <a:cs typeface="Times New Roman" panose="02020603050405020304" pitchFamily="18" charset="0"/>
              </a:rPr>
              <a:t>The topic I have chosen is Asperger syndrome. I have chosen this topic because it is an additional learning need that I have personal experience with. My older sister was bullied in school because of her unique differences caused by this condition. According to Sharma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(2018) Asperger syndrome is a developmental disorder which is categorised as a subtype of autism spectrum disorder.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Kuzminskaite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(2020) and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Motlani</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(2022) both suggest that it is characterised by repetitive behaviours, communication difficulties, and social interaction challenges. Barr (2020) emphasises that in 2015, statistics demonstrated that around 37.2 million people around the world have Asperger syndrome. Furthermore, Senedd Cymru (2024) states that according to reports in 2022 and 2023, 2.2% of pupils in Wales have autistic spectrum disorder as an additional learning need.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B21DF2FB-F64E-2246-E339-361B1D319B39}"/>
              </a:ext>
            </a:extLst>
          </p:cNvPr>
          <p:cNvSpPr txBox="1"/>
          <p:nvPr/>
        </p:nvSpPr>
        <p:spPr>
          <a:xfrm>
            <a:off x="38150" y="1258998"/>
            <a:ext cx="3536830" cy="3170099"/>
          </a:xfrm>
          <a:prstGeom prst="rect">
            <a:avLst/>
          </a:prstGeom>
          <a:solidFill>
            <a:srgbClr val="FFFF99"/>
          </a:solidFill>
          <a:ln>
            <a:solidFill>
              <a:srgbClr val="0070C0"/>
            </a:solidFill>
          </a:ln>
        </p:spPr>
        <p:txBody>
          <a:bodyPr wrap="square" rtlCol="0">
            <a:spAutoFit/>
          </a:bodyPr>
          <a:lstStyle/>
          <a:p>
            <a:r>
              <a:rPr lang="en-GB" sz="1000" b="1" u="sng" kern="100" dirty="0">
                <a:effectLst/>
                <a:latin typeface="Arial" panose="020B0604020202020204" pitchFamily="34" charset="0"/>
                <a:ea typeface="Aptos" panose="020B0004020202020204" pitchFamily="34" charset="0"/>
                <a:cs typeface="Arial" panose="020B0604020202020204" pitchFamily="34" charset="0"/>
              </a:rPr>
              <a:t>Identifying and diagnosing Asperger syndrome </a:t>
            </a:r>
          </a:p>
          <a:p>
            <a:r>
              <a:rPr lang="en-GB" sz="1000" kern="100" dirty="0">
                <a:effectLst/>
                <a:latin typeface="Arial" panose="020B0604020202020204" pitchFamily="34" charset="0"/>
                <a:ea typeface="Aptos" panose="020B0004020202020204" pitchFamily="34" charset="0"/>
                <a:cs typeface="Arial" panose="020B0604020202020204" pitchFamily="34" charset="0"/>
              </a:rPr>
              <a:t>Asperger syndrome is characterised by average or above-average intelligence and no significant delay in language development (Barr, 2020). Some individuals may speak in a formal, pedantic manner and struggle with figurative language such as, idioms, and sarcasm (Muñoz, 2019). </a:t>
            </a:r>
            <a:r>
              <a:rPr lang="en-GB" sz="1000" kern="100" dirty="0" err="1">
                <a:effectLst/>
                <a:latin typeface="Arial" panose="020B0604020202020204" pitchFamily="34" charset="0"/>
                <a:ea typeface="Aptos" panose="020B0004020202020204" pitchFamily="34" charset="0"/>
                <a:cs typeface="Arial" panose="020B0604020202020204" pitchFamily="34" charset="0"/>
              </a:rPr>
              <a:t>Bogdashina</a:t>
            </a:r>
            <a:r>
              <a:rPr lang="en-GB" sz="1000" kern="100" dirty="0">
                <a:effectLst/>
                <a:latin typeface="Arial" panose="020B0604020202020204" pitchFamily="34" charset="0"/>
                <a:ea typeface="Aptos" panose="020B0004020202020204" pitchFamily="34" charset="0"/>
                <a:cs typeface="Arial" panose="020B0604020202020204" pitchFamily="34" charset="0"/>
              </a:rPr>
              <a:t> (2022) implies that many individuals with Asperger syndrome demonstrate strong pattern recognition, attention to detail, and exceptional memory in areas of keen interest. According to Ennis-Cole (2015) and Fein (2018) children can develop intense, focused interests whilst neglecting other tasks. Moreover, </a:t>
            </a:r>
            <a:r>
              <a:rPr lang="en-GB" sz="1000" kern="100" dirty="0" err="1">
                <a:effectLst/>
                <a:latin typeface="Arial" panose="020B0604020202020204" pitchFamily="34" charset="0"/>
                <a:ea typeface="Aptos" panose="020B0004020202020204" pitchFamily="34" charset="0"/>
                <a:cs typeface="Arial" panose="020B0604020202020204" pitchFamily="34" charset="0"/>
              </a:rPr>
              <a:t>Brighenti</a:t>
            </a:r>
            <a:r>
              <a:rPr lang="en-GB" sz="1000" kern="100" dirty="0">
                <a:effectLst/>
                <a:latin typeface="Arial" panose="020B0604020202020204" pitchFamily="34" charset="0"/>
                <a:ea typeface="Aptos" panose="020B0004020202020204" pitchFamily="34" charset="0"/>
                <a:cs typeface="Arial" panose="020B0604020202020204" pitchFamily="34" charset="0"/>
              </a:rPr>
              <a:t>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(2018) highlights that individuals with Asperger syndrome are logical thinkers and have skills in technical fields, such as, mathematics and science. However, individuals often face challenges in interpreting social cues such as body language, tone, and facial expressions, leading to difficulties in forming friendships and participating in group activities (</a:t>
            </a:r>
            <a:r>
              <a:rPr lang="en-GB" sz="1000" kern="100" dirty="0" err="1">
                <a:effectLst/>
                <a:latin typeface="Arial" panose="020B0604020202020204" pitchFamily="34" charset="0"/>
                <a:ea typeface="Aptos" panose="020B0004020202020204" pitchFamily="34" charset="0"/>
                <a:cs typeface="Arial" panose="020B0604020202020204" pitchFamily="34" charset="0"/>
              </a:rPr>
              <a:t>Girli</a:t>
            </a:r>
            <a:r>
              <a:rPr lang="en-GB" sz="1000" kern="100" dirty="0">
                <a:effectLst/>
                <a:latin typeface="Arial" panose="020B0604020202020204" pitchFamily="34" charset="0"/>
                <a:ea typeface="Aptos" panose="020B0004020202020204" pitchFamily="34" charset="0"/>
                <a:cs typeface="Arial" panose="020B0604020202020204" pitchFamily="34" charset="0"/>
              </a:rPr>
              <a:t> &amp; </a:t>
            </a:r>
            <a:r>
              <a:rPr lang="en-GB" sz="1000" kern="100" dirty="0" err="1">
                <a:effectLst/>
                <a:latin typeface="Arial" panose="020B0604020202020204" pitchFamily="34" charset="0"/>
                <a:ea typeface="Aptos" panose="020B0004020202020204" pitchFamily="34" charset="0"/>
                <a:cs typeface="Arial" panose="020B0604020202020204" pitchFamily="34" charset="0"/>
              </a:rPr>
              <a:t>Dogmaz</a:t>
            </a:r>
            <a:r>
              <a:rPr lang="en-GB" sz="1000" kern="100" dirty="0">
                <a:effectLst/>
                <a:latin typeface="Arial" panose="020B0604020202020204" pitchFamily="34" charset="0"/>
                <a:ea typeface="Aptos" panose="020B0004020202020204" pitchFamily="34" charset="0"/>
                <a:cs typeface="Arial" panose="020B0604020202020204" pitchFamily="34" charset="0"/>
              </a:rPr>
              <a:t>, 2018 and Atkinson-Jones &amp; Hewitt, 2019).  </a:t>
            </a:r>
          </a:p>
        </p:txBody>
      </p:sp>
      <p:sp>
        <p:nvSpPr>
          <p:cNvPr id="7" name="TextBox 6">
            <a:extLst>
              <a:ext uri="{FF2B5EF4-FFF2-40B4-BE49-F238E27FC236}">
                <a16:creationId xmlns:a16="http://schemas.microsoft.com/office/drawing/2014/main" id="{2B20DE09-79C7-120C-4E3F-89587B2CC1A3}"/>
              </a:ext>
            </a:extLst>
          </p:cNvPr>
          <p:cNvSpPr txBox="1"/>
          <p:nvPr/>
        </p:nvSpPr>
        <p:spPr>
          <a:xfrm>
            <a:off x="3574980" y="1256899"/>
            <a:ext cx="8655171" cy="861774"/>
          </a:xfrm>
          <a:prstGeom prst="rect">
            <a:avLst/>
          </a:prstGeom>
          <a:solidFill>
            <a:srgbClr val="FFFF99"/>
          </a:solidFill>
          <a:ln>
            <a:solidFill>
              <a:srgbClr val="0070C0"/>
            </a:solidFill>
          </a:ln>
        </p:spPr>
        <p:txBody>
          <a:bodyPr wrap="square" rtlCol="0">
            <a:spAutoFit/>
          </a:bodyPr>
          <a:lstStyle/>
          <a:p>
            <a:r>
              <a:rPr lang="en-GB" sz="1000" kern="100" dirty="0">
                <a:effectLst/>
                <a:latin typeface="Arial" panose="020B0604020202020204" pitchFamily="34" charset="0"/>
                <a:ea typeface="Aptos" panose="020B0004020202020204" pitchFamily="34" charset="0"/>
                <a:cs typeface="Arial" panose="020B0604020202020204" pitchFamily="34" charset="0"/>
              </a:rPr>
              <a:t>Additionally, individuals prefer routines and can become anxious or disoriented when these are disrupted (</a:t>
            </a:r>
            <a:r>
              <a:rPr lang="en-GB" sz="1000" kern="100" dirty="0" err="1">
                <a:effectLst/>
                <a:latin typeface="Arial" panose="020B0604020202020204" pitchFamily="34" charset="0"/>
                <a:ea typeface="Aptos" panose="020B0004020202020204" pitchFamily="34" charset="0"/>
                <a:cs typeface="Arial" panose="020B0604020202020204" pitchFamily="34" charset="0"/>
              </a:rPr>
              <a:t>Beardon</a:t>
            </a:r>
            <a:r>
              <a:rPr lang="en-GB" sz="1000" kern="100" dirty="0">
                <a:effectLst/>
                <a:latin typeface="Arial" panose="020B0604020202020204" pitchFamily="34" charset="0"/>
                <a:ea typeface="Aptos" panose="020B0004020202020204" pitchFamily="34" charset="0"/>
                <a:cs typeface="Arial" panose="020B0604020202020204" pitchFamily="34" charset="0"/>
              </a:rPr>
              <a:t>, 2017 and Grant, 2016). Sensitivities to sensory stimuli such as, lights, noises, or textures are also common signs of Asperger syndrome (</a:t>
            </a:r>
            <a:r>
              <a:rPr lang="en-GB" sz="1000" kern="100" dirty="0" err="1">
                <a:effectLst/>
                <a:latin typeface="Arial" panose="020B0604020202020204" pitchFamily="34" charset="0"/>
                <a:ea typeface="Aptos" panose="020B0004020202020204" pitchFamily="34" charset="0"/>
                <a:cs typeface="Arial" panose="020B0604020202020204" pitchFamily="34" charset="0"/>
              </a:rPr>
              <a:t>Bogdashina</a:t>
            </a:r>
            <a:r>
              <a:rPr lang="en-GB" sz="1000" kern="100" dirty="0">
                <a:effectLst/>
                <a:latin typeface="Arial" panose="020B0604020202020204" pitchFamily="34" charset="0"/>
                <a:ea typeface="Aptos" panose="020B0004020202020204" pitchFamily="34" charset="0"/>
                <a:cs typeface="Arial" panose="020B0604020202020204" pitchFamily="34" charset="0"/>
              </a:rPr>
              <a:t>, 2016). National Autistic Society (2021) implies that repetitive behaviours such as hand-flapping can occur. However, these are not always indicative of the condition (McCann, 2018).  </a:t>
            </a:r>
            <a:r>
              <a:rPr lang="en-GB" sz="1000" kern="100" dirty="0" err="1">
                <a:effectLst/>
                <a:latin typeface="Arial" panose="020B0604020202020204" pitchFamily="34" charset="0"/>
                <a:ea typeface="Aptos" panose="020B0004020202020204" pitchFamily="34" charset="0"/>
                <a:cs typeface="Arial" panose="020B0604020202020204" pitchFamily="34" charset="0"/>
              </a:rPr>
              <a:t>Guevera</a:t>
            </a:r>
            <a:r>
              <a:rPr lang="en-GB" sz="1000" kern="100" dirty="0">
                <a:effectLst/>
                <a:latin typeface="Arial" panose="020B0604020202020204" pitchFamily="34" charset="0"/>
                <a:ea typeface="Aptos" panose="020B0004020202020204" pitchFamily="34" charset="0"/>
                <a:cs typeface="Arial" panose="020B0604020202020204" pitchFamily="34" charset="0"/>
              </a:rPr>
              <a:t> (2021) states that the Medical Model views Asperger syndrome as an individual problem to be treated. In contrast, the Social Model emphasises that societal barriers and lack of understanding is the primary cause of disability (Welsh Government, 2023 and Shape Arts, 2024).</a:t>
            </a:r>
          </a:p>
        </p:txBody>
      </p:sp>
      <p:sp>
        <p:nvSpPr>
          <p:cNvPr id="9" name="TextBox 8">
            <a:extLst>
              <a:ext uri="{FF2B5EF4-FFF2-40B4-BE49-F238E27FC236}">
                <a16:creationId xmlns:a16="http://schemas.microsoft.com/office/drawing/2014/main" id="{542D0C07-9A13-6189-5C5D-C9E65755F88C}"/>
              </a:ext>
            </a:extLst>
          </p:cNvPr>
          <p:cNvSpPr txBox="1"/>
          <p:nvPr/>
        </p:nvSpPr>
        <p:spPr>
          <a:xfrm>
            <a:off x="5278649" y="5226784"/>
            <a:ext cx="3319732" cy="1631216"/>
          </a:xfrm>
          <a:prstGeom prst="rect">
            <a:avLst/>
          </a:prstGeom>
          <a:solidFill>
            <a:srgbClr val="FFCCCC"/>
          </a:solidFill>
          <a:ln>
            <a:solidFill>
              <a:schemeClr val="accent1"/>
            </a:solidFill>
          </a:ln>
        </p:spPr>
        <p:txBody>
          <a:bodyPr wrap="square" rtlCol="0">
            <a:spAutoFit/>
          </a:bodyPr>
          <a:lstStyle/>
          <a:p>
            <a:r>
              <a:rPr lang="en-GB" sz="1000" kern="100" dirty="0">
                <a:effectLst/>
                <a:latin typeface="Arial" panose="020B0604020202020204" pitchFamily="34" charset="0"/>
                <a:ea typeface="Aptos" panose="020B0004020202020204" pitchFamily="34" charset="0"/>
                <a:cs typeface="Times New Roman" panose="02020603050405020304" pitchFamily="18" charset="0"/>
              </a:rPr>
              <a:t>Furthermore, stigma around autism can prevent families from seeking help, which can delay diagnosis (Broomhead, 2019). Additionally, the lack of awareness or training in schools can lead to misinterpretation of a child’s needs, delaying support (Goodall, 2018 and Malik-Soni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2022). A lack of resources and funding can hinder the provision of adequate support (Anglim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2018 and Cai &amp;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Richdale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2016). However, the overreliance on one teacher can impede a child's independence and adaptation (Vivash &amp; Morgan, 2019).</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A6FA08D6-DD0B-79E2-404F-24402EB0FF83}"/>
              </a:ext>
            </a:extLst>
          </p:cNvPr>
          <p:cNvPicPr>
            <a:picLocks noChangeAspect="1"/>
          </p:cNvPicPr>
          <p:nvPr/>
        </p:nvPicPr>
        <p:blipFill>
          <a:blip r:embed="rId2"/>
          <a:stretch>
            <a:fillRect/>
          </a:stretch>
        </p:blipFill>
        <p:spPr>
          <a:xfrm>
            <a:off x="5454820" y="3896601"/>
            <a:ext cx="1149669" cy="1289056"/>
          </a:xfrm>
          <a:prstGeom prst="rect">
            <a:avLst/>
          </a:prstGeom>
          <a:ln>
            <a:solidFill>
              <a:srgbClr val="0070C0"/>
            </a:solidFill>
          </a:ln>
        </p:spPr>
      </p:pic>
      <p:sp>
        <p:nvSpPr>
          <p:cNvPr id="13" name="TextBox 12">
            <a:extLst>
              <a:ext uri="{FF2B5EF4-FFF2-40B4-BE49-F238E27FC236}">
                <a16:creationId xmlns:a16="http://schemas.microsoft.com/office/drawing/2014/main" id="{39BEAB96-7812-7D0D-5CF7-35B8FBF2DC32}"/>
              </a:ext>
            </a:extLst>
          </p:cNvPr>
          <p:cNvSpPr txBox="1"/>
          <p:nvPr/>
        </p:nvSpPr>
        <p:spPr>
          <a:xfrm>
            <a:off x="3574980" y="2192029"/>
            <a:ext cx="8655172" cy="1631216"/>
          </a:xfrm>
          <a:prstGeom prst="rect">
            <a:avLst/>
          </a:prstGeom>
          <a:solidFill>
            <a:srgbClr val="99FFCC"/>
          </a:solidFill>
          <a:ln>
            <a:solidFill>
              <a:srgbClr val="0070C0"/>
            </a:solidFill>
          </a:ln>
        </p:spPr>
        <p:txBody>
          <a:bodyPr wrap="square" rtlCol="0">
            <a:spAutoFit/>
          </a:bodyPr>
          <a:lstStyle/>
          <a:p>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An effective strategy to help support a child with Asperger syndrome </a:t>
            </a:r>
            <a:endParaRPr lang="en-GB" sz="1000" kern="100" dirty="0">
              <a:effectLst/>
              <a:latin typeface="Arial" panose="020B0604020202020204" pitchFamily="34" charset="0"/>
              <a:ea typeface="Aptos" panose="020B0004020202020204" pitchFamily="34" charset="0"/>
              <a:cs typeface="Arial" panose="020B0604020202020204" pitchFamily="34" charset="0"/>
            </a:endParaRPr>
          </a:p>
          <a:p>
            <a:r>
              <a:rPr lang="en-GB" sz="1000" kern="100" dirty="0">
                <a:effectLst/>
                <a:latin typeface="Arial" panose="020B0604020202020204" pitchFamily="34" charset="0"/>
                <a:ea typeface="Aptos" panose="020B0004020202020204" pitchFamily="34" charset="0"/>
                <a:cs typeface="Arial" panose="020B0604020202020204" pitchFamily="34" charset="0"/>
              </a:rPr>
              <a:t>Martin and Milton (2017) imply that a helpful strategy for helping children with Asperger Syndrome in the classroom is adopting structured routines, as it can reduce anxiety and offer predictability. Waters </a:t>
            </a:r>
            <a:r>
              <a:rPr lang="en-GB" sz="1000" i="1" kern="100" dirty="0">
                <a:effectLst/>
                <a:latin typeface="Arial" panose="020B0604020202020204" pitchFamily="34" charset="0"/>
                <a:ea typeface="Aptos" panose="020B0004020202020204" pitchFamily="34" charset="0"/>
                <a:cs typeface="Arial" panose="020B0604020202020204" pitchFamily="34" charset="0"/>
              </a:rPr>
              <a:t>et al</a:t>
            </a:r>
            <a:r>
              <a:rPr lang="en-GB" sz="1000" kern="100" dirty="0">
                <a:effectLst/>
                <a:latin typeface="Arial" panose="020B0604020202020204" pitchFamily="34" charset="0"/>
                <a:ea typeface="Aptos" panose="020B0004020202020204" pitchFamily="34" charset="0"/>
                <a:cs typeface="Arial" panose="020B0604020202020204" pitchFamily="34" charset="0"/>
              </a:rPr>
              <a:t>. (2020) suggest that this strategy reduces surprises and facilitates transitions between activities. This can be executed by establishing a regular daily routine with explicit expectations, visual schedules using textual or visual cues, and timed breaks. Daly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(2022) imply that a child can adhere to the same schedule every day to maintain consistency and a special emphasis is placed on providing alerts or countdowns prior to switching between tasks. Thus, providing children with a feeling of safety and control enhances their ability to concentrate, participate in activities, and lowers the likelihood of them becoming upset (</a:t>
            </a:r>
            <a:r>
              <a:rPr lang="en-GB" sz="1000" kern="100" dirty="0" err="1">
                <a:effectLst/>
                <a:latin typeface="Arial" panose="020B0604020202020204" pitchFamily="34" charset="0"/>
                <a:ea typeface="Aptos" panose="020B0004020202020204" pitchFamily="34" charset="0"/>
                <a:cs typeface="Arial" panose="020B0604020202020204" pitchFamily="34" charset="0"/>
              </a:rPr>
              <a:t>Ibañez</a:t>
            </a:r>
            <a:r>
              <a:rPr lang="en-GB" sz="1000" kern="100" dirty="0">
                <a:effectLst/>
                <a:latin typeface="Arial" panose="020B0604020202020204" pitchFamily="34" charset="0"/>
                <a:ea typeface="Aptos" panose="020B0004020202020204" pitchFamily="34" charset="0"/>
                <a:cs typeface="Arial" panose="020B0604020202020204" pitchFamily="34" charset="0"/>
              </a:rPr>
              <a:t> </a:t>
            </a:r>
            <a:r>
              <a:rPr lang="en-GB" sz="1000" i="1" kern="100" dirty="0">
                <a:effectLst/>
                <a:latin typeface="Arial" panose="020B0604020202020204" pitchFamily="34" charset="0"/>
                <a:ea typeface="Aptos" panose="020B0004020202020204" pitchFamily="34" charset="0"/>
                <a:cs typeface="Arial" panose="020B0604020202020204" pitchFamily="34" charset="0"/>
              </a:rPr>
              <a:t>et al., </a:t>
            </a:r>
            <a:r>
              <a:rPr lang="en-GB" sz="1000" kern="100" dirty="0">
                <a:effectLst/>
                <a:latin typeface="Arial" panose="020B0604020202020204" pitchFamily="34" charset="0"/>
                <a:ea typeface="Aptos" panose="020B0004020202020204" pitchFamily="34" charset="0"/>
                <a:cs typeface="Arial" panose="020B0604020202020204" pitchFamily="34" charset="0"/>
              </a:rPr>
              <a:t>2018).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However, this approach does have challenges to consider. Reliance on structured routines can cause children with Asperger syndrome to struggle if their day is less predictable (The University of Kansas, no date).  Any interruption to the routine, can result in distress and disruptive behaviours (National Autistic Society, 2020). Therefore, it is important to implement small changes gradually and give children enough time to adapt to new events (National Autistic Society, 2020).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9ECFD3DE-07E5-03E2-4C17-F98F2072CE0C}"/>
              </a:ext>
            </a:extLst>
          </p:cNvPr>
          <p:cNvSpPr txBox="1"/>
          <p:nvPr/>
        </p:nvSpPr>
        <p:spPr>
          <a:xfrm>
            <a:off x="8623543" y="4470262"/>
            <a:ext cx="3449125" cy="2400657"/>
          </a:xfrm>
          <a:prstGeom prst="rect">
            <a:avLst/>
          </a:prstGeom>
          <a:solidFill>
            <a:srgbClr val="CCCCFF"/>
          </a:solidFill>
          <a:ln>
            <a:solidFill>
              <a:srgbClr val="0070C0"/>
            </a:solidFill>
          </a:ln>
        </p:spPr>
        <p:txBody>
          <a:bodyPr wrap="square" rtlCol="0">
            <a:spAutoFit/>
          </a:bodyPr>
          <a:lstStyle/>
          <a:p>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Conclusion </a:t>
            </a:r>
          </a:p>
          <a:p>
            <a:r>
              <a:rPr lang="en-GB" sz="1000" kern="100" dirty="0">
                <a:effectLst/>
                <a:latin typeface="Arial" panose="020B0604020202020204" pitchFamily="34" charset="0"/>
                <a:ea typeface="Aptos" panose="020B0004020202020204" pitchFamily="34" charset="0"/>
                <a:cs typeface="Times New Roman" panose="02020603050405020304" pitchFamily="18" charset="0"/>
              </a:rPr>
              <a:t>To conclude, it is clear to see that Asperger syndrome is a complicated developmental disorder that can affect communication, social interaction, and behaviour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Motlani</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2022). Obstacles such as, misdiagnosis, particularly in girls, and the stigma associated with autism can cause delays in intervention (McCann, 2018). Although structured routines need to be carefully adjusted to prevent upset from changes, they can be useful in reducing anxiety and providing predictability (Waters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2020). Moving forward, fostering inclusive environments where people with Asperger syndrome can flourish both academically and socially will require greater awareness, comprehension, and specialised support from schools (Malik-Soni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et al.</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2022).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439C1A53-8F5C-616F-0FA7-891FF155DAC3}"/>
              </a:ext>
            </a:extLst>
          </p:cNvPr>
          <p:cNvSpPr txBox="1"/>
          <p:nvPr/>
        </p:nvSpPr>
        <p:spPr>
          <a:xfrm>
            <a:off x="6737181" y="4106141"/>
            <a:ext cx="1861200" cy="246221"/>
          </a:xfrm>
          <a:prstGeom prst="rect">
            <a:avLst/>
          </a:prstGeom>
          <a:noFill/>
          <a:ln>
            <a:solidFill>
              <a:srgbClr val="0070C0"/>
            </a:solidFill>
          </a:ln>
        </p:spPr>
        <p:txBody>
          <a:bodyPr wrap="square" rtlCol="0">
            <a:spAutoFit/>
          </a:bodyPr>
          <a:lstStyle/>
          <a:p>
            <a:r>
              <a:rPr lang="en-GB" sz="1000" dirty="0">
                <a:effectLst/>
                <a:latin typeface="Arial" panose="020B0604020202020204" pitchFamily="34" charset="0"/>
                <a:ea typeface="Aptos" panose="020B0004020202020204" pitchFamily="34" charset="0"/>
              </a:rPr>
              <a:t>(The Autism Helper, no date). </a:t>
            </a:r>
            <a:endParaRPr lang="en-GB" sz="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4296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286</TotalTime>
  <Words>1168</Words>
  <Application>Microsoft Office PowerPoint</Application>
  <PresentationFormat>Widescreen</PresentationFormat>
  <Paragraphs>14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Jordan Thomas</dc:creator>
  <cp:lastModifiedBy>Jordan Thomas</cp:lastModifiedBy>
  <cp:revision>11</cp:revision>
  <dcterms:created xsi:type="dcterms:W3CDTF">2025-01-04T23:03:57Z</dcterms:created>
  <dcterms:modified xsi:type="dcterms:W3CDTF">2025-01-14T17:13:04Z</dcterms:modified>
</cp:coreProperties>
</file>