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298" r:id="rId2"/>
    <p:sldId id="284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6" r:id="rId11"/>
    <p:sldId id="293" r:id="rId12"/>
    <p:sldId id="295" r:id="rId13"/>
    <p:sldId id="294" r:id="rId14"/>
    <p:sldId id="297" r:id="rId15"/>
    <p:sldId id="261" r:id="rId16"/>
    <p:sldId id="263" r:id="rId17"/>
    <p:sldId id="264" r:id="rId18"/>
    <p:sldId id="266" r:id="rId19"/>
    <p:sldId id="270" r:id="rId20"/>
    <p:sldId id="271" r:id="rId21"/>
    <p:sldId id="272" r:id="rId22"/>
    <p:sldId id="28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882" autoAdjust="0"/>
  </p:normalViewPr>
  <p:slideViewPr>
    <p:cSldViewPr>
      <p:cViewPr varScale="1">
        <p:scale>
          <a:sx n="86" d="100"/>
          <a:sy n="86" d="100"/>
        </p:scale>
        <p:origin x="6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FE6956-2819-43D0-AFAA-A4FF96BE91C0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671D6-1854-4FD5-9EC0-989CE56666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6123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671D6-1854-4FD5-9EC0-989CE566669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102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671D6-1854-4FD5-9EC0-989CE566669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102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671D6-1854-4FD5-9EC0-989CE566669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102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Common Object Request Broker Architecture (CORBA) is a standard defined by the Object Management Group (OMG) that enables software components written in multiple computer languages and running on multiple computers to work together, i.e. it supports multiple platforms.</a:t>
            </a:r>
          </a:p>
          <a:p>
            <a:endParaRPr lang="en-GB" dirty="0" smtClean="0"/>
          </a:p>
          <a:p>
            <a:r>
              <a:rPr lang="en-GB" dirty="0" smtClean="0"/>
              <a:t>Distributed Component Object Model (DCOM) is a proprietary Microsoft technology for communication among software components distributed across networked computers. DCOM, which originally was called "Network OLE", extends Microsoft's COM, and provides the communication substrate under Microsoft's COM+ application server infrastructure. It has been deprecated in </a:t>
            </a:r>
            <a:r>
              <a:rPr lang="en-GB" dirty="0" err="1" smtClean="0"/>
              <a:t>favor</a:t>
            </a:r>
            <a:r>
              <a:rPr lang="en-GB" dirty="0" smtClean="0"/>
              <a:t> of the Microsoft .NET Framework.</a:t>
            </a:r>
          </a:p>
          <a:p>
            <a:r>
              <a:rPr lang="en-GB" dirty="0" smtClean="0"/>
              <a:t>The addition of the "D" to COM was due to extensive use of DCE/RPC (Distributed Computing Environment/Remote Procedure Calls) – more specifically Microsoft's enhanced version, known as MSRPC. </a:t>
            </a:r>
          </a:p>
          <a:p>
            <a:endParaRPr lang="en-GB" dirty="0" smtClean="0"/>
          </a:p>
          <a:p>
            <a:r>
              <a:rPr lang="en-GB" dirty="0" smtClean="0"/>
              <a:t>DCOM was a major competitor to CORBA.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671D6-1854-4FD5-9EC0-989CE566669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7563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671D6-1854-4FD5-9EC0-989CE566669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521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Computational Thinking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177790" cy="2100812"/>
          </a:xfrm>
        </p:spPr>
        <p:txBody>
          <a:bodyPr>
            <a:normAutofit/>
          </a:bodyPr>
          <a:lstStyle/>
          <a:p>
            <a:r>
              <a:rPr lang="en-GB" dirty="0" smtClean="0"/>
              <a:t>ACDA4016</a:t>
            </a:r>
          </a:p>
          <a:p>
            <a:r>
              <a:rPr lang="en-GB" dirty="0" smtClean="0"/>
              <a:t>Lecture 6</a:t>
            </a:r>
          </a:p>
          <a:p>
            <a:r>
              <a:rPr lang="en-GB" dirty="0" smtClean="0"/>
              <a:t>Going Beyond BPMN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47495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BPMN -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BPMN allows systems to be modelled at different levels</a:t>
            </a:r>
          </a:p>
          <a:p>
            <a:pPr lvl="1"/>
            <a:r>
              <a:rPr lang="en-GB" dirty="0" smtClean="0"/>
              <a:t>High level – using events, tasks and flow lines</a:t>
            </a:r>
          </a:p>
          <a:p>
            <a:pPr lvl="1"/>
            <a:r>
              <a:rPr lang="en-GB" dirty="0" smtClean="0"/>
              <a:t>Low level – using events, tasks, flow lines, </a:t>
            </a:r>
            <a:r>
              <a:rPr lang="en-GB" dirty="0" err="1" smtClean="0"/>
              <a:t>swimlanes</a:t>
            </a:r>
            <a:r>
              <a:rPr lang="en-GB" dirty="0" smtClean="0"/>
              <a:t>, messages and data objects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92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c-nw\Dropbox\2013-2014\Undergrad\SAD\2013-2014\SAD Tutorial 8 - Assista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4" y="256595"/>
            <a:ext cx="8969602" cy="6124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7577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c-nw\Dropbox\2013-2014\Undergrad\SAD\2013-2014\SAD Tutorial 8 - Custom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8520088" cy="5906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3519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BPMN -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BPMN allows systems to be modelled using sub-diagrams and repeated tasks</a:t>
            </a:r>
          </a:p>
          <a:p>
            <a:pPr lvl="1"/>
            <a:r>
              <a:rPr lang="en-GB" dirty="0" smtClean="0"/>
              <a:t>Sub-diagrams – show a complex task in more detail</a:t>
            </a:r>
          </a:p>
          <a:p>
            <a:pPr lvl="1"/>
            <a:r>
              <a:rPr lang="en-GB" dirty="0" smtClean="0"/>
              <a:t>Repeated tasks– show tasks that can be performed multiple times without having to create explicit loop structures in a diagram</a:t>
            </a:r>
          </a:p>
          <a:p>
            <a:endParaRPr lang="en-GB" dirty="0" smtClean="0"/>
          </a:p>
          <a:p>
            <a:r>
              <a:rPr lang="en-GB" dirty="0" smtClean="0"/>
              <a:t>It also allows error paths to be defined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385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c-nw\Dropbox\2013-2014\Undergrad\SAD\2013-2014\SAD Tutorial 9 - Assista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2694"/>
            <a:ext cx="8640960" cy="626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5334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c-nw\Dropbox\2013-2014\Undergrad\SAD\2013-2014\SAD Tutorial 9 - Custom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665780" cy="603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388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BPMN -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BPMN allows communication between different actors within a process to be shown</a:t>
            </a:r>
          </a:p>
          <a:p>
            <a:pPr lvl="1"/>
            <a:r>
              <a:rPr lang="en-GB" dirty="0" smtClean="0"/>
              <a:t>Sub-diagrams – show a complex task in more detail</a:t>
            </a:r>
          </a:p>
          <a:p>
            <a:pPr lvl="1"/>
            <a:r>
              <a:rPr lang="en-GB" dirty="0" smtClean="0"/>
              <a:t>Repeated tasks– show tasks that can be performed multiple times without having to create explicit loop structures in a diagram</a:t>
            </a:r>
          </a:p>
        </p:txBody>
      </p:sp>
    </p:spTree>
    <p:extLst>
      <p:ext uri="{BB962C8B-B14F-4D97-AF65-F5344CB8AC3E}">
        <p14:creationId xmlns:p14="http://schemas.microsoft.com/office/powerpoint/2010/main" val="3045663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c-nw\Dropbox\2013-2014\Undergrad\SAD\2013-2014\SAD Tutorial 10 - Combin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63" y="764704"/>
            <a:ext cx="8846333" cy="540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0715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BPMN -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general, when creating a BPMN model for a system you need to show multiple diagrams</a:t>
            </a:r>
          </a:p>
          <a:p>
            <a:endParaRPr lang="en-GB" dirty="0"/>
          </a:p>
          <a:p>
            <a:r>
              <a:rPr lang="en-GB" dirty="0" smtClean="0"/>
              <a:t>Level 0</a:t>
            </a:r>
          </a:p>
          <a:p>
            <a:pPr lvl="1"/>
            <a:r>
              <a:rPr lang="en-GB" dirty="0" smtClean="0"/>
              <a:t>High-level, shows the basic flow of events with any repeated tasks shown as single repeated elements</a:t>
            </a:r>
          </a:p>
          <a:p>
            <a:r>
              <a:rPr lang="en-GB" dirty="0" smtClean="0"/>
              <a:t>Level 1</a:t>
            </a:r>
          </a:p>
          <a:p>
            <a:pPr lvl="1"/>
            <a:r>
              <a:rPr lang="en-GB" dirty="0" smtClean="0"/>
              <a:t>High-level, showing the most important tasks in more detail, with sub-diagrams where appropriate</a:t>
            </a:r>
          </a:p>
          <a:p>
            <a:r>
              <a:rPr lang="en-GB" dirty="0" smtClean="0"/>
              <a:t>Level 2</a:t>
            </a:r>
          </a:p>
          <a:p>
            <a:pPr lvl="1"/>
            <a:r>
              <a:rPr lang="en-GB" dirty="0" smtClean="0"/>
              <a:t>Low-level, showing the interaction between different actors in the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029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sc-nw\Dropbox\2013-2014\Undergrad\SAD\2013-2014\SAD Tutorial 10 - With subdiagram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6632"/>
            <a:ext cx="7056784" cy="6574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6109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BPMN -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BPM is a good design tool for applications that</a:t>
            </a:r>
          </a:p>
          <a:p>
            <a:pPr lvl="1"/>
            <a:r>
              <a:rPr lang="en-GB" dirty="0" smtClean="0"/>
              <a:t>Have a clear sequential structure (or process)</a:t>
            </a:r>
          </a:p>
          <a:p>
            <a:pPr lvl="1"/>
            <a:r>
              <a:rPr lang="en-GB" dirty="0" smtClean="0"/>
              <a:t>Has a clear state that changes as the process progresses</a:t>
            </a:r>
          </a:p>
          <a:p>
            <a:pPr lvl="1"/>
            <a:r>
              <a:rPr lang="en-GB" dirty="0" smtClean="0"/>
              <a:t>Is long-running, e.g. it takes minutes, hours or even days</a:t>
            </a:r>
          </a:p>
          <a:p>
            <a:pPr lvl="1"/>
            <a:r>
              <a:rPr lang="en-GB" dirty="0" smtClean="0"/>
              <a:t>Spend most of their time waiting for new input, then wake up and perform bursts of action</a:t>
            </a:r>
          </a:p>
          <a:p>
            <a:pPr lvl="1"/>
            <a:r>
              <a:rPr lang="en-GB" dirty="0" smtClean="0"/>
              <a:t>Involve both human and machine actors, and must accept input and provide output to both</a:t>
            </a:r>
          </a:p>
        </p:txBody>
      </p:sp>
    </p:spTree>
    <p:extLst>
      <p:ext uri="{BB962C8B-B14F-4D97-AF65-F5344CB8AC3E}">
        <p14:creationId xmlns:p14="http://schemas.microsoft.com/office/powerpoint/2010/main" val="23727095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BPMN -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happens when we want to model something where there are lots of different actions that can be done in any order?</a:t>
            </a:r>
          </a:p>
          <a:p>
            <a:endParaRPr lang="en-GB" dirty="0"/>
          </a:p>
          <a:p>
            <a:r>
              <a:rPr lang="en-GB" dirty="0" smtClean="0"/>
              <a:t>E.g. Develop a BPD for writing a project report using MS Word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148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Unified Modelling Language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Clearly BPMN is not suited for tasks that do not have a clear sequence of tasks</a:t>
            </a:r>
          </a:p>
          <a:p>
            <a:r>
              <a:rPr lang="en-GB" dirty="0" smtClean="0"/>
              <a:t>For this we would generally use the </a:t>
            </a:r>
            <a:r>
              <a:rPr lang="en-GB" i="1" dirty="0" smtClean="0"/>
              <a:t>Unified Modelling Language</a:t>
            </a:r>
            <a:r>
              <a:rPr lang="en-GB" dirty="0" smtClean="0"/>
              <a:t> instead</a:t>
            </a:r>
          </a:p>
          <a:p>
            <a:r>
              <a:rPr lang="en-GB" dirty="0"/>
              <a:t>UML is a graphical language, or a notation, for modelling systems analysis and systems design concepts in an object-oriented fashion.</a:t>
            </a:r>
          </a:p>
          <a:p>
            <a:r>
              <a:rPr lang="en-GB" dirty="0"/>
              <a:t>It is a set of rules and semantics that can be used to specify the structure and logic of a system.  </a:t>
            </a:r>
          </a:p>
          <a:p>
            <a:r>
              <a:rPr lang="en-GB" dirty="0"/>
              <a:t>Although it has the term language, this refers to UML being a graphical language rather than a programming language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896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094938"/>
          </a:xfrm>
        </p:spPr>
        <p:txBody>
          <a:bodyPr/>
          <a:lstStyle/>
          <a:p>
            <a:r>
              <a:rPr lang="en-GB" dirty="0"/>
              <a:t>The goal of UML is to describe </a:t>
            </a:r>
            <a:r>
              <a:rPr lang="en-GB" i="1" dirty="0"/>
              <a:t>any</a:t>
            </a:r>
            <a:r>
              <a:rPr lang="en-GB" dirty="0"/>
              <a:t> type of system, in terms of object-oriented diagrams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Naturally</a:t>
            </a:r>
            <a:r>
              <a:rPr lang="en-GB" dirty="0"/>
              <a:t>, the most common use is to create models of </a:t>
            </a:r>
            <a:r>
              <a:rPr lang="en-GB" i="1" dirty="0"/>
              <a:t>software</a:t>
            </a:r>
            <a:r>
              <a:rPr lang="en-GB" dirty="0"/>
              <a:t> systems, but UML is also used to describe mechanical systems without any software or the organisation of a </a:t>
            </a:r>
            <a:r>
              <a:rPr lang="en-GB" dirty="0" smtClean="0"/>
              <a:t>business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 other words, UML can do everything BPMN can do, and is better suited to certain problems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/>
              <a:t>Systems that often use UML as their modelling language include</a:t>
            </a:r>
            <a:endParaRPr lang="en-GB" sz="2800" dirty="0"/>
          </a:p>
          <a:p>
            <a:pPr lvl="1"/>
            <a:r>
              <a:rPr lang="en-GB" sz="2400" i="1" dirty="0"/>
              <a:t>Information systems</a:t>
            </a:r>
            <a:r>
              <a:rPr lang="en-GB" sz="2400" dirty="0"/>
              <a:t>: store, retrieve, transform, and present information to </a:t>
            </a:r>
            <a:r>
              <a:rPr lang="en-GB" sz="2400" dirty="0" smtClean="0"/>
              <a:t>users  </a:t>
            </a:r>
          </a:p>
          <a:p>
            <a:pPr lvl="1">
              <a:buNone/>
            </a:pPr>
            <a:r>
              <a:rPr lang="en-GB" sz="2400" dirty="0"/>
              <a:t>	</a:t>
            </a:r>
            <a:r>
              <a:rPr lang="en-GB" sz="2400" dirty="0" smtClean="0"/>
              <a:t>Handle </a:t>
            </a:r>
            <a:r>
              <a:rPr lang="en-GB" sz="2400" dirty="0"/>
              <a:t>large amounts of data with complex relationships, which are stored in relational or object </a:t>
            </a:r>
            <a:r>
              <a:rPr lang="en-GB" sz="2400" dirty="0" smtClean="0"/>
              <a:t>databases</a:t>
            </a:r>
          </a:p>
          <a:p>
            <a:pPr lvl="1">
              <a:buNone/>
            </a:pPr>
            <a:endParaRPr lang="en-GB" sz="2400" dirty="0"/>
          </a:p>
          <a:p>
            <a:pPr lvl="1"/>
            <a:r>
              <a:rPr lang="en-GB" sz="2400" i="1" dirty="0"/>
              <a:t>Technical systems</a:t>
            </a:r>
            <a:r>
              <a:rPr lang="en-GB" sz="2400" dirty="0"/>
              <a:t>: handle and control technical equipment such as telecommunications, military systems, or industrial </a:t>
            </a:r>
            <a:r>
              <a:rPr lang="en-GB" sz="2400" dirty="0" smtClean="0"/>
              <a:t>processes</a:t>
            </a:r>
          </a:p>
          <a:p>
            <a:pPr lvl="1">
              <a:buNone/>
            </a:pPr>
            <a:r>
              <a:rPr lang="en-GB" sz="2400" dirty="0"/>
              <a:t>	</a:t>
            </a:r>
            <a:r>
              <a:rPr lang="en-GB" sz="2400" dirty="0" smtClean="0"/>
              <a:t>These </a:t>
            </a:r>
            <a:r>
              <a:rPr lang="en-GB" sz="2400" dirty="0"/>
              <a:t>must handle the special interfaces of the equipment and have less standard software than information </a:t>
            </a:r>
            <a:r>
              <a:rPr lang="en-GB" sz="2400" dirty="0" smtClean="0"/>
              <a:t>systems </a:t>
            </a:r>
            <a:r>
              <a:rPr lang="en-GB" sz="2400" dirty="0"/>
              <a:t>Technical systems are often real-time </a:t>
            </a:r>
            <a:r>
              <a:rPr lang="en-GB" sz="2400" dirty="0" smtClean="0"/>
              <a:t>systems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Systems that often use UML as their modelling language include</a:t>
            </a:r>
          </a:p>
          <a:p>
            <a:pPr lvl="1"/>
            <a:r>
              <a:rPr lang="en-GB" sz="2400" i="1" dirty="0" smtClean="0"/>
              <a:t>Embedded </a:t>
            </a:r>
            <a:r>
              <a:rPr lang="en-GB" sz="2400" i="1" dirty="0"/>
              <a:t>real-time systems</a:t>
            </a:r>
            <a:r>
              <a:rPr lang="en-GB" sz="2400" dirty="0"/>
              <a:t>: execute on simple hardware embedded in some other equipment such as a mobile phone, car, household appliance, etc.  </a:t>
            </a:r>
            <a:endParaRPr lang="en-GB" sz="2400" dirty="0" smtClean="0"/>
          </a:p>
          <a:p>
            <a:pPr lvl="1">
              <a:buNone/>
            </a:pPr>
            <a:r>
              <a:rPr lang="en-GB" sz="2400" dirty="0"/>
              <a:t>	</a:t>
            </a:r>
            <a:r>
              <a:rPr lang="en-GB" sz="2400" dirty="0" smtClean="0"/>
              <a:t>This </a:t>
            </a:r>
            <a:r>
              <a:rPr lang="en-GB" sz="2400" dirty="0"/>
              <a:t>is accomplished through low-level programming that requires real-time support.  These systems often lack devices such as a display, hard disk, etc</a:t>
            </a:r>
            <a:r>
              <a:rPr lang="en-GB" sz="2400" dirty="0" smtClean="0"/>
              <a:t>.</a:t>
            </a:r>
            <a:endParaRPr lang="en-GB" sz="2400" dirty="0"/>
          </a:p>
          <a:p>
            <a:pPr lvl="1"/>
            <a:endParaRPr lang="en-GB" sz="2400" i="1" dirty="0" smtClean="0"/>
          </a:p>
          <a:p>
            <a:pPr lvl="1"/>
            <a:r>
              <a:rPr lang="en-GB" sz="2400" i="1" dirty="0" smtClean="0"/>
              <a:t>Distributed </a:t>
            </a:r>
            <a:r>
              <a:rPr lang="en-GB" sz="2400" i="1" dirty="0"/>
              <a:t>systems</a:t>
            </a:r>
            <a:r>
              <a:rPr lang="en-GB" sz="2400" dirty="0"/>
              <a:t>: distributed on a number of machines where data is transferred easily from one machine to another.  </a:t>
            </a:r>
            <a:endParaRPr lang="en-GB" sz="2400" dirty="0" smtClean="0"/>
          </a:p>
          <a:p>
            <a:pPr lvl="1">
              <a:buNone/>
            </a:pPr>
            <a:r>
              <a:rPr lang="en-GB" sz="2400" dirty="0"/>
              <a:t>	</a:t>
            </a:r>
            <a:r>
              <a:rPr lang="en-GB" sz="2400" dirty="0" smtClean="0"/>
              <a:t>These </a:t>
            </a:r>
            <a:r>
              <a:rPr lang="en-GB" sz="2400" dirty="0"/>
              <a:t>require synchronised communication mechanisms to ensure data integrity and are often built upon object </a:t>
            </a:r>
            <a:r>
              <a:rPr lang="en-GB" sz="2400" dirty="0" smtClean="0"/>
              <a:t>mechanisms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Systems that often use UML as their modelling language include</a:t>
            </a:r>
          </a:p>
          <a:p>
            <a:pPr lvl="1"/>
            <a:r>
              <a:rPr lang="en-GB" sz="2400" i="1" dirty="0" smtClean="0"/>
              <a:t>Systems </a:t>
            </a:r>
            <a:r>
              <a:rPr lang="en-GB" sz="2400" i="1" dirty="0"/>
              <a:t>software</a:t>
            </a:r>
            <a:r>
              <a:rPr lang="en-GB" sz="2400" dirty="0"/>
              <a:t>: defines the technical infrastructure that other software </a:t>
            </a:r>
            <a:r>
              <a:rPr lang="en-GB" sz="2400" dirty="0" smtClean="0"/>
              <a:t>uses </a:t>
            </a:r>
          </a:p>
          <a:p>
            <a:pPr lvl="1">
              <a:buNone/>
            </a:pPr>
            <a:r>
              <a:rPr lang="en-GB" sz="2400" dirty="0"/>
              <a:t>	</a:t>
            </a:r>
            <a:r>
              <a:rPr lang="en-GB" sz="2400" dirty="0" smtClean="0"/>
              <a:t>Operating </a:t>
            </a:r>
            <a:r>
              <a:rPr lang="en-GB" sz="2400" dirty="0"/>
              <a:t>systems, databases, and user interfaces perform low-level operations on the hardware, while presenting generic interfaces for other software to </a:t>
            </a:r>
            <a:r>
              <a:rPr lang="en-GB" sz="2400" dirty="0" smtClean="0"/>
              <a:t>use</a:t>
            </a:r>
            <a:endParaRPr lang="en-GB" sz="2400" dirty="0"/>
          </a:p>
          <a:p>
            <a:pPr lvl="1"/>
            <a:endParaRPr lang="en-GB" sz="2400" i="1" dirty="0" smtClean="0"/>
          </a:p>
          <a:p>
            <a:pPr lvl="1"/>
            <a:r>
              <a:rPr lang="en-GB" sz="2400" i="1" dirty="0" smtClean="0"/>
              <a:t>Business </a:t>
            </a:r>
            <a:r>
              <a:rPr lang="en-GB" sz="2400" i="1" dirty="0"/>
              <a:t>systems</a:t>
            </a:r>
            <a:r>
              <a:rPr lang="en-GB" sz="2400" dirty="0"/>
              <a:t>: describe the goals, the resources (humans, computers, etc.), the rules (laws, business strategies, policies, etc.), and the actual work in the business (business </a:t>
            </a:r>
            <a:r>
              <a:rPr lang="en-GB" sz="2400" dirty="0" smtClean="0"/>
              <a:t>processes</a:t>
            </a:r>
          </a:p>
          <a:p>
            <a:pPr marL="411480" lvl="1" indent="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Cases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 system is always developed for a purpose</a:t>
            </a:r>
            <a:r>
              <a:rPr lang="en-GB" sz="2800" dirty="0" smtClean="0"/>
              <a:t>:</a:t>
            </a:r>
          </a:p>
          <a:p>
            <a:pPr lvl="1"/>
            <a:r>
              <a:rPr lang="en-GB" sz="2400" dirty="0" smtClean="0"/>
              <a:t>to </a:t>
            </a:r>
            <a:r>
              <a:rPr lang="en-GB" sz="2400" dirty="0"/>
              <a:t>provide functionality, or behaviour, that will satisfy the needs and wishes of clients and </a:t>
            </a:r>
            <a:r>
              <a:rPr lang="en-GB" sz="2400" dirty="0" smtClean="0"/>
              <a:t>users </a:t>
            </a:r>
          </a:p>
          <a:p>
            <a:r>
              <a:rPr lang="en-GB" sz="2800" dirty="0" smtClean="0"/>
              <a:t>Use </a:t>
            </a:r>
            <a:r>
              <a:rPr lang="en-GB" sz="2800" dirty="0"/>
              <a:t>cases are concerned with the behaviour of the system that is visible externally; </a:t>
            </a:r>
            <a:endParaRPr lang="en-GB" sz="2800" dirty="0" smtClean="0"/>
          </a:p>
          <a:p>
            <a:r>
              <a:rPr lang="en-GB" sz="2800" dirty="0" smtClean="0"/>
              <a:t>They </a:t>
            </a:r>
            <a:r>
              <a:rPr lang="en-GB" sz="2800" dirty="0"/>
              <a:t>aim to establish what the system does from the user's point of view, in terms that the user can readily </a:t>
            </a:r>
            <a:r>
              <a:rPr lang="en-GB" sz="2800" dirty="0" smtClean="0"/>
              <a:t>understand  </a:t>
            </a:r>
          </a:p>
          <a:p>
            <a:r>
              <a:rPr lang="en-GB" sz="2800" dirty="0" smtClean="0"/>
              <a:t>They </a:t>
            </a:r>
            <a:r>
              <a:rPr lang="en-GB" sz="2800" dirty="0"/>
              <a:t>are functional diagrams in that they describe the essential functions of the system; </a:t>
            </a:r>
            <a:endParaRPr lang="en-GB" sz="2800" dirty="0" smtClean="0"/>
          </a:p>
          <a:p>
            <a:pPr lvl="1"/>
            <a:r>
              <a:rPr lang="en-GB" sz="2400" dirty="0" smtClean="0"/>
              <a:t>The </a:t>
            </a:r>
            <a:r>
              <a:rPr lang="en-GB" sz="2400" dirty="0"/>
              <a:t>ways that the users make </a:t>
            </a:r>
            <a:r>
              <a:rPr lang="en-GB" sz="2400" i="1" dirty="0"/>
              <a:t>use</a:t>
            </a:r>
            <a:r>
              <a:rPr lang="en-GB" sz="2400" dirty="0"/>
              <a:t> of the system and how the system should respond to the user's </a:t>
            </a:r>
            <a:r>
              <a:rPr lang="en-GB" sz="2400" dirty="0" smtClean="0"/>
              <a:t>actions</a:t>
            </a:r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Use Cases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A use case describes how the user interacts with the system to perform some activity, such </a:t>
            </a:r>
            <a:r>
              <a:rPr lang="en-GB" sz="2800" dirty="0" smtClean="0"/>
              <a:t>as;</a:t>
            </a:r>
          </a:p>
          <a:p>
            <a:pPr lvl="1"/>
            <a:r>
              <a:rPr lang="en-GB" sz="2400" dirty="0" smtClean="0"/>
              <a:t>placing </a:t>
            </a:r>
            <a:r>
              <a:rPr lang="en-GB" sz="2400" dirty="0"/>
              <a:t>an </a:t>
            </a:r>
            <a:r>
              <a:rPr lang="en-GB" sz="2400" dirty="0" smtClean="0"/>
              <a:t>order</a:t>
            </a:r>
          </a:p>
          <a:p>
            <a:pPr lvl="1"/>
            <a:r>
              <a:rPr lang="en-GB" sz="2400" dirty="0" smtClean="0"/>
              <a:t>making </a:t>
            </a:r>
            <a:r>
              <a:rPr lang="en-GB" sz="2400" dirty="0"/>
              <a:t>a </a:t>
            </a:r>
            <a:r>
              <a:rPr lang="en-GB" sz="2400" dirty="0" smtClean="0"/>
              <a:t>reservation</a:t>
            </a:r>
          </a:p>
          <a:p>
            <a:pPr lvl="1"/>
            <a:r>
              <a:rPr lang="en-GB" sz="2400" dirty="0" smtClean="0"/>
              <a:t>searching </a:t>
            </a:r>
            <a:r>
              <a:rPr lang="en-GB" sz="2400" dirty="0"/>
              <a:t>for </a:t>
            </a:r>
            <a:r>
              <a:rPr lang="en-GB" sz="2400" dirty="0" smtClean="0"/>
              <a:t>information</a:t>
            </a:r>
          </a:p>
          <a:p>
            <a:r>
              <a:rPr lang="en-GB" sz="2800" dirty="0" smtClean="0"/>
              <a:t>The </a:t>
            </a:r>
            <a:r>
              <a:rPr lang="en-GB" sz="2800" dirty="0"/>
              <a:t>use cases are used to identify and communicate the business requirements for the system to the programmers who must write the </a:t>
            </a:r>
            <a:r>
              <a:rPr lang="en-GB" sz="2800" dirty="0" smtClean="0"/>
              <a:t>system </a:t>
            </a:r>
          </a:p>
          <a:p>
            <a:r>
              <a:rPr lang="en-GB" sz="2800" dirty="0" smtClean="0"/>
              <a:t>All </a:t>
            </a:r>
            <a:r>
              <a:rPr lang="en-GB" sz="2800" dirty="0"/>
              <a:t>other details of the system are derived from the system's use </a:t>
            </a:r>
            <a:r>
              <a:rPr lang="en-GB" sz="2800" dirty="0" smtClean="0"/>
              <a:t>cases  </a:t>
            </a:r>
          </a:p>
          <a:p>
            <a:r>
              <a:rPr lang="en-GB" sz="2800" dirty="0" smtClean="0"/>
              <a:t>Use </a:t>
            </a:r>
            <a:r>
              <a:rPr lang="en-GB" sz="2800" dirty="0"/>
              <a:t>cases are inherently simple because they focus on one activity at a </a:t>
            </a:r>
            <a:r>
              <a:rPr lang="en-GB" sz="2800" dirty="0" smtClean="0"/>
              <a:t>time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Use Cases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BPDs are far more complex than use case diagrams because they require the analyst and user to develop models of the entire system at a time rather than just one activity.</a:t>
            </a:r>
          </a:p>
          <a:p>
            <a:r>
              <a:rPr lang="en-GB" sz="2800" dirty="0" smtClean="0"/>
              <a:t>Creating </a:t>
            </a:r>
            <a:r>
              <a:rPr lang="en-GB" sz="2800" dirty="0"/>
              <a:t>use case diagrams involves the users working with the analyst to produce</a:t>
            </a:r>
            <a:r>
              <a:rPr lang="en-GB" sz="2800" dirty="0" smtClean="0"/>
              <a:t>:</a:t>
            </a:r>
            <a:endParaRPr lang="en-GB" sz="2800" dirty="0"/>
          </a:p>
          <a:p>
            <a:pPr lvl="1"/>
            <a:r>
              <a:rPr lang="en-GB" sz="2400" dirty="0"/>
              <a:t>the use-case diagram, which depicts graphically the main uses of the system (tasks);</a:t>
            </a:r>
          </a:p>
          <a:p>
            <a:pPr lvl="1"/>
            <a:r>
              <a:rPr lang="en-GB" sz="2400" dirty="0"/>
              <a:t>text-based use-case descriptions which describe the course of events, or sequence of steps that a user will go through for each </a:t>
            </a:r>
            <a:r>
              <a:rPr lang="en-GB" sz="2400" dirty="0" smtClean="0"/>
              <a:t>task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Use Case Modelling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  <a:r>
              <a:rPr lang="en-US" dirty="0" smtClean="0"/>
              <a:t>Download a UML </a:t>
            </a:r>
            <a:r>
              <a:rPr lang="en-US" dirty="0" err="1" smtClean="0"/>
              <a:t>modelling</a:t>
            </a:r>
            <a:r>
              <a:rPr lang="en-US" dirty="0" smtClean="0"/>
              <a:t> package (such as </a:t>
            </a:r>
            <a:r>
              <a:rPr lang="en-US" dirty="0" err="1" smtClean="0"/>
              <a:t>UMLet</a:t>
            </a:r>
            <a:r>
              <a:rPr lang="en-US" dirty="0" smtClean="0"/>
              <a:t>) and learn how to use it for creating use-case diagrams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247</TotalTime>
  <Words>1035</Words>
  <Application>Microsoft Office PowerPoint</Application>
  <PresentationFormat>On-screen Show (4:3)</PresentationFormat>
  <Paragraphs>106</Paragraphs>
  <Slides>22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Calibri</vt:lpstr>
      <vt:lpstr>Georgia</vt:lpstr>
      <vt:lpstr>Trebuchet MS</vt:lpstr>
      <vt:lpstr>Wingdings 2</vt:lpstr>
      <vt:lpstr>Nik2013</vt:lpstr>
      <vt:lpstr>Computational Thinking</vt:lpstr>
      <vt:lpstr>BPMN - Recap</vt:lpstr>
      <vt:lpstr>PowerPoint Presentation</vt:lpstr>
      <vt:lpstr>PowerPoint Presentation</vt:lpstr>
      <vt:lpstr>BPMN - Recap</vt:lpstr>
      <vt:lpstr>PowerPoint Presentation</vt:lpstr>
      <vt:lpstr>PowerPoint Presentation</vt:lpstr>
      <vt:lpstr>BPMN - Recap</vt:lpstr>
      <vt:lpstr>PowerPoint Presentation</vt:lpstr>
      <vt:lpstr>BPMN - Recap</vt:lpstr>
      <vt:lpstr>PowerPoint Presentation</vt:lpstr>
      <vt:lpstr>BPMN - Recap</vt:lpstr>
      <vt:lpstr>BPMN - Recap</vt:lpstr>
      <vt:lpstr>Unified Modelling Language</vt:lpstr>
      <vt:lpstr>UML</vt:lpstr>
      <vt:lpstr>UML</vt:lpstr>
      <vt:lpstr>UML</vt:lpstr>
      <vt:lpstr>UML</vt:lpstr>
      <vt:lpstr>Use Cases</vt:lpstr>
      <vt:lpstr>Use Cases</vt:lpstr>
      <vt:lpstr>Use Cases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Unified Modelling Language</dc:title>
  <dc:creator>Mark &amp; Rhian</dc:creator>
  <cp:lastModifiedBy>Nik Whitehead</cp:lastModifiedBy>
  <cp:revision>35</cp:revision>
  <dcterms:created xsi:type="dcterms:W3CDTF">2009-11-18T20:33:29Z</dcterms:created>
  <dcterms:modified xsi:type="dcterms:W3CDTF">2019-09-27T11:47:54Z</dcterms:modified>
</cp:coreProperties>
</file>