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8"/>
  </p:notesMasterIdLst>
  <p:sldIdLst>
    <p:sldId id="719" r:id="rId24"/>
    <p:sldId id="301" r:id="rId25"/>
    <p:sldId id="484" r:id="rId26"/>
    <p:sldId id="536" r:id="rId27"/>
    <p:sldId id="537" r:id="rId28"/>
    <p:sldId id="538" r:id="rId29"/>
    <p:sldId id="539" r:id="rId30"/>
    <p:sldId id="541" r:id="rId31"/>
    <p:sldId id="540" r:id="rId32"/>
    <p:sldId id="542" r:id="rId33"/>
    <p:sldId id="543" r:id="rId34"/>
    <p:sldId id="544" r:id="rId35"/>
    <p:sldId id="492" r:id="rId36"/>
    <p:sldId id="506" r:id="rId37"/>
    <p:sldId id="548" r:id="rId38"/>
    <p:sldId id="546" r:id="rId39"/>
    <p:sldId id="547" r:id="rId40"/>
    <p:sldId id="549" r:id="rId41"/>
    <p:sldId id="592" r:id="rId42"/>
    <p:sldId id="550" r:id="rId43"/>
    <p:sldId id="591" r:id="rId44"/>
    <p:sldId id="551" r:id="rId45"/>
    <p:sldId id="552" r:id="rId46"/>
    <p:sldId id="721" r:id="rId4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379ECB-E0A9-4C95-A2B4-77FC76B1977F}" v="3" dt="2023-06-09T10:23:15.17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8" d="100"/>
          <a:sy n="78" d="100"/>
        </p:scale>
        <p:origin x="777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07/12/2023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3529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26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4068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4293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3222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8496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5443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043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6567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20004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505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3588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3411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A9B7FFF-04DB-4E07-B804-E20377A69745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124EA-9BDF-40B6-9E96-9F8367B323C7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D6B91B0C-A3B8-4296-96DC-260B3B66B5C7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B29CB3A-E9C3-47A4-9BAF-7199DE0701DB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2D833-423B-4E64-8EA1-60995E343031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38D897E-F0D0-4E16-9FD1-51A16B7C2CEE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A83CCCE2-E5C4-4FE8-9AB0-F89C39B82444}" type="datetime1">
              <a:rPr lang="en-GB" noProof="0" smtClean="0"/>
              <a:t>07/12/2023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5A8AE42-173D-465B-937C-22307DF6340F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F0490-80ED-49E9-97E8-CA55DAA1AB0C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F28B85-E52D-4839-B3D7-9691D50AD5DB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B67EE1C-1C75-406E-910A-88E84AFA8E41}" type="datetime1">
              <a:rPr lang="en-GB" noProof="0" smtClean="0"/>
              <a:t>07/12/2023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57F95D5-64E0-4E4D-A193-A241D53CEAAA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FCAA6-B867-4CFC-8998-0BCE17903D85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39EA728-4625-4982-B0A2-9365EA94EF7E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3F3F9-0580-4CBB-AF41-102672746C82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00AD998-3443-4B1C-A91C-C980DE67F5C4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D679E2-7A3C-4233-A4FA-701D47204830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429D3DCA-4A65-4B49-A114-CE1C7A88D4D3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8B28572-D2A6-4388-872E-24E2DEF10D7D}" type="datetime1">
              <a:rPr lang="en-GB" noProof="0" smtClean="0"/>
              <a:t>07/12/2023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A39DAD9-BEBA-49C8-886F-EE2A75AAD608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BE62C4-1760-450D-8089-AE7F58F28B1D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FCB683-A797-492A-8070-D1FDF2FC1F32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D5DB9A9-47A6-4EB7-8A44-D10C8A1EA411}" type="datetime1">
              <a:rPr lang="en-GB" noProof="0" smtClean="0"/>
              <a:t>07/12/2023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CBB7B55-12F5-4B54-8C85-116F37FDD02A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21735-D883-499D-A25A-5C057BF2ADBA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DCB174E-A4AE-47A8-BCD9-673AE071A374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9D5368D-96F8-4734-9DA0-147FBBE3E2FE}" type="datetime1">
              <a:rPr lang="en-GB" noProof="0" smtClean="0"/>
              <a:t>07/12/2023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345148C-9047-41F9-98F4-9CCBB998BB76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97F9-4F62-4872-95E9-D4CCA3211FE2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382B20E-D29D-4089-A390-7147AD7C1336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8DD42DB-5CF4-40CC-85C1-07CEA90E9C1D}" type="datetime1">
              <a:rPr lang="en-GB" noProof="0" smtClean="0"/>
              <a:t>07/12/2023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672A3B30-8BD6-49F6-B9E6-6FE54BCFEF43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BB498-FF10-4D4F-ABE2-403DDEAF8C86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B410F635-6A46-47D1-A654-B3F82A67D999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7A2623C6-19F5-4903-B0AF-34F289FCEA69}" type="datetime1">
              <a:rPr lang="en-GB" noProof="0" smtClean="0"/>
              <a:t>07/12/2023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12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BFC3DC7-790E-4D9A-9DB2-162A363E1916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5CB43-7E77-4365-898B-8A146477D739}" type="datetime1">
              <a:rPr lang="en-GB" smtClean="0"/>
              <a:t>07/12/2023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5CBFBC-3E5C-403A-A212-17616E669754}" type="datetime1">
              <a:rPr lang="en-GB" smtClean="0"/>
              <a:t>07/12/2023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 lnSpcReduction="10000"/>
          </a:bodyPr>
          <a:lstStyle/>
          <a:p>
            <a:pPr marL="536575" indent="-536575" algn="just"/>
            <a:r>
              <a:rPr lang="en-IN" sz="4300" b="1" dirty="0"/>
              <a:t>Energy Band</a:t>
            </a:r>
          </a:p>
          <a:p>
            <a:pPr marL="536575" indent="-536575" algn="just"/>
            <a:r>
              <a:rPr lang="en-IN" sz="4300" b="1" dirty="0"/>
              <a:t>Semiconductors</a:t>
            </a:r>
          </a:p>
          <a:p>
            <a:pPr marL="536575" indent="-536575" algn="just"/>
            <a:r>
              <a:rPr lang="en-IN" sz="4300" b="1" dirty="0"/>
              <a:t>Intrinsic</a:t>
            </a:r>
          </a:p>
          <a:p>
            <a:pPr marL="536575" indent="-536575" algn="just"/>
            <a:r>
              <a:rPr lang="en-IN" sz="4300" b="1" dirty="0"/>
              <a:t>Extrinsic</a:t>
            </a:r>
          </a:p>
          <a:p>
            <a:pPr marL="536575" indent="-536575" algn="just"/>
            <a:r>
              <a:rPr lang="en-IN" sz="4300" b="1" dirty="0"/>
              <a:t>P-type</a:t>
            </a:r>
          </a:p>
          <a:p>
            <a:pPr marL="536575" indent="-536575" algn="just"/>
            <a:r>
              <a:rPr lang="en-IN" sz="4300" b="1" dirty="0"/>
              <a:t>N-Type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474" y="208740"/>
            <a:ext cx="8800333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Classification of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3713" y="1924521"/>
            <a:ext cx="8922094" cy="392291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4699604" y="2093134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Matter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359905" y="3920104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Non- Crystalline</a:t>
            </a:r>
          </a:p>
        </p:txBody>
      </p:sp>
      <p:sp>
        <p:nvSpPr>
          <p:cNvPr id="8" name="Rectangle 7"/>
          <p:cNvSpPr/>
          <p:nvPr/>
        </p:nvSpPr>
        <p:spPr>
          <a:xfrm>
            <a:off x="1419290" y="4741867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Insulator</a:t>
            </a:r>
          </a:p>
        </p:txBody>
      </p:sp>
      <p:sp>
        <p:nvSpPr>
          <p:cNvPr id="9" name="Rectangle 8"/>
          <p:cNvSpPr/>
          <p:nvPr/>
        </p:nvSpPr>
        <p:spPr>
          <a:xfrm>
            <a:off x="5059527" y="4741867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Semiconductor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16404" y="4715955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Conductor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43868" y="3916396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Crystalline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498944" y="2910675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GAS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699605" y="2897941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Liquid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892555" y="2905648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Solid</a:t>
            </a:r>
          </a:p>
        </p:txBody>
      </p:sp>
      <p:cxnSp>
        <p:nvCxnSpPr>
          <p:cNvPr id="16" name="Elbow Connector 15"/>
          <p:cNvCxnSpPr>
            <a:stCxn id="6" idx="2"/>
            <a:endCxn id="14" idx="0"/>
          </p:cNvCxnSpPr>
          <p:nvPr/>
        </p:nvCxnSpPr>
        <p:spPr>
          <a:xfrm rot="16200000" flipH="1">
            <a:off x="7364030" y="1110209"/>
            <a:ext cx="397925" cy="3192951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Elbow Connector 17"/>
          <p:cNvCxnSpPr>
            <a:stCxn id="6" idx="2"/>
            <a:endCxn id="12" idx="0"/>
          </p:cNvCxnSpPr>
          <p:nvPr/>
        </p:nvCxnSpPr>
        <p:spPr>
          <a:xfrm rot="5400000">
            <a:off x="4164712" y="1108869"/>
            <a:ext cx="402952" cy="3200660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6" idx="2"/>
            <a:endCxn id="13" idx="0"/>
          </p:cNvCxnSpPr>
          <p:nvPr/>
        </p:nvCxnSpPr>
        <p:spPr>
          <a:xfrm>
            <a:off x="5966517" y="2507723"/>
            <a:ext cx="1" cy="3902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Elbow Connector 22"/>
          <p:cNvCxnSpPr>
            <a:stCxn id="14" idx="2"/>
            <a:endCxn id="7" idx="0"/>
          </p:cNvCxnSpPr>
          <p:nvPr/>
        </p:nvCxnSpPr>
        <p:spPr>
          <a:xfrm rot="5400000">
            <a:off x="6593211" y="1353846"/>
            <a:ext cx="599866" cy="4532649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4" idx="2"/>
            <a:endCxn id="11" idx="0"/>
          </p:cNvCxnSpPr>
          <p:nvPr/>
        </p:nvCxnSpPr>
        <p:spPr>
          <a:xfrm rot="5400000">
            <a:off x="8387046" y="3143973"/>
            <a:ext cx="596158" cy="948686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1" idx="2"/>
            <a:endCxn id="10" idx="0"/>
          </p:cNvCxnSpPr>
          <p:nvPr/>
        </p:nvCxnSpPr>
        <p:spPr>
          <a:xfrm rot="16200000" flipH="1">
            <a:off x="8704564" y="3837202"/>
            <a:ext cx="384970" cy="1372536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1" idx="2"/>
            <a:endCxn id="8" idx="0"/>
          </p:cNvCxnSpPr>
          <p:nvPr/>
        </p:nvCxnSpPr>
        <p:spPr>
          <a:xfrm rot="5400000">
            <a:off x="5243052" y="1774136"/>
            <a:ext cx="410882" cy="5524578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Elbow Connector 30"/>
          <p:cNvCxnSpPr>
            <a:stCxn id="11" idx="2"/>
            <a:endCxn id="9" idx="0"/>
          </p:cNvCxnSpPr>
          <p:nvPr/>
        </p:nvCxnSpPr>
        <p:spPr>
          <a:xfrm rot="5400000">
            <a:off x="7063171" y="3594254"/>
            <a:ext cx="410882" cy="1884342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9269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030" y="76835"/>
            <a:ext cx="633848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6454" y="1599636"/>
            <a:ext cx="9571032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types of energy bands  in solids are</a:t>
            </a:r>
          </a:p>
          <a:p>
            <a:r>
              <a:rPr lang="en-IN" dirty="0"/>
              <a:t>Valance Band</a:t>
            </a:r>
          </a:p>
          <a:p>
            <a:r>
              <a:rPr lang="en-IN" dirty="0"/>
              <a:t>Conduction band</a:t>
            </a:r>
          </a:p>
          <a:p>
            <a:r>
              <a:rPr lang="en-IN" dirty="0"/>
              <a:t>Forbidden band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2052" name="Picture 4" descr="Image result for Energy bands in soli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184" y="2530723"/>
            <a:ext cx="4068159" cy="3316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804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8" y="0"/>
            <a:ext cx="7357211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322" y="1599636"/>
            <a:ext cx="1002516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Valance Band</a:t>
            </a:r>
          </a:p>
          <a:p>
            <a:r>
              <a:rPr lang="en-IN" dirty="0"/>
              <a:t>Electrons occupying the </a:t>
            </a:r>
            <a:r>
              <a:rPr lang="en-IN" b="1" dirty="0"/>
              <a:t>outermost orbit </a:t>
            </a:r>
            <a:r>
              <a:rPr lang="en-IN" dirty="0"/>
              <a:t>or shell of an atom are called </a:t>
            </a:r>
            <a:r>
              <a:rPr lang="en-IN" b="1" dirty="0"/>
              <a:t>Valance electron</a:t>
            </a:r>
            <a:r>
              <a:rPr lang="en-IN" dirty="0"/>
              <a:t>. Valance band has the electrons of higher energy.</a:t>
            </a:r>
          </a:p>
          <a:p>
            <a:r>
              <a:rPr lang="en-IN" dirty="0"/>
              <a:t>This band may </a:t>
            </a:r>
            <a:r>
              <a:rPr lang="en-IN" b="1" dirty="0"/>
              <a:t>completely or partially filled</a:t>
            </a:r>
            <a:r>
              <a:rPr lang="en-IN" dirty="0"/>
              <a:t>. Valance electrons are responsible for forming </a:t>
            </a:r>
            <a:r>
              <a:rPr lang="en-IN" b="1" dirty="0"/>
              <a:t>atomic bonds</a:t>
            </a:r>
            <a:r>
              <a:rPr lang="en-IN" dirty="0"/>
              <a:t>.</a:t>
            </a:r>
          </a:p>
          <a:p>
            <a:pPr marL="0" indent="0">
              <a:buNone/>
            </a:pPr>
            <a:r>
              <a:rPr lang="en-IN" b="1" dirty="0"/>
              <a:t>Conduction band</a:t>
            </a:r>
          </a:p>
          <a:p>
            <a:r>
              <a:rPr lang="en-IN" dirty="0"/>
              <a:t>The </a:t>
            </a:r>
            <a:r>
              <a:rPr lang="en-IN" b="1" dirty="0"/>
              <a:t>free electron </a:t>
            </a:r>
            <a:r>
              <a:rPr lang="en-IN" dirty="0"/>
              <a:t>which are responsible for the </a:t>
            </a:r>
            <a:r>
              <a:rPr lang="en-IN" b="1" dirty="0"/>
              <a:t>conduction</a:t>
            </a:r>
            <a:r>
              <a:rPr lang="en-IN" dirty="0"/>
              <a:t> of current is known as </a:t>
            </a:r>
            <a:r>
              <a:rPr lang="en-IN" b="1" dirty="0"/>
              <a:t>conduction electrons.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726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8279" y="169984"/>
            <a:ext cx="6135965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6209" y="1599636"/>
            <a:ext cx="9761277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Forbidden band</a:t>
            </a:r>
          </a:p>
          <a:p>
            <a:r>
              <a:rPr lang="en-IN" dirty="0"/>
              <a:t>The </a:t>
            </a:r>
            <a:r>
              <a:rPr lang="en-IN" b="1" dirty="0"/>
              <a:t>gap</a:t>
            </a:r>
            <a:r>
              <a:rPr lang="en-IN" dirty="0"/>
              <a:t> between the </a:t>
            </a:r>
            <a:r>
              <a:rPr lang="en-IN" b="1" dirty="0"/>
              <a:t>valance band </a:t>
            </a:r>
            <a:r>
              <a:rPr lang="en-IN" dirty="0"/>
              <a:t>and the </a:t>
            </a:r>
            <a:r>
              <a:rPr lang="en-IN" b="1" dirty="0"/>
              <a:t>conduction band </a:t>
            </a:r>
            <a:r>
              <a:rPr lang="en-IN" dirty="0"/>
              <a:t>is called as </a:t>
            </a:r>
            <a:r>
              <a:rPr lang="en-IN" b="1" dirty="0"/>
              <a:t>forbidden band or forbidden energy gap</a:t>
            </a:r>
            <a:r>
              <a:rPr lang="en-IN" dirty="0"/>
              <a:t>. The width of the forbidden energy gap is a measure of valance electrons to the atoms.</a:t>
            </a:r>
          </a:p>
          <a:p>
            <a:r>
              <a:rPr lang="en-IN" b="1" dirty="0"/>
              <a:t>Greater</a:t>
            </a:r>
            <a:r>
              <a:rPr lang="en-IN" dirty="0"/>
              <a:t> the energy gap, more </a:t>
            </a:r>
            <a:r>
              <a:rPr lang="en-IN" b="1" dirty="0"/>
              <a:t>tightly the valance electrons are bounded to the nucleus.</a:t>
            </a:r>
          </a:p>
          <a:p>
            <a:r>
              <a:rPr lang="en-IN" dirty="0"/>
              <a:t>To </a:t>
            </a:r>
            <a:r>
              <a:rPr lang="en-IN" b="1" dirty="0"/>
              <a:t>push electron </a:t>
            </a:r>
            <a:r>
              <a:rPr lang="en-IN" dirty="0"/>
              <a:t>from the valance to the conduction band, </a:t>
            </a:r>
            <a:r>
              <a:rPr lang="en-IN" b="1" dirty="0"/>
              <a:t>external energy </a:t>
            </a:r>
            <a:r>
              <a:rPr lang="en-IN" dirty="0"/>
              <a:t>equal to the </a:t>
            </a:r>
            <a:r>
              <a:rPr lang="en-IN" b="1" dirty="0"/>
              <a:t>forbidden gap must be supplied.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823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7298" y="347716"/>
            <a:ext cx="9133301" cy="1325563"/>
          </a:xfrm>
        </p:spPr>
        <p:txBody>
          <a:bodyPr>
            <a:normAutofit/>
          </a:bodyPr>
          <a:lstStyle/>
          <a:p>
            <a:pPr algn="l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599636"/>
            <a:ext cx="9638538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Solids are classified as </a:t>
            </a:r>
          </a:p>
          <a:p>
            <a:r>
              <a:rPr lang="en-IN" dirty="0"/>
              <a:t>Insulators</a:t>
            </a:r>
          </a:p>
          <a:p>
            <a:r>
              <a:rPr lang="en-IN" dirty="0"/>
              <a:t>Conductors</a:t>
            </a:r>
          </a:p>
          <a:p>
            <a:r>
              <a:rPr lang="en-IN" dirty="0"/>
              <a:t>Semiconductors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491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072" y="33990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60" y="1467662"/>
            <a:ext cx="10962868" cy="500788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IN" b="1" dirty="0"/>
              <a:t>Insulators</a:t>
            </a:r>
          </a:p>
          <a:p>
            <a:r>
              <a:rPr lang="en-IN" dirty="0"/>
              <a:t>Insulators are materials in which the </a:t>
            </a:r>
            <a:r>
              <a:rPr lang="en-IN" b="1" dirty="0"/>
              <a:t>valance electrons are bound very tightly to the parent atom. </a:t>
            </a:r>
          </a:p>
          <a:p>
            <a:r>
              <a:rPr lang="en-IN" dirty="0"/>
              <a:t>It </a:t>
            </a:r>
            <a:r>
              <a:rPr lang="en-IN" b="1" dirty="0"/>
              <a:t>requires large electric field </a:t>
            </a:r>
            <a:r>
              <a:rPr lang="en-IN" dirty="0"/>
              <a:t>to </a:t>
            </a:r>
            <a:r>
              <a:rPr lang="en-IN" b="1" dirty="0"/>
              <a:t>remove valance electron </a:t>
            </a:r>
            <a:r>
              <a:rPr lang="en-IN" dirty="0"/>
              <a:t>from the attraction of their nucleus.</a:t>
            </a:r>
          </a:p>
          <a:p>
            <a:r>
              <a:rPr lang="en-IN" dirty="0"/>
              <a:t>Insulator have</a:t>
            </a:r>
          </a:p>
          <a:p>
            <a:pPr lvl="1"/>
            <a:r>
              <a:rPr lang="en-IN" b="1" dirty="0"/>
              <a:t>Full valance band</a:t>
            </a:r>
          </a:p>
          <a:p>
            <a:pPr lvl="1"/>
            <a:r>
              <a:rPr lang="en-IN" b="1" dirty="0"/>
              <a:t>Empty conduction band</a:t>
            </a:r>
          </a:p>
          <a:p>
            <a:pPr lvl="1"/>
            <a:r>
              <a:rPr lang="en-IN" b="1" dirty="0"/>
              <a:t>Large forbidden gap</a:t>
            </a:r>
          </a:p>
          <a:p>
            <a:r>
              <a:rPr lang="en-IN" dirty="0"/>
              <a:t>At room temperature, electron wont jump from valance to conduction band.</a:t>
            </a:r>
          </a:p>
          <a:p>
            <a:r>
              <a:rPr lang="en-IN" dirty="0"/>
              <a:t>If temperature is increased, valance electrons may acquire energy and move from conduction to the valance band.</a:t>
            </a:r>
          </a:p>
          <a:p>
            <a:pPr marL="0" indent="0">
              <a:buNone/>
            </a:pPr>
            <a:r>
              <a:rPr lang="en-IN" b="1" dirty="0"/>
              <a:t>Properties:</a:t>
            </a:r>
          </a:p>
          <a:p>
            <a:r>
              <a:rPr lang="en-IN" dirty="0"/>
              <a:t>It is rigid </a:t>
            </a:r>
            <a:r>
              <a:rPr lang="en-IN" b="1" dirty="0"/>
              <a:t>unidirectional and crystalline </a:t>
            </a:r>
            <a:r>
              <a:rPr lang="en-IN" dirty="0"/>
              <a:t>in nature.</a:t>
            </a:r>
          </a:p>
          <a:p>
            <a:r>
              <a:rPr lang="en-IN" b="1" dirty="0"/>
              <a:t>Conductivity is poor </a:t>
            </a:r>
            <a:r>
              <a:rPr lang="en-IN" dirty="0"/>
              <a:t>in the solid form.</a:t>
            </a:r>
          </a:p>
          <a:p>
            <a:r>
              <a:rPr lang="en-IN" dirty="0"/>
              <a:t>It has </a:t>
            </a:r>
            <a:r>
              <a:rPr lang="en-IN" b="1" dirty="0"/>
              <a:t>high boiling and melting point</a:t>
            </a:r>
            <a:r>
              <a:rPr lang="en-IN" dirty="0"/>
              <a:t>.</a:t>
            </a:r>
          </a:p>
          <a:p>
            <a:r>
              <a:rPr lang="en-IN" dirty="0"/>
              <a:t>It has </a:t>
            </a:r>
            <a:r>
              <a:rPr lang="en-IN" b="1" dirty="0"/>
              <a:t>high resistance.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4654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353" y="27407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599636"/>
            <a:ext cx="11015758" cy="47580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IN" b="1" dirty="0"/>
              <a:t>Conductors</a:t>
            </a:r>
            <a:endParaRPr lang="en-IN" dirty="0"/>
          </a:p>
          <a:p>
            <a:r>
              <a:rPr lang="en-IN" b="1" dirty="0"/>
              <a:t>Conducts current easily</a:t>
            </a:r>
            <a:r>
              <a:rPr lang="en-IN" dirty="0"/>
              <a:t>.</a:t>
            </a:r>
          </a:p>
          <a:p>
            <a:r>
              <a:rPr lang="en-IN" b="1" dirty="0"/>
              <a:t>Plenty of free electrons </a:t>
            </a:r>
            <a:r>
              <a:rPr lang="en-IN" dirty="0"/>
              <a:t>are available for electric conduction.</a:t>
            </a:r>
          </a:p>
          <a:p>
            <a:r>
              <a:rPr lang="en-IN" b="1" dirty="0"/>
              <a:t>Electrons are loosely bound </a:t>
            </a:r>
            <a:r>
              <a:rPr lang="en-IN" dirty="0"/>
              <a:t>with the nuclei. So, it can easily break away from the atom.</a:t>
            </a:r>
          </a:p>
          <a:p>
            <a:r>
              <a:rPr lang="en-IN" dirty="0"/>
              <a:t>Conduction band and valance bands are </a:t>
            </a:r>
            <a:r>
              <a:rPr lang="en-IN" b="1" dirty="0"/>
              <a:t>overlapped</a:t>
            </a:r>
            <a:r>
              <a:rPr lang="en-IN" dirty="0"/>
              <a:t>. </a:t>
            </a:r>
          </a:p>
          <a:p>
            <a:r>
              <a:rPr lang="en-IN" b="1" dirty="0"/>
              <a:t>No forbidden energy gap</a:t>
            </a:r>
            <a:r>
              <a:rPr lang="en-IN" dirty="0"/>
              <a:t>.</a:t>
            </a:r>
          </a:p>
          <a:p>
            <a:r>
              <a:rPr lang="en-IN" dirty="0" err="1"/>
              <a:t>Eg</a:t>
            </a:r>
            <a:r>
              <a:rPr lang="en-IN" dirty="0"/>
              <a:t>: Copper, Aluminium, iron</a:t>
            </a:r>
          </a:p>
          <a:p>
            <a:pPr marL="0" indent="0">
              <a:buNone/>
            </a:pPr>
            <a:r>
              <a:rPr lang="en-IN" b="1" dirty="0"/>
              <a:t>Properties</a:t>
            </a:r>
          </a:p>
          <a:p>
            <a:r>
              <a:rPr lang="en-IN" dirty="0"/>
              <a:t>It is rigid, and crystalline in nature</a:t>
            </a:r>
          </a:p>
          <a:p>
            <a:r>
              <a:rPr lang="en-IN" b="1" dirty="0"/>
              <a:t>Conductivity is good</a:t>
            </a:r>
            <a:r>
              <a:rPr lang="en-IN" dirty="0"/>
              <a:t>.</a:t>
            </a:r>
          </a:p>
          <a:p>
            <a:r>
              <a:rPr lang="en-IN" dirty="0"/>
              <a:t>Low melting and boiling point.</a:t>
            </a:r>
          </a:p>
          <a:p>
            <a:r>
              <a:rPr lang="en-IN" b="1" dirty="0"/>
              <a:t>Resistance is low</a:t>
            </a:r>
            <a:r>
              <a:rPr lang="en-IN" dirty="0"/>
              <a:t>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635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073"/>
            <a:ext cx="10701025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83" y="1599636"/>
            <a:ext cx="9749003" cy="475805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IN" b="1" dirty="0"/>
              <a:t>Semi Conductors</a:t>
            </a:r>
            <a:endParaRPr lang="en-IN" dirty="0"/>
          </a:p>
          <a:p>
            <a:r>
              <a:rPr lang="en-IN" dirty="0"/>
              <a:t>Electrical properties </a:t>
            </a:r>
            <a:r>
              <a:rPr lang="en-IN" b="1" dirty="0"/>
              <a:t>lies between the insulator and good conductor</a:t>
            </a:r>
            <a:r>
              <a:rPr lang="en-IN" dirty="0"/>
              <a:t>.</a:t>
            </a:r>
          </a:p>
          <a:p>
            <a:r>
              <a:rPr lang="en-IN" dirty="0"/>
              <a:t>It has </a:t>
            </a:r>
            <a:r>
              <a:rPr lang="en-IN" b="1" dirty="0"/>
              <a:t>partially filled valance band and partially filled conduction band </a:t>
            </a:r>
            <a:r>
              <a:rPr lang="en-IN" dirty="0"/>
              <a:t>and a very narrow </a:t>
            </a:r>
            <a:r>
              <a:rPr lang="en-IN" b="1" dirty="0"/>
              <a:t>energy gap 1eV </a:t>
            </a:r>
            <a:r>
              <a:rPr lang="en-IN" dirty="0"/>
              <a:t>at room temperature.</a:t>
            </a:r>
          </a:p>
          <a:p>
            <a:r>
              <a:rPr lang="en-IN" dirty="0"/>
              <a:t>At low temperature, the </a:t>
            </a:r>
            <a:r>
              <a:rPr lang="en-IN" b="1" dirty="0"/>
              <a:t>valance band is completely filled and the conduction band is completely empty</a:t>
            </a:r>
            <a:r>
              <a:rPr lang="en-IN" dirty="0"/>
              <a:t>. So, a semiconductor virtually behaves as an insulator at low temperature.</a:t>
            </a:r>
          </a:p>
          <a:p>
            <a:r>
              <a:rPr lang="en-IN" dirty="0"/>
              <a:t>when </a:t>
            </a:r>
            <a:r>
              <a:rPr lang="en-IN" b="1" dirty="0"/>
              <a:t>temperature is increased</a:t>
            </a:r>
            <a:r>
              <a:rPr lang="en-IN" dirty="0"/>
              <a:t>, </a:t>
            </a:r>
            <a:r>
              <a:rPr lang="en-IN" b="1" dirty="0"/>
              <a:t>Valance electrons cross over to the conduction band and the conductivity increases </a:t>
            </a:r>
            <a:r>
              <a:rPr lang="en-IN" dirty="0"/>
              <a:t>(</a:t>
            </a:r>
            <a:r>
              <a:rPr lang="en-IN" dirty="0" err="1"/>
              <a:t>i.e</a:t>
            </a:r>
            <a:r>
              <a:rPr lang="en-IN" dirty="0"/>
              <a:t>) Conductivity increases with rise in temperature.</a:t>
            </a:r>
          </a:p>
          <a:p>
            <a:r>
              <a:rPr lang="en-IN" dirty="0" err="1"/>
              <a:t>Eg</a:t>
            </a:r>
            <a:r>
              <a:rPr lang="en-IN" dirty="0"/>
              <a:t>) Germanium and Silicon</a:t>
            </a:r>
          </a:p>
          <a:p>
            <a:pPr marL="0" indent="0">
              <a:buNone/>
            </a:pPr>
            <a:r>
              <a:rPr lang="en-IN" b="1" dirty="0"/>
              <a:t>Properties</a:t>
            </a:r>
          </a:p>
          <a:p>
            <a:r>
              <a:rPr lang="en-IN" dirty="0"/>
              <a:t>It is rigid, and crystalline in nature</a:t>
            </a:r>
          </a:p>
          <a:p>
            <a:r>
              <a:rPr lang="en-IN" b="1" dirty="0"/>
              <a:t>Conductivity increases if proper doping material </a:t>
            </a:r>
            <a:r>
              <a:rPr lang="en-IN" dirty="0"/>
              <a:t>is added.</a:t>
            </a:r>
          </a:p>
          <a:p>
            <a:r>
              <a:rPr lang="en-IN" dirty="0"/>
              <a:t>Low melting and boiling point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4938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897" y="274073"/>
            <a:ext cx="11014810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392" y="1599636"/>
            <a:ext cx="892209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401" y="2254330"/>
            <a:ext cx="7707502" cy="283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424" y="34696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Comparison of Conductor, Semiconductor and insulator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392" y="1599636"/>
            <a:ext cx="892209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3793130"/>
              </p:ext>
            </p:extLst>
          </p:nvPr>
        </p:nvGraphicFramePr>
        <p:xfrm>
          <a:off x="1562133" y="1615949"/>
          <a:ext cx="9108611" cy="41813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905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077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362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32584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422182">
                <a:tc>
                  <a:txBody>
                    <a:bodyPr/>
                    <a:lstStyle/>
                    <a:p>
                      <a:r>
                        <a:rPr lang="en-IN" sz="1600" dirty="0" err="1"/>
                        <a:t>Sl.No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Semiconductor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Insulator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8698">
                <a:tc>
                  <a:txBody>
                    <a:bodyPr/>
                    <a:lstStyle/>
                    <a:p>
                      <a:r>
                        <a:rPr lang="en-IN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Easily</a:t>
                      </a:r>
                      <a:r>
                        <a:rPr lang="en-IN" sz="1600" baseline="0" dirty="0"/>
                        <a:t> conduct electricity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Conduct electricity when, temperature is raised.</a:t>
                      </a:r>
                      <a:r>
                        <a:rPr lang="en-IN" sz="1600" baseline="0" dirty="0"/>
                        <a:t> 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It does not conduct electricity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8698">
                <a:tc>
                  <a:txBody>
                    <a:bodyPr/>
                    <a:lstStyle/>
                    <a:p>
                      <a:r>
                        <a:rPr lang="en-IN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One valance electron in outer most shell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Outer</a:t>
                      </a:r>
                      <a:r>
                        <a:rPr lang="en-IN" sz="1600" baseline="0" dirty="0"/>
                        <a:t> most shell is partially filled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Outer most shell is completely filled.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8698">
                <a:tc>
                  <a:txBody>
                    <a:bodyPr/>
                    <a:lstStyle/>
                    <a:p>
                      <a:r>
                        <a:rPr lang="en-IN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Formed by metallic bonding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Formed by covalent bonding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Ionic bonding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8698">
                <a:tc>
                  <a:txBody>
                    <a:bodyPr/>
                    <a:lstStyle/>
                    <a:p>
                      <a:r>
                        <a:rPr lang="en-IN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Valance and conduction band overlap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Bands separated by 1.1 eV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Bands separated</a:t>
                      </a:r>
                      <a:r>
                        <a:rPr lang="en-IN" sz="1600" baseline="0" dirty="0"/>
                        <a:t> by 6 to 10eV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2182">
                <a:tc>
                  <a:txBody>
                    <a:bodyPr/>
                    <a:lstStyle/>
                    <a:p>
                      <a:r>
                        <a:rPr lang="en-IN" sz="1600" dirty="0"/>
                        <a:t>5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Resistance is small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Resistance is high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Resistance is very high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22182">
                <a:tc>
                  <a:txBody>
                    <a:bodyPr/>
                    <a:lstStyle/>
                    <a:p>
                      <a:r>
                        <a:rPr lang="en-IN" sz="1600" dirty="0"/>
                        <a:t>6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 err="1"/>
                        <a:t>Eg</a:t>
                      </a:r>
                      <a:r>
                        <a:rPr lang="en-IN" sz="1600" dirty="0"/>
                        <a:t>: Copper, Aluminium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Silicon, germanium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Mica, paper, wood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22992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15058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Types of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Intrinsic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Extrinsic Semiconductor</a:t>
            </a:r>
          </a:p>
          <a:p>
            <a:pPr marL="827469" lvl="2" indent="0">
              <a:buNone/>
            </a:pPr>
            <a:r>
              <a:rPr lang="en-IN" dirty="0"/>
              <a:t>P- Type semiconductor</a:t>
            </a:r>
          </a:p>
          <a:p>
            <a:pPr marL="827469" lvl="2" indent="0">
              <a:buNone/>
            </a:pPr>
            <a:r>
              <a:rPr lang="en-IN" dirty="0"/>
              <a:t>N-Type semiconductor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05903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964" y="-58070"/>
            <a:ext cx="722833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b="1" dirty="0"/>
              <a:t>Intrinsic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Pure form of semiconductor </a:t>
            </a:r>
            <a:r>
              <a:rPr lang="en-IN" dirty="0"/>
              <a:t>is called intrinsic semiconductor.</a:t>
            </a:r>
          </a:p>
          <a:p>
            <a:r>
              <a:rPr lang="en-IN" dirty="0"/>
              <a:t>There is </a:t>
            </a:r>
            <a:r>
              <a:rPr lang="en-IN" b="1" dirty="0"/>
              <a:t>no free charge carrier</a:t>
            </a:r>
            <a:r>
              <a:rPr lang="en-IN" dirty="0"/>
              <a:t> at room temperature.</a:t>
            </a:r>
          </a:p>
          <a:p>
            <a:r>
              <a:rPr lang="en-IN" dirty="0"/>
              <a:t>It does not </a:t>
            </a:r>
            <a:r>
              <a:rPr lang="en-IN" b="1" dirty="0"/>
              <a:t>conduct current in room temperature</a:t>
            </a:r>
            <a:r>
              <a:rPr lang="en-IN" dirty="0"/>
              <a:t>. It conducts current when the temperature is increased</a:t>
            </a:r>
          </a:p>
          <a:p>
            <a:r>
              <a:rPr lang="en-IN" dirty="0" err="1"/>
              <a:t>Eg</a:t>
            </a:r>
            <a:r>
              <a:rPr lang="en-IN" dirty="0"/>
              <a:t>: </a:t>
            </a:r>
            <a:r>
              <a:rPr lang="en-IN" b="1" dirty="0"/>
              <a:t>Pure Germanium, Pure Silica</a:t>
            </a:r>
          </a:p>
          <a:p>
            <a:pPr marL="0" indent="0">
              <a:buNone/>
            </a:pPr>
            <a:r>
              <a:rPr lang="en-IN" b="1" dirty="0"/>
              <a:t>Extrinsic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impure form of semiconductor </a:t>
            </a:r>
            <a:r>
              <a:rPr lang="en-IN" dirty="0"/>
              <a:t>is called as the extrinsic semiconductor.</a:t>
            </a:r>
          </a:p>
          <a:p>
            <a:r>
              <a:rPr lang="en-IN" dirty="0" err="1"/>
              <a:t>Eg</a:t>
            </a:r>
            <a:r>
              <a:rPr lang="en-IN" dirty="0"/>
              <a:t>: Impure form of germanium, Impure form of silica.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286519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586" y="9535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/>
              <a:t>Doping:</a:t>
            </a:r>
          </a:p>
          <a:p>
            <a:pPr marL="0" indent="0">
              <a:buNone/>
            </a:pPr>
            <a:r>
              <a:rPr lang="en-IN" dirty="0"/>
              <a:t>Doping is the process of </a:t>
            </a:r>
            <a:r>
              <a:rPr lang="en-IN" b="1" dirty="0"/>
              <a:t>adding impurity </a:t>
            </a:r>
            <a:r>
              <a:rPr lang="en-IN" dirty="0"/>
              <a:t>to the semiconductor</a:t>
            </a:r>
          </a:p>
          <a:p>
            <a:pPr marL="0" indent="0">
              <a:buNone/>
            </a:pPr>
            <a:r>
              <a:rPr lang="en-IN" b="1" dirty="0"/>
              <a:t>Procedure:</a:t>
            </a:r>
          </a:p>
          <a:p>
            <a:r>
              <a:rPr lang="en-IN" dirty="0"/>
              <a:t>Melt the semiconductor (Molten semiconductor will be melted to liquid form)</a:t>
            </a:r>
          </a:p>
          <a:p>
            <a:r>
              <a:rPr lang="en-IN" dirty="0"/>
              <a:t>Add </a:t>
            </a:r>
            <a:r>
              <a:rPr lang="en-IN" dirty="0" err="1"/>
              <a:t>pentavalent</a:t>
            </a:r>
            <a:r>
              <a:rPr lang="en-IN" dirty="0"/>
              <a:t> impurity to increase the free electrons</a:t>
            </a:r>
          </a:p>
          <a:p>
            <a:r>
              <a:rPr lang="en-IN" dirty="0"/>
              <a:t>Add trivalent electron to increase the holes (Positive charge).</a:t>
            </a:r>
          </a:p>
          <a:p>
            <a:r>
              <a:rPr lang="en-IN" dirty="0"/>
              <a:t>Cool the silicon to reform its solid crystal structure. </a:t>
            </a:r>
          </a:p>
        </p:txBody>
      </p:sp>
    </p:spTree>
    <p:extLst>
      <p:ext uri="{BB962C8B-B14F-4D97-AF65-F5344CB8AC3E}">
        <p14:creationId xmlns:p14="http://schemas.microsoft.com/office/powerpoint/2010/main" val="6909889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2363" y="31094"/>
            <a:ext cx="741857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00201"/>
            <a:ext cx="676313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P-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trivalent impurity </a:t>
            </a:r>
            <a:r>
              <a:rPr lang="en-IN" dirty="0"/>
              <a:t>(</a:t>
            </a:r>
            <a:r>
              <a:rPr lang="en-IN" b="1" dirty="0"/>
              <a:t>Boron(B), Aluminium(Al) etc..) is called P- Type semiconductor.</a:t>
            </a:r>
          </a:p>
          <a:p>
            <a:r>
              <a:rPr lang="en-IN" dirty="0"/>
              <a:t>In P- Type  semiconductor the majority charge carriers are </a:t>
            </a:r>
            <a:r>
              <a:rPr lang="en-IN" b="1" dirty="0"/>
              <a:t>Holes (+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electrons (-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358" y="2599821"/>
            <a:ext cx="2988499" cy="1988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5778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4661" y="31094"/>
            <a:ext cx="8019997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37138" y="1600201"/>
            <a:ext cx="6648122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N-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pentavalent impurities </a:t>
            </a:r>
            <a:r>
              <a:rPr lang="en-IN" dirty="0"/>
              <a:t>(</a:t>
            </a:r>
            <a:r>
              <a:rPr lang="en-IN" b="1" dirty="0"/>
              <a:t>Phosphorus (P), Antimony(</a:t>
            </a:r>
            <a:r>
              <a:rPr lang="en-IN" b="1" dirty="0" err="1"/>
              <a:t>sb</a:t>
            </a:r>
            <a:r>
              <a:rPr lang="en-IN" b="1" dirty="0"/>
              <a:t>) (etc..) is called N- Type semiconductor.</a:t>
            </a:r>
          </a:p>
          <a:p>
            <a:r>
              <a:rPr lang="en-IN" dirty="0"/>
              <a:t>In N- Type  semiconductor the majority charge carriers are </a:t>
            </a:r>
            <a:r>
              <a:rPr lang="en-IN" b="1" dirty="0"/>
              <a:t>Electrons (-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Holes (+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554" y="3055483"/>
            <a:ext cx="2694831" cy="1824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672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06" y="11990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N type semiconductor</a:t>
            </a:r>
          </a:p>
          <a:p>
            <a:r>
              <a:rPr lang="en-IN" dirty="0"/>
              <a:t>When </a:t>
            </a:r>
            <a:r>
              <a:rPr lang="en-IN" b="1" dirty="0"/>
              <a:t>voltage</a:t>
            </a:r>
            <a:r>
              <a:rPr lang="en-IN" dirty="0"/>
              <a:t> is given to the N- type semiconductor, </a:t>
            </a:r>
            <a:r>
              <a:rPr lang="en-IN" b="1" dirty="0"/>
              <a:t>free electron</a:t>
            </a:r>
            <a:r>
              <a:rPr lang="en-IN" dirty="0"/>
              <a:t> which are available due to the added impurity, move in a direction, </a:t>
            </a:r>
            <a:r>
              <a:rPr lang="en-IN" b="1" dirty="0"/>
              <a:t>towards the positive terminal </a:t>
            </a:r>
            <a:r>
              <a:rPr lang="en-IN" dirty="0"/>
              <a:t>of applied voltage. This movement leads to the flow of current.</a:t>
            </a:r>
          </a:p>
          <a:p>
            <a:r>
              <a:rPr lang="en-IN" dirty="0"/>
              <a:t>In this semiconductor, </a:t>
            </a:r>
            <a:r>
              <a:rPr lang="en-IN" b="1" dirty="0"/>
              <a:t>holes are less in number and Electrons are large in number.</a:t>
            </a:r>
            <a:r>
              <a:rPr lang="en-IN" dirty="0"/>
              <a:t> Hence </a:t>
            </a:r>
            <a:r>
              <a:rPr lang="en-IN" b="1" dirty="0"/>
              <a:t>electron current</a:t>
            </a:r>
            <a:r>
              <a:rPr lang="en-IN" dirty="0"/>
              <a:t> dominated over the hole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5201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5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2052" name="Picture 4" descr="Image result for conduction in n type semicondu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835" y="1548487"/>
            <a:ext cx="6716330" cy="4577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454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21809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P type semiconductor</a:t>
            </a:r>
          </a:p>
          <a:p>
            <a:pPr algn="just"/>
            <a:r>
              <a:rPr lang="en-IN" dirty="0"/>
              <a:t>When voltage is given to the P- type semiconductor, </a:t>
            </a:r>
            <a:r>
              <a:rPr lang="en-IN" b="1" dirty="0"/>
              <a:t>Holes </a:t>
            </a:r>
            <a:r>
              <a:rPr lang="en-IN" dirty="0"/>
              <a:t>moves towards the </a:t>
            </a:r>
            <a:r>
              <a:rPr lang="en-IN" b="1" dirty="0"/>
              <a:t>negative side of the battery</a:t>
            </a:r>
            <a:r>
              <a:rPr lang="en-IN" dirty="0"/>
              <a:t>, the </a:t>
            </a:r>
            <a:r>
              <a:rPr lang="en-IN" b="1" dirty="0"/>
              <a:t>electrons</a:t>
            </a:r>
            <a:r>
              <a:rPr lang="en-IN" dirty="0"/>
              <a:t> move towards the </a:t>
            </a:r>
            <a:r>
              <a:rPr lang="en-IN" b="1" dirty="0"/>
              <a:t>positive side of the battery</a:t>
            </a:r>
          </a:p>
          <a:p>
            <a:pPr algn="just"/>
            <a:r>
              <a:rPr lang="en-IN" dirty="0"/>
              <a:t>In this semiconductor, holes are large in number and Electrons are few in number. Hence </a:t>
            </a:r>
            <a:r>
              <a:rPr lang="en-IN" b="1" dirty="0"/>
              <a:t>hole current</a:t>
            </a:r>
            <a:r>
              <a:rPr lang="en-IN" dirty="0"/>
              <a:t> dominated over the electron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0160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175" y="7694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026" name="Picture 2" descr="Image result for conduction in n type semiconducto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694889"/>
            <a:ext cx="6233590" cy="458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020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163" y="12603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Comparison of semiconductors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433794" y="1770642"/>
          <a:ext cx="7887140" cy="32606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9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92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559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Sl.no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Intrinsic semiconductor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Extrinsic semiconductor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Pure</a:t>
                      </a:r>
                      <a:r>
                        <a:rPr lang="en-IN" sz="1600" baseline="0" dirty="0"/>
                        <a:t> form of semiconductor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Impure form </a:t>
                      </a:r>
                      <a:r>
                        <a:rPr lang="en-IN" sz="1600" baseline="0" dirty="0"/>
                        <a:t>of semiconductor</a:t>
                      </a:r>
                      <a:endParaRPr lang="en-IN" sz="1600" dirty="0"/>
                    </a:p>
                    <a:p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1263">
                <a:tc>
                  <a:txBody>
                    <a:bodyPr/>
                    <a:lstStyle/>
                    <a:p>
                      <a:r>
                        <a:rPr lang="en-IN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Number of electrons and holes are equal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Number of electrons and holes are not equal</a:t>
                      </a:r>
                      <a:r>
                        <a:rPr lang="en-IN" sz="1600" baseline="0" dirty="0"/>
                        <a:t> </a:t>
                      </a:r>
                      <a:endParaRPr lang="en-IN" sz="1600" dirty="0"/>
                    </a:p>
                    <a:p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Conductivity is poor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Conductivity is improved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196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9879" y="31094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Comparison of semiconductors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2433794" y="1770643"/>
          <a:ext cx="7887140" cy="3951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9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127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3395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Sl.no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N</a:t>
                      </a:r>
                      <a:r>
                        <a:rPr lang="en-IN" sz="1600" baseline="0" dirty="0"/>
                        <a:t> type</a:t>
                      </a:r>
                      <a:r>
                        <a:rPr lang="en-IN" sz="1600" dirty="0"/>
                        <a:t> semiconductor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P type semiconductor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 err="1"/>
                        <a:t>Pentavalent</a:t>
                      </a:r>
                      <a:r>
                        <a:rPr lang="en-IN" sz="1600" dirty="0"/>
                        <a:t> impurities are added </a:t>
                      </a:r>
                      <a:r>
                        <a:rPr lang="en-IN" sz="1600" baseline="0" dirty="0"/>
                        <a:t> 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Trivalent</a:t>
                      </a:r>
                      <a:r>
                        <a:rPr lang="en-IN" sz="1600" baseline="0" dirty="0"/>
                        <a:t> impurities are added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03067">
                <a:tc>
                  <a:txBody>
                    <a:bodyPr/>
                    <a:lstStyle/>
                    <a:p>
                      <a:r>
                        <a:rPr lang="en-IN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Doping agent: Arsenic, </a:t>
                      </a:r>
                      <a:r>
                        <a:rPr lang="en-IN" sz="1600" dirty="0" err="1"/>
                        <a:t>Antimoney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Doping agent: Gallium, indium</a:t>
                      </a:r>
                    </a:p>
                    <a:p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b="1" dirty="0"/>
                        <a:t>Electrons</a:t>
                      </a:r>
                      <a:r>
                        <a:rPr lang="en-IN" sz="1600" dirty="0"/>
                        <a:t>-</a:t>
                      </a:r>
                      <a:r>
                        <a:rPr lang="en-IN" sz="1600" baseline="0" dirty="0"/>
                        <a:t> Majority charge carriers</a:t>
                      </a:r>
                    </a:p>
                    <a:p>
                      <a:r>
                        <a:rPr lang="en-IN" sz="1600" b="1" baseline="0" dirty="0"/>
                        <a:t>Holes</a:t>
                      </a:r>
                      <a:r>
                        <a:rPr lang="en-IN" sz="1600" baseline="0" dirty="0"/>
                        <a:t>- minority charge carriers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b="1" dirty="0"/>
                        <a:t>Electrons</a:t>
                      </a:r>
                      <a:r>
                        <a:rPr lang="en-IN" sz="1600" dirty="0"/>
                        <a:t>-</a:t>
                      </a:r>
                      <a:r>
                        <a:rPr lang="en-IN" sz="1600" baseline="0" dirty="0"/>
                        <a:t> minority charge carriers</a:t>
                      </a:r>
                    </a:p>
                    <a:p>
                      <a:r>
                        <a:rPr lang="en-IN" sz="1600" b="1" baseline="0" dirty="0"/>
                        <a:t>Holes</a:t>
                      </a:r>
                      <a:r>
                        <a:rPr lang="en-IN" sz="1600" baseline="0" dirty="0"/>
                        <a:t>- majority charge carriers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9179">
                <a:tc>
                  <a:txBody>
                    <a:bodyPr/>
                    <a:lstStyle/>
                    <a:p>
                      <a:r>
                        <a:rPr lang="en-IN" sz="16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Fermi level</a:t>
                      </a:r>
                      <a:r>
                        <a:rPr lang="en-IN" sz="1600" baseline="0" dirty="0"/>
                        <a:t> and donor level lies near the conduction band</a:t>
                      </a:r>
                      <a:endParaRPr lang="en-IN" sz="16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600" dirty="0"/>
                        <a:t>Fermi level</a:t>
                      </a:r>
                      <a:r>
                        <a:rPr lang="en-IN" sz="1600" baseline="0" dirty="0"/>
                        <a:t> and donor level lies near the valance band</a:t>
                      </a:r>
                      <a:endParaRPr lang="en-IN" sz="1600" dirty="0"/>
                    </a:p>
                    <a:p>
                      <a:endParaRPr lang="en-IN" sz="16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83014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12 / Fundamentals of Electrical and Electronic Systems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1464</Words>
  <Application>Microsoft Office PowerPoint</Application>
  <PresentationFormat>Widescreen</PresentationFormat>
  <Paragraphs>283</Paragraphs>
  <Slides>24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24</vt:i4>
      </vt:variant>
    </vt:vector>
  </HeadingPairs>
  <TitlesOfParts>
    <vt:vector size="47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Classification of matters</vt:lpstr>
      <vt:lpstr>Energy band in solids</vt:lpstr>
      <vt:lpstr>Energy band in solids</vt:lpstr>
      <vt:lpstr>Energy band in solids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Comparison of Conductor, Semiconductor and insulator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Comparison of semiconductors</vt:lpstr>
      <vt:lpstr>Comparison of semiconductors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151</cp:revision>
  <dcterms:created xsi:type="dcterms:W3CDTF">2021-03-09T15:35:42Z</dcterms:created>
  <dcterms:modified xsi:type="dcterms:W3CDTF">2023-12-07T09:20:06Z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