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3D51A-9001-4FA5-89CB-2BB9D2BFE64F}" v="3" dt="2024-01-25T11:11:43.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Jones (Hywel Dda UHB - Occupational Therapy Support Worker)" userId="80a6ed96-bcbb-4cd3-9d62-cdc81232b9a0" providerId="ADAL" clId="{83F3D51A-9001-4FA5-89CB-2BB9D2BFE64F}"/>
    <pc:docChg chg="custSel addSld modSld">
      <pc:chgData name="Helen Jones (Hywel Dda UHB - Occupational Therapy Support Worker)" userId="80a6ed96-bcbb-4cd3-9d62-cdc81232b9a0" providerId="ADAL" clId="{83F3D51A-9001-4FA5-89CB-2BB9D2BFE64F}" dt="2024-01-25T11:15:00.208" v="80" actId="113"/>
      <pc:docMkLst>
        <pc:docMk/>
      </pc:docMkLst>
      <pc:sldChg chg="modSp mod">
        <pc:chgData name="Helen Jones (Hywel Dda UHB - Occupational Therapy Support Worker)" userId="80a6ed96-bcbb-4cd3-9d62-cdc81232b9a0" providerId="ADAL" clId="{83F3D51A-9001-4FA5-89CB-2BB9D2BFE64F}" dt="2024-01-25T11:04:16.107" v="29" actId="255"/>
        <pc:sldMkLst>
          <pc:docMk/>
          <pc:sldMk cId="2749868337" sldId="257"/>
        </pc:sldMkLst>
        <pc:spChg chg="mod">
          <ac:chgData name="Helen Jones (Hywel Dda UHB - Occupational Therapy Support Worker)" userId="80a6ed96-bcbb-4cd3-9d62-cdc81232b9a0" providerId="ADAL" clId="{83F3D51A-9001-4FA5-89CB-2BB9D2BFE64F}" dt="2024-01-25T11:04:16.107" v="29" actId="255"/>
          <ac:spMkLst>
            <pc:docMk/>
            <pc:sldMk cId="2749868337" sldId="257"/>
            <ac:spMk id="3" creationId="{1F9F3F53-5616-4077-988D-15A31AE77EA7}"/>
          </ac:spMkLst>
        </pc:spChg>
      </pc:sldChg>
      <pc:sldChg chg="modSp mod">
        <pc:chgData name="Helen Jones (Hywel Dda UHB - Occupational Therapy Support Worker)" userId="80a6ed96-bcbb-4cd3-9d62-cdc81232b9a0" providerId="ADAL" clId="{83F3D51A-9001-4FA5-89CB-2BB9D2BFE64F}" dt="2024-01-25T10:41:12.845" v="4" actId="20577"/>
        <pc:sldMkLst>
          <pc:docMk/>
          <pc:sldMk cId="3216742081" sldId="259"/>
        </pc:sldMkLst>
        <pc:spChg chg="mod">
          <ac:chgData name="Helen Jones (Hywel Dda UHB - Occupational Therapy Support Worker)" userId="80a6ed96-bcbb-4cd3-9d62-cdc81232b9a0" providerId="ADAL" clId="{83F3D51A-9001-4FA5-89CB-2BB9D2BFE64F}" dt="2024-01-25T10:41:12.845" v="4" actId="20577"/>
          <ac:spMkLst>
            <pc:docMk/>
            <pc:sldMk cId="3216742081" sldId="259"/>
            <ac:spMk id="3" creationId="{A0D86C0F-5598-F67F-1019-A8F530CCEC5F}"/>
          </ac:spMkLst>
        </pc:spChg>
      </pc:sldChg>
      <pc:sldChg chg="modSp mod">
        <pc:chgData name="Helen Jones (Hywel Dda UHB - Occupational Therapy Support Worker)" userId="80a6ed96-bcbb-4cd3-9d62-cdc81232b9a0" providerId="ADAL" clId="{83F3D51A-9001-4FA5-89CB-2BB9D2BFE64F}" dt="2024-01-25T11:15:00.208" v="80" actId="113"/>
        <pc:sldMkLst>
          <pc:docMk/>
          <pc:sldMk cId="1792152299" sldId="265"/>
        </pc:sldMkLst>
        <pc:spChg chg="mod">
          <ac:chgData name="Helen Jones (Hywel Dda UHB - Occupational Therapy Support Worker)" userId="80a6ed96-bcbb-4cd3-9d62-cdc81232b9a0" providerId="ADAL" clId="{83F3D51A-9001-4FA5-89CB-2BB9D2BFE64F}" dt="2024-01-25T11:15:00.208" v="80" actId="113"/>
          <ac:spMkLst>
            <pc:docMk/>
            <pc:sldMk cId="1792152299" sldId="265"/>
            <ac:spMk id="3" creationId="{4E5BB7DD-B56D-426D-3410-1F4054C291FB}"/>
          </ac:spMkLst>
        </pc:spChg>
      </pc:sldChg>
      <pc:sldChg chg="modSp mod">
        <pc:chgData name="Helen Jones (Hywel Dda UHB - Occupational Therapy Support Worker)" userId="80a6ed96-bcbb-4cd3-9d62-cdc81232b9a0" providerId="ADAL" clId="{83F3D51A-9001-4FA5-89CB-2BB9D2BFE64F}" dt="2024-01-25T11:08:49.037" v="38" actId="27636"/>
        <pc:sldMkLst>
          <pc:docMk/>
          <pc:sldMk cId="3147463696" sldId="266"/>
        </pc:sldMkLst>
        <pc:spChg chg="mod">
          <ac:chgData name="Helen Jones (Hywel Dda UHB - Occupational Therapy Support Worker)" userId="80a6ed96-bcbb-4cd3-9d62-cdc81232b9a0" providerId="ADAL" clId="{83F3D51A-9001-4FA5-89CB-2BB9D2BFE64F}" dt="2024-01-25T10:59:30.873" v="21" actId="20577"/>
          <ac:spMkLst>
            <pc:docMk/>
            <pc:sldMk cId="3147463696" sldId="266"/>
            <ac:spMk id="2" creationId="{E6DB15A4-7DBE-F39F-BC1A-AB1528BA6665}"/>
          </ac:spMkLst>
        </pc:spChg>
        <pc:spChg chg="mod">
          <ac:chgData name="Helen Jones (Hywel Dda UHB - Occupational Therapy Support Worker)" userId="80a6ed96-bcbb-4cd3-9d62-cdc81232b9a0" providerId="ADAL" clId="{83F3D51A-9001-4FA5-89CB-2BB9D2BFE64F}" dt="2024-01-25T11:08:49.037" v="38" actId="27636"/>
          <ac:spMkLst>
            <pc:docMk/>
            <pc:sldMk cId="3147463696" sldId="266"/>
            <ac:spMk id="3" creationId="{3A87B463-A16A-246F-2E2D-18062DA7D9ED}"/>
          </ac:spMkLst>
        </pc:spChg>
      </pc:sldChg>
      <pc:sldChg chg="addSp modSp new mod">
        <pc:chgData name="Helen Jones (Hywel Dda UHB - Occupational Therapy Support Worker)" userId="80a6ed96-bcbb-4cd3-9d62-cdc81232b9a0" providerId="ADAL" clId="{83F3D51A-9001-4FA5-89CB-2BB9D2BFE64F}" dt="2024-01-25T11:11:00.265" v="63" actId="1076"/>
        <pc:sldMkLst>
          <pc:docMk/>
          <pc:sldMk cId="1621522188" sldId="267"/>
        </pc:sldMkLst>
        <pc:spChg chg="mod">
          <ac:chgData name="Helen Jones (Hywel Dda UHB - Occupational Therapy Support Worker)" userId="80a6ed96-bcbb-4cd3-9d62-cdc81232b9a0" providerId="ADAL" clId="{83F3D51A-9001-4FA5-89CB-2BB9D2BFE64F}" dt="2024-01-25T11:09:07.694" v="56" actId="20577"/>
          <ac:spMkLst>
            <pc:docMk/>
            <pc:sldMk cId="1621522188" sldId="267"/>
            <ac:spMk id="2" creationId="{CFE38789-0B4A-4978-68D3-5733C09D6EE6}"/>
          </ac:spMkLst>
        </pc:spChg>
        <pc:spChg chg="mod">
          <ac:chgData name="Helen Jones (Hywel Dda UHB - Occupational Therapy Support Worker)" userId="80a6ed96-bcbb-4cd3-9d62-cdc81232b9a0" providerId="ADAL" clId="{83F3D51A-9001-4FA5-89CB-2BB9D2BFE64F}" dt="2024-01-25T11:10:01.931" v="57"/>
          <ac:spMkLst>
            <pc:docMk/>
            <pc:sldMk cId="1621522188" sldId="267"/>
            <ac:spMk id="3" creationId="{473CDB43-BCA6-BD93-EC65-254332A32227}"/>
          </ac:spMkLst>
        </pc:spChg>
        <pc:picChg chg="add mod">
          <ac:chgData name="Helen Jones (Hywel Dda UHB - Occupational Therapy Support Worker)" userId="80a6ed96-bcbb-4cd3-9d62-cdc81232b9a0" providerId="ADAL" clId="{83F3D51A-9001-4FA5-89CB-2BB9D2BFE64F}" dt="2024-01-25T11:10:29.546" v="60" actId="14100"/>
          <ac:picMkLst>
            <pc:docMk/>
            <pc:sldMk cId="1621522188" sldId="267"/>
            <ac:picMk id="4" creationId="{055DBAC5-852B-550A-AE4A-6242C7B9FE83}"/>
          </ac:picMkLst>
        </pc:picChg>
        <pc:picChg chg="add mod">
          <ac:chgData name="Helen Jones (Hywel Dda UHB - Occupational Therapy Support Worker)" userId="80a6ed96-bcbb-4cd3-9d62-cdc81232b9a0" providerId="ADAL" clId="{83F3D51A-9001-4FA5-89CB-2BB9D2BFE64F}" dt="2024-01-25T11:11:00.265" v="63" actId="1076"/>
          <ac:picMkLst>
            <pc:docMk/>
            <pc:sldMk cId="1621522188" sldId="267"/>
            <ac:picMk id="5" creationId="{75A413EF-3903-1FC8-E08C-5FDCCB9ACCE3}"/>
          </ac:picMkLst>
        </pc:picChg>
      </pc:sldChg>
      <pc:sldChg chg="addSp delSp modSp new mod setBg">
        <pc:chgData name="Helen Jones (Hywel Dda UHB - Occupational Therapy Support Worker)" userId="80a6ed96-bcbb-4cd3-9d62-cdc81232b9a0" providerId="ADAL" clId="{83F3D51A-9001-4FA5-89CB-2BB9D2BFE64F}" dt="2024-01-25T11:12:00.468" v="69" actId="14100"/>
        <pc:sldMkLst>
          <pc:docMk/>
          <pc:sldMk cId="3803824592" sldId="268"/>
        </pc:sldMkLst>
        <pc:spChg chg="mod">
          <ac:chgData name="Helen Jones (Hywel Dda UHB - Occupational Therapy Support Worker)" userId="80a6ed96-bcbb-4cd3-9d62-cdc81232b9a0" providerId="ADAL" clId="{83F3D51A-9001-4FA5-89CB-2BB9D2BFE64F}" dt="2024-01-25T11:11:49.296" v="67" actId="26606"/>
          <ac:spMkLst>
            <pc:docMk/>
            <pc:sldMk cId="3803824592" sldId="268"/>
            <ac:spMk id="2" creationId="{7593D5CC-E013-7A48-2447-11BF75EF49F6}"/>
          </ac:spMkLst>
        </pc:spChg>
        <pc:spChg chg="del">
          <ac:chgData name="Helen Jones (Hywel Dda UHB - Occupational Therapy Support Worker)" userId="80a6ed96-bcbb-4cd3-9d62-cdc81232b9a0" providerId="ADAL" clId="{83F3D51A-9001-4FA5-89CB-2BB9D2BFE64F}" dt="2024-01-25T11:11:43.381" v="66"/>
          <ac:spMkLst>
            <pc:docMk/>
            <pc:sldMk cId="3803824592" sldId="268"/>
            <ac:spMk id="3" creationId="{54FC9335-5BE9-1B68-D49E-4419B858150D}"/>
          </ac:spMkLst>
        </pc:spChg>
        <pc:spChg chg="add">
          <ac:chgData name="Helen Jones (Hywel Dda UHB - Occupational Therapy Support Worker)" userId="80a6ed96-bcbb-4cd3-9d62-cdc81232b9a0" providerId="ADAL" clId="{83F3D51A-9001-4FA5-89CB-2BB9D2BFE64F}" dt="2024-01-25T11:11:49.296" v="67" actId="26606"/>
          <ac:spMkLst>
            <pc:docMk/>
            <pc:sldMk cId="3803824592" sldId="268"/>
            <ac:spMk id="9" creationId="{6753252F-4873-4F63-801D-CC719279A7D5}"/>
          </ac:spMkLst>
        </pc:spChg>
        <pc:spChg chg="add">
          <ac:chgData name="Helen Jones (Hywel Dda UHB - Occupational Therapy Support Worker)" userId="80a6ed96-bcbb-4cd3-9d62-cdc81232b9a0" providerId="ADAL" clId="{83F3D51A-9001-4FA5-89CB-2BB9D2BFE64F}" dt="2024-01-25T11:11:49.296" v="67" actId="26606"/>
          <ac:spMkLst>
            <pc:docMk/>
            <pc:sldMk cId="3803824592" sldId="268"/>
            <ac:spMk id="11" creationId="{047C8CCB-F95D-4249-92DD-651249D3535A}"/>
          </ac:spMkLst>
        </pc:spChg>
        <pc:picChg chg="add mod">
          <ac:chgData name="Helen Jones (Hywel Dda UHB - Occupational Therapy Support Worker)" userId="80a6ed96-bcbb-4cd3-9d62-cdc81232b9a0" providerId="ADAL" clId="{83F3D51A-9001-4FA5-89CB-2BB9D2BFE64F}" dt="2024-01-25T11:12:00.468" v="69" actId="14100"/>
          <ac:picMkLst>
            <pc:docMk/>
            <pc:sldMk cId="3803824592" sldId="268"/>
            <ac:picMk id="4" creationId="{16496F0E-C340-2B13-2113-D23DEA29292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ED346-7C83-61DB-C5DD-04A76E373B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26ACF4-E3F5-E3D0-8A55-2A7F136D6D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2B1646-77D6-BEB9-453D-B36B5A325C3A}"/>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E22637EE-D4EC-4166-7272-70E24A6BA3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4CE5A-88E7-FFF8-4E43-AFF5B2EDC6B3}"/>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4100128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C530-E4A5-E58A-26B6-B8DA99D9A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389687-2983-A03F-DFDA-467DC85E84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03F7FE-CA35-546D-D3B1-4D6F79F4F064}"/>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F4F7D36D-ADBC-EC4E-A526-31BCCCECB1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B58875-B636-967E-6D84-709FB3673EF1}"/>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403529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CA57F-3140-E9DE-5773-657E66D887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1AF746-2ACF-D4F9-10EF-91F0243764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0737A-D369-C741-9B26-6CE7DD35EE59}"/>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8B39F3FF-410F-D0DD-16BF-1CFA2D48BD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4CCBCA-E50F-7992-9B00-695F8467FDD2}"/>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1790205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BFB2-C606-AD34-9183-1D8868CC45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E367E7-DBB9-C56A-946B-D19A34D7B5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858384-6A54-8326-4743-EBEC999567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F3E737-0D66-9336-3E03-E3B9994ECB9D}"/>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6" name="Footer Placeholder 5">
            <a:extLst>
              <a:ext uri="{FF2B5EF4-FFF2-40B4-BE49-F238E27FC236}">
                <a16:creationId xmlns:a16="http://schemas.microsoft.com/office/drawing/2014/main" id="{716B6382-2868-BF3D-6EB1-EF266B0ECB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23650-42A8-9B7A-B17F-170B8C7C11B2}"/>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3893915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D6A3F-CECC-CC01-C185-AC74F24407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83304D-C617-3C31-368C-3CF6283CA4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8AED17-FC1B-B837-2463-0CD3BE9F53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914AB9-C8E3-9A52-3B92-BD8CDC9CF2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D747E-1040-CF57-407C-7A8BBAE772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E0E20F-F228-BCA9-C490-E9203376B04F}"/>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8" name="Footer Placeholder 7">
            <a:extLst>
              <a:ext uri="{FF2B5EF4-FFF2-40B4-BE49-F238E27FC236}">
                <a16:creationId xmlns:a16="http://schemas.microsoft.com/office/drawing/2014/main" id="{CBC37714-CFED-505F-1773-2D1CE130A2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977901-5E7A-5F8E-AE73-8668324688BF}"/>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1944545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CCEB1-A45B-7292-37E4-93C79E531A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7A97A6-7EB9-03A7-0BF5-41BE86538D33}"/>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4" name="Footer Placeholder 3">
            <a:extLst>
              <a:ext uri="{FF2B5EF4-FFF2-40B4-BE49-F238E27FC236}">
                <a16:creationId xmlns:a16="http://schemas.microsoft.com/office/drawing/2014/main" id="{CD0B206D-679A-F515-4984-031613660E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79793F-BCBA-2F84-7411-EDABF5316EBF}"/>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796688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96803F-6BC0-DFAB-B3A2-636686BB9A05}"/>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3" name="Footer Placeholder 2">
            <a:extLst>
              <a:ext uri="{FF2B5EF4-FFF2-40B4-BE49-F238E27FC236}">
                <a16:creationId xmlns:a16="http://schemas.microsoft.com/office/drawing/2014/main" id="{98F00FC7-1DC1-BA1C-9BD6-51660B5DA1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196F9D-88FC-A710-AF21-8996FF10DC4C}"/>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1949636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CEF74-C9C6-323D-6DFF-06D4582A49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66B627-4A64-15CA-2F43-FC872FAB12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FA6F69-064D-CACF-2A6A-F1177F07F7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75B2D1-FF1B-D4B5-09B1-B637929EBCF2}"/>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6" name="Footer Placeholder 5">
            <a:extLst>
              <a:ext uri="{FF2B5EF4-FFF2-40B4-BE49-F238E27FC236}">
                <a16:creationId xmlns:a16="http://schemas.microsoft.com/office/drawing/2014/main" id="{0CD57B38-2A54-283B-2CCA-F6439F1BAF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A19EF-9E62-378C-BC30-0C6073D5E634}"/>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1927626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B7C8-BDCA-8CE1-2D49-ED05E8FA0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C7E846-0DB5-C2B7-4C06-E214A05F8B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C06B9D-F339-EEBD-4030-D186DE04C1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940638-9909-B9B7-3341-9F8EA2066544}"/>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6" name="Footer Placeholder 5">
            <a:extLst>
              <a:ext uri="{FF2B5EF4-FFF2-40B4-BE49-F238E27FC236}">
                <a16:creationId xmlns:a16="http://schemas.microsoft.com/office/drawing/2014/main" id="{70FBA2EE-A82C-5A6A-4E90-FE49BCCA94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10AD7D-816D-F636-18B3-C62D6FE30803}"/>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3633090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795D5-0A37-0560-9697-1391B2C1D2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E56A86-EDB8-EE13-6A9D-405D357720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739400-7F35-BD26-BE06-E204900B6708}"/>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14FD4C18-C481-995B-AF47-8D9975925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8D4F8-987A-8D2B-4C7E-F0AC246B25A5}"/>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4059377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D8D1B-96CA-4E83-3DBA-5C0C157CB1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48E19E-E380-2F6C-4866-7CAC98B1A4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F1328-DAE7-8A76-24B3-D886FE835847}"/>
              </a:ext>
            </a:extLst>
          </p:cNvPr>
          <p:cNvSpPr>
            <a:spLocks noGrp="1"/>
          </p:cNvSpPr>
          <p:nvPr>
            <p:ph type="dt" sz="half" idx="10"/>
          </p:nvPr>
        </p:nvSpPr>
        <p:spPr/>
        <p:txBody>
          <a:body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BBE4B9C1-BC32-09DF-9CDB-4EC2BD30D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FD010-9C43-3A18-4B23-039D866AF3F0}"/>
              </a:ext>
            </a:extLst>
          </p:cNvPr>
          <p:cNvSpPr>
            <a:spLocks noGrp="1"/>
          </p:cNvSpPr>
          <p:nvPr>
            <p:ph type="sldNum" sz="quarter" idx="12"/>
          </p:nvPr>
        </p:nvSpPr>
        <p:spPr/>
        <p:txBody>
          <a:bodyPr/>
          <a:lstStyle/>
          <a:p>
            <a:fld id="{8047784C-E1AD-470B-9C50-27C3AD2505BC}" type="slidenum">
              <a:rPr lang="en-GB" smtClean="0"/>
              <a:t>‹#›</a:t>
            </a:fld>
            <a:endParaRPr lang="en-GB"/>
          </a:p>
        </p:txBody>
      </p:sp>
    </p:spTree>
    <p:extLst>
      <p:ext uri="{BB962C8B-B14F-4D97-AF65-F5344CB8AC3E}">
        <p14:creationId xmlns:p14="http://schemas.microsoft.com/office/powerpoint/2010/main" val="338344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6DA05-AE3D-0AEF-17A2-73737452DD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777BF8-0A25-C062-2751-62657DD0CD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C10EC-F986-98CB-E7C2-B3A13C280E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9FF656-E53B-4130-A51A-46EFE1C3465B}" type="datetimeFigureOut">
              <a:rPr lang="en-GB" smtClean="0"/>
              <a:t>25/01/2024</a:t>
            </a:fld>
            <a:endParaRPr lang="en-GB"/>
          </a:p>
        </p:txBody>
      </p:sp>
      <p:sp>
        <p:nvSpPr>
          <p:cNvPr id="5" name="Footer Placeholder 4">
            <a:extLst>
              <a:ext uri="{FF2B5EF4-FFF2-40B4-BE49-F238E27FC236}">
                <a16:creationId xmlns:a16="http://schemas.microsoft.com/office/drawing/2014/main" id="{1988CAAD-F3FD-C175-89DD-67EA4C47E2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3451FE-60BF-401B-56E5-FCF594CD1C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47784C-E1AD-470B-9C50-27C3AD2505BC}" type="slidenum">
              <a:rPr lang="en-GB" smtClean="0"/>
              <a:t>‹#›</a:t>
            </a:fld>
            <a:endParaRPr lang="en-GB"/>
          </a:p>
        </p:txBody>
      </p:sp>
    </p:spTree>
    <p:extLst>
      <p:ext uri="{BB962C8B-B14F-4D97-AF65-F5344CB8AC3E}">
        <p14:creationId xmlns:p14="http://schemas.microsoft.com/office/powerpoint/2010/main" val="3244623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36%2Fbmj.326.7396.966" TargetMode="External"/><Relationship Id="rId2" Type="http://schemas.openxmlformats.org/officeDocument/2006/relationships/hyperlink" Target="https://innovations.bmj.com/content/bmjinnov/early/2020/10/21/bmjinnov-2020-000512.full.pdf" TargetMode="External"/><Relationship Id="rId1" Type="http://schemas.openxmlformats.org/officeDocument/2006/relationships/slideLayout" Target="../slideLayouts/slideLayout2.xml"/><Relationship Id="rId6" Type="http://schemas.openxmlformats.org/officeDocument/2006/relationships/hyperlink" Target="https://digital.nhs.uk/your-data/understanding-data-in-health-and-care" TargetMode="External"/><Relationship Id="rId5" Type="http://schemas.openxmlformats.org/officeDocument/2006/relationships/hyperlink" Target="https://www.gov.wales/virtual-group-clinics-be-rolled-out-across-nhs-wales" TargetMode="External"/><Relationship Id="rId4" Type="http://schemas.openxmlformats.org/officeDocument/2006/relationships/hyperlink" Target="https://www.nuffieldtrust.org.uk/news-item/virtual-wards-the-lessons-so-far-and-future-prioriti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3EC91-E575-9646-4510-5B3FCA3B8FC5}"/>
              </a:ext>
            </a:extLst>
          </p:cNvPr>
          <p:cNvSpPr>
            <a:spLocks noGrp="1"/>
          </p:cNvSpPr>
          <p:nvPr>
            <p:ph type="ctrTitle"/>
          </p:nvPr>
        </p:nvSpPr>
        <p:spPr>
          <a:xfrm>
            <a:off x="1285241" y="1008993"/>
            <a:ext cx="9231410" cy="3542045"/>
          </a:xfrm>
        </p:spPr>
        <p:txBody>
          <a:bodyPr anchor="b">
            <a:normAutofit/>
          </a:bodyPr>
          <a:lstStyle/>
          <a:p>
            <a:pPr algn="l"/>
            <a:r>
              <a:rPr lang="en-GB" sz="7200" b="1">
                <a:effectLst/>
                <a:latin typeface="Calibri" panose="020F0502020204030204" pitchFamily="34" charset="0"/>
                <a:ea typeface="Calibri" panose="020F0502020204030204" pitchFamily="34" charset="0"/>
                <a:cs typeface="Times New Roman" panose="02020603050405020304" pitchFamily="18" charset="0"/>
              </a:rPr>
              <a:t>PDSA Work improvement project :</a:t>
            </a:r>
            <a:br>
              <a:rPr lang="en-GB" sz="7200">
                <a:effectLst/>
                <a:latin typeface="Calibri" panose="020F0502020204030204" pitchFamily="34" charset="0"/>
                <a:ea typeface="Calibri" panose="020F0502020204030204" pitchFamily="34" charset="0"/>
                <a:cs typeface="Times New Roman" panose="02020603050405020304" pitchFamily="18" charset="0"/>
              </a:rPr>
            </a:br>
            <a:endParaRPr lang="en-GB" sz="7200"/>
          </a:p>
        </p:txBody>
      </p:sp>
      <p:sp>
        <p:nvSpPr>
          <p:cNvPr id="3" name="Subtitle 2">
            <a:extLst>
              <a:ext uri="{FF2B5EF4-FFF2-40B4-BE49-F238E27FC236}">
                <a16:creationId xmlns:a16="http://schemas.microsoft.com/office/drawing/2014/main" id="{993E6975-C4AF-8342-9485-6C938606D1E5}"/>
              </a:ext>
            </a:extLst>
          </p:cNvPr>
          <p:cNvSpPr>
            <a:spLocks noGrp="1"/>
          </p:cNvSpPr>
          <p:nvPr>
            <p:ph type="subTitle" idx="1"/>
          </p:nvPr>
        </p:nvSpPr>
        <p:spPr>
          <a:xfrm>
            <a:off x="1285241" y="4582814"/>
            <a:ext cx="7132335" cy="1312657"/>
          </a:xfrm>
        </p:spPr>
        <p:txBody>
          <a:bodyPr anchor="t">
            <a:normAutofit/>
          </a:bodyPr>
          <a:lstStyle/>
          <a:p>
            <a:pPr algn="l"/>
            <a:r>
              <a:rPr lang="en-GB" sz="2200" b="1">
                <a:effectLst/>
                <a:latin typeface="Calibri" panose="020F0502020204030204" pitchFamily="34" charset="0"/>
                <a:ea typeface="Calibri" panose="020F0502020204030204" pitchFamily="34" charset="0"/>
                <a:cs typeface="Times New Roman" panose="02020603050405020304" pitchFamily="18" charset="0"/>
              </a:rPr>
              <a:t>To improve collecting data for use to show the differences between telephone and virtual consultations within the Cancer Prehabilitation service.</a:t>
            </a:r>
            <a:endParaRPr lang="en-GB" sz="2200"/>
          </a:p>
        </p:txBody>
      </p:sp>
    </p:spTree>
    <p:extLst>
      <p:ext uri="{BB962C8B-B14F-4D97-AF65-F5344CB8AC3E}">
        <p14:creationId xmlns:p14="http://schemas.microsoft.com/office/powerpoint/2010/main" val="346100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FC9E2-8436-0790-E8B9-EC577A24FB3F}"/>
              </a:ext>
            </a:extLst>
          </p:cNvPr>
          <p:cNvSpPr>
            <a:spLocks noGrp="1"/>
          </p:cNvSpPr>
          <p:nvPr>
            <p:ph type="title"/>
          </p:nvPr>
        </p:nvSpPr>
        <p:spPr>
          <a:xfrm>
            <a:off x="838201" y="345810"/>
            <a:ext cx="5120561" cy="1325563"/>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1F9F3F53-5616-4077-988D-15A31AE77EA7}"/>
              </a:ext>
            </a:extLst>
          </p:cNvPr>
          <p:cNvSpPr>
            <a:spLocks noGrp="1"/>
          </p:cNvSpPr>
          <p:nvPr>
            <p:ph idx="1"/>
          </p:nvPr>
        </p:nvSpPr>
        <p:spPr>
          <a:xfrm>
            <a:off x="535356" y="1364732"/>
            <a:ext cx="5395039" cy="4812231"/>
          </a:xfrm>
        </p:spPr>
        <p:txBody>
          <a:bodyPr>
            <a:noAutofit/>
          </a:bodyPr>
          <a:lstStyle/>
          <a:p>
            <a:r>
              <a:rPr lang="en-GB" sz="1400" b="1" dirty="0">
                <a:effectLst/>
                <a:latin typeface="Calibri" panose="020F0502020204030204" pitchFamily="34" charset="0"/>
                <a:ea typeface="Calibri" panose="020F0502020204030204" pitchFamily="34" charset="0"/>
                <a:cs typeface="Times New Roman" panose="02020603050405020304" pitchFamily="18" charset="0"/>
              </a:rPr>
              <a:t>I work in the Cancer Prehabilitation service within Hywel Dda Health Board.  The service is run virtually, and I wanted to be able to see differences between virtual and telephone calls. Virtual clinics have increased since the Covid 19 pandemic and use of video consultations has increased since beginning of 2020 (Welsh Government, 2020) and it is important to understand the benefits and the drawbacks of this.</a:t>
            </a:r>
          </a:p>
          <a:p>
            <a:r>
              <a:rPr lang="en-GB" sz="1400" b="1" dirty="0">
                <a:effectLst/>
                <a:latin typeface="Calibri" panose="020F0502020204030204" pitchFamily="34" charset="0"/>
                <a:ea typeface="Calibri" panose="020F0502020204030204" pitchFamily="34" charset="0"/>
                <a:cs typeface="Times New Roman" panose="02020603050405020304" pitchFamily="18" charset="0"/>
              </a:rPr>
              <a:t> Contacting patients by telephone can provide useful insights to enable monitoring and wellbeing calls and being able to check in with patients routinely  although it can be very difficult to properly complete assessments fully using this means (Car, Sheikh, 2003).  In areas such as physiotherapy it is not possible to demonstrate exercise and much more difficult to monitor individual progress.   Virtual consultation can be very useful and many studies have reported positive feedback on the experience of using virtual means for patients and for clinicians (Nuffield Trust, 2024).</a:t>
            </a:r>
          </a:p>
          <a:p>
            <a:r>
              <a:rPr lang="en-GB" sz="1400" b="1" dirty="0">
                <a:effectLst/>
                <a:latin typeface="Calibri" panose="020F0502020204030204" pitchFamily="34" charset="0"/>
                <a:ea typeface="Calibri" panose="020F0502020204030204" pitchFamily="34" charset="0"/>
                <a:cs typeface="Times New Roman" panose="02020603050405020304" pitchFamily="18" charset="0"/>
              </a:rPr>
              <a:t>What I have found from using both methods it is very difficult to collect the same amount of information from telephone conversations than from seeing people in a virtual capacity and especially to complete initial assessments which include sit to stand assessment and to discuss and gauge peoples responses to questions.  Video calling has the added advantage of being able to assess emotional responses and body language from individuals (Barsom et al, 2020).</a:t>
            </a:r>
            <a:endParaRPr lang="en-GB" sz="1400" b="1" dirty="0"/>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Computer Set Royalty Free SVG, Cliparts, Vectors, and Stock ...">
            <a:extLst>
              <a:ext uri="{FF2B5EF4-FFF2-40B4-BE49-F238E27FC236}">
                <a16:creationId xmlns:a16="http://schemas.microsoft.com/office/drawing/2014/main" id="{59301BA7-12FB-A20D-CBF3-9D660B4CD8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15" r="14944"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Arc 103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28" name="Picture 4" descr="Telephone | History, Definition, Invention, Uses, &amp; Facts ...">
            <a:extLst>
              <a:ext uri="{FF2B5EF4-FFF2-40B4-BE49-F238E27FC236}">
                <a16:creationId xmlns:a16="http://schemas.microsoft.com/office/drawing/2014/main" id="{2EA7079C-EA35-9D84-3E99-0772BA48D6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89" r="6444"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868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CC631-5CAF-BF09-38C0-052B6174BFC7}"/>
              </a:ext>
            </a:extLst>
          </p:cNvPr>
          <p:cNvSpPr>
            <a:spLocks noGrp="1"/>
          </p:cNvSpPr>
          <p:nvPr>
            <p:ph type="title"/>
          </p:nvPr>
        </p:nvSpPr>
        <p:spPr>
          <a:xfrm>
            <a:off x="686834" y="1153572"/>
            <a:ext cx="3200400" cy="4461163"/>
          </a:xfrm>
        </p:spPr>
        <p:txBody>
          <a:bodyPr>
            <a:normAutofit/>
          </a:bodyPr>
          <a:lstStyle/>
          <a:p>
            <a:r>
              <a:rPr lang="en-GB">
                <a:solidFill>
                  <a:srgbClr val="FFFFFF"/>
                </a:solidFill>
              </a:rPr>
              <a:t>Spreadsheet.</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C2C88C-5ED8-7D6E-3EE6-C66B066A91E0}"/>
              </a:ext>
            </a:extLst>
          </p:cNvPr>
          <p:cNvSpPr>
            <a:spLocks noGrp="1"/>
          </p:cNvSpPr>
          <p:nvPr>
            <p:ph idx="1"/>
          </p:nvPr>
        </p:nvSpPr>
        <p:spPr>
          <a:xfrm>
            <a:off x="4447308" y="591344"/>
            <a:ext cx="6906491" cy="5585619"/>
          </a:xfrm>
        </p:spPr>
        <p:txBody>
          <a:bodyPr anchor="ctr">
            <a:normAutofit/>
          </a:bodyPr>
          <a:lstStyle/>
          <a:p>
            <a:r>
              <a:rPr lang="en-GB" sz="2400">
                <a:effectLst/>
                <a:latin typeface="Calibri" panose="020F0502020204030204" pitchFamily="34" charset="0"/>
                <a:ea typeface="Calibri" panose="020F0502020204030204" pitchFamily="34" charset="0"/>
                <a:cs typeface="Times New Roman" panose="02020603050405020304" pitchFamily="18" charset="0"/>
              </a:rPr>
              <a:t>We use a spreadsheet for us all to access via our shared drive to </a:t>
            </a:r>
            <a:r>
              <a:rPr lang="en-GB" sz="2400">
                <a:latin typeface="Calibri" panose="020F0502020204030204" pitchFamily="34" charset="0"/>
                <a:ea typeface="Calibri" panose="020F0502020204030204" pitchFamily="34" charset="0"/>
                <a:cs typeface="Times New Roman" panose="02020603050405020304" pitchFamily="18" charset="0"/>
              </a:rPr>
              <a:t>keep patient records for us all to access and update daily.  </a:t>
            </a:r>
            <a:r>
              <a:rPr lang="en-GB" sz="2400">
                <a:effectLst/>
                <a:latin typeface="Calibri" panose="020F0502020204030204" pitchFamily="34" charset="0"/>
                <a:ea typeface="Calibri" panose="020F0502020204030204" pitchFamily="34" charset="0"/>
                <a:cs typeface="Times New Roman" panose="02020603050405020304" pitchFamily="18" charset="0"/>
              </a:rPr>
              <a:t>It is important to provide and keep up to date information for us to be able to access and provide a snapshot of the stages where a patient may be: </a:t>
            </a:r>
            <a:r>
              <a:rPr lang="en-GB" sz="2400">
                <a:latin typeface="Calibri" panose="020F0502020204030204" pitchFamily="34" charset="0"/>
                <a:ea typeface="Calibri" panose="020F0502020204030204" pitchFamily="34" charset="0"/>
                <a:cs typeface="Times New Roman" panose="02020603050405020304" pitchFamily="18" charset="0"/>
              </a:rPr>
              <a:t>Referral received, active or discharged.  </a:t>
            </a:r>
            <a:r>
              <a:rPr lang="en-GB" sz="2400">
                <a:effectLst/>
                <a:latin typeface="Calibri" panose="020F0502020204030204" pitchFamily="34" charset="0"/>
                <a:ea typeface="Calibri" panose="020F0502020204030204" pitchFamily="34" charset="0"/>
                <a:cs typeface="Times New Roman" panose="02020603050405020304" pitchFamily="18" charset="0"/>
              </a:rPr>
              <a:t>To do this we need to have up to date information on patient contacts and keeping up to date records and daily data recording is a very important part of planning change (NHS Digital, 2024).  My aim of this project is to look at making some improvements to our main spreadsheet and how we can tell the difference between telephone and virtual contacts.   I am going to use PDSA cycles throughout the different stages to analyse the affects of this change on the service.  </a:t>
            </a:r>
          </a:p>
          <a:p>
            <a:endParaRPr lang="en-GB" sz="2400"/>
          </a:p>
        </p:txBody>
      </p:sp>
    </p:spTree>
    <p:extLst>
      <p:ext uri="{BB962C8B-B14F-4D97-AF65-F5344CB8AC3E}">
        <p14:creationId xmlns:p14="http://schemas.microsoft.com/office/powerpoint/2010/main" val="2578649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5377D8-D0AA-B268-0DC0-A11E84664BDE}"/>
              </a:ext>
            </a:extLst>
          </p:cNvPr>
          <p:cNvSpPr>
            <a:spLocks noGrp="1"/>
          </p:cNvSpPr>
          <p:nvPr>
            <p:ph type="title"/>
          </p:nvPr>
        </p:nvSpPr>
        <p:spPr>
          <a:xfrm>
            <a:off x="5894962" y="479493"/>
            <a:ext cx="5458838" cy="1325563"/>
          </a:xfrm>
        </p:spPr>
        <p:txBody>
          <a:bodyPr>
            <a:normAutofit/>
          </a:bodyPr>
          <a:lstStyle/>
          <a:p>
            <a:r>
              <a:rPr lang="en-GB" dirty="0"/>
              <a:t>Plan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4AAD66A-7271-0836-017D-7DD7F11A9453}"/>
              </a:ext>
            </a:extLst>
          </p:cNvPr>
          <p:cNvPicPr>
            <a:picLocks noChangeAspect="1"/>
          </p:cNvPicPr>
          <p:nvPr/>
        </p:nvPicPr>
        <p:blipFill rotWithShape="1">
          <a:blip r:embed="rId2"/>
          <a:srcRect l="8417" t="87111" r="48750" b="6667"/>
          <a:stretch/>
        </p:blipFill>
        <p:spPr>
          <a:xfrm>
            <a:off x="284480" y="2286000"/>
            <a:ext cx="5458838" cy="13716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0D86C0F-5598-F67F-1019-A8F530CCEC5F}"/>
              </a:ext>
            </a:extLst>
          </p:cNvPr>
          <p:cNvSpPr>
            <a:spLocks noGrp="1"/>
          </p:cNvSpPr>
          <p:nvPr>
            <p:ph idx="1"/>
          </p:nvPr>
        </p:nvSpPr>
        <p:spPr>
          <a:xfrm>
            <a:off x="5894962" y="1984443"/>
            <a:ext cx="5458838" cy="4192520"/>
          </a:xfrm>
        </p:spPr>
        <p:txBody>
          <a:bodyPr>
            <a:normAutofit lnSpcReduction="10000"/>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We use our spreadsheet to keep an accurate record of each patient but often this is not filled in fully.  I have found when discussing patients in triage meetings it can be hard to distinguish which patients are telephone contacts only and which patients are virtual contacts and often our spreadsheet is not kept up to date. I also recognised the wrong appointments can be delegated to the patients having telephone calls and this can cause confusion at times.  I decided as a first step as part of my role I could organise the spreadsheet of information on patients we see to provide a snapshot of which patients have video calls and which ones have telephone calls only.  </a:t>
            </a:r>
          </a:p>
          <a:p>
            <a:endParaRPr lang="en-GB" sz="1800" dirty="0"/>
          </a:p>
        </p:txBody>
      </p:sp>
    </p:spTree>
    <p:extLst>
      <p:ext uri="{BB962C8B-B14F-4D97-AF65-F5344CB8AC3E}">
        <p14:creationId xmlns:p14="http://schemas.microsoft.com/office/powerpoint/2010/main" val="3216742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31571D-00FC-F263-3743-271F2328CD56}"/>
              </a:ext>
            </a:extLst>
          </p:cNvPr>
          <p:cNvSpPr>
            <a:spLocks noGrp="1"/>
          </p:cNvSpPr>
          <p:nvPr>
            <p:ph idx="1"/>
          </p:nvPr>
        </p:nvSpPr>
        <p:spPr>
          <a:xfrm>
            <a:off x="572493" y="2071316"/>
            <a:ext cx="6713552" cy="4119172"/>
          </a:xfrm>
        </p:spPr>
        <p:txBody>
          <a:bodyPr anchor="t">
            <a:normAutofit/>
          </a:bodyPr>
          <a:lstStyle/>
          <a:p>
            <a:pPr>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I found it took a lot of time in triage looking up in case notes when discussing specific patients whether they are telephone call or virtual and felt it may help to use the spreadsheet and a colour coded system to identify those who can access virtual means and those who are telephone call only.  I planned to go through our spreadsheet and access all the information and update some of the records to include all the information about each patient.  I asked my colleagues if I could be responsible for this duty alongside admin as this is often not filled in and at present there is not one person who is allocated the role of monitoring it.  </a:t>
            </a:r>
          </a:p>
          <a:p>
            <a:pPr>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I began by highlighting the patients who are telephone calls in blue so we have a quick way of recognising which patients that are active telephone contact.  </a:t>
            </a:r>
          </a:p>
          <a:p>
            <a:endParaRPr lang="en-GB" sz="1900" dirty="0"/>
          </a:p>
        </p:txBody>
      </p:sp>
      <p:pic>
        <p:nvPicPr>
          <p:cNvPr id="2052" name="Picture 4" descr="Double Thick Chip Paint Brush, 4 inch / 100mm Stain Brushes for Painting  Walls and Fence Staining, Wooden Handle Masonry Paintbrush for Varnish,  Paste and Gesso : Amazon.co.uk: DIY &amp; Tools">
            <a:extLst>
              <a:ext uri="{FF2B5EF4-FFF2-40B4-BE49-F238E27FC236}">
                <a16:creationId xmlns:a16="http://schemas.microsoft.com/office/drawing/2014/main" id="{CFE03A34-AE11-491C-C88F-034F5EEE86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792"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9E71E8-F321-DB57-E43B-4E47F93B388F}"/>
              </a:ext>
            </a:extLst>
          </p:cNvPr>
          <p:cNvSpPr txBox="1"/>
          <p:nvPr/>
        </p:nvSpPr>
        <p:spPr>
          <a:xfrm>
            <a:off x="1026160" y="396240"/>
            <a:ext cx="6259885" cy="830997"/>
          </a:xfrm>
          <a:prstGeom prst="rect">
            <a:avLst/>
          </a:prstGeom>
          <a:noFill/>
        </p:spPr>
        <p:txBody>
          <a:bodyPr wrap="square" rtlCol="0">
            <a:spAutoFit/>
          </a:bodyPr>
          <a:lstStyle/>
          <a:p>
            <a:r>
              <a:rPr lang="en-GB" sz="4800" dirty="0"/>
              <a:t>Do:</a:t>
            </a:r>
          </a:p>
        </p:txBody>
      </p:sp>
    </p:spTree>
    <p:extLst>
      <p:ext uri="{BB962C8B-B14F-4D97-AF65-F5344CB8AC3E}">
        <p14:creationId xmlns:p14="http://schemas.microsoft.com/office/powerpoint/2010/main" val="4053261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57D19-91F3-7EB7-2A4D-0B89F1E8F130}"/>
              </a:ext>
            </a:extLst>
          </p:cNvPr>
          <p:cNvSpPr>
            <a:spLocks noGrp="1"/>
          </p:cNvSpPr>
          <p:nvPr>
            <p:ph type="title"/>
          </p:nvPr>
        </p:nvSpPr>
        <p:spPr>
          <a:xfrm>
            <a:off x="572493" y="238539"/>
            <a:ext cx="11018520" cy="1434415"/>
          </a:xfrm>
        </p:spPr>
        <p:txBody>
          <a:bodyPr anchor="b">
            <a:normAutofit/>
          </a:bodyPr>
          <a:lstStyle/>
          <a:p>
            <a:r>
              <a:rPr lang="en-GB" sz="5400" dirty="0"/>
              <a:t>Making it clear:</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73AA7D4-F967-C2B0-2E03-F911B073A007}"/>
              </a:ext>
            </a:extLst>
          </p:cNvPr>
          <p:cNvSpPr>
            <a:spLocks noGrp="1"/>
          </p:cNvSpPr>
          <p:nvPr>
            <p:ph idx="1"/>
          </p:nvPr>
        </p:nvSpPr>
        <p:spPr>
          <a:xfrm>
            <a:off x="572493" y="2071316"/>
            <a:ext cx="6713552" cy="4119172"/>
          </a:xfrm>
        </p:spPr>
        <p:txBody>
          <a:bodyPr anchor="t">
            <a:normAutofit/>
          </a:bodyPr>
          <a:lstStyle/>
          <a:p>
            <a:r>
              <a:rPr lang="en-US" sz="2200" dirty="0"/>
              <a:t>When in triage meetings in the mornings this seemed to save some time for everyone as we did not need to search through the patient record to recognize which patient had which method of communication:</a:t>
            </a:r>
          </a:p>
        </p:txBody>
      </p:sp>
      <p:pic>
        <p:nvPicPr>
          <p:cNvPr id="4" name="Content Placeholder 3">
            <a:extLst>
              <a:ext uri="{FF2B5EF4-FFF2-40B4-BE49-F238E27FC236}">
                <a16:creationId xmlns:a16="http://schemas.microsoft.com/office/drawing/2014/main" id="{B147E62A-BE43-561F-0D89-AAD9DCB32A9D}"/>
              </a:ext>
            </a:extLst>
          </p:cNvPr>
          <p:cNvPicPr>
            <a:picLocks noChangeAspect="1"/>
          </p:cNvPicPr>
          <p:nvPr/>
        </p:nvPicPr>
        <p:blipFill rotWithShape="1">
          <a:blip r:embed="rId2"/>
          <a:srcRect l="31631" t="42334" r="30423" b="14759"/>
          <a:stretch/>
        </p:blipFill>
        <p:spPr bwMode="auto">
          <a:xfrm>
            <a:off x="7386320" y="2071316"/>
            <a:ext cx="4338320" cy="384993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988203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828F6D7-BC68-937E-CE4C-938BA595B804}"/>
              </a:ext>
            </a:extLst>
          </p:cNvPr>
          <p:cNvPicPr>
            <a:picLocks noChangeAspect="1"/>
          </p:cNvPicPr>
          <p:nvPr/>
        </p:nvPicPr>
        <p:blipFill rotWithShape="1">
          <a:blip r:embed="rId2"/>
          <a:srcRect l="32815" t="45058" r="7903" b="17777"/>
          <a:stretch/>
        </p:blipFill>
        <p:spPr bwMode="auto">
          <a:xfrm>
            <a:off x="6541053" y="2500293"/>
            <a:ext cx="4777381" cy="168470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extLst>
            <a:ext uri="{53640926-AAD7-44D8-BBD7-CCE9431645EC}">
              <a14:shadowObscured xmlns:a14="http://schemas.microsoft.com/office/drawing/2010/main"/>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A034CC-7AF2-2BB9-7FBA-C79E84ABC47B}"/>
              </a:ext>
            </a:extLst>
          </p:cNvPr>
          <p:cNvSpPr>
            <a:spLocks noGrp="1"/>
          </p:cNvSpPr>
          <p:nvPr>
            <p:ph type="title"/>
          </p:nvPr>
        </p:nvSpPr>
        <p:spPr>
          <a:xfrm>
            <a:off x="838201" y="479493"/>
            <a:ext cx="5257800" cy="1325563"/>
          </a:xfrm>
        </p:spPr>
        <p:txBody>
          <a:bodyPr>
            <a:normAutofit/>
          </a:bodyPr>
          <a:lstStyle/>
          <a:p>
            <a:r>
              <a:rPr lang="en-GB" dirty="0"/>
              <a:t>Identifying another issue</a:t>
            </a:r>
          </a:p>
        </p:txBody>
      </p:sp>
      <p:sp>
        <p:nvSpPr>
          <p:cNvPr id="3" name="Content Placeholder 2">
            <a:extLst>
              <a:ext uri="{FF2B5EF4-FFF2-40B4-BE49-F238E27FC236}">
                <a16:creationId xmlns:a16="http://schemas.microsoft.com/office/drawing/2014/main" id="{7C1AC5F4-19AE-1EB5-252D-6A69D1B8B9B3}"/>
              </a:ext>
            </a:extLst>
          </p:cNvPr>
          <p:cNvSpPr>
            <a:spLocks noGrp="1"/>
          </p:cNvSpPr>
          <p:nvPr>
            <p:ph idx="1"/>
          </p:nvPr>
        </p:nvSpPr>
        <p:spPr>
          <a:xfrm>
            <a:off x="838201" y="1984443"/>
            <a:ext cx="5257800" cy="4192520"/>
          </a:xfrm>
        </p:spPr>
        <p:txBody>
          <a:bodyPr>
            <a:normAutofit/>
          </a:bodyPr>
          <a:lstStyle/>
          <a:p>
            <a:r>
              <a:rPr lang="en-GB" sz="2400">
                <a:effectLst/>
                <a:latin typeface="Calibri" panose="020F0502020204030204" pitchFamily="34" charset="0"/>
                <a:ea typeface="Calibri" panose="020F0502020204030204" pitchFamily="34" charset="0"/>
                <a:cs typeface="Times New Roman" panose="02020603050405020304" pitchFamily="18" charset="0"/>
              </a:rPr>
              <a:t>I found that I needed a way to also identify discharged patients and when we have discharge the patients we move them to a separate spreadsheet and we would then need a way to check all details of discharge process are complete.  I then colour coded the discharged patients who are telephone contacts into the darker orange when all discharge processes are complete and the virtual contacts in the lighter orange.</a:t>
            </a:r>
          </a:p>
          <a:p>
            <a:endParaRPr lang="en-GB" sz="2400"/>
          </a:p>
        </p:txBody>
      </p:sp>
    </p:spTree>
    <p:extLst>
      <p:ext uri="{BB962C8B-B14F-4D97-AF65-F5344CB8AC3E}">
        <p14:creationId xmlns:p14="http://schemas.microsoft.com/office/powerpoint/2010/main" val="69265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5C3C6-3C50-32BE-517F-8ABF8784E0C2}"/>
              </a:ext>
            </a:extLst>
          </p:cNvPr>
          <p:cNvSpPr>
            <a:spLocks noGrp="1"/>
          </p:cNvSpPr>
          <p:nvPr>
            <p:ph type="title"/>
          </p:nvPr>
        </p:nvSpPr>
        <p:spPr>
          <a:xfrm>
            <a:off x="630936" y="640080"/>
            <a:ext cx="4818888" cy="1481328"/>
          </a:xfrm>
        </p:spPr>
        <p:txBody>
          <a:bodyPr anchor="b">
            <a:normAutofit fontScale="90000"/>
          </a:bodyPr>
          <a:lstStyle/>
          <a:p>
            <a:r>
              <a:rPr lang="en-GB" sz="5400" dirty="0"/>
              <a:t>Completing processes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3F5892-327B-B5BA-E932-DDC955467F84}"/>
              </a:ext>
            </a:extLst>
          </p:cNvPr>
          <p:cNvSpPr>
            <a:spLocks noGrp="1"/>
          </p:cNvSpPr>
          <p:nvPr>
            <p:ph idx="1"/>
          </p:nvPr>
        </p:nvSpPr>
        <p:spPr>
          <a:xfrm>
            <a:off x="630936" y="2660904"/>
            <a:ext cx="4818888" cy="3547872"/>
          </a:xfrm>
        </p:spPr>
        <p:txBody>
          <a:bodyPr anchor="t">
            <a:normAutofit lnSpcReduction="10000"/>
          </a:bodyPr>
          <a:lstStyle/>
          <a:p>
            <a:r>
              <a:rPr lang="en-GB" sz="1700" dirty="0">
                <a:effectLst/>
                <a:latin typeface="Calibri" panose="020F0502020204030204" pitchFamily="34" charset="0"/>
                <a:ea typeface="Calibri" panose="020F0502020204030204" pitchFamily="34" charset="0"/>
                <a:cs typeface="Times New Roman" panose="02020603050405020304" pitchFamily="18" charset="0"/>
              </a:rPr>
              <a:t>After completing the colour coding and discussing with members of my team, it was agreed that we could all add to this and share the responsibility.  When changing the colour of the patients on discharged spreadsheet I found it acted as a way to check that we have filled all the details in and served as a checklist that all the components of discharge had been completed.  This included checking all the contacts had been added to </a:t>
            </a:r>
            <a:r>
              <a:rPr lang="en-GB" sz="1700" dirty="0" err="1">
                <a:effectLst/>
                <a:latin typeface="Calibri" panose="020F0502020204030204" pitchFamily="34" charset="0"/>
                <a:ea typeface="Calibri" panose="020F0502020204030204" pitchFamily="34" charset="0"/>
                <a:cs typeface="Times New Roman" panose="02020603050405020304" pitchFamily="18" charset="0"/>
              </a:rPr>
              <a:t>welsh</a:t>
            </a:r>
            <a:r>
              <a:rPr lang="en-GB" sz="1700" dirty="0">
                <a:effectLst/>
                <a:latin typeface="Calibri" panose="020F0502020204030204" pitchFamily="34" charset="0"/>
                <a:ea typeface="Calibri" panose="020F0502020204030204" pitchFamily="34" charset="0"/>
                <a:cs typeface="Times New Roman" panose="02020603050405020304" pitchFamily="18" charset="0"/>
              </a:rPr>
              <a:t>-pas, contacts had been totalled and inputted and discharge letter and evaluation had been sent as below:</a:t>
            </a:r>
          </a:p>
          <a:p>
            <a:r>
              <a:rPr lang="en-GB" sz="1800" dirty="0">
                <a:latin typeface="Calibri" panose="020F0502020204030204" pitchFamily="34" charset="0"/>
                <a:ea typeface="Calibri" panose="020F0502020204030204" pitchFamily="34" charset="0"/>
                <a:cs typeface="Times New Roman" panose="02020603050405020304" pitchFamily="18" charset="0"/>
              </a:rPr>
              <a:t>We agreed t</a:t>
            </a:r>
            <a:r>
              <a:rPr lang="en-GB" sz="1800" dirty="0">
                <a:effectLst/>
                <a:latin typeface="Calibri" panose="020F0502020204030204" pitchFamily="34" charset="0"/>
                <a:ea typeface="Calibri" panose="020F0502020204030204" pitchFamily="34" charset="0"/>
                <a:cs typeface="Times New Roman" panose="02020603050405020304" pitchFamily="18" charset="0"/>
              </a:rPr>
              <a:t>he patient would not be changed to orange until all the details had been checked and all the process of discharge was complete.</a:t>
            </a:r>
          </a:p>
          <a:p>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p:txBody>
      </p:sp>
      <p:pic>
        <p:nvPicPr>
          <p:cNvPr id="4" name="Picture 3">
            <a:extLst>
              <a:ext uri="{FF2B5EF4-FFF2-40B4-BE49-F238E27FC236}">
                <a16:creationId xmlns:a16="http://schemas.microsoft.com/office/drawing/2014/main" id="{C3FF6196-0B8A-53DE-AC9F-025812499CE3}"/>
              </a:ext>
            </a:extLst>
          </p:cNvPr>
          <p:cNvPicPr>
            <a:picLocks noChangeAspect="1"/>
          </p:cNvPicPr>
          <p:nvPr/>
        </p:nvPicPr>
        <p:blipFill rotWithShape="1">
          <a:blip r:embed="rId2"/>
          <a:srcRect l="32883" t="42968" r="15808" b="15111"/>
          <a:stretch/>
        </p:blipFill>
        <p:spPr bwMode="auto">
          <a:xfrm>
            <a:off x="5449824" y="1759713"/>
            <a:ext cx="6108192" cy="444906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792159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7A361-627C-416C-37CC-3D14C51983E9}"/>
              </a:ext>
            </a:extLst>
          </p:cNvPr>
          <p:cNvSpPr>
            <a:spLocks noGrp="1"/>
          </p:cNvSpPr>
          <p:nvPr>
            <p:ph type="title"/>
          </p:nvPr>
        </p:nvSpPr>
        <p:spPr>
          <a:xfrm>
            <a:off x="838201" y="365125"/>
            <a:ext cx="5393360" cy="1325563"/>
          </a:xfrm>
        </p:spPr>
        <p:txBody>
          <a:bodyPr>
            <a:normAutofit/>
          </a:bodyPr>
          <a:lstStyle/>
          <a:p>
            <a:r>
              <a:rPr lang="en-GB" dirty="0"/>
              <a:t>Study: </a:t>
            </a:r>
          </a:p>
        </p:txBody>
      </p:sp>
      <p:sp>
        <p:nvSpPr>
          <p:cNvPr id="3085" name="Freeform: Shape 3084">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8E6C30-458B-13AC-6C35-2B254AEB18CC}"/>
              </a:ext>
            </a:extLst>
          </p:cNvPr>
          <p:cNvSpPr>
            <a:spLocks noGrp="1"/>
          </p:cNvSpPr>
          <p:nvPr>
            <p:ph idx="1"/>
          </p:nvPr>
        </p:nvSpPr>
        <p:spPr>
          <a:xfrm>
            <a:off x="838200" y="1825625"/>
            <a:ext cx="5393361" cy="4351338"/>
          </a:xfrm>
        </p:spPr>
        <p:txBody>
          <a:bodyPr>
            <a:normAutofit fontScale="92500" lnSpcReduction="10000"/>
          </a:bodyPr>
          <a:lstStyle/>
          <a:p>
            <a:r>
              <a:rPr lang="en-GB" dirty="0"/>
              <a:t>Positive feedback from colleagues and peers</a:t>
            </a:r>
          </a:p>
          <a:p>
            <a:r>
              <a:rPr lang="en-GB" dirty="0"/>
              <a:t>Supported saving time for the service in triage </a:t>
            </a:r>
          </a:p>
          <a:p>
            <a:r>
              <a:rPr lang="en-GB" dirty="0"/>
              <a:t>Served as a checklist for discharge process</a:t>
            </a:r>
          </a:p>
          <a:p>
            <a:r>
              <a:rPr lang="en-GB" dirty="0"/>
              <a:t>Supports with collating data, evidence gathering and further analysis into changes for the services </a:t>
            </a:r>
          </a:p>
          <a:p>
            <a:r>
              <a:rPr lang="en-GB" dirty="0"/>
              <a:t>Spreadsheet has been kept up to date</a:t>
            </a:r>
          </a:p>
        </p:txBody>
      </p:sp>
      <p:sp>
        <p:nvSpPr>
          <p:cNvPr id="3087" name="Oval 3086">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Freeform: Shape 3088">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3074" name="Picture 2" descr="Thumbs Up Emoji Images – Browse 13,527 Stock Photos, Vectors, and Video |  Adobe Stock">
            <a:extLst>
              <a:ext uri="{FF2B5EF4-FFF2-40B4-BE49-F238E27FC236}">
                <a16:creationId xmlns:a16="http://schemas.microsoft.com/office/drawing/2014/main" id="{450FBD28-D4B4-898D-31CB-AD12D7EFC7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06774" y="2392776"/>
            <a:ext cx="2477620" cy="2533423"/>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BB9AAC11-7E03-23BC-D6BB-73901F99DE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8504" y="558913"/>
            <a:ext cx="2533422" cy="253342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PLUTTIS Wall clock, low-voltage/black, 28 cm - IKEA">
            <a:extLst>
              <a:ext uri="{FF2B5EF4-FFF2-40B4-BE49-F238E27FC236}">
                <a16:creationId xmlns:a16="http://schemas.microsoft.com/office/drawing/2014/main" id="{DCCF9F08-CC2E-4D96-C880-39A112FD874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08503" y="3661942"/>
            <a:ext cx="2533423" cy="2533423"/>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a:noFill/>
          <a:extLst>
            <a:ext uri="{909E8E84-426E-40DD-AFC4-6F175D3DCCD1}">
              <a14:hiddenFill xmlns:a14="http://schemas.microsoft.com/office/drawing/2010/main">
                <a:solidFill>
                  <a:srgbClr val="FFFFFF"/>
                </a:solidFill>
              </a14:hiddenFill>
            </a:ext>
          </a:extLst>
        </p:spPr>
      </p:pic>
      <p:sp>
        <p:nvSpPr>
          <p:cNvPr id="3091" name="Arc 3090">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93" name="Freeform: Shape 3092">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0390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8AF036A-238F-0AC1-6828-99869ED7A2E5}"/>
              </a:ext>
            </a:extLst>
          </p:cNvPr>
          <p:cNvPicPr>
            <a:picLocks noChangeAspect="1"/>
          </p:cNvPicPr>
          <p:nvPr/>
        </p:nvPicPr>
        <p:blipFill>
          <a:blip r:embed="rId2">
            <a:extLst>
              <a:ext uri="{28A0092B-C50C-407E-A947-70E740481C1C}">
                <a14:useLocalDpi xmlns:a14="http://schemas.microsoft.com/office/drawing/2010/main" val="0"/>
              </a:ext>
            </a:extLst>
          </a:blip>
          <a:srcRect l="2051" t="34649" r="62896" b="16929"/>
          <a:stretch>
            <a:fillRect/>
          </a:stretch>
        </p:blipFill>
        <p:spPr>
          <a:xfrm>
            <a:off x="6060635" y="1486550"/>
            <a:ext cx="5257799" cy="44570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9293FC-1E00-1EA3-78B6-1FF97D046F71}"/>
              </a:ext>
            </a:extLst>
          </p:cNvPr>
          <p:cNvSpPr>
            <a:spLocks noGrp="1"/>
          </p:cNvSpPr>
          <p:nvPr>
            <p:ph type="title"/>
          </p:nvPr>
        </p:nvSpPr>
        <p:spPr>
          <a:xfrm>
            <a:off x="838201" y="479493"/>
            <a:ext cx="5257800" cy="1325563"/>
          </a:xfrm>
        </p:spPr>
        <p:txBody>
          <a:bodyPr>
            <a:normAutofit/>
          </a:bodyPr>
          <a:lstStyle/>
          <a:p>
            <a:r>
              <a:rPr lang="en-GB" dirty="0"/>
              <a:t>Act:</a:t>
            </a:r>
          </a:p>
        </p:txBody>
      </p:sp>
      <p:sp>
        <p:nvSpPr>
          <p:cNvPr id="3" name="Content Placeholder 2">
            <a:extLst>
              <a:ext uri="{FF2B5EF4-FFF2-40B4-BE49-F238E27FC236}">
                <a16:creationId xmlns:a16="http://schemas.microsoft.com/office/drawing/2014/main" id="{4E5BB7DD-B56D-426D-3410-1F4054C291FB}"/>
              </a:ext>
            </a:extLst>
          </p:cNvPr>
          <p:cNvSpPr>
            <a:spLocks noGrp="1"/>
          </p:cNvSpPr>
          <p:nvPr>
            <p:ph idx="1"/>
          </p:nvPr>
        </p:nvSpPr>
        <p:spPr>
          <a:xfrm>
            <a:off x="838201" y="1984443"/>
            <a:ext cx="5257800" cy="4192520"/>
          </a:xfrm>
        </p:spPr>
        <p:txBody>
          <a:bodyPr>
            <a:normAutofit/>
          </a:bodyPr>
          <a:lstStyle/>
          <a:p>
            <a:r>
              <a:rPr lang="en-GB" sz="1600" b="1" dirty="0">
                <a:effectLst/>
                <a:latin typeface="Calibri" panose="020F0502020204030204" pitchFamily="34" charset="0"/>
                <a:ea typeface="Times New Roman" panose="02020603050405020304" pitchFamily="18" charset="0"/>
                <a:cs typeface="Times New Roman" panose="02020603050405020304" pitchFamily="18" charset="0"/>
              </a:rPr>
              <a:t>The benefits of being able to present data in this way is that it can look at the different areas and if there are any disparity between the areas in terms of engagement but further research is needed to look at reasons for different modes of communication. </a:t>
            </a:r>
          </a:p>
          <a:p>
            <a:r>
              <a:rPr lang="en-GB" sz="1600" b="1" dirty="0">
                <a:latin typeface="Calibri" panose="020F0502020204030204" pitchFamily="34" charset="0"/>
                <a:ea typeface="Times New Roman" panose="02020603050405020304" pitchFamily="18" charset="0"/>
                <a:cs typeface="Times New Roman" panose="02020603050405020304" pitchFamily="18" charset="0"/>
              </a:rPr>
              <a:t>I have got together with admin and looked at different ways of presenting data to evidence the information gathered and see if we can identify trends to ask further questions on how the service can support patients in the different areas as shown in appendices.</a:t>
            </a:r>
            <a:endParaRPr lang="en-GB" sz="1600" b="1"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b="1" dirty="0">
                <a:effectLst/>
                <a:latin typeface="Calibri" panose="020F0502020204030204" pitchFamily="34" charset="0"/>
                <a:ea typeface="Times New Roman" panose="02020603050405020304" pitchFamily="18" charset="0"/>
                <a:cs typeface="Times New Roman" panose="02020603050405020304" pitchFamily="18" charset="0"/>
              </a:rPr>
              <a:t>I plan to look at and to complete a further analysis on the benefits and the drawbacks of using each method as reported by patients and by staff and by gathering feedback from both sources on our findings together with the rest of my team. </a:t>
            </a:r>
            <a:r>
              <a:rPr lang="en-GB" sz="1600" b="1" dirty="0">
                <a:latin typeface="Calibri" panose="020F0502020204030204" pitchFamily="34" charset="0"/>
                <a:ea typeface="Times New Roman" panose="02020603050405020304" pitchFamily="18" charset="0"/>
                <a:cs typeface="Times New Roman" panose="02020603050405020304" pitchFamily="18" charset="0"/>
              </a:rPr>
              <a:t>T</a:t>
            </a:r>
            <a:r>
              <a:rPr lang="en-GB" sz="1600" b="1" dirty="0">
                <a:effectLst/>
                <a:latin typeface="Calibri" panose="020F0502020204030204" pitchFamily="34" charset="0"/>
                <a:ea typeface="Times New Roman" panose="02020603050405020304" pitchFamily="18" charset="0"/>
                <a:cs typeface="Times New Roman" panose="02020603050405020304" pitchFamily="18" charset="0"/>
              </a:rPr>
              <a:t>his has supported my engagement with the service and </a:t>
            </a:r>
            <a:r>
              <a:rPr lang="en-GB" sz="1600" b="1" dirty="0">
                <a:latin typeface="Calibri" panose="020F0502020204030204" pitchFamily="34" charset="0"/>
                <a:ea typeface="Times New Roman" panose="02020603050405020304" pitchFamily="18" charset="0"/>
                <a:cs typeface="Times New Roman" panose="02020603050405020304" pitchFamily="18" charset="0"/>
              </a:rPr>
              <a:t>looking at ways of improving quality together </a:t>
            </a:r>
            <a:r>
              <a:rPr lang="en-GB" sz="1600" b="1"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b="1" dirty="0"/>
          </a:p>
        </p:txBody>
      </p:sp>
    </p:spTree>
    <p:extLst>
      <p:ext uri="{BB962C8B-B14F-4D97-AF65-F5344CB8AC3E}">
        <p14:creationId xmlns:p14="http://schemas.microsoft.com/office/powerpoint/2010/main" val="1792152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B15A4-7DBE-F39F-BC1A-AB1528BA666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A87B463-A16A-246F-2E2D-18062DA7D9ED}"/>
              </a:ext>
            </a:extLst>
          </p:cNvPr>
          <p:cNvSpPr>
            <a:spLocks noGrp="1"/>
          </p:cNvSpPr>
          <p:nvPr>
            <p:ph idx="1"/>
          </p:nvPr>
        </p:nvSpPr>
        <p:spPr>
          <a:xfrm>
            <a:off x="838200" y="1825624"/>
            <a:ext cx="10515600" cy="4823653"/>
          </a:xfrm>
        </p:spPr>
        <p:txBody>
          <a:bodyPr>
            <a:normAutofit fontScale="85000" lnSpcReduction="10000"/>
          </a:bodyPr>
          <a:lstStyle/>
          <a:p>
            <a:pPr marL="342900" lvl="0" indent="-342900">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Barsom, E., Dalen, A S., Van Oud-</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Alblas</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Buskens</a:t>
            </a:r>
            <a:r>
              <a:rPr lang="en-GB" sz="1800" dirty="0">
                <a:effectLst/>
                <a:latin typeface="Calibri" panose="020F0502020204030204" pitchFamily="34" charset="0"/>
                <a:ea typeface="Calibri" panose="020F0502020204030204" pitchFamily="34" charset="0"/>
                <a:cs typeface="Times New Roman" panose="02020603050405020304" pitchFamily="18" charset="0"/>
              </a:rPr>
              <a:t>, C J., Van De Ven, A W., Tanis, P J.,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Schijven</a:t>
            </a:r>
            <a:r>
              <a:rPr lang="en-GB" sz="1800" dirty="0">
                <a:effectLst/>
                <a:latin typeface="Calibri" panose="020F0502020204030204" pitchFamily="34" charset="0"/>
                <a:ea typeface="Calibri" panose="020F0502020204030204" pitchFamily="34" charset="0"/>
                <a:cs typeface="Times New Roman" panose="02020603050405020304" pitchFamily="18" charset="0"/>
              </a:rPr>
              <a:t>, M 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Bemelman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W A.  (2020)  ‘Comparing video consultation and telephone consultation at the outpatient clinic of a tertiary referral centre: patient and provider benefits.’  British Medical Journal.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Comparing video consultation and telephone consultation at the outpatient clinic of a tertiary referral centre: patient and provider benefits (bmj.com)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12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2024).  </a:t>
            </a:r>
          </a:p>
          <a:p>
            <a:pPr marL="342900" lvl="0" indent="-342900">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 J.  Sheikh, Aziz.  (2002)  ‘Telephone consultations.’  British Medical Journal.  V.326. (7396).  Pp.966-969.  Available at </a:t>
            </a:r>
            <a:r>
              <a:rPr lang="en-GB" sz="1800" dirty="0" err="1">
                <a:solidFill>
                  <a:srgbClr val="000000"/>
                </a:solidFill>
                <a:effectLst/>
                <a:latin typeface="Helvetica" panose="020B0604020202020204" pitchFamily="34" charset="0"/>
                <a:ea typeface="Calibri" panose="020F0502020204030204" pitchFamily="34" charset="0"/>
                <a:cs typeface="Times New Roman" panose="02020603050405020304" pitchFamily="18" charset="0"/>
              </a:rPr>
              <a:t>doi</a:t>
            </a:r>
            <a:r>
              <a:rPr lang="en-GB" sz="1800" dirty="0">
                <a:solidFill>
                  <a:srgbClr val="000000"/>
                </a:solidFill>
                <a:effectLst/>
                <a:latin typeface="Helvetica" panose="020B0604020202020204" pitchFamily="34" charset="0"/>
                <a:ea typeface="Calibri" panose="020F0502020204030204" pitchFamily="34" charset="0"/>
                <a:cs typeface="Times New Roman" panose="02020603050405020304" pitchFamily="18" charset="0"/>
              </a:rPr>
              <a:t>: </a:t>
            </a:r>
            <a:r>
              <a:rPr lang="en-GB" sz="1800" u="sng" dirty="0">
                <a:solidFill>
                  <a:srgbClr val="000000"/>
                </a:solidFill>
                <a:effectLst/>
                <a:latin typeface="Helvetica" panose="020B0604020202020204" pitchFamily="34" charset="0"/>
                <a:ea typeface="Calibri" panose="020F0502020204030204" pitchFamily="34" charset="0"/>
                <a:cs typeface="Times New Roman" panose="02020603050405020304" pitchFamily="18" charset="0"/>
                <a:hlinkClick r:id="rId3"/>
              </a:rPr>
              <a:t>10.1136/bmj.326.7396.966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Nuffield Trust  (2024).  ‘Virtual wards : The lessons so far and future priorities.’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Virtual wards: the lessons so far and future priorities | Nuffield Trust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2024).  </a:t>
            </a:r>
          </a:p>
          <a:p>
            <a:pPr marL="342900" lvl="0" indent="-342900">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Welsh Government (2020)  ‘Virtual groups to be rolled out across NHS Wales.’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Virtual group clinics to be rolled out across NHS Wales | GOV.WALES</a:t>
            </a:r>
            <a:r>
              <a:rPr lang="en-GB" sz="1800" u="none" strike="noStrik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(Accessed on 11</a:t>
            </a:r>
            <a:r>
              <a:rPr lang="en-GB" sz="1800" u="none" strike="noStrike" baseline="300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th</a:t>
            </a:r>
            <a:r>
              <a:rPr lang="en-GB" sz="1800" u="none" strike="noStrik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January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NHS Digital (2024)  ‘Understanding data in healthcare.’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Understanding data in health and care - NHS Digital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18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2024).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7463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8789-0B4A-4978-68D3-5733C09D6EE6}"/>
              </a:ext>
            </a:extLst>
          </p:cNvPr>
          <p:cNvSpPr>
            <a:spLocks noGrp="1"/>
          </p:cNvSpPr>
          <p:nvPr>
            <p:ph type="title"/>
          </p:nvPr>
        </p:nvSpPr>
        <p:spPr/>
        <p:txBody>
          <a:bodyPr/>
          <a:lstStyle/>
          <a:p>
            <a:r>
              <a:rPr lang="en-GB" dirty="0"/>
              <a:t>Appendices </a:t>
            </a:r>
          </a:p>
        </p:txBody>
      </p:sp>
      <p:sp>
        <p:nvSpPr>
          <p:cNvPr id="3" name="Content Placeholder 2">
            <a:extLst>
              <a:ext uri="{FF2B5EF4-FFF2-40B4-BE49-F238E27FC236}">
                <a16:creationId xmlns:a16="http://schemas.microsoft.com/office/drawing/2014/main" id="{473CDB43-BCA6-BD93-EC65-254332A32227}"/>
              </a:ext>
            </a:extLst>
          </p:cNvPr>
          <p:cNvSpPr>
            <a:spLocks noGrp="1"/>
          </p:cNvSpPr>
          <p:nvPr>
            <p:ph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was able to look at the data I had and collate into graphs to present to my colleagues.  </a:t>
            </a: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began with recording the data I had into a separate spreadsheet:</a:t>
            </a:r>
          </a:p>
          <a:p>
            <a:endParaRPr lang="en-GB" dirty="0"/>
          </a:p>
        </p:txBody>
      </p:sp>
      <p:pic>
        <p:nvPicPr>
          <p:cNvPr id="4" name="Picture 3">
            <a:extLst>
              <a:ext uri="{FF2B5EF4-FFF2-40B4-BE49-F238E27FC236}">
                <a16:creationId xmlns:a16="http://schemas.microsoft.com/office/drawing/2014/main" id="{055DBAC5-852B-550A-AE4A-6242C7B9FE83}"/>
              </a:ext>
            </a:extLst>
          </p:cNvPr>
          <p:cNvPicPr>
            <a:picLocks noChangeAspect="1"/>
          </p:cNvPicPr>
          <p:nvPr/>
        </p:nvPicPr>
        <p:blipFill rotWithShape="1">
          <a:blip r:embed="rId2"/>
          <a:srcRect l="3737" t="43442" r="64048" b="12929"/>
          <a:stretch/>
        </p:blipFill>
        <p:spPr bwMode="auto">
          <a:xfrm>
            <a:off x="727903" y="3279830"/>
            <a:ext cx="4016817" cy="246507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75A413EF-3903-1FC8-E08C-5FDCCB9ACCE3}"/>
              </a:ext>
            </a:extLst>
          </p:cNvPr>
          <p:cNvPicPr>
            <a:picLocks noChangeAspect="1"/>
          </p:cNvPicPr>
          <p:nvPr/>
        </p:nvPicPr>
        <p:blipFill rotWithShape="1">
          <a:blip r:embed="rId3"/>
          <a:srcRect l="2828" t="42725" r="41115" b="35907"/>
          <a:stretch/>
        </p:blipFill>
        <p:spPr bwMode="auto">
          <a:xfrm>
            <a:off x="5819457" y="3429000"/>
            <a:ext cx="5206365" cy="17068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21522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3D5CC-E013-7A48-2447-11BF75EF49F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1600" kern="1200">
                <a:solidFill>
                  <a:srgbClr val="FFFFFF"/>
                </a:solidFill>
                <a:effectLst/>
                <a:latin typeface="+mj-lt"/>
                <a:ea typeface="+mj-ea"/>
                <a:cs typeface="+mj-cs"/>
              </a:rPr>
              <a:t>Graph representing number of patients who are virtual compared to telephone in the Hywel Dda area:</a:t>
            </a:r>
            <a:br>
              <a:rPr lang="en-US" sz="1600" kern="1200">
                <a:solidFill>
                  <a:srgbClr val="FFFFFF"/>
                </a:solidFill>
                <a:effectLst/>
                <a:latin typeface="+mj-lt"/>
                <a:ea typeface="+mj-ea"/>
                <a:cs typeface="+mj-cs"/>
              </a:rPr>
            </a:br>
            <a:endParaRPr lang="en-US" sz="16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16496F0E-C340-2B13-2113-D23DEA2929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8600" y="1657212"/>
            <a:ext cx="7706360" cy="4347348"/>
          </a:xfrm>
          <a:prstGeom prst="rect">
            <a:avLst/>
          </a:prstGeom>
        </p:spPr>
      </p:pic>
    </p:spTree>
    <p:extLst>
      <p:ext uri="{BB962C8B-B14F-4D97-AF65-F5344CB8AC3E}">
        <p14:creationId xmlns:p14="http://schemas.microsoft.com/office/powerpoint/2010/main" val="3803824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1454</Words>
  <Application>Microsoft Office PowerPoint</Application>
  <PresentationFormat>Widescreen</PresentationFormat>
  <Paragraphs>40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Helvetica</vt:lpstr>
      <vt:lpstr>Symbol</vt:lpstr>
      <vt:lpstr>Office Theme</vt:lpstr>
      <vt:lpstr>PDSA Work improvement project : </vt:lpstr>
      <vt:lpstr>Introduction</vt:lpstr>
      <vt:lpstr>Spreadsheet.</vt:lpstr>
      <vt:lpstr>Plan :</vt:lpstr>
      <vt:lpstr>PowerPoint Presentation</vt:lpstr>
      <vt:lpstr>Making it clear:</vt:lpstr>
      <vt:lpstr>Identifying another issue</vt:lpstr>
      <vt:lpstr>Completing processes</vt:lpstr>
      <vt:lpstr>Study: </vt:lpstr>
      <vt:lpstr>Act:</vt:lpstr>
      <vt:lpstr>References </vt:lpstr>
      <vt:lpstr>Appendices </vt:lpstr>
      <vt:lpstr>Graph representing number of patients who are virtual compared to telephone in the Hywel Dda area: </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PDSA Work improvement project : </dc:title>
  <dc:creator>Helen Jones (Hywel Dda UHB - Occupational Therapy Support Worker)</dc:creator>
  <cp:lastModifiedBy>Helen Jones (Hywel Dda UHB - Occupational Therapy Support Worker)</cp:lastModifiedBy>
  <cp:revision>1</cp:revision>
  <dcterms:created xsi:type="dcterms:W3CDTF">2024-01-25T09:10:25Z</dcterms:created>
  <dcterms:modified xsi:type="dcterms:W3CDTF">2024-01-25T11:15:07Z</dcterms:modified>
</cp:coreProperties>
</file>