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48" r:id="rId4"/>
  </p:sldMasterIdLst>
  <p:notesMasterIdLst>
    <p:notesMasterId r:id="rId10"/>
  </p:notesMasterIdLst>
  <p:sldIdLst>
    <p:sldId id="260" r:id="rId5"/>
    <p:sldId id="264" r:id="rId6"/>
    <p:sldId id="261" r:id="rId7"/>
    <p:sldId id="262" r:id="rId8"/>
    <p:sldId id="265"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01" autoAdjust="0"/>
    <p:restoredTop sz="94660"/>
  </p:normalViewPr>
  <p:slideViewPr>
    <p:cSldViewPr snapToGrid="0">
      <p:cViewPr varScale="1">
        <p:scale>
          <a:sx n="64" d="100"/>
          <a:sy n="64" d="100"/>
        </p:scale>
        <p:origin x="64" y="148"/>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8B987B-6643-43AA-9B56-509B80CCD0F3}" type="datetimeFigureOut">
              <a:rPr lang="en-US" smtClean="0"/>
              <a:t>4/22/2025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C0D42F3-CDD5-4B19-B3DB-7C5223465AF0}" type="slidenum">
              <a:rPr lang="en-US" smtClean="0"/>
              <a:t>‹#›</a:t>
            </a:fld>
            <a:endParaRPr lang="en-US" dirty="0"/>
          </a:p>
        </p:txBody>
      </p:sp>
    </p:spTree>
    <p:extLst>
      <p:ext uri="{BB962C8B-B14F-4D97-AF65-F5344CB8AC3E}">
        <p14:creationId xmlns:p14="http://schemas.microsoft.com/office/powerpoint/2010/main" val="4810580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CC2F5248-46FB-4B21-86CC-193094DCEFA0}" type="datetime1">
              <a:rPr lang="en-US" smtClean="0"/>
              <a:t>4/22/2025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A4BCEC5-CE1B-4617-82D6-65BD0F5B07A5}" type="datetime1">
              <a:rPr lang="en-US" smtClean="0"/>
              <a:t>4/22/2025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smtClean="0"/>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40011BD-7957-4CF3-8BCA-9A385F7F00A0}" type="datetime1">
              <a:rPr lang="en-US" smtClean="0"/>
              <a:t>4/22/2025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14D1E35-9E29-4BA2-8650-B8DF2FB8418A}" type="datetime1">
              <a:rPr lang="en-US" smtClean="0"/>
              <a:t>4/22/2025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30E36BE-4641-4FC6-BB34-6A020DAA3E16}" type="datetime1">
              <a:rPr lang="en-US" smtClean="0"/>
              <a:t>4/22/2025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E3F94D2-0D2E-4C87-8168-ED920BF6FA52}" type="datetime1">
              <a:rPr lang="en-US" smtClean="0"/>
              <a:t>4/22/2025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1893852E-F5CF-4AEE-8E73-07BBAD90892A}" type="datetime1">
              <a:rPr lang="en-US" smtClean="0"/>
              <a:t>4/22/2025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smtClean="0"/>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C6DCBE78-9AC4-4210-8A68-53918CCA97CC}" type="datetime1">
              <a:rPr lang="en-US" smtClean="0"/>
              <a:t>4/22/2025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9F9BF09E-DD05-437F-9F41-BFC11A888A78}" type="datetime1">
              <a:rPr lang="en-US" smtClean="0"/>
              <a:t>4/22/2025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3D1CC9A-5A1F-4B55-A065-BB4E65346D4D}" type="datetime1">
              <a:rPr lang="en-US" smtClean="0"/>
              <a:t>4/22/2025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FF9D0E3-2BD6-4254-82D0-8E1441667E33}" type="datetime1">
              <a:rPr lang="en-US" smtClean="0"/>
              <a:t>4/22/2025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C3E312BF-6E7B-46F2-B83A-98982FB970FA}" type="datetime1">
              <a:rPr lang="en-US" smtClean="0"/>
              <a:t>4/22/2025</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hyperlink" Target="https://www.england.nhs.uk/mental-health/cyp/trailblazers/" TargetMode="External"/><Relationship Id="rId3" Type="http://schemas.openxmlformats.org/officeDocument/2006/relationships/hyperlink" Target="https://commonslibrary.parliament.uk/research-briefings/sn06787/" TargetMode="External"/><Relationship Id="rId7" Type="http://schemas.openxmlformats.org/officeDocument/2006/relationships/hyperlink" Target="https://www.highspeedtraining.co.uk/hub/working-together-to-safeguard-children/" TargetMode="External"/><Relationship Id="rId2" Type="http://schemas.openxmlformats.org/officeDocument/2006/relationships/hyperlink" Target="https://www.gov.uk/government/publications/united-nations-convention-on-the-rights-of-the-child-uncrc-how-legislation-underpins-implementation-in-england" TargetMode="External"/><Relationship Id="rId1" Type="http://schemas.openxmlformats.org/officeDocument/2006/relationships/slideLayout" Target="../slideLayouts/slideLayout2.xml"/><Relationship Id="rId6" Type="http://schemas.openxmlformats.org/officeDocument/2006/relationships/hyperlink" Target="https://www.local.gov.uk/sites/default/files/documents/9.36_Get_in_on_the_Act_-_Children_02%20web.pdf" TargetMode="External"/><Relationship Id="rId5" Type="http://schemas.openxmlformats.org/officeDocument/2006/relationships/hyperlink" Target="https://www.wearesync.co.uk/all/ensuring-child-safety-in-education-a-closer-look-at-the-kcsie-2023-updates/" TargetMode="External"/><Relationship Id="rId10" Type="http://schemas.openxmlformats.org/officeDocument/2006/relationships/hyperlink" Target="https://learnq.co.uk/blog/safeguarding/safeguarding-in-education-a-guide-for-all-staff-blog-learn-q/" TargetMode="External"/><Relationship Id="rId4" Type="http://schemas.openxmlformats.org/officeDocument/2006/relationships/hyperlink" Target="https://educationhub.blog.gov.uk/2025/02/keeping-children-safe-in-education-settings-everything-you-need-to-know/" TargetMode="External"/><Relationship Id="rId9" Type="http://schemas.openxmlformats.org/officeDocument/2006/relationships/hyperlink" Target="https://learning.nspcc.org.uk/media/jvzhssj3/kcsie-2024-update.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EC0294F1-7EE2-4EB9-A41B-908481D40AC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32"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dirty="0"/>
          </a:p>
        </p:txBody>
      </p:sp>
      <p:sp useBgFill="1">
        <p:nvSpPr>
          <p:cNvPr id="43" name="Rectangle 42">
            <a:extLst>
              <a:ext uri="{FF2B5EF4-FFF2-40B4-BE49-F238E27FC236}">
                <a16:creationId xmlns:a16="http://schemas.microsoft.com/office/drawing/2014/main" id="{B5E326A3-EB92-4BDA-9F77-45197E0CBE7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39686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ectangle 44">
            <a:extLst>
              <a:ext uri="{FF2B5EF4-FFF2-40B4-BE49-F238E27FC236}">
                <a16:creationId xmlns:a16="http://schemas.microsoft.com/office/drawing/2014/main" id="{CAC996C7-7B84-4645-9AA1-6EA85EAB47D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7" name="Rectangle 46">
            <a:extLst>
              <a:ext uri="{FF2B5EF4-FFF2-40B4-BE49-F238E27FC236}">
                <a16:creationId xmlns:a16="http://schemas.microsoft.com/office/drawing/2014/main" id="{32DC315B-5680-47D9-B827-34D012FB14B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BD5D5B6-1EE6-4A33-9D8C-0932DF771FAF}"/>
              </a:ext>
            </a:extLst>
          </p:cNvPr>
          <p:cNvSpPr>
            <a:spLocks noGrp="1"/>
          </p:cNvSpPr>
          <p:nvPr>
            <p:ph type="title"/>
          </p:nvPr>
        </p:nvSpPr>
        <p:spPr>
          <a:xfrm>
            <a:off x="1140365" y="231586"/>
            <a:ext cx="9387382" cy="1077229"/>
          </a:xfrm>
        </p:spPr>
        <p:txBody>
          <a:bodyPr>
            <a:normAutofit fontScale="90000"/>
          </a:bodyPr>
          <a:lstStyle/>
          <a:p>
            <a:pPr algn="l"/>
            <a:r>
              <a:rPr lang="en-GB" b="1" u="sng" dirty="0"/>
              <a:t>National Safeguarding in the </a:t>
            </a:r>
            <a:r>
              <a:rPr lang="en-GB" b="1" u="sng" dirty="0" smtClean="0"/>
              <a:t>UK – Legal and Policy</a:t>
            </a:r>
            <a:r>
              <a:rPr lang="en-GB" dirty="0"/>
              <a:t/>
            </a:r>
            <a:br>
              <a:rPr lang="en-GB" dirty="0"/>
            </a:br>
            <a:endParaRPr lang="en-US" dirty="0"/>
          </a:p>
        </p:txBody>
      </p:sp>
      <p:sp>
        <p:nvSpPr>
          <p:cNvPr id="3" name="Content Placeholder 2"/>
          <p:cNvSpPr>
            <a:spLocks noGrp="1"/>
          </p:cNvSpPr>
          <p:nvPr>
            <p:ph idx="1"/>
          </p:nvPr>
        </p:nvSpPr>
        <p:spPr>
          <a:xfrm>
            <a:off x="964173" y="1540401"/>
            <a:ext cx="9739765" cy="3997828"/>
          </a:xfrm>
        </p:spPr>
        <p:txBody>
          <a:bodyPr>
            <a:normAutofit/>
          </a:bodyPr>
          <a:lstStyle/>
          <a:p>
            <a:r>
              <a:rPr lang="en-GB" b="1" dirty="0"/>
              <a:t>The Children Act </a:t>
            </a:r>
            <a:r>
              <a:rPr lang="en-GB" b="1" dirty="0" smtClean="0"/>
              <a:t>1989/2004 </a:t>
            </a:r>
            <a:r>
              <a:rPr lang="en-GB" dirty="0" smtClean="0"/>
              <a:t>– establishes several key principles such as the concept of parental responsibility and child welfare being of paramount importance. Also establishes that local authorities, police, education and health services are under a duty to ensure safeguarding needs are met and promote the welfare of </a:t>
            </a:r>
            <a:r>
              <a:rPr lang="en-GB" dirty="0"/>
              <a:t>children (Foster, 2024</a:t>
            </a:r>
            <a:r>
              <a:rPr lang="en-GB" dirty="0" smtClean="0"/>
              <a:t>).</a:t>
            </a:r>
          </a:p>
          <a:p>
            <a:r>
              <a:rPr lang="en-GB" dirty="0" smtClean="0"/>
              <a:t> There is plentiful guidance and information on safeguarding duties on government websites.</a:t>
            </a:r>
          </a:p>
          <a:p>
            <a:endParaRPr lang="en-GB" dirty="0" smtClean="0"/>
          </a:p>
        </p:txBody>
      </p:sp>
      <p:pic>
        <p:nvPicPr>
          <p:cNvPr id="8" name="Picture 7"/>
          <p:cNvPicPr>
            <a:picLocks noChangeAspect="1"/>
          </p:cNvPicPr>
          <p:nvPr/>
        </p:nvPicPr>
        <p:blipFill>
          <a:blip r:embed="rId2"/>
          <a:stretch>
            <a:fillRect/>
          </a:stretch>
        </p:blipFill>
        <p:spPr>
          <a:xfrm>
            <a:off x="4140832" y="4829635"/>
            <a:ext cx="3342861" cy="1880359"/>
          </a:xfrm>
          <a:prstGeom prst="rect">
            <a:avLst/>
          </a:prstGeom>
        </p:spPr>
      </p:pic>
      <p:sp>
        <p:nvSpPr>
          <p:cNvPr id="9" name="Rectangle 3"/>
          <p:cNvSpPr>
            <a:spLocks noChangeArrowheads="1"/>
          </p:cNvSpPr>
          <p:nvPr/>
        </p:nvSpPr>
        <p:spPr bwMode="auto">
          <a:xfrm>
            <a:off x="7394713" y="6700055"/>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smtClean="0">
                <a:ln>
                  <a:noFill/>
                </a:ln>
                <a:solidFill>
                  <a:schemeClr val="tx1"/>
                </a:solidFill>
                <a:effectLst/>
                <a:latin typeface="Times New Roman" panose="02020603050405020304" pitchFamily="18" charset="0"/>
                <a:cs typeface="Times New Roman" panose="02020603050405020304" pitchFamily="18" charset="0"/>
              </a:rPr>
              <a:t>(Stickler, 2025)</a:t>
            </a:r>
            <a:endParaRPr kumimoji="0" lang="en-US" altLang="en-US" sz="1800" b="0" i="0" u="none" strike="noStrike" cap="none" normalizeH="0" baseline="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15192488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1650477" y="2380107"/>
            <a:ext cx="7796540" cy="3997828"/>
          </a:xfrm>
        </p:spPr>
        <p:txBody>
          <a:bodyPr>
            <a:normAutofit/>
          </a:bodyPr>
          <a:lstStyle/>
          <a:p>
            <a:endParaRPr lang="en-GB" dirty="0"/>
          </a:p>
          <a:p>
            <a:endParaRPr lang="en-GB" dirty="0"/>
          </a:p>
        </p:txBody>
      </p:sp>
      <p:sp>
        <p:nvSpPr>
          <p:cNvPr id="5" name="Rectangle 4"/>
          <p:cNvSpPr/>
          <p:nvPr/>
        </p:nvSpPr>
        <p:spPr>
          <a:xfrm>
            <a:off x="626165" y="168965"/>
            <a:ext cx="10207487" cy="4601817"/>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sz="2400" dirty="0"/>
              <a:t>The United Nations Convention on the Rights of the Child (UNCRC) - Legislation, case law and policy that demonstrate how children's rights are protected in England (Department for Education, 2010</a:t>
            </a:r>
            <a:r>
              <a:rPr lang="en-GB" sz="2400" dirty="0" smtClean="0"/>
              <a:t>).</a:t>
            </a:r>
          </a:p>
          <a:p>
            <a:endParaRPr lang="en-GB" sz="2400" dirty="0"/>
          </a:p>
          <a:p>
            <a:pPr marL="285750" indent="-285750">
              <a:buFont typeface="Arial" panose="020B0604020202020204" pitchFamily="34" charset="0"/>
              <a:buChar char="•"/>
            </a:pPr>
            <a:r>
              <a:rPr lang="en-GB" sz="2400" dirty="0"/>
              <a:t>The Children and Social Work Act 2017- set to improve support for looked after children and care leavers and promote the welfare and safeguarding of children (Local Government Association, 2017</a:t>
            </a:r>
            <a:r>
              <a:rPr lang="en-GB" sz="2400" dirty="0" smtClean="0"/>
              <a:t>).</a:t>
            </a:r>
          </a:p>
          <a:p>
            <a:endParaRPr lang="en-GB" sz="2400" dirty="0"/>
          </a:p>
          <a:p>
            <a:pPr marL="285750" indent="-285750">
              <a:buFont typeface="Arial" panose="020B0604020202020204" pitchFamily="34" charset="0"/>
              <a:buChar char="•"/>
            </a:pPr>
            <a:r>
              <a:rPr lang="en-GB" sz="2400" dirty="0"/>
              <a:t> There is plentiful guidance and information on safeguarding duties on government websites.</a:t>
            </a:r>
          </a:p>
        </p:txBody>
      </p:sp>
      <p:pic>
        <p:nvPicPr>
          <p:cNvPr id="6" name="Picture 5"/>
          <p:cNvPicPr>
            <a:picLocks noChangeAspect="1"/>
          </p:cNvPicPr>
          <p:nvPr/>
        </p:nvPicPr>
        <p:blipFill>
          <a:blip r:embed="rId2"/>
          <a:stretch>
            <a:fillRect/>
          </a:stretch>
        </p:blipFill>
        <p:spPr>
          <a:xfrm>
            <a:off x="1098925" y="4963761"/>
            <a:ext cx="8899643" cy="1894239"/>
          </a:xfrm>
          <a:prstGeom prst="rect">
            <a:avLst/>
          </a:prstGeom>
        </p:spPr>
      </p:pic>
    </p:spTree>
    <p:extLst>
      <p:ext uri="{BB962C8B-B14F-4D97-AF65-F5344CB8AC3E}">
        <p14:creationId xmlns:p14="http://schemas.microsoft.com/office/powerpoint/2010/main" val="33137548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UK </a:t>
            </a:r>
            <a:r>
              <a:rPr lang="en-GB" u="sng" dirty="0"/>
              <a:t>Safeguarding Policies in Education</a:t>
            </a:r>
          </a:p>
        </p:txBody>
      </p:sp>
      <p:sp>
        <p:nvSpPr>
          <p:cNvPr id="4" name="Rectangle 1"/>
          <p:cNvSpPr>
            <a:spLocks noGrp="1" noChangeArrowheads="1"/>
          </p:cNvSpPr>
          <p:nvPr>
            <p:ph idx="1"/>
          </p:nvPr>
        </p:nvSpPr>
        <p:spPr bwMode="auto">
          <a:xfrm>
            <a:off x="487018" y="2323642"/>
            <a:ext cx="10485782" cy="3693319"/>
          </a:xfrm>
          <a:prstGeom prst="rect">
            <a:avLst/>
          </a:prstGeom>
          <a:solidFill>
            <a:schemeClr val="tx2">
              <a:lumMod val="25000"/>
            </a:schemeClr>
          </a:solidFill>
          <a:ln>
            <a:noFill/>
          </a:ln>
          <a:effectLst/>
        </p:spPr>
        <p:txBody>
          <a:bodyPr vert="horz" wrap="square" lIns="91440" tIns="45720" rIns="91440" bIns="45720" numCol="1" anchor="ctr" anchorCtr="0" compatLnSpc="1">
            <a:prstTxWarp prst="textNoShape">
              <a:avLst/>
            </a:prstTxWarp>
            <a:spAutoFit/>
          </a:bodyPr>
          <a:lstStyle/>
          <a:p>
            <a:pPr marL="0" lvl="0" indent="0" eaLnBrk="0" fontAlgn="base" hangingPunct="0">
              <a:lnSpc>
                <a:spcPct val="100000"/>
              </a:lnSpc>
              <a:spcBef>
                <a:spcPct val="0"/>
              </a:spcBef>
              <a:spcAft>
                <a:spcPct val="0"/>
              </a:spcAft>
              <a:buClrTx/>
              <a:buSzTx/>
              <a:buFontTx/>
              <a:buChar char="•"/>
            </a:pPr>
            <a:r>
              <a:rPr kumimoji="0" lang="en-US" altLang="en-US" sz="1800" b="1" i="0" u="none" strike="noStrike" cap="none" normalizeH="0" baseline="0" dirty="0" smtClean="0">
                <a:ln>
                  <a:noFill/>
                </a:ln>
                <a:solidFill>
                  <a:schemeClr val="tx1"/>
                </a:solidFill>
                <a:effectLst/>
                <a:latin typeface="Arial" panose="020B0604020202020204" pitchFamily="34" charset="0"/>
              </a:rPr>
              <a:t>Keeping Children Safe in Education (KCSIE)</a:t>
            </a:r>
            <a:r>
              <a:rPr kumimoji="0" lang="en-US" altLang="en-US" sz="1800" b="0" i="0" u="none" strike="noStrike" cap="none" normalizeH="0" baseline="0" dirty="0" smtClean="0">
                <a:ln>
                  <a:noFill/>
                </a:ln>
                <a:solidFill>
                  <a:schemeClr val="tx1"/>
                </a:solidFill>
                <a:effectLst/>
                <a:latin typeface="Arial" panose="020B0604020202020204" pitchFamily="34" charset="0"/>
              </a:rPr>
              <a:t> – recently updated statutory guidance for schools and colleges in England. </a:t>
            </a:r>
            <a:r>
              <a:rPr lang="en-GB" sz="1800" dirty="0"/>
              <a:t>The guidance sets out what schools and colleges in England must do to safeguard and promote the welfare of children and young people under the age of </a:t>
            </a:r>
            <a:r>
              <a:rPr lang="en-GB" sz="1800" dirty="0" smtClean="0"/>
              <a:t>18 </a:t>
            </a:r>
            <a:endParaRPr lang="en-GB" sz="1800" dirty="0"/>
          </a:p>
          <a:p>
            <a:pPr marL="0" lvl="0" indent="0" eaLnBrk="0" fontAlgn="base" hangingPunct="0">
              <a:lnSpc>
                <a:spcPct val="100000"/>
              </a:lnSpc>
              <a:spcBef>
                <a:spcPct val="0"/>
              </a:spcBef>
              <a:spcAft>
                <a:spcPct val="0"/>
              </a:spcAft>
              <a:buClrTx/>
              <a:buSzTx/>
              <a:buNone/>
            </a:pPr>
            <a:r>
              <a:rPr lang="en-GB" sz="1800" dirty="0"/>
              <a:t>(NSPCC Learning, 2024</a:t>
            </a:r>
            <a:r>
              <a:rPr lang="en-GB" sz="1800" dirty="0" smtClean="0"/>
              <a:t>).</a:t>
            </a:r>
          </a:p>
          <a:p>
            <a:pPr marL="0" lvl="0" indent="0" eaLnBrk="0" fontAlgn="base" hangingPunct="0">
              <a:lnSpc>
                <a:spcPct val="100000"/>
              </a:lnSpc>
              <a:spcBef>
                <a:spcPct val="0"/>
              </a:spcBef>
              <a:spcAft>
                <a:spcPct val="0"/>
              </a:spcAft>
              <a:buClrTx/>
              <a:buSzTx/>
              <a:buNone/>
            </a:pPr>
            <a:endParaRPr lang="en-GB" sz="1800" dirty="0" smtClean="0"/>
          </a:p>
          <a:p>
            <a:pPr marL="0" lvl="0" indent="0" eaLnBrk="0" fontAlgn="base" hangingPunct="0">
              <a:lnSpc>
                <a:spcPct val="100000"/>
              </a:lnSpc>
              <a:spcBef>
                <a:spcPct val="0"/>
              </a:spcBef>
              <a:spcAft>
                <a:spcPct val="0"/>
              </a:spcAft>
              <a:buClrTx/>
              <a:buSzTx/>
              <a:buFontTx/>
              <a:buChar char="•"/>
            </a:pPr>
            <a:r>
              <a:rPr lang="en-GB" sz="1800" dirty="0" smtClean="0"/>
              <a:t> </a:t>
            </a:r>
            <a:r>
              <a:rPr kumimoji="0" lang="en-US" altLang="en-US" sz="1800" b="1" i="0" u="none" strike="noStrike" cap="none" normalizeH="0" baseline="0" dirty="0" smtClean="0">
                <a:ln>
                  <a:noFill/>
                </a:ln>
                <a:solidFill>
                  <a:schemeClr val="tx1"/>
                </a:solidFill>
                <a:effectLst/>
                <a:latin typeface="Arial" panose="020B0604020202020204" pitchFamily="34" charset="0"/>
              </a:rPr>
              <a:t>Working Together to Safeguard Children (WTSC)</a:t>
            </a:r>
            <a:r>
              <a:rPr kumimoji="0" lang="en-US" altLang="en-US" sz="1800" b="0" i="0" u="none" strike="noStrike" cap="none" normalizeH="0" baseline="0" dirty="0" smtClean="0">
                <a:ln>
                  <a:noFill/>
                </a:ln>
                <a:solidFill>
                  <a:schemeClr val="tx1"/>
                </a:solidFill>
                <a:effectLst/>
                <a:latin typeface="Arial" panose="020B0604020202020204" pitchFamily="34" charset="0"/>
              </a:rPr>
              <a:t> </a:t>
            </a:r>
            <a:r>
              <a:rPr kumimoji="0" lang="en-US" altLang="en-US" sz="1800" b="0" i="0" u="none" strike="noStrike" cap="none" normalizeH="0" baseline="0" dirty="0" smtClean="0">
                <a:ln>
                  <a:noFill/>
                </a:ln>
                <a:solidFill>
                  <a:schemeClr val="tx1"/>
                </a:solidFill>
                <a:effectLst/>
              </a:rPr>
              <a:t>–</a:t>
            </a:r>
            <a:r>
              <a:rPr lang="en-GB" sz="1800" dirty="0" smtClean="0"/>
              <a:t>provides </a:t>
            </a:r>
            <a:r>
              <a:rPr lang="en-GB" sz="1800" dirty="0"/>
              <a:t>statutory guidance for</a:t>
            </a:r>
            <a:r>
              <a:rPr lang="en-GB" sz="1800" b="1" dirty="0"/>
              <a:t> settings where work and activities relate to </a:t>
            </a:r>
            <a:r>
              <a:rPr lang="en-GB" sz="1800" b="1" dirty="0" smtClean="0"/>
              <a:t>children such as education. </a:t>
            </a:r>
            <a:r>
              <a:rPr lang="en-GB" sz="1800" dirty="0" smtClean="0"/>
              <a:t>The </a:t>
            </a:r>
            <a:r>
              <a:rPr lang="en-GB" sz="1800" dirty="0"/>
              <a:t>guidance is </a:t>
            </a:r>
            <a:r>
              <a:rPr lang="en-GB" sz="1800" dirty="0" smtClean="0"/>
              <a:t>issued </a:t>
            </a:r>
            <a:r>
              <a:rPr lang="en-GB" sz="1800" dirty="0"/>
              <a:t>by law, meaning time must be taken to understand and follow it. </a:t>
            </a:r>
            <a:r>
              <a:rPr kumimoji="0" lang="en-US" altLang="en-US" sz="1800" b="0" i="0" u="none" strike="noStrike" cap="none" normalizeH="0" baseline="0" dirty="0" smtClean="0">
                <a:ln>
                  <a:noFill/>
                </a:ln>
                <a:solidFill>
                  <a:schemeClr val="tx1"/>
                </a:solidFill>
                <a:effectLst/>
              </a:rPr>
              <a:t>emphasizes multi-agency </a:t>
            </a:r>
            <a:r>
              <a:rPr lang="en-US" altLang="en-US" sz="1800" dirty="0"/>
              <a:t>cooperation (Miller, 2024</a:t>
            </a:r>
            <a:r>
              <a:rPr lang="en-US" altLang="en-US" sz="1800" dirty="0" smtClean="0"/>
              <a:t>).</a:t>
            </a:r>
            <a:endParaRPr kumimoji="0" lang="en-US" altLang="en-US" sz="1800" b="0" i="0" u="none" strike="noStrike" cap="none" normalizeH="0" baseline="0" dirty="0" smtClean="0">
              <a:ln>
                <a:noFill/>
              </a:ln>
              <a:solidFill>
                <a:schemeClr val="tx1"/>
              </a:solidFill>
              <a:effectLst/>
            </a:endParaRPr>
          </a:p>
          <a:p>
            <a:pPr marL="0" lvl="0" indent="0" eaLnBrk="0" fontAlgn="base" hangingPunct="0">
              <a:lnSpc>
                <a:spcPct val="100000"/>
              </a:lnSpc>
              <a:spcBef>
                <a:spcPct val="0"/>
              </a:spcBef>
              <a:spcAft>
                <a:spcPct val="0"/>
              </a:spcAft>
              <a:buClrTx/>
              <a:buSzTx/>
              <a:buFontTx/>
              <a:buChar char="•"/>
            </a:pPr>
            <a:endParaRPr kumimoji="0" lang="en-US" altLang="en-US" sz="1800" b="0" i="0" u="none" strike="noStrike" cap="none" normalizeH="0" baseline="0" dirty="0" smtClean="0">
              <a:ln>
                <a:noFill/>
              </a:ln>
              <a:solidFill>
                <a:schemeClr val="tx1"/>
              </a:solidFill>
              <a:effectLst/>
            </a:endParaRPr>
          </a:p>
          <a:p>
            <a:pPr marL="0" lvl="0" indent="0" eaLnBrk="0" fontAlgn="base" hangingPunct="0">
              <a:lnSpc>
                <a:spcPct val="100000"/>
              </a:lnSpc>
              <a:spcBef>
                <a:spcPct val="0"/>
              </a:spcBef>
              <a:spcAft>
                <a:spcPct val="0"/>
              </a:spcAft>
              <a:buClrTx/>
              <a:buSzTx/>
              <a:buFontTx/>
              <a:buChar char="•"/>
            </a:pPr>
            <a:r>
              <a:rPr kumimoji="0" lang="en-US" altLang="en-US" sz="1800" b="1" i="0" u="none" strike="noStrike" cap="none" normalizeH="0" baseline="0" dirty="0" smtClean="0">
                <a:ln>
                  <a:noFill/>
                </a:ln>
                <a:solidFill>
                  <a:schemeClr val="tx1"/>
                </a:solidFill>
                <a:effectLst/>
                <a:latin typeface="Arial" panose="020B0604020202020204" pitchFamily="34" charset="0"/>
              </a:rPr>
              <a:t>Education Act 2002</a:t>
            </a:r>
            <a:r>
              <a:rPr kumimoji="0" lang="en-US" altLang="en-US" sz="1800" b="0" i="0" u="none" strike="noStrike" cap="none" normalizeH="0" baseline="0" dirty="0" smtClean="0">
                <a:ln>
                  <a:noFill/>
                </a:ln>
                <a:solidFill>
                  <a:schemeClr val="tx1"/>
                </a:solidFill>
                <a:effectLst/>
                <a:latin typeface="Arial" panose="020B0604020202020204" pitchFamily="34" charset="0"/>
              </a:rPr>
              <a:t> –</a:t>
            </a:r>
            <a:r>
              <a:rPr kumimoji="0" lang="en-US" altLang="en-US" sz="1800" b="0" i="0" u="none" strike="noStrike" cap="none" normalizeH="0" dirty="0" smtClean="0">
                <a:ln>
                  <a:noFill/>
                </a:ln>
                <a:solidFill>
                  <a:schemeClr val="tx1"/>
                </a:solidFill>
                <a:effectLst/>
                <a:latin typeface="Arial" panose="020B0604020202020204" pitchFamily="34" charset="0"/>
              </a:rPr>
              <a:t> </a:t>
            </a:r>
            <a:r>
              <a:rPr lang="en-GB" sz="1800" dirty="0" smtClean="0"/>
              <a:t>places </a:t>
            </a:r>
            <a:r>
              <a:rPr lang="en-GB" sz="1800" dirty="0"/>
              <a:t>a statutory duty on schools and educational institutions to safeguard and promote the welfare of children. Section 175 requires maintained schools and local authorities to have measures in place that protect children from </a:t>
            </a:r>
            <a:r>
              <a:rPr lang="en-GB" sz="1800" dirty="0"/>
              <a:t>harm (</a:t>
            </a:r>
            <a:r>
              <a:rPr lang="en-GB" sz="1800" dirty="0" err="1"/>
              <a:t>Pajor</a:t>
            </a:r>
            <a:r>
              <a:rPr lang="en-GB" sz="1800" dirty="0"/>
              <a:t>, 2025</a:t>
            </a:r>
            <a:r>
              <a:rPr lang="en-GB" sz="1800" dirty="0" smtClean="0"/>
              <a:t>).</a:t>
            </a: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pic>
        <p:nvPicPr>
          <p:cNvPr id="6" name="Picture 5"/>
          <p:cNvPicPr>
            <a:picLocks noChangeAspect="1"/>
          </p:cNvPicPr>
          <p:nvPr/>
        </p:nvPicPr>
        <p:blipFill>
          <a:blip r:embed="rId2"/>
          <a:stretch>
            <a:fillRect/>
          </a:stretch>
        </p:blipFill>
        <p:spPr>
          <a:xfrm>
            <a:off x="316396" y="232383"/>
            <a:ext cx="2595769" cy="1730513"/>
          </a:xfrm>
          <a:prstGeom prst="rect">
            <a:avLst/>
          </a:prstGeom>
        </p:spPr>
      </p:pic>
    </p:spTree>
    <p:extLst>
      <p:ext uri="{BB962C8B-B14F-4D97-AF65-F5344CB8AC3E}">
        <p14:creationId xmlns:p14="http://schemas.microsoft.com/office/powerpoint/2010/main" val="37758556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t>How National Policies Support Mental Health in Education</a:t>
            </a:r>
          </a:p>
        </p:txBody>
      </p:sp>
      <p:sp>
        <p:nvSpPr>
          <p:cNvPr id="5" name="Rectangle 4"/>
          <p:cNvSpPr/>
          <p:nvPr/>
        </p:nvSpPr>
        <p:spPr>
          <a:xfrm>
            <a:off x="69575" y="1699591"/>
            <a:ext cx="4740964" cy="2355574"/>
          </a:xfrm>
          <a:prstGeom prst="rect">
            <a:avLst/>
          </a:prstGeom>
          <a:solidFill>
            <a:schemeClr val="accent3">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t>KCSIE (Updated 2023) </a:t>
            </a:r>
            <a:r>
              <a:rPr lang="en-GB" dirty="0" smtClean="0"/>
              <a:t>-the KCSIE </a:t>
            </a:r>
            <a:r>
              <a:rPr lang="en-GB" dirty="0"/>
              <a:t>guidelines </a:t>
            </a:r>
            <a:r>
              <a:rPr lang="en-GB" dirty="0" smtClean="0"/>
              <a:t>has put increased </a:t>
            </a:r>
            <a:r>
              <a:rPr lang="en-GB" dirty="0"/>
              <a:t>emphasis on mental health and wellbeing. The new guidelines recognise the vital role </a:t>
            </a:r>
            <a:r>
              <a:rPr lang="en-GB" dirty="0" smtClean="0"/>
              <a:t>schools have in the lives of </a:t>
            </a:r>
            <a:r>
              <a:rPr lang="en-GB" dirty="0"/>
              <a:t>children (Kidd, 2023</a:t>
            </a:r>
            <a:r>
              <a:rPr lang="en-GB" dirty="0" smtClean="0"/>
              <a:t>).</a:t>
            </a:r>
            <a:endParaRPr lang="en-GB" dirty="0"/>
          </a:p>
        </p:txBody>
      </p:sp>
      <p:sp>
        <p:nvSpPr>
          <p:cNvPr id="6" name="Rectangle 5"/>
          <p:cNvSpPr/>
          <p:nvPr/>
        </p:nvSpPr>
        <p:spPr>
          <a:xfrm>
            <a:off x="4114799" y="3690766"/>
            <a:ext cx="4035287" cy="1073426"/>
          </a:xfrm>
          <a:prstGeom prst="rect">
            <a:avLst/>
          </a:prstGeom>
          <a:solidFill>
            <a:schemeClr val="accent1">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Schools promoting a safe environments and early intervention.</a:t>
            </a:r>
            <a:endParaRPr lang="en-GB" dirty="0"/>
          </a:p>
        </p:txBody>
      </p:sp>
      <p:sp>
        <p:nvSpPr>
          <p:cNvPr id="7" name="Rectangle 6"/>
          <p:cNvSpPr/>
          <p:nvPr/>
        </p:nvSpPr>
        <p:spPr>
          <a:xfrm>
            <a:off x="432352" y="4664801"/>
            <a:ext cx="4015409" cy="1427886"/>
          </a:xfrm>
          <a:prstGeom prst="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Schools and colleges are also part of a wider safeguarding operation that includes local authorities, health, and police (GOV.UK, 2025)</a:t>
            </a:r>
          </a:p>
        </p:txBody>
      </p:sp>
      <p:sp>
        <p:nvSpPr>
          <p:cNvPr id="8" name="Rectangle 7"/>
          <p:cNvSpPr/>
          <p:nvPr/>
        </p:nvSpPr>
        <p:spPr>
          <a:xfrm>
            <a:off x="5903845" y="2096672"/>
            <a:ext cx="5337313" cy="1766445"/>
          </a:xfrm>
          <a:prstGeom prst="rect">
            <a:avLst/>
          </a:prstGeom>
          <a:solidFill>
            <a:schemeClr val="bg1">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Integrated mental health within schools and education facilities such has councillors or Mental Health Support Teams (MHSTS). Embedding this can alleviate mental health challenges of pupils who suffer </a:t>
            </a:r>
            <a:r>
              <a:rPr lang="en-GB" dirty="0"/>
              <a:t>with them (NHS England, 2023) </a:t>
            </a:r>
          </a:p>
        </p:txBody>
      </p:sp>
      <p:sp>
        <p:nvSpPr>
          <p:cNvPr id="9" name="Content Placeholder 8"/>
          <p:cNvSpPr>
            <a:spLocks noGrp="1"/>
          </p:cNvSpPr>
          <p:nvPr>
            <p:ph idx="1"/>
          </p:nvPr>
        </p:nvSpPr>
        <p:spPr/>
        <p:txBody>
          <a:bodyPr/>
          <a:lstStyle/>
          <a:p>
            <a:endParaRPr lang="en-GB"/>
          </a:p>
        </p:txBody>
      </p:sp>
      <p:pic>
        <p:nvPicPr>
          <p:cNvPr id="10" name="Picture 9"/>
          <p:cNvPicPr>
            <a:picLocks noChangeAspect="1"/>
          </p:cNvPicPr>
          <p:nvPr/>
        </p:nvPicPr>
        <p:blipFill>
          <a:blip r:embed="rId2"/>
          <a:stretch>
            <a:fillRect/>
          </a:stretch>
        </p:blipFill>
        <p:spPr>
          <a:xfrm>
            <a:off x="6789008" y="4942625"/>
            <a:ext cx="4636804" cy="1915375"/>
          </a:xfrm>
          <a:prstGeom prst="rect">
            <a:avLst/>
          </a:prstGeom>
        </p:spPr>
      </p:pic>
    </p:spTree>
    <p:extLst>
      <p:ext uri="{BB962C8B-B14F-4D97-AF65-F5344CB8AC3E}">
        <p14:creationId xmlns:p14="http://schemas.microsoft.com/office/powerpoint/2010/main" val="33578099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4818" y="301160"/>
            <a:ext cx="7958331" cy="1077229"/>
          </a:xfrm>
        </p:spPr>
        <p:txBody>
          <a:bodyPr/>
          <a:lstStyle/>
          <a:p>
            <a:r>
              <a:rPr lang="en-GB" dirty="0" smtClean="0"/>
              <a:t>Reference List </a:t>
            </a:r>
            <a:endParaRPr lang="en-GB" dirty="0"/>
          </a:p>
        </p:txBody>
      </p:sp>
      <p:sp>
        <p:nvSpPr>
          <p:cNvPr id="4" name="Rectangle 1"/>
          <p:cNvSpPr>
            <a:spLocks noGrp="1" noChangeArrowheads="1"/>
          </p:cNvSpPr>
          <p:nvPr>
            <p:ph idx="1"/>
          </p:nvPr>
        </p:nvSpPr>
        <p:spPr bwMode="auto">
          <a:xfrm>
            <a:off x="1023732" y="838173"/>
            <a:ext cx="10142756" cy="57246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indent="0" eaLnBrk="0" fontAlgn="base" hangingPunct="0">
              <a:lnSpc>
                <a:spcPct val="100000"/>
              </a:lnSpc>
              <a:spcBef>
                <a:spcPct val="0"/>
              </a:spcBef>
              <a:spcAft>
                <a:spcPct val="0"/>
              </a:spcAft>
              <a:buClrTx/>
              <a:buSzTx/>
              <a:buNone/>
            </a:pPr>
            <a:r>
              <a:rPr kumimoji="0" lang="en-US" altLang="en-US" sz="12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Department for Education (2010). </a:t>
            </a:r>
            <a:r>
              <a:rPr kumimoji="0" lang="en-US" altLang="en-US" sz="1200" b="0" i="1"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United Nations Convention on the Rights of the Child (UNCRC): How Legislation Underpins Implementation in England</a:t>
            </a:r>
            <a:r>
              <a:rPr kumimoji="0" lang="en-US" altLang="en-US" sz="12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[online] GOV.UK. Available at: </a:t>
            </a:r>
            <a:r>
              <a:rPr kumimoji="0" lang="en-US" altLang="en-US" sz="12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hlinkClick r:id="rId2"/>
              </a:rPr>
              <a:t>https://www.gov.uk/government/publications/united-nations-convention-on-the-rights-of-the-child-uncrc-how-legislation-underpins-implementation-in-england</a:t>
            </a:r>
            <a:r>
              <a:rPr kumimoji="0" lang="en-US" altLang="en-US" sz="12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t>
            </a:r>
            <a:r>
              <a:rPr lang="en-US" altLang="en-US" sz="1200" dirty="0">
                <a:latin typeface="Times New Roman" panose="02020603050405020304" pitchFamily="18" charset="0"/>
                <a:cs typeface="Times New Roman" panose="02020603050405020304" pitchFamily="18" charset="0"/>
              </a:rPr>
              <a:t>[Accessed 25 Apr. 2025].</a:t>
            </a:r>
            <a:endParaRPr lang="en-US" altLang="en-US" sz="12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smtClean="0">
              <a:ln>
                <a:noFill/>
              </a:ln>
              <a:solidFill>
                <a:schemeClr val="tx1"/>
              </a:solidFill>
              <a:effectLst/>
            </a:endParaRPr>
          </a:p>
          <a:p>
            <a:pPr marL="0" indent="0" eaLnBrk="0" fontAlgn="base" hangingPunct="0">
              <a:lnSpc>
                <a:spcPct val="100000"/>
              </a:lnSpc>
              <a:spcBef>
                <a:spcPct val="0"/>
              </a:spcBef>
              <a:spcAft>
                <a:spcPct val="0"/>
              </a:spcAft>
              <a:buClrTx/>
              <a:buSzTx/>
              <a:buNone/>
            </a:pPr>
            <a:r>
              <a:rPr kumimoji="0" lang="en-US" altLang="en-US" sz="12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Foster, D. (2024). An Overview of Child Protection Legislation in England. </a:t>
            </a:r>
            <a:r>
              <a:rPr kumimoji="0" lang="en-US" altLang="en-US" sz="1200" b="0" i="1"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commonslibrary.parliament.uk</a:t>
            </a:r>
            <a:r>
              <a:rPr kumimoji="0" lang="en-US" altLang="en-US" sz="12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[online] 1(6787). Available at: </a:t>
            </a:r>
            <a:r>
              <a:rPr kumimoji="0" lang="en-US" altLang="en-US" sz="12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hlinkClick r:id="rId3"/>
              </a:rPr>
              <a:t>https://commonslibrary.parliament.uk/research-briefings/sn06787/</a:t>
            </a:r>
            <a:r>
              <a:rPr kumimoji="0" lang="en-US" altLang="en-US" sz="12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t>
            </a:r>
            <a:r>
              <a:rPr lang="en-US" altLang="en-US" sz="1200" dirty="0">
                <a:latin typeface="Times New Roman" panose="02020603050405020304" pitchFamily="18" charset="0"/>
                <a:cs typeface="Times New Roman" panose="02020603050405020304" pitchFamily="18" charset="0"/>
              </a:rPr>
              <a:t>[Accessed 25 Apr. 2025].</a:t>
            </a:r>
            <a:endParaRPr lang="en-US" altLang="en-US" sz="12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smtClean="0">
              <a:ln>
                <a:noFill/>
              </a:ln>
              <a:solidFill>
                <a:schemeClr val="tx1"/>
              </a:solidFill>
              <a:effectLst/>
            </a:endParaRPr>
          </a:p>
          <a:p>
            <a:pPr marL="0" indent="0" eaLnBrk="0" fontAlgn="base" hangingPunct="0">
              <a:lnSpc>
                <a:spcPct val="100000"/>
              </a:lnSpc>
              <a:spcBef>
                <a:spcPct val="0"/>
              </a:spcBef>
              <a:spcAft>
                <a:spcPct val="0"/>
              </a:spcAft>
              <a:buClrTx/>
              <a:buSzTx/>
              <a:buNone/>
            </a:pPr>
            <a:r>
              <a:rPr kumimoji="0" lang="en-US" altLang="en-US" sz="12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GOV.UK (2025). </a:t>
            </a:r>
            <a:r>
              <a:rPr kumimoji="0" lang="en-US" altLang="en-US" sz="1200" b="0" i="1"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Keeping children safe in education settings: everything you need to know   – The Education Hub</a:t>
            </a:r>
            <a:r>
              <a:rPr kumimoji="0" lang="en-US" altLang="en-US" sz="12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[online] Blog.gov.uk. Available at: </a:t>
            </a:r>
            <a:r>
              <a:rPr kumimoji="0" lang="en-US" altLang="en-US" sz="12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hlinkClick r:id="rId4"/>
              </a:rPr>
              <a:t>https://educationhub.blog.gov.uk/2025/02/keeping-children-safe-in-education-settings-everything-you-need-to-know/</a:t>
            </a:r>
            <a:r>
              <a:rPr kumimoji="0" lang="en-US" altLang="en-US" sz="12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t>
            </a:r>
            <a:r>
              <a:rPr lang="en-US" altLang="en-US" sz="1200" dirty="0">
                <a:latin typeface="Times New Roman" panose="02020603050405020304" pitchFamily="18" charset="0"/>
                <a:cs typeface="Times New Roman" panose="02020603050405020304" pitchFamily="18" charset="0"/>
              </a:rPr>
              <a:t>[Accessed 25 Apr. 2025].</a:t>
            </a:r>
            <a:endParaRPr lang="en-US" altLang="en-US" sz="12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smtClean="0">
              <a:ln>
                <a:noFill/>
              </a:ln>
              <a:solidFill>
                <a:schemeClr val="tx1"/>
              </a:solidFill>
              <a:effectLst/>
            </a:endParaRPr>
          </a:p>
          <a:p>
            <a:pPr marL="0" indent="0" eaLnBrk="0" fontAlgn="base" hangingPunct="0">
              <a:lnSpc>
                <a:spcPct val="100000"/>
              </a:lnSpc>
              <a:spcBef>
                <a:spcPct val="0"/>
              </a:spcBef>
              <a:spcAft>
                <a:spcPct val="0"/>
              </a:spcAft>
              <a:buClrTx/>
              <a:buSzTx/>
              <a:buNone/>
            </a:pPr>
            <a:r>
              <a:rPr kumimoji="0" lang="en-US" altLang="en-US" sz="12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Kidd, O. (2023). </a:t>
            </a:r>
            <a:r>
              <a:rPr kumimoji="0" lang="en-US" altLang="en-US" sz="1200" b="0" i="1"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Ensuring Child Safety in Education: A Closer Look at the KCSIE 2023 Updates</a:t>
            </a:r>
            <a:r>
              <a:rPr kumimoji="0" lang="en-US" altLang="en-US" sz="12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[online] Sync. Available at: </a:t>
            </a:r>
            <a:r>
              <a:rPr kumimoji="0" lang="en-US" altLang="en-US" sz="12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hlinkClick r:id="rId5"/>
              </a:rPr>
              <a:t>https://www.wearesync.co.uk/all/ensuring-child-safety-in-education-a-closer-look-at-the-kcsie-2023-updates/</a:t>
            </a:r>
            <a:r>
              <a:rPr kumimoji="0" lang="en-US" altLang="en-US" sz="12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t>
            </a:r>
            <a:r>
              <a:rPr lang="en-US" altLang="en-US" sz="1200" dirty="0">
                <a:latin typeface="Times New Roman" panose="02020603050405020304" pitchFamily="18" charset="0"/>
                <a:cs typeface="Times New Roman" panose="02020603050405020304" pitchFamily="18" charset="0"/>
              </a:rPr>
              <a:t>[Accessed 25 Apr. 2025].</a:t>
            </a:r>
            <a:endParaRPr lang="en-US" altLang="en-US" sz="12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smtClean="0">
              <a:ln>
                <a:noFill/>
              </a:ln>
              <a:solidFill>
                <a:schemeClr val="tx1"/>
              </a:solidFill>
              <a:effectLst/>
            </a:endParaRPr>
          </a:p>
          <a:p>
            <a:pPr marL="0" indent="0" eaLnBrk="0" fontAlgn="base" hangingPunct="0">
              <a:lnSpc>
                <a:spcPct val="100000"/>
              </a:lnSpc>
              <a:spcBef>
                <a:spcPct val="0"/>
              </a:spcBef>
              <a:spcAft>
                <a:spcPct val="0"/>
              </a:spcAft>
              <a:buClrTx/>
              <a:buSzTx/>
              <a:buNone/>
            </a:pPr>
            <a:r>
              <a:rPr kumimoji="0" lang="en-US" altLang="en-US" sz="12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Local Government Association (2017). </a:t>
            </a:r>
            <a:r>
              <a:rPr kumimoji="0" lang="en-US" altLang="en-US" sz="1200" b="0" i="1"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Get in on the Act</a:t>
            </a:r>
            <a:r>
              <a:rPr kumimoji="0" lang="en-US" altLang="en-US" sz="12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[online] Available at: </a:t>
            </a:r>
            <a:r>
              <a:rPr kumimoji="0" lang="en-US" altLang="en-US" sz="12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hlinkClick r:id="rId6"/>
              </a:rPr>
              <a:t>https://www.local.gov.uk/sites/default/files/documents/9.36_Get_in_on_the_Act_-_Children_02%20web.pdf</a:t>
            </a:r>
            <a:r>
              <a:rPr kumimoji="0" lang="en-US" altLang="en-US" sz="12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t>
            </a:r>
            <a:r>
              <a:rPr lang="en-US" altLang="en-US" sz="1200" dirty="0">
                <a:latin typeface="Times New Roman" panose="02020603050405020304" pitchFamily="18" charset="0"/>
                <a:cs typeface="Times New Roman" panose="02020603050405020304" pitchFamily="18" charset="0"/>
              </a:rPr>
              <a:t>[Accessed 25 Apr. 2025].</a:t>
            </a:r>
            <a:endParaRPr lang="en-US" altLang="en-US" sz="12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smtClean="0">
              <a:ln>
                <a:noFill/>
              </a:ln>
              <a:solidFill>
                <a:schemeClr val="tx1"/>
              </a:solidFill>
              <a:effectLst/>
            </a:endParaRPr>
          </a:p>
          <a:p>
            <a:pPr marL="0" indent="0" eaLnBrk="0" fontAlgn="base" hangingPunct="0">
              <a:lnSpc>
                <a:spcPct val="100000"/>
              </a:lnSpc>
              <a:spcBef>
                <a:spcPct val="0"/>
              </a:spcBef>
              <a:spcAft>
                <a:spcPct val="0"/>
              </a:spcAft>
              <a:buClrTx/>
              <a:buSzTx/>
              <a:buNone/>
            </a:pPr>
            <a:r>
              <a:rPr kumimoji="0" lang="en-US" altLang="en-US" sz="12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Miller, J. (2024). </a:t>
            </a:r>
            <a:r>
              <a:rPr kumimoji="0" lang="en-US" altLang="en-US" sz="1200" b="0" i="1"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Working Together to Safeguard Children: Key Points and Changes</a:t>
            </a:r>
            <a:r>
              <a:rPr kumimoji="0" lang="en-US" altLang="en-US" sz="12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[online] The Hub | High Speed Training. Available at: </a:t>
            </a:r>
            <a:r>
              <a:rPr kumimoji="0" lang="en-US" altLang="en-US" sz="12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hlinkClick r:id="rId7"/>
              </a:rPr>
              <a:t>https://www.highspeedtraining.co.uk/hub/working-together-to-safeguard-children/</a:t>
            </a:r>
            <a:r>
              <a:rPr kumimoji="0" lang="en-US" altLang="en-US" sz="12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t>
            </a:r>
            <a:r>
              <a:rPr lang="en-US" altLang="en-US" sz="1200" dirty="0">
                <a:latin typeface="Times New Roman" panose="02020603050405020304" pitchFamily="18" charset="0"/>
                <a:cs typeface="Times New Roman" panose="02020603050405020304" pitchFamily="18" charset="0"/>
              </a:rPr>
              <a:t>[Accessed 25 Apr. 2025].</a:t>
            </a:r>
            <a:endParaRPr lang="en-US" altLang="en-US" sz="12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smtClean="0">
              <a:ln>
                <a:noFill/>
              </a:ln>
              <a:solidFill>
                <a:schemeClr val="tx1"/>
              </a:solidFill>
              <a:effectLst/>
            </a:endParaRPr>
          </a:p>
          <a:p>
            <a:pPr marL="0" indent="0" eaLnBrk="0" fontAlgn="base" hangingPunct="0">
              <a:lnSpc>
                <a:spcPct val="100000"/>
              </a:lnSpc>
              <a:spcBef>
                <a:spcPct val="0"/>
              </a:spcBef>
              <a:spcAft>
                <a:spcPct val="0"/>
              </a:spcAft>
              <a:buClrTx/>
              <a:buSzTx/>
              <a:buNone/>
            </a:pPr>
            <a:r>
              <a:rPr kumimoji="0" lang="en-US" altLang="en-US" sz="12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NHS England (2023). </a:t>
            </a:r>
            <a:r>
              <a:rPr kumimoji="0" lang="en-US" altLang="en-US" sz="1200" b="0" i="1"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NHS England» New mental health support in schools and colleges and faster access to NHS care</a:t>
            </a:r>
            <a:r>
              <a:rPr kumimoji="0" lang="en-US" altLang="en-US" sz="12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[online] England.nhs.uk. Available at: </a:t>
            </a:r>
            <a:r>
              <a:rPr kumimoji="0" lang="en-US" altLang="en-US" sz="12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hlinkClick r:id="rId8"/>
              </a:rPr>
              <a:t>https://www.england.nhs.uk/mental-health/cyp/trailblazers/</a:t>
            </a:r>
            <a:r>
              <a:rPr kumimoji="0" lang="en-US" altLang="en-US" sz="12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t>
            </a:r>
            <a:r>
              <a:rPr lang="en-US" altLang="en-US" sz="1200" dirty="0">
                <a:latin typeface="Times New Roman" panose="02020603050405020304" pitchFamily="18" charset="0"/>
                <a:cs typeface="Times New Roman" panose="02020603050405020304" pitchFamily="18" charset="0"/>
              </a:rPr>
              <a:t>[Accessed 25 Apr. 2025].</a:t>
            </a:r>
            <a:endParaRPr lang="en-US" altLang="en-US" sz="12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smtClean="0">
              <a:ln>
                <a:noFill/>
              </a:ln>
              <a:solidFill>
                <a:schemeClr val="tx1"/>
              </a:solidFill>
              <a:effectLst/>
            </a:endParaRPr>
          </a:p>
          <a:p>
            <a:pPr marL="0" indent="0" eaLnBrk="0" fontAlgn="base" hangingPunct="0">
              <a:lnSpc>
                <a:spcPct val="100000"/>
              </a:lnSpc>
              <a:spcBef>
                <a:spcPct val="0"/>
              </a:spcBef>
              <a:spcAft>
                <a:spcPct val="0"/>
              </a:spcAft>
              <a:buClrTx/>
              <a:buSzTx/>
              <a:buNone/>
            </a:pPr>
            <a:r>
              <a:rPr kumimoji="0" lang="en-US" altLang="en-US" sz="12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NSPCC Learning (2024). </a:t>
            </a:r>
            <a:r>
              <a:rPr kumimoji="0" lang="en-US" altLang="en-US" sz="1200" b="0" i="1"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Keeping children safe in education -updates from 2022, 2023 and 2024 CASPAR briefing on key updates to statutory guidance for schools in Background to the statutory guidance</a:t>
            </a:r>
            <a:r>
              <a:rPr kumimoji="0" lang="en-US" altLang="en-US" sz="12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[online] Available at: </a:t>
            </a:r>
            <a:r>
              <a:rPr kumimoji="0" lang="en-US" altLang="en-US" sz="12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hlinkClick r:id="rId9"/>
              </a:rPr>
              <a:t>https://learning.nspcc.org.uk/media/jvzhssj3/kcsie-2024-update.pdf</a:t>
            </a:r>
            <a:r>
              <a:rPr kumimoji="0" lang="en-US" altLang="en-US" sz="12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t>
            </a:r>
            <a:r>
              <a:rPr lang="en-US" altLang="en-US" sz="1200" dirty="0">
                <a:latin typeface="Times New Roman" panose="02020603050405020304" pitchFamily="18" charset="0"/>
                <a:cs typeface="Times New Roman" panose="02020603050405020304" pitchFamily="18" charset="0"/>
              </a:rPr>
              <a:t>[Accessed 25 Apr. 2025].</a:t>
            </a:r>
            <a:endParaRPr lang="en-US" altLang="en-US" sz="12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smtClean="0">
              <a:ln>
                <a:noFill/>
              </a:ln>
              <a:solidFill>
                <a:schemeClr val="tx1"/>
              </a:solidFill>
              <a:effectLst/>
            </a:endParaRPr>
          </a:p>
          <a:p>
            <a:pPr marL="0" indent="0" eaLnBrk="0" fontAlgn="base" hangingPunct="0">
              <a:lnSpc>
                <a:spcPct val="100000"/>
              </a:lnSpc>
              <a:spcBef>
                <a:spcPct val="0"/>
              </a:spcBef>
              <a:spcAft>
                <a:spcPct val="0"/>
              </a:spcAft>
              <a:buClrTx/>
              <a:buSzTx/>
              <a:buNone/>
            </a:pPr>
            <a:r>
              <a:rPr kumimoji="0" lang="en-US" altLang="en-US" sz="1200" b="0" i="0" u="none" strike="noStrike" cap="none" normalizeH="0" baseline="0" dirty="0" err="1" smtClean="0">
                <a:ln>
                  <a:noFill/>
                </a:ln>
                <a:solidFill>
                  <a:schemeClr val="tx1"/>
                </a:solidFill>
                <a:effectLst/>
                <a:latin typeface="Times New Roman" panose="02020603050405020304" pitchFamily="18" charset="0"/>
                <a:cs typeface="Times New Roman" panose="02020603050405020304" pitchFamily="18" charset="0"/>
              </a:rPr>
              <a:t>Pajor</a:t>
            </a:r>
            <a:r>
              <a:rPr kumimoji="0" lang="en-US" altLang="en-US" sz="12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K. (2025). </a:t>
            </a:r>
            <a:r>
              <a:rPr kumimoji="0" lang="en-US" altLang="en-US" sz="1200" b="0" i="1"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Safeguarding in Education: A Guide for Teachers and Staff</a:t>
            </a:r>
            <a:r>
              <a:rPr kumimoji="0" lang="en-US" altLang="en-US" sz="12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[online] Learn Q. Available at: </a:t>
            </a:r>
            <a:r>
              <a:rPr kumimoji="0" lang="en-US" altLang="en-US" sz="12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hlinkClick r:id="rId10"/>
              </a:rPr>
              <a:t>https://learnq.co.uk/blog/safeguarding/safeguarding-in-education-a-guide-for-all-staff-blog-learn-q/</a:t>
            </a:r>
            <a:r>
              <a:rPr kumimoji="0" lang="en-US" altLang="en-US" sz="12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a:t>
            </a:r>
            <a:r>
              <a:rPr lang="en-US" altLang="en-US" sz="1200" dirty="0">
                <a:latin typeface="Times New Roman" panose="02020603050405020304" pitchFamily="18" charset="0"/>
                <a:cs typeface="Times New Roman" panose="02020603050405020304" pitchFamily="18" charset="0"/>
              </a:rPr>
              <a:t>[Accessed 25 Apr. 2025].</a:t>
            </a:r>
            <a:endParaRPr lang="en-US" altLang="en-US" sz="12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Stickler, A. (2025). </a:t>
            </a:r>
            <a:r>
              <a:rPr kumimoji="0" lang="en-US" altLang="en-US" sz="1200" b="0" i="1"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BBC - Radio4 - Today - NSPCC</a:t>
            </a:r>
            <a:r>
              <a:rPr kumimoji="0" lang="en-US" altLang="en-US" sz="1200" b="0" i="0" u="none" strike="noStrike" cap="none" normalizeH="0" baseline="0" dirty="0" smtClean="0">
                <a:ln>
                  <a:noFill/>
                </a:ln>
                <a:solidFill>
                  <a:schemeClr val="tx1"/>
                </a:solidFill>
                <a:effectLst/>
                <a:latin typeface="Times New Roman" panose="02020603050405020304" pitchFamily="18" charset="0"/>
                <a:cs typeface="Times New Roman" panose="02020603050405020304" pitchFamily="18" charset="0"/>
              </a:rPr>
              <a:t>. [online] Bbc.co.uk. Available at: https://www.bbc.co.uk/radio4/today/reports/archive/features/nspcc.shtml [Accessed 25 Apr. 2025].</a:t>
            </a:r>
            <a:endParaRPr kumimoji="0" lang="en-US" altLang="en-US" sz="12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12407446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E38766F-4A4C-4A97-A586-D473DB738966}">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209D4EA3-187B-4130-8E4D-A4F81F967848}">
  <ds:schemaRefs>
    <ds:schemaRef ds:uri="http://schemas.microsoft.com/sharepoint/v3/contenttype/forms"/>
  </ds:schemaRefs>
</ds:datastoreItem>
</file>

<file path=customXml/itemProps3.xml><?xml version="1.0" encoding="utf-8"?>
<ds:datastoreItem xmlns:ds="http://schemas.openxmlformats.org/officeDocument/2006/customXml" ds:itemID="{A15A3BA9-6D02-4532-AB7C-88A97C6EE27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Vivid circles presentation</Template>
  <TotalTime>0</TotalTime>
  <Words>458</Words>
  <Application>Microsoft Office PowerPoint</Application>
  <PresentationFormat>Widescreen</PresentationFormat>
  <Paragraphs>41</Paragraphs>
  <Slides>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vt:i4>
      </vt:variant>
    </vt:vector>
  </HeadingPairs>
  <TitlesOfParts>
    <vt:vector size="12" baseType="lpstr">
      <vt:lpstr>Arial</vt:lpstr>
      <vt:lpstr>Calibri</vt:lpstr>
      <vt:lpstr>MS Shell Dlg 2</vt:lpstr>
      <vt:lpstr>Times New Roman</vt:lpstr>
      <vt:lpstr>Wingdings</vt:lpstr>
      <vt:lpstr>Wingdings 3</vt:lpstr>
      <vt:lpstr>Madison</vt:lpstr>
      <vt:lpstr>National Safeguarding in the UK – Legal and Policy </vt:lpstr>
      <vt:lpstr>PowerPoint Presentation</vt:lpstr>
      <vt:lpstr>UK Safeguarding Policies in Education</vt:lpstr>
      <vt:lpstr>How National Policies Support Mental Health in Education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2025-04-22T14:25:28Z</dcterms:created>
  <dcterms:modified xsi:type="dcterms:W3CDTF">2025-04-25T18:19:16Z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