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7"/>
  </p:notesMasterIdLst>
  <p:sldIdLst>
    <p:sldId id="352" r:id="rId2"/>
    <p:sldId id="307" r:id="rId3"/>
    <p:sldId id="308" r:id="rId4"/>
    <p:sldId id="309" r:id="rId5"/>
    <p:sldId id="310" r:id="rId6"/>
    <p:sldId id="311" r:id="rId7"/>
    <p:sldId id="312" r:id="rId8"/>
    <p:sldId id="321" r:id="rId9"/>
    <p:sldId id="313" r:id="rId10"/>
    <p:sldId id="314" r:id="rId11"/>
    <p:sldId id="315" r:id="rId12"/>
    <p:sldId id="316" r:id="rId13"/>
    <p:sldId id="317" r:id="rId14"/>
    <p:sldId id="318" r:id="rId15"/>
    <p:sldId id="319" r:id="rId16"/>
    <p:sldId id="281" r:id="rId17"/>
    <p:sldId id="282" r:id="rId18"/>
    <p:sldId id="283" r:id="rId19"/>
    <p:sldId id="323" r:id="rId20"/>
    <p:sldId id="324" r:id="rId21"/>
    <p:sldId id="325" r:id="rId22"/>
    <p:sldId id="326" r:id="rId23"/>
    <p:sldId id="327" r:id="rId24"/>
    <p:sldId id="328" r:id="rId25"/>
    <p:sldId id="330" r:id="rId26"/>
    <p:sldId id="331" r:id="rId27"/>
    <p:sldId id="332" r:id="rId28"/>
    <p:sldId id="333" r:id="rId29"/>
    <p:sldId id="334" r:id="rId30"/>
    <p:sldId id="337" r:id="rId31"/>
    <p:sldId id="340" r:id="rId32"/>
    <p:sldId id="341" r:id="rId33"/>
    <p:sldId id="350" r:id="rId34"/>
    <p:sldId id="338" r:id="rId35"/>
    <p:sldId id="342" r:id="rId36"/>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5pPr>
    <a:lvl6pPr marL="2286000" algn="l" defTabSz="457200" rtl="0" eaLnBrk="1" latinLnBrk="0" hangingPunct="1">
      <a:defRPr kern="1200">
        <a:solidFill>
          <a:schemeClr val="tx1"/>
        </a:solidFill>
        <a:latin typeface="Goudy Old Style" charset="0"/>
        <a:ea typeface="ＭＳ Ｐゴシック" charset="0"/>
        <a:cs typeface="ＭＳ Ｐゴシック" charset="0"/>
      </a:defRPr>
    </a:lvl6pPr>
    <a:lvl7pPr marL="2743200" algn="l" defTabSz="457200" rtl="0" eaLnBrk="1" latinLnBrk="0" hangingPunct="1">
      <a:defRPr kern="1200">
        <a:solidFill>
          <a:schemeClr val="tx1"/>
        </a:solidFill>
        <a:latin typeface="Goudy Old Style" charset="0"/>
        <a:ea typeface="ＭＳ Ｐゴシック" charset="0"/>
        <a:cs typeface="ＭＳ Ｐゴシック" charset="0"/>
      </a:defRPr>
    </a:lvl7pPr>
    <a:lvl8pPr marL="3200400" algn="l" defTabSz="457200" rtl="0" eaLnBrk="1" latinLnBrk="0" hangingPunct="1">
      <a:defRPr kern="1200">
        <a:solidFill>
          <a:schemeClr val="tx1"/>
        </a:solidFill>
        <a:latin typeface="Goudy Old Style" charset="0"/>
        <a:ea typeface="ＭＳ Ｐゴシック" charset="0"/>
        <a:cs typeface="ＭＳ Ｐゴシック" charset="0"/>
      </a:defRPr>
    </a:lvl8pPr>
    <a:lvl9pPr marL="3657600" algn="l" defTabSz="457200" rtl="0" eaLnBrk="1" latinLnBrk="0" hangingPunct="1">
      <a:defRPr kern="1200">
        <a:solidFill>
          <a:schemeClr val="tx1"/>
        </a:solidFill>
        <a:latin typeface="Goudy Old Style"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468"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5C6764-5412-7A4A-86EF-104DFCA18193}" type="datetimeFigureOut">
              <a:rPr lang="en-US" smtClean="0"/>
              <a:t>11/23/2015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2C0F86-3AAD-FE49-B6DC-3C3C550D61D5}" type="slidenum">
              <a:rPr lang="en-GB" smtClean="0"/>
              <a:t>‹#›</a:t>
            </a:fld>
            <a:endParaRPr lang="en-GB"/>
          </a:p>
        </p:txBody>
      </p:sp>
    </p:spTree>
    <p:extLst>
      <p:ext uri="{BB962C8B-B14F-4D97-AF65-F5344CB8AC3E}">
        <p14:creationId xmlns:p14="http://schemas.microsoft.com/office/powerpoint/2010/main" val="428807030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Jalal, p.56</a:t>
            </a:r>
          </a:p>
          <a:p>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3</a:t>
            </a:fld>
            <a:endParaRPr lang="en-GB"/>
          </a:p>
        </p:txBody>
      </p:sp>
    </p:spTree>
    <p:extLst>
      <p:ext uri="{BB962C8B-B14F-4D97-AF65-F5344CB8AC3E}">
        <p14:creationId xmlns:p14="http://schemas.microsoft.com/office/powerpoint/2010/main" val="3875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Mir </a:t>
            </a:r>
            <a:r>
              <a:rPr lang="en-GB" dirty="0" err="1" smtClean="0"/>
              <a:t>Zohair</a:t>
            </a:r>
            <a:r>
              <a:rPr lang="en-GB" dirty="0" smtClean="0"/>
              <a:t> Hussain, 62.</a:t>
            </a:r>
          </a:p>
          <a:p>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14</a:t>
            </a:fld>
            <a:endParaRPr lang="en-GB"/>
          </a:p>
        </p:txBody>
      </p:sp>
    </p:spTree>
    <p:extLst>
      <p:ext uri="{BB962C8B-B14F-4D97-AF65-F5344CB8AC3E}">
        <p14:creationId xmlns:p14="http://schemas.microsoft.com/office/powerpoint/2010/main" val="85201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lIns="45720" tIns="0" rIns="45720" bIns="0" rtlCol="0" anchor="b">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57200" y="6300788"/>
            <a:ext cx="1984375" cy="273050"/>
          </a:xfrm>
        </p:spPr>
        <p:txBody>
          <a:bodyPr/>
          <a:lstStyle>
            <a:lvl1pPr marL="0" algn="l" defTabSz="914400" rtl="0" eaLnBrk="1" latinLnBrk="0" hangingPunct="1">
              <a:defRPr sz="1100" kern="1200" smtClean="0">
                <a:solidFill>
                  <a:schemeClr val="tx1"/>
                </a:solidFill>
                <a:latin typeface="Rockwell" pitchFamily="18" charset="0"/>
                <a:ea typeface="+mn-ea"/>
                <a:cs typeface="+mn-cs"/>
              </a:defRPr>
            </a:lvl1pPr>
          </a:lstStyle>
          <a:p>
            <a:pPr>
              <a:defRPr/>
            </a:pPr>
            <a:fld id="{0DFF2BF1-597D-C74C-BD1F-791DCFA8797E}" type="datetimeFigureOut">
              <a:rPr lang="en-US"/>
              <a:pPr>
                <a:defRPr/>
              </a:pPr>
              <a:t>11/23/2015</a:t>
            </a:fld>
            <a:endParaRPr lang="en-US"/>
          </a:p>
        </p:txBody>
      </p:sp>
      <p:sp>
        <p:nvSpPr>
          <p:cNvPr id="5" name="Footer Placeholder 4"/>
          <p:cNvSpPr>
            <a:spLocks noGrp="1"/>
          </p:cNvSpPr>
          <p:nvPr>
            <p:ph type="ftr" sz="quarter" idx="11"/>
          </p:nvPr>
        </p:nvSpPr>
        <p:spPr>
          <a:xfrm>
            <a:off x="3959225" y="6300788"/>
            <a:ext cx="3813175" cy="273050"/>
          </a:xfrm>
        </p:spPr>
        <p:txBody>
          <a:bodyPr/>
          <a:lstStyle>
            <a:lvl1pPr marL="0" algn="l" defTabSz="914400" rtl="0" eaLnBrk="1" latinLnBrk="0" hangingPunct="1">
              <a:defRPr sz="1100" kern="1200">
                <a:solidFill>
                  <a:schemeClr val="tx1"/>
                </a:solidFill>
                <a:latin typeface="Rockwell" pitchFamily="18" charset="0"/>
                <a:ea typeface="+mn-ea"/>
                <a:cs typeface="+mn-cs"/>
              </a:defRPr>
            </a:lvl1pPr>
          </a:lstStyle>
          <a:p>
            <a:pPr>
              <a:defRPr/>
            </a:pPr>
            <a:endParaRPr lang="en-US"/>
          </a:p>
        </p:txBody>
      </p:sp>
      <p:sp>
        <p:nvSpPr>
          <p:cNvPr id="6" name="Slide Number Placeholder 5"/>
          <p:cNvSpPr>
            <a:spLocks noGrp="1"/>
          </p:cNvSpPr>
          <p:nvPr>
            <p:ph type="sldNum" sz="quarter" idx="12"/>
          </p:nvPr>
        </p:nvSpPr>
        <p:spPr>
          <a:xfrm>
            <a:off x="8275638" y="6300788"/>
            <a:ext cx="685800" cy="273050"/>
          </a:xfrm>
        </p:spPr>
        <p:txBody>
          <a:bodyPr/>
          <a:lstStyle>
            <a:lvl1pPr marL="0" algn="r" defTabSz="914400" rtl="0" eaLnBrk="1" latinLnBrk="0" hangingPunct="1">
              <a:defRPr sz="1100" kern="1200" smtClean="0">
                <a:solidFill>
                  <a:schemeClr val="tx1"/>
                </a:solidFill>
                <a:latin typeface="Rockwell" pitchFamily="18" charset="0"/>
                <a:ea typeface="+mn-ea"/>
                <a:cs typeface="+mn-cs"/>
              </a:defRPr>
            </a:lvl1pPr>
          </a:lstStyle>
          <a:p>
            <a:pPr>
              <a:defRPr/>
            </a:pPr>
            <a:fld id="{85B044F9-99A5-0440-92DC-8B3341BDF58A}" type="slidenum">
              <a:rPr lang="en-US"/>
              <a:pPr>
                <a:defRPr/>
              </a:pPr>
              <a:t>‹#›</a:t>
            </a:fld>
            <a:endParaRPr lang="en-US"/>
          </a:p>
        </p:txBody>
      </p:sp>
    </p:spTree>
    <p:extLst>
      <p:ext uri="{BB962C8B-B14F-4D97-AF65-F5344CB8AC3E}">
        <p14:creationId xmlns:p14="http://schemas.microsoft.com/office/powerpoint/2010/main" val="1713214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DDB35CBD-919E-FC4F-B818-635EFF10208F}"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D6D7877-568D-144D-B531-7BEDC99296A1}" type="slidenum">
              <a:rPr lang="en-US"/>
              <a:pPr>
                <a:defRPr/>
              </a:pPr>
              <a:t>‹#›</a:t>
            </a:fld>
            <a:endParaRPr lang="en-US"/>
          </a:p>
        </p:txBody>
      </p:sp>
    </p:spTree>
    <p:extLst>
      <p:ext uri="{BB962C8B-B14F-4D97-AF65-F5344CB8AC3E}">
        <p14:creationId xmlns:p14="http://schemas.microsoft.com/office/powerpoint/2010/main" val="1911657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oAutofit/>
          </a:bodyPr>
          <a:lstStyle>
            <a:lvl1pPr algn="l">
              <a:lnSpc>
                <a:spcPts val="5000"/>
              </a:lnSpc>
              <a:defRPr sz="4600"/>
            </a:lvl1pPr>
          </a:lstStyle>
          <a:p>
            <a:r>
              <a:rPr lang="en-GB"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5" name="Date Placeholder 3"/>
          <p:cNvSpPr>
            <a:spLocks noGrp="1"/>
          </p:cNvSpPr>
          <p:nvPr>
            <p:ph type="dt" sz="half" idx="14"/>
          </p:nvPr>
        </p:nvSpPr>
        <p:spPr>
          <a:xfrm>
            <a:off x="457200" y="6299200"/>
            <a:ext cx="1981200" cy="273050"/>
          </a:xfrm>
        </p:spPr>
        <p:txBody>
          <a:bodyPr/>
          <a:lstStyle>
            <a:lvl1pPr algn="l">
              <a:defRPr sz="1100" smtClean="0">
                <a:latin typeface="Rockwell" pitchFamily="18" charset="0"/>
              </a:defRPr>
            </a:lvl1pPr>
          </a:lstStyle>
          <a:p>
            <a:pPr>
              <a:defRPr/>
            </a:pPr>
            <a:fld id="{F9D12E42-32D6-EE48-B5B6-F6185F8F04E1}" type="datetimeFigureOut">
              <a:rPr lang="en-US"/>
              <a:pPr>
                <a:defRPr/>
              </a:pPr>
              <a:t>11/23/2015</a:t>
            </a:fld>
            <a:endParaRPr lang="en-US"/>
          </a:p>
        </p:txBody>
      </p:sp>
      <p:sp>
        <p:nvSpPr>
          <p:cNvPr id="6" name="Footer Placeholder 4"/>
          <p:cNvSpPr>
            <a:spLocks noGrp="1"/>
          </p:cNvSpPr>
          <p:nvPr>
            <p:ph type="ftr" sz="quarter" idx="15"/>
          </p:nvPr>
        </p:nvSpPr>
        <p:spPr>
          <a:xfrm>
            <a:off x="3962400" y="6299200"/>
            <a:ext cx="3810000" cy="273050"/>
          </a:xfrm>
        </p:spPr>
        <p:txBody>
          <a:bodyPr/>
          <a:lstStyle>
            <a:lvl1pPr algn="l">
              <a:defRPr/>
            </a:lvl1pPr>
          </a:lstStyle>
          <a:p>
            <a:pPr>
              <a:defRPr/>
            </a:pPr>
            <a:endParaRPr lang="en-US"/>
          </a:p>
        </p:txBody>
      </p:sp>
      <p:sp>
        <p:nvSpPr>
          <p:cNvPr id="7" name="Slide Number Placeholder 5"/>
          <p:cNvSpPr>
            <a:spLocks noGrp="1"/>
          </p:cNvSpPr>
          <p:nvPr>
            <p:ph type="sldNum" sz="quarter" idx="16"/>
          </p:nvPr>
        </p:nvSpPr>
        <p:spPr>
          <a:xfrm>
            <a:off x="8264525" y="6311900"/>
            <a:ext cx="685800" cy="265113"/>
          </a:xfrm>
        </p:spPr>
        <p:txBody>
          <a:bodyPr/>
          <a:lstStyle>
            <a:lvl1pPr>
              <a:defRPr sz="1100" smtClean="0">
                <a:solidFill>
                  <a:schemeClr val="tx1"/>
                </a:solidFill>
                <a:latin typeface="Rockwell" pitchFamily="18" charset="0"/>
              </a:defRPr>
            </a:lvl1pPr>
          </a:lstStyle>
          <a:p>
            <a:pPr>
              <a:defRPr/>
            </a:pPr>
            <a:fld id="{356F0B6E-63F5-0A41-9940-C49AA8BC6897}" type="slidenum">
              <a:rPr lang="en-US"/>
              <a:pPr>
                <a:defRPr/>
              </a:pPr>
              <a:t>‹#›</a:t>
            </a:fld>
            <a:endParaRPr lang="en-US"/>
          </a:p>
        </p:txBody>
      </p:sp>
    </p:spTree>
    <p:extLst>
      <p:ext uri="{BB962C8B-B14F-4D97-AF65-F5344CB8AC3E}">
        <p14:creationId xmlns:p14="http://schemas.microsoft.com/office/powerpoint/2010/main" val="1636829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lIns="45720" tIns="0" rIns="45720" bIns="0" rtlCol="0" anchor="b">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tIns="0" rIns="45720" bIns="0" rtlCol="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B776E7C-02A5-0147-B194-33F1088F4AAF}"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5724806-045A-7F4C-888D-E663BF405E55}" type="slidenum">
              <a:rPr lang="en-US"/>
              <a:pPr>
                <a:defRPr/>
              </a:pPr>
              <a:t>‹#›</a:t>
            </a:fld>
            <a:endParaRPr lang="en-US"/>
          </a:p>
        </p:txBody>
      </p:sp>
    </p:spTree>
    <p:extLst>
      <p:ext uri="{BB962C8B-B14F-4D97-AF65-F5344CB8AC3E}">
        <p14:creationId xmlns:p14="http://schemas.microsoft.com/office/powerpoint/2010/main" val="1167258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lstStyle>
            <a:lvl1pPr algn="l">
              <a:lnSpc>
                <a:spcPts val="5000"/>
              </a:lnSpc>
              <a:defRPr sz="4600" b="1" cap="none" baseline="0"/>
            </a:lvl1pPr>
          </a:lstStyle>
          <a:p>
            <a:r>
              <a:rPr lang="en-GB"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fld id="{88CD06DE-BE70-F04D-9F66-5E8D9010F40B}" type="datetimeFigureOut">
              <a:rPr lang="en-US"/>
              <a:pPr>
                <a:defRPr/>
              </a:pPr>
              <a:t>11/23/2015</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8" name="Slide Number Placeholder 5"/>
          <p:cNvSpPr>
            <a:spLocks noGrp="1"/>
          </p:cNvSpPr>
          <p:nvPr>
            <p:ph type="sldNum" sz="quarter" idx="16"/>
          </p:nvPr>
        </p:nvSpPr>
        <p:spPr/>
        <p:txBody>
          <a:bodyPr/>
          <a:lstStyle>
            <a:lvl1pPr>
              <a:defRPr/>
            </a:lvl1pPr>
          </a:lstStyle>
          <a:p>
            <a:pPr>
              <a:defRPr/>
            </a:pPr>
            <a:fld id="{7F88030A-05D1-AB47-B761-8F9E986533E9}" type="slidenum">
              <a:rPr lang="en-US"/>
              <a:pPr>
                <a:defRPr/>
              </a:pPr>
              <a:t>‹#›</a:t>
            </a:fld>
            <a:endParaRPr lang="en-US"/>
          </a:p>
        </p:txBody>
      </p:sp>
    </p:spTree>
    <p:extLst>
      <p:ext uri="{BB962C8B-B14F-4D97-AF65-F5344CB8AC3E}">
        <p14:creationId xmlns:p14="http://schemas.microsoft.com/office/powerpoint/2010/main" val="1606812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spTree>
      <p:nvGrpSpPr>
        <p:cNvPr id="1" name=""/>
        <p:cNvGrpSpPr/>
        <p:nvPr/>
      </p:nvGrpSpPr>
      <p:grpSpPr>
        <a:xfrm>
          <a:off x="0" y="0"/>
          <a:ext cx="0" cy="0"/>
          <a:chOff x="0" y="0"/>
          <a:chExt cx="0" cy="0"/>
        </a:xfrm>
      </p:grpSpPr>
      <p:grpSp>
        <p:nvGrpSpPr>
          <p:cNvPr id="5" name="Group 8"/>
          <p:cNvGrpSpPr>
            <a:grpSpLocks/>
          </p:cNvGrpSpPr>
          <p:nvPr/>
        </p:nvGrpSpPr>
        <p:grpSpPr bwMode="auto">
          <a:xfrm rot="-360000">
            <a:off x="654050" y="444500"/>
            <a:ext cx="5416550" cy="3630613"/>
            <a:chOff x="1524000" y="381000"/>
            <a:chExt cx="3657600" cy="4737978"/>
          </a:xfrm>
        </p:grpSpPr>
        <p:sp>
          <p:nvSpPr>
            <p:cNvPr id="6" name="Rectangle 5"/>
            <p:cNvSpPr/>
            <p:nvPr userDrawn="1"/>
          </p:nvSpPr>
          <p:spPr>
            <a:xfrm>
              <a:off x="1523326" y="380823"/>
              <a:ext cx="3657600" cy="4723475"/>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GB" smtClean="0"/>
              <a:t>Click to edit Master title style</a:t>
            </a:r>
            <a:endParaRPr/>
          </a:p>
        </p:txBody>
      </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Date Placeholder 4"/>
          <p:cNvSpPr>
            <a:spLocks noGrp="1"/>
          </p:cNvSpPr>
          <p:nvPr>
            <p:ph type="dt" sz="half" idx="16"/>
          </p:nvPr>
        </p:nvSpPr>
        <p:spPr/>
        <p:txBody>
          <a:bodyPr/>
          <a:lstStyle>
            <a:lvl1pPr>
              <a:defRPr/>
            </a:lvl1pPr>
          </a:lstStyle>
          <a:p>
            <a:pPr>
              <a:defRPr/>
            </a:pPr>
            <a:fld id="{F3BAAFC7-22F5-524F-8BDD-605EB1E88698}" type="datetimeFigureOut">
              <a:rPr lang="en-US"/>
              <a:pPr>
                <a:defRPr/>
              </a:pPr>
              <a:t>11/23/2015</a:t>
            </a:fld>
            <a:endParaRPr lang="en-US"/>
          </a:p>
        </p:txBody>
      </p:sp>
      <p:sp>
        <p:nvSpPr>
          <p:cNvPr id="9" name="Footer Placeholder 5"/>
          <p:cNvSpPr>
            <a:spLocks noGrp="1"/>
          </p:cNvSpPr>
          <p:nvPr>
            <p:ph type="ftr" sz="quarter" idx="17"/>
          </p:nvPr>
        </p:nvSpPr>
        <p:spPr/>
        <p:txBody>
          <a:bodyPr/>
          <a:lstStyle>
            <a:lvl1pPr>
              <a:defRPr/>
            </a:lvl1pPr>
          </a:lstStyle>
          <a:p>
            <a:pPr>
              <a:defRPr/>
            </a:pPr>
            <a:endParaRPr lang="en-US"/>
          </a:p>
        </p:txBody>
      </p:sp>
      <p:sp>
        <p:nvSpPr>
          <p:cNvPr id="10" name="Slide Number Placeholder 6"/>
          <p:cNvSpPr>
            <a:spLocks noGrp="1"/>
          </p:cNvSpPr>
          <p:nvPr>
            <p:ph type="sldNum" sz="quarter" idx="18"/>
          </p:nvPr>
        </p:nvSpPr>
        <p:spPr/>
        <p:txBody>
          <a:bodyPr/>
          <a:lstStyle>
            <a:lvl1pPr>
              <a:defRPr/>
            </a:lvl1pPr>
          </a:lstStyle>
          <a:p>
            <a:pPr>
              <a:defRPr/>
            </a:pPr>
            <a:fld id="{7A2B3007-DB82-D74A-B228-79A48CEC9895}" type="slidenum">
              <a:rPr lang="en-US"/>
              <a:pPr>
                <a:defRPr/>
              </a:pPr>
              <a:t>‹#›</a:t>
            </a:fld>
            <a:endParaRPr lang="en-US"/>
          </a:p>
        </p:txBody>
      </p:sp>
    </p:spTree>
    <p:extLst>
      <p:ext uri="{BB962C8B-B14F-4D97-AF65-F5344CB8AC3E}">
        <p14:creationId xmlns:p14="http://schemas.microsoft.com/office/powerpoint/2010/main" val="198699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3"/>
          <p:cNvSpPr>
            <a:spLocks noGrp="1"/>
          </p:cNvSpPr>
          <p:nvPr>
            <p:ph type="dt" sz="half" idx="10"/>
          </p:nvPr>
        </p:nvSpPr>
        <p:spPr/>
        <p:txBody>
          <a:bodyPr/>
          <a:lstStyle>
            <a:lvl1pPr>
              <a:defRPr/>
            </a:lvl1pPr>
          </a:lstStyle>
          <a:p>
            <a:pPr>
              <a:defRPr/>
            </a:pPr>
            <a:fld id="{58D7CE83-0AEA-C24F-B9A0-74EDC56F845E}" type="datetimeFigureOut">
              <a:rPr lang="en-US"/>
              <a:pPr>
                <a:defRPr/>
              </a:pPr>
              <a:t>11/23/2015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64D19D7-D5B1-BA42-BC80-5320084CB5B5}" type="slidenum">
              <a:rPr lang="en-US"/>
              <a:pPr>
                <a:defRPr/>
              </a:pPr>
              <a:t>‹#›</a:t>
            </a:fld>
            <a:endParaRPr lang="en-US"/>
          </a:p>
        </p:txBody>
      </p:sp>
    </p:spTree>
    <p:extLst>
      <p:ext uri="{BB962C8B-B14F-4D97-AF65-F5344CB8AC3E}">
        <p14:creationId xmlns:p14="http://schemas.microsoft.com/office/powerpoint/2010/main" val="3793644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6"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7263" y="1897063"/>
            <a:ext cx="3228975" cy="142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7"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6488" y="1897063"/>
            <a:ext cx="3228975" cy="142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 name="Picture 8"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7263" y="1897063"/>
            <a:ext cx="3228975" cy="142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 name="Picture 9"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6488" y="1897063"/>
            <a:ext cx="3228975" cy="142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Date Placeholder 6"/>
          <p:cNvSpPr>
            <a:spLocks noGrp="1"/>
          </p:cNvSpPr>
          <p:nvPr>
            <p:ph type="dt" sz="half" idx="10"/>
          </p:nvPr>
        </p:nvSpPr>
        <p:spPr/>
        <p:txBody>
          <a:bodyPr/>
          <a:lstStyle>
            <a:lvl1pPr>
              <a:defRPr/>
            </a:lvl1pPr>
          </a:lstStyle>
          <a:p>
            <a:pPr>
              <a:defRPr/>
            </a:pPr>
            <a:fld id="{0912130E-99F1-6843-9F90-417ACD51BB36}" type="datetimeFigureOut">
              <a:rPr lang="en-US"/>
              <a:pPr>
                <a:defRPr/>
              </a:pPr>
              <a:t>11/23/2015</a:t>
            </a:fld>
            <a:endParaRPr lang="en-US"/>
          </a:p>
        </p:txBody>
      </p:sp>
      <p:sp>
        <p:nvSpPr>
          <p:cNvPr id="12" name="Footer Placeholder 7"/>
          <p:cNvSpPr>
            <a:spLocks noGrp="1"/>
          </p:cNvSpPr>
          <p:nvPr>
            <p:ph type="ftr" sz="quarter" idx="11"/>
          </p:nvPr>
        </p:nvSpPr>
        <p:spPr/>
        <p:txBody>
          <a:bodyPr/>
          <a:lstStyle>
            <a:lvl1pPr>
              <a:defRPr/>
            </a:lvl1pPr>
          </a:lstStyle>
          <a:p>
            <a:pPr>
              <a:defRPr/>
            </a:pPr>
            <a:endParaRPr lang="en-US"/>
          </a:p>
        </p:txBody>
      </p:sp>
      <p:sp>
        <p:nvSpPr>
          <p:cNvPr id="13" name="Slide Number Placeholder 8"/>
          <p:cNvSpPr>
            <a:spLocks noGrp="1"/>
          </p:cNvSpPr>
          <p:nvPr>
            <p:ph type="sldNum" sz="quarter" idx="12"/>
          </p:nvPr>
        </p:nvSpPr>
        <p:spPr/>
        <p:txBody>
          <a:bodyPr/>
          <a:lstStyle>
            <a:lvl1pPr>
              <a:defRPr/>
            </a:lvl1pPr>
          </a:lstStyle>
          <a:p>
            <a:pPr>
              <a:defRPr/>
            </a:pPr>
            <a:fld id="{8D83258D-D5D3-304B-8B25-69DCECE9108B}" type="slidenum">
              <a:rPr lang="en-US"/>
              <a:pPr>
                <a:defRPr/>
              </a:pPr>
              <a:t>‹#›</a:t>
            </a:fld>
            <a:endParaRPr lang="en-US"/>
          </a:p>
        </p:txBody>
      </p:sp>
    </p:spTree>
    <p:extLst>
      <p:ext uri="{BB962C8B-B14F-4D97-AF65-F5344CB8AC3E}">
        <p14:creationId xmlns:p14="http://schemas.microsoft.com/office/powerpoint/2010/main" val="768166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3"/>
          <p:cNvSpPr>
            <a:spLocks noGrp="1"/>
          </p:cNvSpPr>
          <p:nvPr>
            <p:ph type="dt" sz="half" idx="14"/>
          </p:nvPr>
        </p:nvSpPr>
        <p:spPr/>
        <p:txBody>
          <a:bodyPr/>
          <a:lstStyle>
            <a:lvl1pPr>
              <a:defRPr/>
            </a:lvl1pPr>
          </a:lstStyle>
          <a:p>
            <a:pPr>
              <a:defRPr/>
            </a:pPr>
            <a:fld id="{0191050A-47BE-D94D-B8C9-FC2D437A1288}" type="datetimeFigureOut">
              <a:rPr lang="en-US"/>
              <a:pPr>
                <a:defRPr/>
              </a:pPr>
              <a:t>11/23/2015</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1499CD9F-0424-BD4F-98CB-6BBEE4477C0E}" type="slidenum">
              <a:rPr lang="en-US"/>
              <a:pPr>
                <a:defRPr/>
              </a:pPr>
              <a:t>‹#›</a:t>
            </a:fld>
            <a:endParaRPr lang="en-US"/>
          </a:p>
        </p:txBody>
      </p:sp>
    </p:spTree>
    <p:extLst>
      <p:ext uri="{BB962C8B-B14F-4D97-AF65-F5344CB8AC3E}">
        <p14:creationId xmlns:p14="http://schemas.microsoft.com/office/powerpoint/2010/main" val="3446232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Date Placeholder 3"/>
          <p:cNvSpPr>
            <a:spLocks noGrp="1"/>
          </p:cNvSpPr>
          <p:nvPr>
            <p:ph type="dt" sz="half" idx="16"/>
          </p:nvPr>
        </p:nvSpPr>
        <p:spPr/>
        <p:txBody>
          <a:bodyPr/>
          <a:lstStyle>
            <a:lvl1pPr>
              <a:defRPr/>
            </a:lvl1pPr>
          </a:lstStyle>
          <a:p>
            <a:pPr>
              <a:defRPr/>
            </a:pPr>
            <a:fld id="{715299DD-69D6-B247-9FFC-BC436FB6E717}" type="datetimeFigureOut">
              <a:rPr lang="en-US"/>
              <a:pPr>
                <a:defRPr/>
              </a:pPr>
              <a:t>11/23/2015</a:t>
            </a:fld>
            <a:endParaRPr lang="en-US"/>
          </a:p>
        </p:txBody>
      </p:sp>
      <p:sp>
        <p:nvSpPr>
          <p:cNvPr id="7" name="Footer Placeholder 4"/>
          <p:cNvSpPr>
            <a:spLocks noGrp="1"/>
          </p:cNvSpPr>
          <p:nvPr>
            <p:ph type="ftr" sz="quarter" idx="17"/>
          </p:nvPr>
        </p:nvSpPr>
        <p:spPr/>
        <p:txBody>
          <a:bodyPr/>
          <a:lstStyle>
            <a:lvl1pPr>
              <a:defRPr/>
            </a:lvl1pPr>
          </a:lstStyle>
          <a:p>
            <a:pPr>
              <a:defRPr/>
            </a:pPr>
            <a:endParaRPr lang="en-US"/>
          </a:p>
        </p:txBody>
      </p:sp>
      <p:sp>
        <p:nvSpPr>
          <p:cNvPr id="8" name="Slide Number Placeholder 5"/>
          <p:cNvSpPr>
            <a:spLocks noGrp="1"/>
          </p:cNvSpPr>
          <p:nvPr>
            <p:ph type="sldNum" sz="quarter" idx="18"/>
          </p:nvPr>
        </p:nvSpPr>
        <p:spPr/>
        <p:txBody>
          <a:bodyPr/>
          <a:lstStyle>
            <a:lvl1pPr>
              <a:defRPr/>
            </a:lvl1pPr>
          </a:lstStyle>
          <a:p>
            <a:pPr>
              <a:defRPr/>
            </a:pPr>
            <a:fld id="{041BE096-8E14-E340-BA39-9F5D10327DD7}" type="slidenum">
              <a:rPr lang="en-US"/>
              <a:pPr>
                <a:defRPr/>
              </a:pPr>
              <a:t>‹#›</a:t>
            </a:fld>
            <a:endParaRPr lang="en-US"/>
          </a:p>
        </p:txBody>
      </p:sp>
    </p:spTree>
    <p:extLst>
      <p:ext uri="{BB962C8B-B14F-4D97-AF65-F5344CB8AC3E}">
        <p14:creationId xmlns:p14="http://schemas.microsoft.com/office/powerpoint/2010/main" val="1387271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3"/>
          <p:cNvSpPr>
            <a:spLocks noGrp="1"/>
          </p:cNvSpPr>
          <p:nvPr>
            <p:ph type="dt" sz="half" idx="16"/>
          </p:nvPr>
        </p:nvSpPr>
        <p:spPr/>
        <p:txBody>
          <a:bodyPr/>
          <a:lstStyle>
            <a:lvl1pPr>
              <a:defRPr/>
            </a:lvl1pPr>
          </a:lstStyle>
          <a:p>
            <a:pPr>
              <a:defRPr/>
            </a:pPr>
            <a:fld id="{7FF8DD1B-89DB-224E-BBBC-BEBACD43DABE}" type="datetimeFigureOut">
              <a:rPr lang="en-US"/>
              <a:pPr>
                <a:defRPr/>
              </a:pPr>
              <a:t>11/23/2015</a:t>
            </a:fld>
            <a:endParaRPr lang="en-US"/>
          </a:p>
        </p:txBody>
      </p:sp>
      <p:sp>
        <p:nvSpPr>
          <p:cNvPr id="9" name="Footer Placeholder 4"/>
          <p:cNvSpPr>
            <a:spLocks noGrp="1"/>
          </p:cNvSpPr>
          <p:nvPr>
            <p:ph type="ftr" sz="quarter" idx="17"/>
          </p:nvPr>
        </p:nvSpPr>
        <p:spPr/>
        <p:txBody>
          <a:bodyPr/>
          <a:lstStyle>
            <a:lvl1pPr>
              <a:defRPr/>
            </a:lvl1pPr>
          </a:lstStyle>
          <a:p>
            <a:pPr>
              <a:defRPr/>
            </a:pPr>
            <a:endParaRPr lang="en-US"/>
          </a:p>
        </p:txBody>
      </p:sp>
      <p:sp>
        <p:nvSpPr>
          <p:cNvPr id="10" name="Slide Number Placeholder 5"/>
          <p:cNvSpPr>
            <a:spLocks noGrp="1"/>
          </p:cNvSpPr>
          <p:nvPr>
            <p:ph type="sldNum" sz="quarter" idx="18"/>
          </p:nvPr>
        </p:nvSpPr>
        <p:spPr/>
        <p:txBody>
          <a:bodyPr/>
          <a:lstStyle>
            <a:lvl1pPr>
              <a:defRPr/>
            </a:lvl1pPr>
          </a:lstStyle>
          <a:p>
            <a:pPr>
              <a:defRPr/>
            </a:pPr>
            <a:fld id="{9E41FE4A-F592-C547-8A52-E000510A476D}" type="slidenum">
              <a:rPr lang="en-US"/>
              <a:pPr>
                <a:defRPr/>
              </a:pPr>
              <a:t>‹#›</a:t>
            </a:fld>
            <a:endParaRPr lang="en-US"/>
          </a:p>
        </p:txBody>
      </p:sp>
    </p:spTree>
    <p:extLst>
      <p:ext uri="{BB962C8B-B14F-4D97-AF65-F5344CB8AC3E}">
        <p14:creationId xmlns:p14="http://schemas.microsoft.com/office/powerpoint/2010/main" val="936308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3"/>
          <p:cNvSpPr>
            <a:spLocks noGrp="1"/>
          </p:cNvSpPr>
          <p:nvPr>
            <p:ph type="dt" sz="half" idx="10"/>
          </p:nvPr>
        </p:nvSpPr>
        <p:spPr/>
        <p:txBody>
          <a:bodyPr/>
          <a:lstStyle>
            <a:lvl1pPr>
              <a:defRPr/>
            </a:lvl1pPr>
          </a:lstStyle>
          <a:p>
            <a:pPr>
              <a:defRPr/>
            </a:pPr>
            <a:fld id="{491ED0E7-C436-8F4F-9956-B87BAF842652}" type="datetimeFigureOut">
              <a:rPr lang="en-US"/>
              <a:pPr>
                <a:defRPr/>
              </a:pPr>
              <a:t>11/23/2015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830693B3-FBE4-1446-BC2C-36ACF25B279A}" type="slidenum">
              <a:rPr lang="en-US"/>
              <a:pPr>
                <a:defRPr/>
              </a:pPr>
              <a:t>‹#›</a:t>
            </a:fld>
            <a:endParaRPr lang="en-US"/>
          </a:p>
        </p:txBody>
      </p:sp>
    </p:spTree>
    <p:extLst>
      <p:ext uri="{BB962C8B-B14F-4D97-AF65-F5344CB8AC3E}">
        <p14:creationId xmlns:p14="http://schemas.microsoft.com/office/powerpoint/2010/main" val="2608905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58480B-8433-2642-B2AB-E2F42F2CA2B1}" type="datetimeFigureOut">
              <a:rPr lang="en-US"/>
              <a:pPr>
                <a:defRPr/>
              </a:pPr>
              <a:t>11/23/2015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ECC1EB3-6525-D44B-BA84-EA4A87E75AFA}" type="slidenum">
              <a:rPr lang="en-US"/>
              <a:pPr>
                <a:defRPr/>
              </a:pPr>
              <a:t>‹#›</a:t>
            </a:fld>
            <a:endParaRPr lang="en-US"/>
          </a:p>
        </p:txBody>
      </p:sp>
    </p:spTree>
    <p:extLst>
      <p:ext uri="{BB962C8B-B14F-4D97-AF65-F5344CB8AC3E}">
        <p14:creationId xmlns:p14="http://schemas.microsoft.com/office/powerpoint/2010/main" val="898818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GB"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A5E261D-E300-C242-88EA-C03C0B058ECF}" type="datetimeFigureOut">
              <a:rPr lang="en-US"/>
              <a:pPr>
                <a:defRPr/>
              </a:pPr>
              <a:t>11/23/2015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A4B2B360-9C4C-4347-9AF6-69BE4DD23343}" type="slidenum">
              <a:rPr lang="en-US"/>
              <a:pPr>
                <a:defRPr/>
              </a:pPr>
              <a:t>‹#›</a:t>
            </a:fld>
            <a:endParaRPr lang="en-US"/>
          </a:p>
        </p:txBody>
      </p:sp>
    </p:spTree>
    <p:extLst>
      <p:ext uri="{BB962C8B-B14F-4D97-AF65-F5344CB8AC3E}">
        <p14:creationId xmlns:p14="http://schemas.microsoft.com/office/powerpoint/2010/main" val="4234378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5" name="Group 7"/>
          <p:cNvGrpSpPr>
            <a:grpSpLocks/>
          </p:cNvGrpSpPr>
          <p:nvPr/>
        </p:nvGrpSpPr>
        <p:grpSpPr bwMode="auto">
          <a:xfrm rot="-178369">
            <a:off x="628650" y="506413"/>
            <a:ext cx="3851275" cy="5514975"/>
            <a:chOff x="1524000" y="381000"/>
            <a:chExt cx="3657600" cy="4737978"/>
          </a:xfrm>
        </p:grpSpPr>
        <p:sp>
          <p:nvSpPr>
            <p:cNvPr id="6" name="Rectangle 5"/>
            <p:cNvSpPr/>
            <p:nvPr userDrawn="1"/>
          </p:nvSpPr>
          <p:spPr>
            <a:xfrm>
              <a:off x="1522886" y="380938"/>
              <a:ext cx="3657600" cy="472434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8" name="Date Placeholder 4"/>
          <p:cNvSpPr>
            <a:spLocks noGrp="1"/>
          </p:cNvSpPr>
          <p:nvPr>
            <p:ph type="dt" sz="half" idx="15"/>
          </p:nvPr>
        </p:nvSpPr>
        <p:spPr/>
        <p:txBody>
          <a:bodyPr/>
          <a:lstStyle>
            <a:lvl1pPr>
              <a:defRPr/>
            </a:lvl1pPr>
          </a:lstStyle>
          <a:p>
            <a:pPr>
              <a:defRPr/>
            </a:pPr>
            <a:fld id="{874BE3BC-C2D6-D242-BA88-AC8904216DAC}" type="datetimeFigureOut">
              <a:rPr lang="en-US"/>
              <a:pPr>
                <a:defRPr/>
              </a:pPr>
              <a:t>11/23/2015</a:t>
            </a:fld>
            <a:endParaRPr lang="en-US"/>
          </a:p>
        </p:txBody>
      </p:sp>
      <p:sp>
        <p:nvSpPr>
          <p:cNvPr id="9" name="Footer Placeholder 5"/>
          <p:cNvSpPr>
            <a:spLocks noGrp="1"/>
          </p:cNvSpPr>
          <p:nvPr>
            <p:ph type="ftr" sz="quarter" idx="16"/>
          </p:nvPr>
        </p:nvSpPr>
        <p:spPr/>
        <p:txBody>
          <a:bodyPr/>
          <a:lstStyle>
            <a:lvl1pPr>
              <a:defRPr/>
            </a:lvl1pPr>
          </a:lstStyle>
          <a:p>
            <a:pPr>
              <a:defRPr/>
            </a:pPr>
            <a:endParaRPr lang="en-US"/>
          </a:p>
        </p:txBody>
      </p:sp>
      <p:sp>
        <p:nvSpPr>
          <p:cNvPr id="10" name="Slide Number Placeholder 6"/>
          <p:cNvSpPr>
            <a:spLocks noGrp="1"/>
          </p:cNvSpPr>
          <p:nvPr>
            <p:ph type="sldNum" sz="quarter" idx="17"/>
          </p:nvPr>
        </p:nvSpPr>
        <p:spPr/>
        <p:txBody>
          <a:bodyPr/>
          <a:lstStyle>
            <a:lvl1pPr>
              <a:defRPr/>
            </a:lvl1pPr>
          </a:lstStyle>
          <a:p>
            <a:pPr>
              <a:defRPr/>
            </a:pPr>
            <a:fld id="{1681EC73-3F82-A942-8EFA-9C2A189BA798}" type="slidenum">
              <a:rPr lang="en-US"/>
              <a:pPr>
                <a:defRPr/>
              </a:pPr>
              <a:t>‹#›</a:t>
            </a:fld>
            <a:endParaRPr lang="en-US"/>
          </a:p>
        </p:txBody>
      </p:sp>
    </p:spTree>
    <p:extLst>
      <p:ext uri="{BB962C8B-B14F-4D97-AF65-F5344CB8AC3E}">
        <p14:creationId xmlns:p14="http://schemas.microsoft.com/office/powerpoint/2010/main" val="1941594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6" name="Group 13"/>
          <p:cNvGrpSpPr>
            <a:grpSpLocks/>
          </p:cNvGrpSpPr>
          <p:nvPr/>
        </p:nvGrpSpPr>
        <p:grpSpPr bwMode="auto">
          <a:xfrm rot="-385649">
            <a:off x="312738" y="3521075"/>
            <a:ext cx="4089400" cy="3025775"/>
            <a:chOff x="1524000" y="381000"/>
            <a:chExt cx="3657600" cy="4737978"/>
          </a:xfrm>
        </p:grpSpPr>
        <p:sp>
          <p:nvSpPr>
            <p:cNvPr id="7" name="Rectangle 6"/>
            <p:cNvSpPr/>
            <p:nvPr userDrawn="1"/>
          </p:nvSpPr>
          <p:spPr>
            <a:xfrm>
              <a:off x="1522986" y="380761"/>
              <a:ext cx="3657600" cy="4725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grpSp>
        <p:nvGrpSpPr>
          <p:cNvPr id="9" name="Group 9"/>
          <p:cNvGrpSpPr>
            <a:grpSpLocks/>
          </p:cNvGrpSpPr>
          <p:nvPr/>
        </p:nvGrpSpPr>
        <p:grpSpPr bwMode="auto">
          <a:xfrm rot="232774">
            <a:off x="169863" y="241300"/>
            <a:ext cx="4087812" cy="3025775"/>
            <a:chOff x="1524000" y="381000"/>
            <a:chExt cx="3657600" cy="4737978"/>
          </a:xfrm>
        </p:grpSpPr>
        <p:sp>
          <p:nvSpPr>
            <p:cNvPr id="10" name="Rectangle 9"/>
            <p:cNvSpPr/>
            <p:nvPr userDrawn="1"/>
          </p:nvSpPr>
          <p:spPr>
            <a:xfrm>
              <a:off x="1523760" y="381014"/>
              <a:ext cx="3657600" cy="4725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Date Placeholder 4"/>
          <p:cNvSpPr>
            <a:spLocks noGrp="1"/>
          </p:cNvSpPr>
          <p:nvPr>
            <p:ph type="dt" sz="half" idx="17"/>
          </p:nvPr>
        </p:nvSpPr>
        <p:spPr/>
        <p:txBody>
          <a:bodyPr/>
          <a:lstStyle>
            <a:lvl1pPr>
              <a:defRPr/>
            </a:lvl1pPr>
          </a:lstStyle>
          <a:p>
            <a:pPr>
              <a:defRPr/>
            </a:pPr>
            <a:fld id="{690AA4F8-69F7-134D-B66A-DE40CA7413A6}" type="datetimeFigureOut">
              <a:rPr lang="en-US"/>
              <a:pPr>
                <a:defRPr/>
              </a:pPr>
              <a:t>11/23/2015</a:t>
            </a:fld>
            <a:endParaRPr lang="en-US"/>
          </a:p>
        </p:txBody>
      </p:sp>
      <p:sp>
        <p:nvSpPr>
          <p:cNvPr id="14" name="Footer Placeholder 5"/>
          <p:cNvSpPr>
            <a:spLocks noGrp="1"/>
          </p:cNvSpPr>
          <p:nvPr>
            <p:ph type="ftr" sz="quarter" idx="18"/>
          </p:nvPr>
        </p:nvSpPr>
        <p:spPr/>
        <p:txBody>
          <a:bodyPr/>
          <a:lstStyle>
            <a:lvl1pPr>
              <a:defRPr/>
            </a:lvl1pPr>
          </a:lstStyle>
          <a:p>
            <a:pPr>
              <a:defRPr/>
            </a:pPr>
            <a:endParaRPr lang="en-US"/>
          </a:p>
        </p:txBody>
      </p:sp>
      <p:sp>
        <p:nvSpPr>
          <p:cNvPr id="15" name="Slide Number Placeholder 6"/>
          <p:cNvSpPr>
            <a:spLocks noGrp="1"/>
          </p:cNvSpPr>
          <p:nvPr>
            <p:ph type="sldNum" sz="quarter" idx="19"/>
          </p:nvPr>
        </p:nvSpPr>
        <p:spPr/>
        <p:txBody>
          <a:bodyPr/>
          <a:lstStyle>
            <a:lvl1pPr>
              <a:defRPr/>
            </a:lvl1pPr>
          </a:lstStyle>
          <a:p>
            <a:pPr>
              <a:defRPr/>
            </a:pPr>
            <a:fld id="{8C928F22-2136-6B49-A05E-BAD174D4BF45}" type="slidenum">
              <a:rPr lang="en-US"/>
              <a:pPr>
                <a:defRPr/>
              </a:pPr>
              <a:t>‹#›</a:t>
            </a:fld>
            <a:endParaRPr lang="en-US"/>
          </a:p>
        </p:txBody>
      </p:sp>
    </p:spTree>
    <p:extLst>
      <p:ext uri="{BB962C8B-B14F-4D97-AF65-F5344CB8AC3E}">
        <p14:creationId xmlns:p14="http://schemas.microsoft.com/office/powerpoint/2010/main" val="1384159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grpSp>
        <p:nvGrpSpPr>
          <p:cNvPr id="5" name="Group 8"/>
          <p:cNvGrpSpPr>
            <a:grpSpLocks/>
          </p:cNvGrpSpPr>
          <p:nvPr/>
        </p:nvGrpSpPr>
        <p:grpSpPr bwMode="auto">
          <a:xfrm rot="232774">
            <a:off x="2058988" y="379413"/>
            <a:ext cx="5032375" cy="3443287"/>
            <a:chOff x="1524000" y="381000"/>
            <a:chExt cx="3657600" cy="4737978"/>
          </a:xfrm>
        </p:grpSpPr>
        <p:sp>
          <p:nvSpPr>
            <p:cNvPr id="6" name="Rectangle 5"/>
            <p:cNvSpPr/>
            <p:nvPr userDrawn="1"/>
          </p:nvSpPr>
          <p:spPr>
            <a:xfrm>
              <a:off x="1523766" y="381015"/>
              <a:ext cx="3657600" cy="4724872"/>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8" name="Date Placeholder 4"/>
          <p:cNvSpPr>
            <a:spLocks noGrp="1"/>
          </p:cNvSpPr>
          <p:nvPr>
            <p:ph type="dt" sz="half" idx="16"/>
          </p:nvPr>
        </p:nvSpPr>
        <p:spPr/>
        <p:txBody>
          <a:bodyPr/>
          <a:lstStyle>
            <a:lvl1pPr>
              <a:defRPr/>
            </a:lvl1pPr>
          </a:lstStyle>
          <a:p>
            <a:pPr>
              <a:defRPr/>
            </a:pPr>
            <a:fld id="{7DA4E85D-AE26-F147-873A-0C5960041883}" type="datetimeFigureOut">
              <a:rPr lang="en-US"/>
              <a:pPr>
                <a:defRPr/>
              </a:pPr>
              <a:t>11/23/2015</a:t>
            </a:fld>
            <a:endParaRPr lang="en-US"/>
          </a:p>
        </p:txBody>
      </p:sp>
      <p:sp>
        <p:nvSpPr>
          <p:cNvPr id="9" name="Footer Placeholder 5"/>
          <p:cNvSpPr>
            <a:spLocks noGrp="1"/>
          </p:cNvSpPr>
          <p:nvPr>
            <p:ph type="ftr" sz="quarter" idx="17"/>
          </p:nvPr>
        </p:nvSpPr>
        <p:spPr/>
        <p:txBody>
          <a:bodyPr/>
          <a:lstStyle>
            <a:lvl1pPr>
              <a:defRPr/>
            </a:lvl1pPr>
          </a:lstStyle>
          <a:p>
            <a:pPr>
              <a:defRPr/>
            </a:pPr>
            <a:endParaRPr lang="en-US"/>
          </a:p>
        </p:txBody>
      </p:sp>
      <p:sp>
        <p:nvSpPr>
          <p:cNvPr id="10" name="Slide Number Placeholder 6"/>
          <p:cNvSpPr>
            <a:spLocks noGrp="1"/>
          </p:cNvSpPr>
          <p:nvPr>
            <p:ph type="sldNum" sz="quarter" idx="18"/>
          </p:nvPr>
        </p:nvSpPr>
        <p:spPr/>
        <p:txBody>
          <a:bodyPr/>
          <a:lstStyle>
            <a:lvl1pPr>
              <a:defRPr/>
            </a:lvl1pPr>
          </a:lstStyle>
          <a:p>
            <a:pPr>
              <a:defRPr/>
            </a:pPr>
            <a:fld id="{3088A785-A709-C34D-AABD-4D2D919249D7}" type="slidenum">
              <a:rPr lang="en-US"/>
              <a:pPr>
                <a:defRPr/>
              </a:pPr>
              <a:t>‹#›</a:t>
            </a:fld>
            <a:endParaRPr lang="en-US"/>
          </a:p>
        </p:txBody>
      </p:sp>
    </p:spTree>
    <p:extLst>
      <p:ext uri="{BB962C8B-B14F-4D97-AF65-F5344CB8AC3E}">
        <p14:creationId xmlns:p14="http://schemas.microsoft.com/office/powerpoint/2010/main" val="35812456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grpSp>
        <p:nvGrpSpPr>
          <p:cNvPr id="6" name="Group 13"/>
          <p:cNvGrpSpPr>
            <a:grpSpLocks/>
          </p:cNvGrpSpPr>
          <p:nvPr/>
        </p:nvGrpSpPr>
        <p:grpSpPr bwMode="auto">
          <a:xfrm rot="-180000">
            <a:off x="114300" y="115888"/>
            <a:ext cx="3968750" cy="3705225"/>
            <a:chOff x="1524000" y="381000"/>
            <a:chExt cx="3657600" cy="4737978"/>
          </a:xfrm>
        </p:grpSpPr>
        <p:sp>
          <p:nvSpPr>
            <p:cNvPr id="7" name="Rectangle 6"/>
            <p:cNvSpPr/>
            <p:nvPr userDrawn="1"/>
          </p:nvSpPr>
          <p:spPr>
            <a:xfrm>
              <a:off x="1522807" y="380904"/>
              <a:ext cx="3657600" cy="4723767"/>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grpSp>
        <p:nvGrpSpPr>
          <p:cNvPr id="9" name="Group 9"/>
          <p:cNvGrpSpPr>
            <a:grpSpLocks/>
          </p:cNvGrpSpPr>
          <p:nvPr/>
        </p:nvGrpSpPr>
        <p:grpSpPr bwMode="auto">
          <a:xfrm rot="360000">
            <a:off x="4165600" y="323850"/>
            <a:ext cx="4792663" cy="3443288"/>
            <a:chOff x="1524000" y="381000"/>
            <a:chExt cx="3657600" cy="4737978"/>
          </a:xfrm>
        </p:grpSpPr>
        <p:sp>
          <p:nvSpPr>
            <p:cNvPr id="10" name="Rectangle 9"/>
            <p:cNvSpPr/>
            <p:nvPr userDrawn="1"/>
          </p:nvSpPr>
          <p:spPr>
            <a:xfrm>
              <a:off x="1523620" y="381036"/>
              <a:ext cx="3657600" cy="4724872"/>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Date Placeholder 4"/>
          <p:cNvSpPr>
            <a:spLocks noGrp="1"/>
          </p:cNvSpPr>
          <p:nvPr>
            <p:ph type="dt" sz="half" idx="18"/>
          </p:nvPr>
        </p:nvSpPr>
        <p:spPr/>
        <p:txBody>
          <a:bodyPr/>
          <a:lstStyle>
            <a:lvl1pPr>
              <a:defRPr/>
            </a:lvl1pPr>
          </a:lstStyle>
          <a:p>
            <a:pPr>
              <a:defRPr/>
            </a:pPr>
            <a:fld id="{1A14AE8D-8EA9-9047-9DCA-68D4C267A57B}" type="datetimeFigureOut">
              <a:rPr lang="en-US"/>
              <a:pPr>
                <a:defRPr/>
              </a:pPr>
              <a:t>11/23/2015</a:t>
            </a:fld>
            <a:endParaRPr lang="en-US"/>
          </a:p>
        </p:txBody>
      </p:sp>
      <p:sp>
        <p:nvSpPr>
          <p:cNvPr id="14" name="Footer Placeholder 5"/>
          <p:cNvSpPr>
            <a:spLocks noGrp="1"/>
          </p:cNvSpPr>
          <p:nvPr>
            <p:ph type="ftr" sz="quarter" idx="19"/>
          </p:nvPr>
        </p:nvSpPr>
        <p:spPr/>
        <p:txBody>
          <a:bodyPr/>
          <a:lstStyle>
            <a:lvl1pPr>
              <a:defRPr/>
            </a:lvl1pPr>
          </a:lstStyle>
          <a:p>
            <a:pPr>
              <a:defRPr/>
            </a:pPr>
            <a:endParaRPr lang="en-US"/>
          </a:p>
        </p:txBody>
      </p:sp>
      <p:sp>
        <p:nvSpPr>
          <p:cNvPr id="15" name="Slide Number Placeholder 6"/>
          <p:cNvSpPr>
            <a:spLocks noGrp="1"/>
          </p:cNvSpPr>
          <p:nvPr>
            <p:ph type="sldNum" sz="quarter" idx="20"/>
          </p:nvPr>
        </p:nvSpPr>
        <p:spPr/>
        <p:txBody>
          <a:bodyPr/>
          <a:lstStyle>
            <a:lvl1pPr>
              <a:defRPr/>
            </a:lvl1pPr>
          </a:lstStyle>
          <a:p>
            <a:pPr>
              <a:defRPr/>
            </a:pPr>
            <a:fld id="{C4E8B78D-4B64-A547-AB6B-5D5E0190680F}" type="slidenum">
              <a:rPr lang="en-US"/>
              <a:pPr>
                <a:defRPr/>
              </a:pPr>
              <a:t>‹#›</a:t>
            </a:fld>
            <a:endParaRPr lang="en-US"/>
          </a:p>
        </p:txBody>
      </p:sp>
    </p:spTree>
    <p:extLst>
      <p:ext uri="{BB962C8B-B14F-4D97-AF65-F5344CB8AC3E}">
        <p14:creationId xmlns:p14="http://schemas.microsoft.com/office/powerpoint/2010/main" val="31903829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E4660EB7-FF25-0B46-A59E-37A99D28CB51}"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80E38F6-6065-A446-89B1-54E44BA47170}" type="slidenum">
              <a:rPr lang="en-US"/>
              <a:pPr>
                <a:defRPr/>
              </a:pPr>
              <a:t>‹#›</a:t>
            </a:fld>
            <a:endParaRPr lang="en-US"/>
          </a:p>
        </p:txBody>
      </p:sp>
    </p:spTree>
    <p:extLst>
      <p:ext uri="{BB962C8B-B14F-4D97-AF65-F5344CB8AC3E}">
        <p14:creationId xmlns:p14="http://schemas.microsoft.com/office/powerpoint/2010/main" val="3331750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lstStyle/>
          <a:p>
            <a:r>
              <a:rPr lang="en-GB"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03382FEF-B3A7-374D-B55E-B430CD08078E}"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F948FAB-3A9C-7E47-9897-322F9275E9D2}" type="slidenum">
              <a:rPr lang="en-US"/>
              <a:pPr>
                <a:defRPr/>
              </a:pPr>
              <a:t>‹#›</a:t>
            </a:fld>
            <a:endParaRPr lang="en-US"/>
          </a:p>
        </p:txBody>
      </p:sp>
    </p:spTree>
    <p:extLst>
      <p:ext uri="{BB962C8B-B14F-4D97-AF65-F5344CB8AC3E}">
        <p14:creationId xmlns:p14="http://schemas.microsoft.com/office/powerpoint/2010/main" val="339168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8.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7.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80226" name="Title Placeholder 1"/>
          <p:cNvSpPr>
            <a:spLocks noGrp="1"/>
          </p:cNvSpPr>
          <p:nvPr>
            <p:ph type="title"/>
          </p:nvPr>
        </p:nvSpPr>
        <p:spPr bwMode="auto">
          <a:xfrm>
            <a:off x="914400" y="503238"/>
            <a:ext cx="7313613" cy="8683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GB" smtClean="0"/>
              <a:t>Click to edit Master title style</a:t>
            </a:r>
            <a:endParaRPr lang="en-US"/>
          </a:p>
        </p:txBody>
      </p:sp>
      <p:sp>
        <p:nvSpPr>
          <p:cNvPr id="180227" name="Text Placeholder 2"/>
          <p:cNvSpPr>
            <a:spLocks noGrp="1"/>
          </p:cNvSpPr>
          <p:nvPr>
            <p:ph type="body" idx="1"/>
          </p:nvPr>
        </p:nvSpPr>
        <p:spPr bwMode="auto">
          <a:xfrm>
            <a:off x="914400" y="1735138"/>
            <a:ext cx="7313613" cy="4056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7662863" y="6315075"/>
            <a:ext cx="1295400" cy="265113"/>
          </a:xfrm>
          <a:prstGeom prst="rect">
            <a:avLst/>
          </a:prstGeom>
        </p:spPr>
        <p:txBody>
          <a:bodyPr vert="horz" lIns="91440" tIns="45720" rIns="91440" bIns="45720" rtlCol="0" anchor="ctr"/>
          <a:lstStyle>
            <a:lvl1pPr algn="r" fontAlgn="auto">
              <a:spcBef>
                <a:spcPts val="0"/>
              </a:spcBef>
              <a:spcAft>
                <a:spcPts val="0"/>
              </a:spcAft>
              <a:defRPr sz="1100" smtClean="0">
                <a:solidFill>
                  <a:schemeClr val="tx1"/>
                </a:solidFill>
                <a:latin typeface="Rockwell" pitchFamily="18" charset="0"/>
                <a:ea typeface="+mn-ea"/>
                <a:cs typeface="+mn-cs"/>
              </a:defRPr>
            </a:lvl1pPr>
          </a:lstStyle>
          <a:p>
            <a:pPr>
              <a:defRPr/>
            </a:pPr>
            <a:fld id="{6F10039B-C039-414C-BAB2-4B7C5FF491D2}" type="datetimeFigureOut">
              <a:rPr lang="en-US"/>
              <a:pPr>
                <a:defRPr/>
              </a:pPr>
              <a:t>11/23/2015</a:t>
            </a:fld>
            <a:endParaRPr lang="en-US"/>
          </a:p>
        </p:txBody>
      </p:sp>
      <p:sp>
        <p:nvSpPr>
          <p:cNvPr id="5" name="Footer Placeholder 4"/>
          <p:cNvSpPr>
            <a:spLocks noGrp="1"/>
          </p:cNvSpPr>
          <p:nvPr>
            <p:ph type="ftr" sz="quarter" idx="3"/>
          </p:nvPr>
        </p:nvSpPr>
        <p:spPr>
          <a:xfrm>
            <a:off x="3943350" y="6305550"/>
            <a:ext cx="3717925" cy="258763"/>
          </a:xfrm>
          <a:prstGeom prst="rect">
            <a:avLst/>
          </a:prstGeom>
        </p:spPr>
        <p:txBody>
          <a:bodyPr vert="horz" lIns="91440" tIns="45720" rIns="91440" bIns="45720" rtlCol="0" anchor="ctr"/>
          <a:lstStyle>
            <a:lvl1pPr algn="r" fontAlgn="auto">
              <a:spcBef>
                <a:spcPts val="0"/>
              </a:spcBef>
              <a:spcAft>
                <a:spcPts val="0"/>
              </a:spcAft>
              <a:defRPr sz="1100">
                <a:solidFill>
                  <a:schemeClr val="tx1"/>
                </a:solidFill>
                <a:latin typeface="Rockwell" pitchFamily="18"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7521575" y="5476875"/>
            <a:ext cx="1482725" cy="850900"/>
          </a:xfrm>
          <a:prstGeom prst="rect">
            <a:avLst/>
          </a:prstGeom>
        </p:spPr>
        <p:txBody>
          <a:bodyPr vert="horz" lIns="91440" tIns="45720" rIns="91440" bIns="45720" rtlCol="0" anchor="ctr"/>
          <a:lstStyle>
            <a:lvl1pPr algn="r" fontAlgn="auto">
              <a:spcBef>
                <a:spcPts val="0"/>
              </a:spcBef>
              <a:spcAft>
                <a:spcPts val="0"/>
              </a:spcAft>
              <a:defRPr sz="8200" smtClean="0">
                <a:gradFill>
                  <a:gsLst>
                    <a:gs pos="0">
                      <a:schemeClr val="tx1">
                        <a:alpha val="10000"/>
                      </a:schemeClr>
                    </a:gs>
                    <a:gs pos="100000">
                      <a:schemeClr val="tx1">
                        <a:alpha val="10000"/>
                      </a:schemeClr>
                    </a:gs>
                  </a:gsLst>
                  <a:lin ang="5400000" scaled="0"/>
                </a:gradFill>
                <a:latin typeface="Impact" pitchFamily="34" charset="0"/>
                <a:ea typeface="+mn-ea"/>
                <a:cs typeface="+mn-cs"/>
              </a:defRPr>
            </a:lvl1pPr>
          </a:lstStyle>
          <a:p>
            <a:pPr>
              <a:defRPr/>
            </a:pPr>
            <a:fld id="{A799A2A2-9069-B240-AB39-371CCDFEC36B}"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01" r:id="rId1"/>
    <p:sldLayoutId id="2147483693" r:id="rId2"/>
    <p:sldLayoutId id="2147483702" r:id="rId3"/>
    <p:sldLayoutId id="2147483703" r:id="rId4"/>
    <p:sldLayoutId id="2147483704" r:id="rId5"/>
    <p:sldLayoutId id="2147483705" r:id="rId6"/>
    <p:sldLayoutId id="2147483694" r:id="rId7"/>
    <p:sldLayoutId id="2147483706" r:id="rId8"/>
    <p:sldLayoutId id="2147483695" r:id="rId9"/>
    <p:sldLayoutId id="2147483696" r:id="rId10"/>
    <p:sldLayoutId id="2147483697" r:id="rId11"/>
    <p:sldLayoutId id="2147483698" r:id="rId12"/>
    <p:sldLayoutId id="2147483699" r:id="rId13"/>
    <p:sldLayoutId id="2147483700" r:id="rId14"/>
    <p:sldLayoutId id="2147483707" r:id="rId15"/>
    <p:sldLayoutId id="2147483708" r:id="rId16"/>
    <p:sldLayoutId id="2147483709" r:id="rId17"/>
    <p:sldLayoutId id="2147483710" r:id="rId18"/>
    <p:sldLayoutId id="2147483711" r:id="rId19"/>
    <p:sldLayoutId id="2147483712" r:id="rId20"/>
  </p:sldLayoutIdLst>
  <p:txStyles>
    <p:titleStyle>
      <a:lvl1pPr algn="ctr" rtl="0" eaLnBrk="1" fontAlgn="base" hangingPunct="1">
        <a:spcBef>
          <a:spcPct val="0"/>
        </a:spcBef>
        <a:spcAft>
          <a:spcPct val="0"/>
        </a:spcAft>
        <a:defRPr sz="4600" kern="1200">
          <a:solidFill>
            <a:schemeClr val="tx1"/>
          </a:solidFill>
          <a:latin typeface="+mj-lt"/>
          <a:ea typeface="ＭＳ Ｐゴシック" charset="0"/>
          <a:cs typeface="ＭＳ Ｐゴシック" charset="0"/>
        </a:defRPr>
      </a:lvl1pPr>
      <a:lvl2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2pPr>
      <a:lvl3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3pPr>
      <a:lvl4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4pPr>
      <a:lvl5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5pPr>
      <a:lvl6pPr marL="4572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6pPr>
      <a:lvl7pPr marL="9144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7pPr>
      <a:lvl8pPr marL="13716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8pPr>
      <a:lvl9pPr marL="18288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9pPr>
    </p:titleStyle>
    <p:bodyStyle>
      <a:lvl1pPr marL="463550" indent="-463550" algn="l" rtl="0" eaLnBrk="1" fontAlgn="base" hangingPunct="1">
        <a:spcBef>
          <a:spcPts val="2000"/>
        </a:spcBef>
        <a:spcAft>
          <a:spcPct val="0"/>
        </a:spcAft>
        <a:buSzPct val="90000"/>
        <a:buBlip>
          <a:blip r:embed="rId22"/>
        </a:buBlip>
        <a:defRPr sz="2400" kern="1200">
          <a:solidFill>
            <a:schemeClr val="tx1"/>
          </a:solidFill>
          <a:latin typeface="+mn-lt"/>
          <a:ea typeface="ＭＳ Ｐゴシック" charset="0"/>
          <a:cs typeface="ＭＳ Ｐゴシック" charset="0"/>
        </a:defRPr>
      </a:lvl1pPr>
      <a:lvl2pPr marL="914400" indent="-457200" algn="l" rtl="0" eaLnBrk="1" fontAlgn="base" hangingPunct="1">
        <a:spcBef>
          <a:spcPts val="600"/>
        </a:spcBef>
        <a:spcAft>
          <a:spcPct val="0"/>
        </a:spcAft>
        <a:buSzPct val="90000"/>
        <a:buBlip>
          <a:blip r:embed="rId23"/>
        </a:buBlip>
        <a:defRPr sz="2200" kern="1200">
          <a:solidFill>
            <a:schemeClr val="tx1"/>
          </a:solidFill>
          <a:latin typeface="+mn-lt"/>
          <a:ea typeface="ＭＳ Ｐゴシック" charset="0"/>
          <a:cs typeface="+mn-cs"/>
        </a:defRPr>
      </a:lvl2pPr>
      <a:lvl3pPr marL="1255713" indent="-341313" algn="l" rtl="0" eaLnBrk="1" fontAlgn="base" hangingPunct="1">
        <a:spcBef>
          <a:spcPts val="600"/>
        </a:spcBef>
        <a:spcAft>
          <a:spcPct val="0"/>
        </a:spcAft>
        <a:buSzPct val="90000"/>
        <a:buBlip>
          <a:blip r:embed="rId24"/>
        </a:buBlip>
        <a:defRPr sz="2000" kern="1200">
          <a:solidFill>
            <a:schemeClr val="tx1"/>
          </a:solidFill>
          <a:latin typeface="+mn-lt"/>
          <a:ea typeface="ＭＳ Ｐゴシック" charset="0"/>
          <a:cs typeface="+mn-cs"/>
        </a:defRPr>
      </a:lvl3pPr>
      <a:lvl4pPr marL="1597025" indent="-341313" algn="l" rtl="0" eaLnBrk="1" fontAlgn="base" hangingPunct="1">
        <a:spcBef>
          <a:spcPts val="600"/>
        </a:spcBef>
        <a:spcAft>
          <a:spcPct val="0"/>
        </a:spcAft>
        <a:buSzPct val="90000"/>
        <a:buBlip>
          <a:blip r:embed="rId24"/>
        </a:buBlip>
        <a:defRPr kern="1200">
          <a:solidFill>
            <a:schemeClr val="tx1"/>
          </a:solidFill>
          <a:latin typeface="+mn-lt"/>
          <a:ea typeface="ＭＳ Ｐゴシック" charset="0"/>
          <a:cs typeface="+mn-cs"/>
        </a:defRPr>
      </a:lvl4pPr>
      <a:lvl5pPr marL="1938338" indent="-341313" algn="l" rtl="0" eaLnBrk="1" fontAlgn="base" hangingPunct="1">
        <a:spcBef>
          <a:spcPts val="600"/>
        </a:spcBef>
        <a:spcAft>
          <a:spcPct val="0"/>
        </a:spcAft>
        <a:buSzPct val="90000"/>
        <a:buBlip>
          <a:blip r:embed="rId24"/>
        </a:buBlip>
        <a:defRPr kern="1200">
          <a:solidFill>
            <a:schemeClr val="tx1"/>
          </a:solidFill>
          <a:latin typeface="+mn-lt"/>
          <a:ea typeface="ＭＳ Ｐゴシック" charset="0"/>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hyperlink" Target="http://ezproxy.tsd.uwtsd.ac.uk:2112/article/opr/t236/e0616"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hyperlink" Target="http://ezproxy.tsd.uwtsd.ac.uk:2112/article/opr/t236/e0616"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South Asia</a:t>
            </a:r>
            <a:endParaRPr lang="en-GB" dirty="0"/>
          </a:p>
        </p:txBody>
      </p:sp>
      <p:sp>
        <p:nvSpPr>
          <p:cNvPr id="3" name="Subtitle 2"/>
          <p:cNvSpPr>
            <a:spLocks noGrp="1"/>
          </p:cNvSpPr>
          <p:nvPr>
            <p:ph type="subTitle" idx="1"/>
          </p:nvPr>
        </p:nvSpPr>
        <p:spPr/>
        <p:txBody>
          <a:bodyPr>
            <a:normAutofit fontScale="92500"/>
          </a:bodyPr>
          <a:lstStyle/>
          <a:p>
            <a:r>
              <a:rPr lang="en-GB" dirty="0" smtClean="0"/>
              <a:t>Exploring Muslim Societies in the Modern World</a:t>
            </a:r>
          </a:p>
          <a:p>
            <a:endParaRPr lang="en-GB" dirty="0"/>
          </a:p>
          <a:p>
            <a:r>
              <a:rPr lang="en-GB" b="1" dirty="0" smtClean="0">
                <a:solidFill>
                  <a:srgbClr val="FF0000"/>
                </a:solidFill>
              </a:rPr>
              <a:t>Moodle version PART 2 – Nov 2015 – not for distribution</a:t>
            </a:r>
            <a:endParaRPr lang="en-GB" b="1" dirty="0">
              <a:solidFill>
                <a:srgbClr val="FF0000"/>
              </a:solidFill>
            </a:endParaRPr>
          </a:p>
        </p:txBody>
      </p:sp>
    </p:spTree>
    <p:extLst>
      <p:ext uri="{BB962C8B-B14F-4D97-AF65-F5344CB8AC3E}">
        <p14:creationId xmlns:p14="http://schemas.microsoft.com/office/powerpoint/2010/main" val="3440342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4524316"/>
          </a:xfrm>
          <a:prstGeom prst="rect">
            <a:avLst/>
          </a:prstGeom>
          <a:noFill/>
        </p:spPr>
        <p:txBody>
          <a:bodyPr wrap="square" rtlCol="0">
            <a:spAutoFit/>
          </a:bodyPr>
          <a:lstStyle/>
          <a:p>
            <a:pPr lvl="0"/>
            <a:r>
              <a:rPr lang="en-GB" b="1" dirty="0"/>
              <a:t>1951 </a:t>
            </a:r>
            <a:r>
              <a:rPr lang="en-GB" b="1" dirty="0" err="1"/>
              <a:t>Liaquat</a:t>
            </a:r>
            <a:r>
              <a:rPr lang="en-GB" b="1" dirty="0"/>
              <a:t> Ali Khan (assassinated).</a:t>
            </a:r>
          </a:p>
          <a:p>
            <a:endParaRPr lang="en-GB" dirty="0" smtClean="0"/>
          </a:p>
          <a:p>
            <a:endParaRPr lang="en-GB" dirty="0"/>
          </a:p>
          <a:p>
            <a:r>
              <a:rPr lang="en-GB" dirty="0" smtClean="0"/>
              <a:t>It </a:t>
            </a:r>
            <a:r>
              <a:rPr lang="en-GB" dirty="0"/>
              <a:t>took until 1956 for a constitution to be introduced, with a parliament controlling the Banned parties, purged politicians: ‘controlled democracy’ + economic development through international patronage (IMF, World Bank), funding reaching landlords and merchants; licences for senior </a:t>
            </a:r>
            <a:r>
              <a:rPr lang="en-GB" dirty="0" err="1"/>
              <a:t>miliary</a:t>
            </a:r>
            <a:r>
              <a:rPr lang="en-GB" dirty="0"/>
              <a:t> and civilian officials for development + top </a:t>
            </a:r>
            <a:r>
              <a:rPr lang="en-GB" dirty="0" smtClean="0"/>
              <a:t>jobs under </a:t>
            </a:r>
            <a:r>
              <a:rPr lang="en-GB" dirty="0"/>
              <a:t>President </a:t>
            </a:r>
            <a:r>
              <a:rPr lang="en-GB" dirty="0" err="1"/>
              <a:t>Iskander</a:t>
            </a:r>
            <a:r>
              <a:rPr lang="en-GB" dirty="0"/>
              <a:t> Mirza and Prime Minister </a:t>
            </a:r>
            <a:r>
              <a:rPr lang="en-GB" dirty="0" err="1"/>
              <a:t>Chaudhri</a:t>
            </a:r>
            <a:r>
              <a:rPr lang="en-GB" dirty="0"/>
              <a:t> Mohammad. </a:t>
            </a:r>
            <a:endParaRPr lang="en-GB" dirty="0" smtClean="0"/>
          </a:p>
          <a:p>
            <a:endParaRPr lang="en-GB" dirty="0"/>
          </a:p>
          <a:p>
            <a:r>
              <a:rPr lang="en-GB" dirty="0" smtClean="0"/>
              <a:t>This </a:t>
            </a:r>
            <a:r>
              <a:rPr lang="en-GB" dirty="0"/>
              <a:t>was an effort to control a region with low resources, limited money for development, and an underdeveloped industrial base and infrastructure. </a:t>
            </a:r>
            <a:endParaRPr lang="en-GB" dirty="0" smtClean="0"/>
          </a:p>
          <a:p>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4801314"/>
          </a:xfrm>
          <a:prstGeom prst="rect">
            <a:avLst/>
          </a:prstGeom>
          <a:noFill/>
        </p:spPr>
        <p:txBody>
          <a:bodyPr wrap="square" rtlCol="0">
            <a:spAutoFit/>
          </a:bodyPr>
          <a:lstStyle/>
          <a:p>
            <a:r>
              <a:rPr lang="en-GB" dirty="0"/>
              <a:t>Dissatisfaction led to the declaration of martial law between 1958 and 1962 under </a:t>
            </a:r>
            <a:r>
              <a:rPr lang="en-GB" b="1" dirty="0"/>
              <a:t>General Muhammad </a:t>
            </a:r>
            <a:r>
              <a:rPr lang="en-GB" b="1" dirty="0" err="1"/>
              <a:t>Ayub</a:t>
            </a:r>
            <a:r>
              <a:rPr lang="en-GB" b="1" dirty="0"/>
              <a:t> Khan</a:t>
            </a:r>
            <a:r>
              <a:rPr lang="en-GB" dirty="0"/>
              <a:t>. </a:t>
            </a:r>
            <a:endParaRPr lang="en-GB" dirty="0" smtClean="0"/>
          </a:p>
          <a:p>
            <a:endParaRPr lang="en-GB" dirty="0"/>
          </a:p>
          <a:p>
            <a:r>
              <a:rPr lang="en-GB" dirty="0" smtClean="0"/>
              <a:t>Political </a:t>
            </a:r>
            <a:r>
              <a:rPr lang="en-GB" dirty="0"/>
              <a:t>parties were banned, and economic development strictly regulated through patronage networks controlling money from the World Bank and the International Monetary Fund. </a:t>
            </a:r>
            <a:endParaRPr lang="en-GB" dirty="0" smtClean="0"/>
          </a:p>
          <a:p>
            <a:endParaRPr lang="en-GB" dirty="0"/>
          </a:p>
          <a:p>
            <a:r>
              <a:rPr lang="en-GB" dirty="0" smtClean="0"/>
              <a:t>‘</a:t>
            </a:r>
            <a:r>
              <a:rPr lang="en-GB" dirty="0"/>
              <a:t>controlled democracy’ </a:t>
            </a:r>
            <a:endParaRPr lang="en-GB" dirty="0" smtClean="0"/>
          </a:p>
          <a:p>
            <a:endParaRPr lang="en-GB" dirty="0"/>
          </a:p>
          <a:p>
            <a:r>
              <a:rPr lang="en-GB" dirty="0" smtClean="0"/>
              <a:t>+ </a:t>
            </a:r>
            <a:r>
              <a:rPr lang="en-GB" dirty="0"/>
              <a:t>economic development through international patronage (IMF, World Bank), </a:t>
            </a:r>
            <a:endParaRPr lang="en-GB" dirty="0" smtClean="0"/>
          </a:p>
          <a:p>
            <a:endParaRPr lang="en-GB" dirty="0"/>
          </a:p>
          <a:p>
            <a:r>
              <a:rPr lang="en-GB" dirty="0" smtClean="0"/>
              <a:t>funding </a:t>
            </a:r>
            <a:r>
              <a:rPr lang="en-GB" dirty="0"/>
              <a:t>reaching landlords and merchants; </a:t>
            </a:r>
            <a:endParaRPr lang="en-GB" dirty="0" smtClean="0"/>
          </a:p>
          <a:p>
            <a:endParaRPr lang="en-GB" dirty="0"/>
          </a:p>
          <a:p>
            <a:r>
              <a:rPr lang="en-GB" dirty="0" smtClean="0"/>
              <a:t>licences </a:t>
            </a:r>
            <a:r>
              <a:rPr lang="en-GB" dirty="0"/>
              <a:t>for senior </a:t>
            </a:r>
            <a:r>
              <a:rPr lang="en-GB" dirty="0" smtClean="0"/>
              <a:t>military </a:t>
            </a:r>
            <a:r>
              <a:rPr lang="en-GB" dirty="0"/>
              <a:t>and civilian officials for development + top jobs .	</a:t>
            </a:r>
            <a:endParaRPr lang="en-GB" dirty="0" smtClean="0"/>
          </a:p>
          <a:p>
            <a:endParaRPr lang="en-GB" dirty="0"/>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2308324"/>
          </a:xfrm>
          <a:prstGeom prst="rect">
            <a:avLst/>
          </a:prstGeom>
          <a:noFill/>
        </p:spPr>
        <p:txBody>
          <a:bodyPr wrap="square" rtlCol="0">
            <a:spAutoFit/>
          </a:bodyPr>
          <a:lstStyle/>
          <a:p>
            <a:r>
              <a:rPr lang="en-GB" dirty="0"/>
              <a:t>After Partition, Pakistan's governments responded in different ways to changing pressures and interests relating to Islam. </a:t>
            </a:r>
            <a:endParaRPr lang="en-GB" dirty="0" smtClean="0"/>
          </a:p>
          <a:p>
            <a:endParaRPr lang="en-GB" i="1" dirty="0"/>
          </a:p>
          <a:p>
            <a:r>
              <a:rPr lang="en-GB" i="1" dirty="0" err="1" smtClean="0"/>
              <a:t>Ta'limat</a:t>
            </a:r>
            <a:r>
              <a:rPr lang="en-GB" i="1" dirty="0" err="1"/>
              <a:t>-i-Islami</a:t>
            </a:r>
            <a:r>
              <a:rPr lang="en-GB" dirty="0"/>
              <a:t>, an Advisory Board of Islamic Teaching, fulfilled aspects of the 1956 Pakistan Constitution, abrogated in 1958 by </a:t>
            </a:r>
            <a:r>
              <a:rPr lang="en-GB" dirty="0" err="1"/>
              <a:t>Ayub</a:t>
            </a:r>
            <a:r>
              <a:rPr lang="en-GB" dirty="0"/>
              <a:t> Khan. </a:t>
            </a:r>
            <a:r>
              <a:rPr lang="en-GB" baseline="30000" dirty="0"/>
              <a:t>.</a:t>
            </a:r>
            <a:r>
              <a:rPr lang="en-GB" dirty="0"/>
              <a:t>	</a:t>
            </a:r>
            <a:endParaRPr lang="en-GB" dirty="0" smtClean="0"/>
          </a:p>
          <a:p>
            <a:endParaRPr lang="en-GB" dirty="0"/>
          </a:p>
          <a:p>
            <a:r>
              <a:rPr lang="en-US" dirty="0"/>
              <a:t> </a:t>
            </a:r>
            <a:endParaRPr lang="en-GB" dirty="0"/>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2308324"/>
          </a:xfrm>
          <a:prstGeom prst="rect">
            <a:avLst/>
          </a:prstGeom>
          <a:noFill/>
        </p:spPr>
        <p:txBody>
          <a:bodyPr wrap="square" rtlCol="0">
            <a:spAutoFit/>
          </a:bodyPr>
          <a:lstStyle/>
          <a:p>
            <a:r>
              <a:rPr lang="en-GB" dirty="0"/>
              <a:t>1962 saw </a:t>
            </a:r>
            <a:r>
              <a:rPr lang="en-GB" dirty="0" err="1"/>
              <a:t>Ayub</a:t>
            </a:r>
            <a:r>
              <a:rPr lang="en-GB" dirty="0"/>
              <a:t> promote a constitution in which he became president, controlling constitutional assemblies in East and West Pakistan. </a:t>
            </a:r>
            <a:endParaRPr lang="en-GB" dirty="0" smtClean="0"/>
          </a:p>
          <a:p>
            <a:endParaRPr lang="en-GB" dirty="0"/>
          </a:p>
          <a:p>
            <a:r>
              <a:rPr lang="en-GB" dirty="0" smtClean="0"/>
              <a:t>The </a:t>
            </a:r>
            <a:r>
              <a:rPr lang="en-GB" dirty="0"/>
              <a:t>1962 Constitution included provision for the Advisory Islamic Ideology Council (renamed the Islamic Ideology Council [IIC] in 1973). </a:t>
            </a:r>
            <a:endParaRPr lang="en-GB" dirty="0" smtClean="0"/>
          </a:p>
          <a:p>
            <a:endParaRPr lang="en-GB" dirty="0"/>
          </a:p>
          <a:p>
            <a:r>
              <a:rPr lang="en-GB" dirty="0" smtClean="0"/>
              <a:t>Constitutionally</a:t>
            </a:r>
            <a:r>
              <a:rPr lang="en-GB" dirty="0"/>
              <a:t>, the IIC was to include judges, academics, and at least one woman - its membership ranging from eight to twenty people. </a:t>
            </a:r>
          </a:p>
        </p:txBody>
      </p:sp>
    </p:spTree>
    <p:extLst>
      <p:ext uri="{BB962C8B-B14F-4D97-AF65-F5344CB8AC3E}">
        <p14:creationId xmlns:p14="http://schemas.microsoft.com/office/powerpoint/2010/main" val="3361051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3970318"/>
          </a:xfrm>
          <a:prstGeom prst="rect">
            <a:avLst/>
          </a:prstGeom>
          <a:noFill/>
        </p:spPr>
        <p:txBody>
          <a:bodyPr wrap="square" rtlCol="0">
            <a:spAutoFit/>
          </a:bodyPr>
          <a:lstStyle/>
          <a:p>
            <a:pPr lvl="0"/>
            <a:r>
              <a:rPr lang="en-GB" dirty="0"/>
              <a:t>1956: state defined as ‘an Islamic republic’</a:t>
            </a:r>
            <a:r>
              <a:rPr lang="en-GB" dirty="0" smtClean="0"/>
              <a:t>.</a:t>
            </a:r>
          </a:p>
          <a:p>
            <a:pPr lvl="0"/>
            <a:endParaRPr lang="en-GB" dirty="0"/>
          </a:p>
          <a:p>
            <a:pPr lvl="0"/>
            <a:endParaRPr lang="en-GB" dirty="0"/>
          </a:p>
          <a:p>
            <a:pPr lvl="0"/>
            <a:r>
              <a:rPr lang="en-GB" dirty="0"/>
              <a:t>1961: family law ordinances, safeguarding ‘women’s rights’ in </a:t>
            </a:r>
            <a:r>
              <a:rPr lang="en-GB" dirty="0" err="1"/>
              <a:t>divorcr</a:t>
            </a:r>
            <a:r>
              <a:rPr lang="en-GB" dirty="0"/>
              <a:t> &amp; custody </a:t>
            </a:r>
            <a:r>
              <a:rPr lang="en-GB" dirty="0" smtClean="0"/>
              <a:t>cases</a:t>
            </a:r>
          </a:p>
          <a:p>
            <a:pPr lvl="0"/>
            <a:endParaRPr lang="en-GB" dirty="0"/>
          </a:p>
          <a:p>
            <a:pPr lvl="0"/>
            <a:endParaRPr lang="en-GB" dirty="0"/>
          </a:p>
          <a:p>
            <a:pPr lvl="0"/>
            <a:r>
              <a:rPr lang="en-GB" dirty="0"/>
              <a:t>1962: ‘Islam’ dropped from constitution; replaced a year later.     </a:t>
            </a:r>
          </a:p>
          <a:p>
            <a:pPr lvl="0"/>
            <a:r>
              <a:rPr lang="en-GB" dirty="0" err="1"/>
              <a:t>Ayub</a:t>
            </a:r>
            <a:r>
              <a:rPr lang="en-GB" dirty="0"/>
              <a:t> courts USA initially; then China during Indo-China war</a:t>
            </a:r>
            <a:r>
              <a:rPr lang="en-GB" dirty="0" smtClean="0"/>
              <a:t>.</a:t>
            </a:r>
          </a:p>
          <a:p>
            <a:pPr lvl="0"/>
            <a:endParaRPr lang="en-GB" dirty="0"/>
          </a:p>
          <a:p>
            <a:pPr lvl="0"/>
            <a:endParaRPr lang="en-GB" dirty="0"/>
          </a:p>
          <a:p>
            <a:pPr lvl="0"/>
            <a:r>
              <a:rPr lang="en-GB" dirty="0"/>
              <a:t>1965: </a:t>
            </a:r>
            <a:r>
              <a:rPr lang="en-GB" dirty="0" err="1"/>
              <a:t>Ayub</a:t>
            </a:r>
            <a:r>
              <a:rPr lang="en-GB" dirty="0"/>
              <a:t> leads government-sponsored Convention Muslim League.  Wins first presidential election.  Indo-Pakistan war inconclusive.</a:t>
            </a:r>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4801315"/>
          </a:xfrm>
          <a:prstGeom prst="rect">
            <a:avLst/>
          </a:prstGeom>
          <a:noFill/>
        </p:spPr>
        <p:txBody>
          <a:bodyPr wrap="square" rtlCol="0">
            <a:spAutoFit/>
          </a:bodyPr>
          <a:lstStyle/>
          <a:p>
            <a:pPr lvl="0"/>
            <a:r>
              <a:rPr lang="en-GB" dirty="0"/>
              <a:t>1969: After rioting, </a:t>
            </a:r>
            <a:r>
              <a:rPr lang="en-GB" dirty="0" err="1"/>
              <a:t>Ayub</a:t>
            </a:r>
            <a:r>
              <a:rPr lang="en-GB" dirty="0"/>
              <a:t> hands over to General </a:t>
            </a:r>
            <a:r>
              <a:rPr lang="en-GB" dirty="0" err="1"/>
              <a:t>Yahya</a:t>
            </a:r>
            <a:r>
              <a:rPr lang="en-GB" dirty="0"/>
              <a:t> Khan, c-in-c, Pakistan army, who announced 1970 elections. </a:t>
            </a:r>
            <a:endParaRPr lang="en-GB" dirty="0" smtClean="0"/>
          </a:p>
          <a:p>
            <a:pPr lvl="0"/>
            <a:endParaRPr lang="en-GB" dirty="0"/>
          </a:p>
          <a:p>
            <a:pPr lvl="0"/>
            <a:r>
              <a:rPr lang="en-GB" dirty="0" err="1" smtClean="0"/>
              <a:t>Awami</a:t>
            </a:r>
            <a:r>
              <a:rPr lang="en-GB" dirty="0" smtClean="0"/>
              <a:t> </a:t>
            </a:r>
            <a:r>
              <a:rPr lang="en-GB" dirty="0"/>
              <a:t>League secure </a:t>
            </a:r>
            <a:r>
              <a:rPr lang="en-GB" dirty="0" smtClean="0"/>
              <a:t>majority in east Pakistan, </a:t>
            </a:r>
            <a:r>
              <a:rPr lang="en-GB" dirty="0"/>
              <a:t>160 out of 162 seats. </a:t>
            </a:r>
            <a:endParaRPr lang="en-GB" dirty="0" smtClean="0"/>
          </a:p>
          <a:p>
            <a:pPr lvl="0"/>
            <a:endParaRPr lang="en-GB" dirty="0"/>
          </a:p>
          <a:p>
            <a:pPr lvl="0"/>
            <a:r>
              <a:rPr lang="en-GB" dirty="0" smtClean="0"/>
              <a:t>Pakistan </a:t>
            </a:r>
            <a:r>
              <a:rPr lang="en-GB" dirty="0"/>
              <a:t>People’s Party, led by </a:t>
            </a:r>
            <a:r>
              <a:rPr lang="en-GB" b="1" dirty="0" err="1"/>
              <a:t>Zulfikar</a:t>
            </a:r>
            <a:r>
              <a:rPr lang="en-GB" b="1" dirty="0"/>
              <a:t> Ali Bhutto</a:t>
            </a:r>
            <a:r>
              <a:rPr lang="en-GB" dirty="0"/>
              <a:t>, 81 out of 138 W. Pakistan seats. </a:t>
            </a:r>
            <a:endParaRPr lang="en-GB" dirty="0" smtClean="0"/>
          </a:p>
          <a:p>
            <a:pPr lvl="0"/>
            <a:endParaRPr lang="en-GB" dirty="0"/>
          </a:p>
          <a:p>
            <a:pPr lvl="0"/>
            <a:endParaRPr lang="en-GB" dirty="0"/>
          </a:p>
          <a:p>
            <a:pPr lvl="0"/>
            <a:r>
              <a:rPr lang="en-GB" dirty="0" err="1"/>
              <a:t>Awami</a:t>
            </a:r>
            <a:r>
              <a:rPr lang="en-GB" dirty="0"/>
              <a:t> League seeks autonomy. March 1971: </a:t>
            </a:r>
            <a:endParaRPr lang="en-GB" dirty="0" smtClean="0"/>
          </a:p>
          <a:p>
            <a:pPr lvl="0"/>
            <a:endParaRPr lang="en-GB" dirty="0"/>
          </a:p>
          <a:p>
            <a:pPr lvl="0"/>
            <a:r>
              <a:rPr lang="en-GB" dirty="0" err="1" smtClean="0"/>
              <a:t>Yahya’s</a:t>
            </a:r>
            <a:r>
              <a:rPr lang="en-GB" dirty="0" smtClean="0"/>
              <a:t> </a:t>
            </a:r>
            <a:r>
              <a:rPr lang="en-GB" dirty="0"/>
              <a:t>regime orders military crackdown in E. Pakistan. </a:t>
            </a:r>
            <a:endParaRPr lang="en-GB" dirty="0" smtClean="0"/>
          </a:p>
          <a:p>
            <a:pPr lvl="0"/>
            <a:endParaRPr lang="en-GB" dirty="0"/>
          </a:p>
          <a:p>
            <a:pPr lvl="0"/>
            <a:r>
              <a:rPr lang="en-GB" b="1" dirty="0" smtClean="0"/>
              <a:t>Declaration </a:t>
            </a:r>
            <a:r>
              <a:rPr lang="en-GB" b="1" dirty="0"/>
              <a:t>of Bangladesh.  </a:t>
            </a:r>
            <a:endParaRPr lang="en-GB" b="1" dirty="0" smtClean="0"/>
          </a:p>
          <a:p>
            <a:pPr lvl="0"/>
            <a:endParaRPr lang="en-GB" dirty="0"/>
          </a:p>
          <a:p>
            <a:pPr lvl="0"/>
            <a:r>
              <a:rPr lang="en-GB" dirty="0" smtClean="0"/>
              <a:t>Indian </a:t>
            </a:r>
            <a:r>
              <a:rPr lang="en-GB" dirty="0"/>
              <a:t>government sides with Bangladesh in December 1971.</a:t>
            </a:r>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9637" y="1028343"/>
            <a:ext cx="8292466" cy="3416320"/>
          </a:xfrm>
          <a:prstGeom prst="rect">
            <a:avLst/>
          </a:prstGeom>
        </p:spPr>
        <p:txBody>
          <a:bodyPr wrap="square">
            <a:spAutoFit/>
          </a:bodyPr>
          <a:lstStyle/>
          <a:p>
            <a:r>
              <a:rPr lang="en-GB" dirty="0"/>
              <a:t>East Pakistan, under the </a:t>
            </a:r>
            <a:r>
              <a:rPr lang="en-GB" dirty="0" err="1"/>
              <a:t>Awami</a:t>
            </a:r>
            <a:r>
              <a:rPr lang="en-GB" dirty="0"/>
              <a:t> League, declared independence and - after support from India and a sustained military campaign - Bangladesh emerged in 1972. </a:t>
            </a:r>
            <a:endParaRPr lang="en-GB" dirty="0" smtClean="0"/>
          </a:p>
          <a:p>
            <a:endParaRPr lang="en-GB" dirty="0"/>
          </a:p>
          <a:p>
            <a:r>
              <a:rPr lang="en-GB" dirty="0" smtClean="0"/>
              <a:t>Bhutto </a:t>
            </a:r>
            <a:r>
              <a:rPr lang="en-GB" dirty="0"/>
              <a:t>became president of (the remainder of) Pakistan.</a:t>
            </a:r>
          </a:p>
          <a:p>
            <a:r>
              <a:rPr lang="en-GB" dirty="0"/>
              <a:t> </a:t>
            </a:r>
          </a:p>
          <a:p>
            <a:r>
              <a:rPr lang="en-GB" dirty="0" smtClean="0"/>
              <a:t>Under </a:t>
            </a:r>
            <a:r>
              <a:rPr lang="en-GB" dirty="0"/>
              <a:t>a 1973 constitutional revival, Bhutto's role was transformed to that of Prime Minister, and during his first term his </a:t>
            </a:r>
            <a:r>
              <a:rPr lang="en-GB" b="1" dirty="0"/>
              <a:t>Pakistani People's Party (PPP)</a:t>
            </a:r>
            <a:r>
              <a:rPr lang="en-GB" dirty="0"/>
              <a:t> established mutual border control with India, recognised Bangladesh, brokered a cease-fire in Kashmir, and suppressed a revolt in Baluchistan. </a:t>
            </a:r>
            <a:endParaRPr lang="en-GB" dirty="0" smtClean="0"/>
          </a:p>
          <a:p>
            <a:endParaRPr lang="en-GB" dirty="0"/>
          </a:p>
          <a:p>
            <a:r>
              <a:rPr lang="en-GB" dirty="0" smtClean="0"/>
              <a:t>Economic </a:t>
            </a:r>
            <a:r>
              <a:rPr lang="en-GB" dirty="0"/>
              <a:t>and educational reforms, based on socialist principles, were introduced in conjunction with PPP efforts to placate the ruling classes and landowners in Pakistan. </a:t>
            </a:r>
          </a:p>
        </p:txBody>
      </p:sp>
    </p:spTree>
    <p:extLst>
      <p:ext uri="{BB962C8B-B14F-4D97-AF65-F5344CB8AC3E}">
        <p14:creationId xmlns:p14="http://schemas.microsoft.com/office/powerpoint/2010/main" val="2455052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3970318"/>
          </a:xfrm>
          <a:prstGeom prst="rect">
            <a:avLst/>
          </a:prstGeom>
          <a:noFill/>
        </p:spPr>
        <p:txBody>
          <a:bodyPr wrap="square" rtlCol="0">
            <a:spAutoFit/>
          </a:bodyPr>
          <a:lstStyle/>
          <a:p>
            <a:r>
              <a:rPr lang="en-GB" dirty="0"/>
              <a:t>Selective utilisation of Islamic values for political ends has been evident throughout recent Pakistan history.  </a:t>
            </a:r>
            <a:endParaRPr lang="en-GB" dirty="0" smtClean="0"/>
          </a:p>
          <a:p>
            <a:endParaRPr lang="en-GB" dirty="0"/>
          </a:p>
          <a:p>
            <a:r>
              <a:rPr lang="en-GB" dirty="0" smtClean="0"/>
              <a:t>For </a:t>
            </a:r>
            <a:r>
              <a:rPr lang="en-GB" dirty="0"/>
              <a:t>example, </a:t>
            </a:r>
            <a:r>
              <a:rPr lang="en-GB" b="1" dirty="0" err="1" smtClean="0"/>
              <a:t>Zulfikar</a:t>
            </a:r>
            <a:r>
              <a:rPr lang="en-GB" b="1" dirty="0" smtClean="0"/>
              <a:t> Ali Bhutto (1928-1979) </a:t>
            </a:r>
            <a:r>
              <a:rPr lang="en-GB" dirty="0" smtClean="0"/>
              <a:t>promoted </a:t>
            </a:r>
            <a:r>
              <a:rPr lang="en-GB" dirty="0"/>
              <a:t>his interpretation of Islamic values from the foundation of the Pakistan People's Party (PPP) in 1967, utilising Islamic imagery in the election campaign.  </a:t>
            </a:r>
            <a:endParaRPr lang="en-GB" dirty="0" smtClean="0"/>
          </a:p>
          <a:p>
            <a:endParaRPr lang="en-GB" dirty="0"/>
          </a:p>
          <a:p>
            <a:r>
              <a:rPr lang="en-GB" dirty="0" smtClean="0"/>
              <a:t>After </a:t>
            </a:r>
            <a:r>
              <a:rPr lang="en-GB" dirty="0"/>
              <a:t>election in 1970, his programme towards aspects of secularisation and socialism was given an Islamic basis, and the 1973 Constitution demonstrated that ritualistic aspects of practices of Islam were given a greater role in Pakistani society. </a:t>
            </a:r>
            <a:endParaRPr lang="en-GB" dirty="0" smtClean="0"/>
          </a:p>
          <a:p>
            <a:endParaRPr lang="en-GB" dirty="0"/>
          </a:p>
          <a:p>
            <a:r>
              <a:rPr lang="en-GB" dirty="0" smtClean="0"/>
              <a:t>To </a:t>
            </a:r>
            <a:r>
              <a:rPr lang="en-GB" dirty="0"/>
              <a:t>emphasise this, the media, education, and </a:t>
            </a:r>
            <a:r>
              <a:rPr lang="en-GB" i="1" dirty="0"/>
              <a:t>hajj</a:t>
            </a:r>
            <a:r>
              <a:rPr lang="en-GB" dirty="0"/>
              <a:t> were given increased assistance to promote these aspects of Islam. </a:t>
            </a:r>
          </a:p>
        </p:txBody>
      </p:sp>
      <p:sp>
        <p:nvSpPr>
          <p:cNvPr id="3" name="TextBox 2"/>
          <p:cNvSpPr txBox="1"/>
          <p:nvPr/>
        </p:nvSpPr>
        <p:spPr>
          <a:xfrm>
            <a:off x="4642436" y="344845"/>
            <a:ext cx="982661" cy="369332"/>
          </a:xfrm>
          <a:prstGeom prst="rect">
            <a:avLst/>
          </a:prstGeom>
          <a:noFill/>
        </p:spPr>
        <p:txBody>
          <a:bodyPr wrap="none" rtlCol="0">
            <a:spAutoFit/>
          </a:bodyPr>
          <a:lstStyle/>
          <a:p>
            <a:r>
              <a:rPr lang="en-GB" b="1" dirty="0" smtClean="0"/>
              <a:t>Pakistan</a:t>
            </a:r>
            <a:endParaRPr lang="en-GB" b="1" dirty="0"/>
          </a:p>
        </p:txBody>
      </p:sp>
      <p:pic>
        <p:nvPicPr>
          <p:cNvPr id="4" name="Picture 3"/>
          <p:cNvPicPr>
            <a:picLocks noChangeAspect="1"/>
          </p:cNvPicPr>
          <p:nvPr/>
        </p:nvPicPr>
        <p:blipFill>
          <a:blip r:embed="rId2"/>
          <a:stretch>
            <a:fillRect/>
          </a:stretch>
        </p:blipFill>
        <p:spPr>
          <a:xfrm>
            <a:off x="6887944" y="4845047"/>
            <a:ext cx="1954076" cy="1954076"/>
          </a:xfrm>
          <a:prstGeom prst="rect">
            <a:avLst/>
          </a:prstGeom>
        </p:spPr>
      </p:pic>
    </p:spTree>
    <p:extLst>
      <p:ext uri="{BB962C8B-B14F-4D97-AF65-F5344CB8AC3E}">
        <p14:creationId xmlns:p14="http://schemas.microsoft.com/office/powerpoint/2010/main" val="3361051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3139321"/>
          </a:xfrm>
          <a:prstGeom prst="rect">
            <a:avLst/>
          </a:prstGeom>
          <a:noFill/>
        </p:spPr>
        <p:txBody>
          <a:bodyPr wrap="square" rtlCol="0">
            <a:spAutoFit/>
          </a:bodyPr>
          <a:lstStyle/>
          <a:p>
            <a:r>
              <a:rPr lang="en-GB" dirty="0"/>
              <a:t>Bhutto sought to increase links with other Muslim nations, and hosted the Second Islamic Summit Conference in Lahore in 1973. </a:t>
            </a:r>
            <a:endParaRPr lang="en-GB" dirty="0" smtClean="0"/>
          </a:p>
          <a:p>
            <a:endParaRPr lang="en-GB" dirty="0"/>
          </a:p>
          <a:p>
            <a:r>
              <a:rPr lang="en-GB" dirty="0" smtClean="0"/>
              <a:t>This </a:t>
            </a:r>
            <a:r>
              <a:rPr lang="en-GB" dirty="0"/>
              <a:t>has been perceived in part as a response to the fragmentation of the unified East and West Pakistan in December 1971, after civil war, when East Pakistan (under </a:t>
            </a:r>
            <a:r>
              <a:rPr lang="en-GB" dirty="0" err="1"/>
              <a:t>Shaykh</a:t>
            </a:r>
            <a:r>
              <a:rPr lang="en-GB" dirty="0"/>
              <a:t> </a:t>
            </a:r>
            <a:r>
              <a:rPr lang="en-GB" dirty="0" err="1"/>
              <a:t>Mujibur</a:t>
            </a:r>
            <a:r>
              <a:rPr lang="en-GB" dirty="0"/>
              <a:t> al-</a:t>
            </a:r>
            <a:r>
              <a:rPr lang="en-GB" dirty="0" err="1"/>
              <a:t>Rahman</a:t>
            </a:r>
            <a:r>
              <a:rPr lang="en-GB" dirty="0"/>
              <a:t>) transformed into Bangladesh. </a:t>
            </a:r>
            <a:endParaRPr lang="en-GB" dirty="0" smtClean="0"/>
          </a:p>
          <a:p>
            <a:endParaRPr lang="en-GB" dirty="0"/>
          </a:p>
          <a:p>
            <a:r>
              <a:rPr lang="en-GB" dirty="0" err="1" smtClean="0"/>
              <a:t>Jama</a:t>
            </a:r>
            <a:r>
              <a:rPr lang="en-GB" baseline="30000" dirty="0" err="1"/>
              <a:t>‹</a:t>
            </a:r>
            <a:r>
              <a:rPr lang="en-GB" dirty="0" err="1"/>
              <a:t>at</a:t>
            </a:r>
            <a:r>
              <a:rPr lang="en-GB" dirty="0"/>
              <a:t>-e </a:t>
            </a:r>
            <a:r>
              <a:rPr lang="en-GB" dirty="0" err="1"/>
              <a:t>Islami</a:t>
            </a:r>
            <a:r>
              <a:rPr lang="en-GB" dirty="0"/>
              <a:t>, under Abu al-</a:t>
            </a:r>
            <a:r>
              <a:rPr lang="en-GB" dirty="0" err="1"/>
              <a:t>a</a:t>
            </a:r>
            <a:r>
              <a:rPr lang="en-GB" i="1" baseline="30000" dirty="0" err="1"/>
              <a:t>‹</a:t>
            </a:r>
            <a:r>
              <a:rPr lang="en-GB" dirty="0" err="1"/>
              <a:t>la</a:t>
            </a:r>
            <a:r>
              <a:rPr lang="en-GB" dirty="0"/>
              <a:t> </a:t>
            </a:r>
            <a:r>
              <a:rPr lang="en-GB" dirty="0" err="1"/>
              <a:t>Mawdudi</a:t>
            </a:r>
            <a:r>
              <a:rPr lang="en-GB" dirty="0"/>
              <a:t> (1903-79), attributed this to God's displeasure because of the lack of </a:t>
            </a:r>
            <a:r>
              <a:rPr lang="en-GB" dirty="0" err="1" smtClean="0"/>
              <a:t>Islamisation</a:t>
            </a:r>
            <a:r>
              <a:rPr lang="en-GB" dirty="0" smtClean="0"/>
              <a:t> </a:t>
            </a:r>
            <a:r>
              <a:rPr lang="en-GB" dirty="0"/>
              <a:t>within Pakistan. </a:t>
            </a:r>
          </a:p>
          <a:p>
            <a:r>
              <a:rPr lang="en-GB" dirty="0"/>
              <a:t>		</a:t>
            </a:r>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923330"/>
          </a:xfrm>
          <a:prstGeom prst="rect">
            <a:avLst/>
          </a:prstGeom>
          <a:noFill/>
        </p:spPr>
        <p:txBody>
          <a:bodyPr wrap="square" rtlCol="0">
            <a:spAutoFit/>
          </a:bodyPr>
          <a:lstStyle/>
          <a:p>
            <a:r>
              <a:rPr lang="en-GB" dirty="0" err="1"/>
              <a:t>Mawdudi</a:t>
            </a:r>
            <a:r>
              <a:rPr lang="en-GB" dirty="0"/>
              <a:t> had founded the </a:t>
            </a:r>
            <a:r>
              <a:rPr lang="en-GB" dirty="0" err="1"/>
              <a:t>Jama</a:t>
            </a:r>
            <a:r>
              <a:rPr lang="en-GB" baseline="30000" dirty="0" err="1"/>
              <a:t>‹</a:t>
            </a:r>
            <a:r>
              <a:rPr lang="en-GB" dirty="0" err="1"/>
              <a:t>at</a:t>
            </a:r>
            <a:r>
              <a:rPr lang="en-GB" dirty="0"/>
              <a:t>-e-</a:t>
            </a:r>
            <a:r>
              <a:rPr lang="en-GB" dirty="0" err="1"/>
              <a:t>Islami</a:t>
            </a:r>
            <a:r>
              <a:rPr lang="en-GB" dirty="0"/>
              <a:t> in 1941, emphasising the need for an Islamic state, and a return to the ideals of the early Muslim community led by the Prophet Muhammad in seventh century Medina. </a:t>
            </a:r>
          </a:p>
        </p:txBody>
      </p:sp>
    </p:spTree>
    <p:extLst>
      <p:ext uri="{BB962C8B-B14F-4D97-AF65-F5344CB8AC3E}">
        <p14:creationId xmlns:p14="http://schemas.microsoft.com/office/powerpoint/2010/main" val="3361051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2862323"/>
          </a:xfrm>
          <a:prstGeom prst="rect">
            <a:avLst/>
          </a:prstGeom>
          <a:noFill/>
        </p:spPr>
        <p:txBody>
          <a:bodyPr wrap="square" rtlCol="0">
            <a:spAutoFit/>
          </a:bodyPr>
          <a:lstStyle/>
          <a:p>
            <a:r>
              <a:rPr lang="en-GB" dirty="0"/>
              <a:t>Bhutto administration, for example in the decision to denounce the </a:t>
            </a:r>
            <a:r>
              <a:rPr lang="en-GB" dirty="0" err="1"/>
              <a:t>Ahmadiyya</a:t>
            </a:r>
            <a:r>
              <a:rPr lang="en-GB" dirty="0"/>
              <a:t> sect as ‘un-Islamic'. </a:t>
            </a:r>
            <a:endParaRPr lang="en-GB" dirty="0" smtClean="0"/>
          </a:p>
          <a:p>
            <a:endParaRPr lang="en-GB" dirty="0"/>
          </a:p>
          <a:p>
            <a:r>
              <a:rPr lang="en-GB" dirty="0" smtClean="0"/>
              <a:t>Bhutto </a:t>
            </a:r>
            <a:r>
              <a:rPr lang="en-GB" dirty="0"/>
              <a:t>increased the emphasis on Islamic identification during the 1977 election campaign, in the face of accusations from the opposition Pakistan National Alliance that the PPP - and especially its leader - was ‘un-Islamic'. </a:t>
            </a:r>
            <a:endParaRPr lang="en-GB" dirty="0" smtClean="0"/>
          </a:p>
          <a:p>
            <a:endParaRPr lang="en-GB" dirty="0"/>
          </a:p>
          <a:p>
            <a:r>
              <a:rPr lang="en-GB" dirty="0" smtClean="0"/>
              <a:t>Bhutto </a:t>
            </a:r>
            <a:r>
              <a:rPr lang="en-GB" dirty="0"/>
              <a:t>implemented the </a:t>
            </a:r>
            <a:r>
              <a:rPr lang="en-GB" dirty="0" err="1"/>
              <a:t>Islamization</a:t>
            </a:r>
            <a:r>
              <a:rPr lang="en-GB" dirty="0"/>
              <a:t> of the legal system, and - accused of election fraud - in April 1977 imposed martial law after his 'victory' in the election. </a:t>
            </a:r>
          </a:p>
        </p:txBody>
      </p:sp>
    </p:spTree>
    <p:extLst>
      <p:ext uri="{BB962C8B-B14F-4D97-AF65-F5344CB8AC3E}">
        <p14:creationId xmlns:p14="http://schemas.microsoft.com/office/powerpoint/2010/main" val="3361051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6202" y="933605"/>
            <a:ext cx="7846726" cy="4524316"/>
          </a:xfrm>
          <a:prstGeom prst="rect">
            <a:avLst/>
          </a:prstGeom>
          <a:noFill/>
        </p:spPr>
        <p:txBody>
          <a:bodyPr wrap="square" rtlCol="0">
            <a:spAutoFit/>
          </a:bodyPr>
          <a:lstStyle/>
          <a:p>
            <a:r>
              <a:rPr lang="en-GB" dirty="0"/>
              <a:t>The </a:t>
            </a:r>
            <a:r>
              <a:rPr lang="en-GB" i="1" dirty="0"/>
              <a:t>coup </a:t>
            </a:r>
            <a:r>
              <a:rPr lang="en-GB" i="1" dirty="0" err="1"/>
              <a:t>d'etat</a:t>
            </a:r>
            <a:r>
              <a:rPr lang="en-GB" dirty="0"/>
              <a:t> in July 1977 by </a:t>
            </a:r>
            <a:r>
              <a:rPr lang="en-GB" b="1" dirty="0"/>
              <a:t>General Muhammad Zia-</a:t>
            </a:r>
            <a:r>
              <a:rPr lang="en-GB" b="1" dirty="0" err="1"/>
              <a:t>ul</a:t>
            </a:r>
            <a:r>
              <a:rPr lang="en-GB" b="1" dirty="0"/>
              <a:t>-</a:t>
            </a:r>
            <a:r>
              <a:rPr lang="en-GB" b="1" dirty="0" err="1" smtClean="0"/>
              <a:t>Haq</a:t>
            </a:r>
            <a:r>
              <a:rPr lang="en-GB" b="1" dirty="0" smtClean="0"/>
              <a:t> (1924-1988) </a:t>
            </a:r>
            <a:r>
              <a:rPr lang="en-GB" dirty="0"/>
              <a:t>paved the way for an increase in the </a:t>
            </a:r>
            <a:r>
              <a:rPr lang="en-GB" dirty="0" err="1"/>
              <a:t>Islamization</a:t>
            </a:r>
            <a:r>
              <a:rPr lang="en-GB" dirty="0"/>
              <a:t> process (and the execution of Bhutto in 1979). </a:t>
            </a:r>
            <a:endParaRPr lang="en-GB" dirty="0" smtClean="0"/>
          </a:p>
          <a:p>
            <a:endParaRPr lang="en-GB" dirty="0"/>
          </a:p>
          <a:p>
            <a:r>
              <a:rPr lang="en-GB" dirty="0" smtClean="0"/>
              <a:t>Zia </a:t>
            </a:r>
            <a:r>
              <a:rPr lang="en-GB" dirty="0"/>
              <a:t>introduced so-called ‘</a:t>
            </a:r>
            <a:r>
              <a:rPr lang="en-GB" i="1" dirty="0" err="1"/>
              <a:t>Shari'a</a:t>
            </a:r>
            <a:r>
              <a:rPr lang="en-GB" i="1" dirty="0"/>
              <a:t> -</a:t>
            </a:r>
            <a:r>
              <a:rPr lang="en-GB" dirty="0"/>
              <a:t>based' punishments (based on an interpretation of Islamic Law) for specific crimes, and boosted the position of the then seventeen-member Islamic Ideology Council, which was to endeavour to bring the legal system into line with the Qur'an and </a:t>
            </a:r>
            <a:r>
              <a:rPr lang="en-GB" dirty="0" err="1"/>
              <a:t>Sunna</a:t>
            </a:r>
            <a:r>
              <a:rPr lang="en-GB" dirty="0"/>
              <a:t>. </a:t>
            </a:r>
            <a:endParaRPr lang="en-GB" dirty="0" smtClean="0"/>
          </a:p>
          <a:p>
            <a:endParaRPr lang="en-GB" dirty="0"/>
          </a:p>
          <a:p>
            <a:r>
              <a:rPr lang="en-GB" dirty="0" smtClean="0"/>
              <a:t>'</a:t>
            </a:r>
            <a:r>
              <a:rPr lang="en-GB" dirty="0"/>
              <a:t>Islamic' symbolism and practices were drawn-upon, including dress-codes, Qur'an quotations on official buildings, close monitoring of </a:t>
            </a:r>
            <a:r>
              <a:rPr lang="en-GB" i="1" dirty="0"/>
              <a:t>Ramadan</a:t>
            </a:r>
            <a:r>
              <a:rPr lang="en-GB" dirty="0"/>
              <a:t>, promotion of the</a:t>
            </a:r>
            <a:r>
              <a:rPr lang="en-GB" i="1" dirty="0"/>
              <a:t> Hajj</a:t>
            </a:r>
            <a:r>
              <a:rPr lang="en-GB" dirty="0"/>
              <a:t>, and the designation of Friday as a weekly holiday. </a:t>
            </a:r>
            <a:endParaRPr lang="en-GB" dirty="0" smtClean="0"/>
          </a:p>
          <a:p>
            <a:endParaRPr lang="en-GB" dirty="0"/>
          </a:p>
          <a:p>
            <a:r>
              <a:rPr lang="en-GB" dirty="0" smtClean="0"/>
              <a:t>In </a:t>
            </a:r>
            <a:r>
              <a:rPr lang="en-GB" dirty="0"/>
              <a:t>1979, </a:t>
            </a:r>
            <a:r>
              <a:rPr lang="en-GB" i="1" dirty="0" err="1"/>
              <a:t>Shari'a</a:t>
            </a:r>
            <a:r>
              <a:rPr lang="en-GB" i="1" dirty="0"/>
              <a:t>  </a:t>
            </a:r>
            <a:r>
              <a:rPr lang="en-GB" dirty="0"/>
              <a:t>legal</a:t>
            </a:r>
            <a:r>
              <a:rPr lang="en-GB" i="1" dirty="0"/>
              <a:t> </a:t>
            </a:r>
            <a:r>
              <a:rPr lang="en-GB" dirty="0"/>
              <a:t>benches were </a:t>
            </a:r>
            <a:r>
              <a:rPr lang="en-GB" dirty="0" smtClean="0"/>
              <a:t>introduced.</a:t>
            </a:r>
            <a:r>
              <a:rPr lang="en-GB" baseline="30000" dirty="0"/>
              <a:t>	</a:t>
            </a:r>
            <a:r>
              <a:rPr lang="en-GB" dirty="0"/>
              <a:t> </a:t>
            </a:r>
          </a:p>
          <a:p>
            <a:r>
              <a:rPr lang="en-GB" baseline="30000" dirty="0" smtClean="0"/>
              <a:t>.</a:t>
            </a:r>
            <a:r>
              <a:rPr lang="en-GB" dirty="0" smtClean="0"/>
              <a:t> </a:t>
            </a:r>
            <a:r>
              <a:rPr lang="en-GB" dirty="0"/>
              <a:t> </a:t>
            </a:r>
          </a:p>
          <a:p>
            <a:endParaRPr lang="en-GB" dirty="0"/>
          </a:p>
        </p:txBody>
      </p:sp>
      <p:pic>
        <p:nvPicPr>
          <p:cNvPr id="3" name="Picture 2"/>
          <p:cNvPicPr>
            <a:picLocks noChangeAspect="1"/>
          </p:cNvPicPr>
          <p:nvPr/>
        </p:nvPicPr>
        <p:blipFill>
          <a:blip r:embed="rId2"/>
          <a:stretch>
            <a:fillRect/>
          </a:stretch>
        </p:blipFill>
        <p:spPr>
          <a:xfrm>
            <a:off x="6940458" y="4339999"/>
            <a:ext cx="1889342" cy="2417069"/>
          </a:xfrm>
          <a:prstGeom prst="rect">
            <a:avLst/>
          </a:prstGeom>
        </p:spPr>
      </p:pic>
    </p:spTree>
    <p:extLst>
      <p:ext uri="{BB962C8B-B14F-4D97-AF65-F5344CB8AC3E}">
        <p14:creationId xmlns:p14="http://schemas.microsoft.com/office/powerpoint/2010/main" val="3361051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3785652"/>
          </a:xfrm>
          <a:prstGeom prst="rect">
            <a:avLst/>
          </a:prstGeom>
          <a:noFill/>
        </p:spPr>
        <p:txBody>
          <a:bodyPr wrap="square" rtlCol="0">
            <a:spAutoFit/>
          </a:bodyPr>
          <a:lstStyle/>
          <a:p>
            <a:r>
              <a:rPr lang="en-GB" dirty="0"/>
              <a:t>In 1979, </a:t>
            </a:r>
            <a:r>
              <a:rPr lang="en-GB" i="1" dirty="0" err="1"/>
              <a:t>Shari'a</a:t>
            </a:r>
            <a:r>
              <a:rPr lang="en-GB" i="1" dirty="0"/>
              <a:t>  </a:t>
            </a:r>
            <a:r>
              <a:rPr lang="en-GB" dirty="0"/>
              <a:t>legal</a:t>
            </a:r>
            <a:r>
              <a:rPr lang="en-GB" i="1" dirty="0"/>
              <a:t> </a:t>
            </a:r>
            <a:r>
              <a:rPr lang="en-GB" dirty="0"/>
              <a:t>benches were introduced:</a:t>
            </a:r>
          </a:p>
          <a:p>
            <a:r>
              <a:rPr lang="en-GB" dirty="0"/>
              <a:t> </a:t>
            </a:r>
          </a:p>
          <a:p>
            <a:r>
              <a:rPr lang="en-GB" dirty="0"/>
              <a:t>"The main function of these Islamic legal bodies was to exercise a form of Islamic judicial review, where any citizen could request the judiciary to declare a law either wholly or partially un-Islamic." </a:t>
            </a:r>
          </a:p>
          <a:p>
            <a:endParaRPr lang="en-GB" baseline="30000" dirty="0"/>
          </a:p>
          <a:p>
            <a:endParaRPr lang="en-GB" baseline="30000" dirty="0" smtClean="0"/>
          </a:p>
          <a:p>
            <a:endParaRPr lang="en-GB" baseline="30000" dirty="0"/>
          </a:p>
          <a:p>
            <a:endParaRPr lang="en-GB" baseline="30000" dirty="0" smtClean="0"/>
          </a:p>
          <a:p>
            <a:endParaRPr lang="en-GB" baseline="30000" dirty="0"/>
          </a:p>
          <a:p>
            <a:endParaRPr lang="en-GB" baseline="30000" dirty="0" smtClean="0"/>
          </a:p>
          <a:p>
            <a:endParaRPr lang="en-GB" baseline="30000" dirty="0"/>
          </a:p>
          <a:p>
            <a:endParaRPr lang="en-GB" baseline="30000" dirty="0" smtClean="0"/>
          </a:p>
          <a:p>
            <a:endParaRPr lang="en-GB" baseline="30000" dirty="0"/>
          </a:p>
          <a:p>
            <a:endParaRPr lang="en-GB" baseline="30000" dirty="0" smtClean="0"/>
          </a:p>
          <a:p>
            <a:endParaRPr lang="en-GB" baseline="30000" dirty="0"/>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2308324"/>
          </a:xfrm>
          <a:prstGeom prst="rect">
            <a:avLst/>
          </a:prstGeom>
          <a:noFill/>
        </p:spPr>
        <p:txBody>
          <a:bodyPr wrap="square" rtlCol="0">
            <a:spAutoFit/>
          </a:bodyPr>
          <a:lstStyle/>
          <a:p>
            <a:r>
              <a:rPr lang="en-GB" dirty="0"/>
              <a:t>A 1980 Report from the Committee on </a:t>
            </a:r>
            <a:r>
              <a:rPr lang="en-GB" dirty="0" err="1"/>
              <a:t>Islamization</a:t>
            </a:r>
            <a:r>
              <a:rPr lang="en-GB" dirty="0"/>
              <a:t>, established by Zia, sought a gradual implementation of </a:t>
            </a:r>
            <a:r>
              <a:rPr lang="en-GB" dirty="0" err="1"/>
              <a:t>Islamization</a:t>
            </a:r>
            <a:r>
              <a:rPr lang="en-GB" dirty="0"/>
              <a:t>, through application </a:t>
            </a:r>
            <a:r>
              <a:rPr lang="en-GB" dirty="0" smtClean="0"/>
              <a:t>of:</a:t>
            </a:r>
          </a:p>
          <a:p>
            <a:endParaRPr lang="en-GB" dirty="0"/>
          </a:p>
          <a:p>
            <a:r>
              <a:rPr lang="en-GB" i="1" dirty="0" smtClean="0"/>
              <a:t>Zakat </a:t>
            </a:r>
            <a:r>
              <a:rPr lang="en-GB" dirty="0" smtClean="0"/>
              <a:t>(alms) </a:t>
            </a:r>
          </a:p>
          <a:p>
            <a:endParaRPr lang="en-GB" i="1" dirty="0"/>
          </a:p>
          <a:p>
            <a:r>
              <a:rPr lang="en-GB" dirty="0" smtClean="0"/>
              <a:t>'</a:t>
            </a:r>
            <a:r>
              <a:rPr lang="en-GB" dirty="0"/>
              <a:t>Islamic' interpretations of banking (especially relating to interest or </a:t>
            </a:r>
            <a:r>
              <a:rPr lang="en-GB" i="1" dirty="0" err="1"/>
              <a:t>riba</a:t>
            </a:r>
            <a:r>
              <a:rPr lang="en-GB" dirty="0"/>
              <a:t>) and taxation. </a:t>
            </a:r>
          </a:p>
          <a:p>
            <a:endParaRPr lang="en-GB" dirty="0"/>
          </a:p>
        </p:txBody>
      </p:sp>
    </p:spTree>
    <p:extLst>
      <p:ext uri="{BB962C8B-B14F-4D97-AF65-F5344CB8AC3E}">
        <p14:creationId xmlns:p14="http://schemas.microsoft.com/office/powerpoint/2010/main" val="3361051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6407" y="889843"/>
            <a:ext cx="8645695" cy="3323987"/>
          </a:xfrm>
          <a:prstGeom prst="rect">
            <a:avLst/>
          </a:prstGeom>
        </p:spPr>
        <p:txBody>
          <a:bodyPr wrap="square">
            <a:spAutoFit/>
          </a:bodyPr>
          <a:lstStyle/>
          <a:p>
            <a:r>
              <a:rPr lang="en-GB" dirty="0"/>
              <a:t>The </a:t>
            </a:r>
            <a:r>
              <a:rPr lang="en-GB" dirty="0" err="1"/>
              <a:t>Islamization</a:t>
            </a:r>
            <a:r>
              <a:rPr lang="en-GB" dirty="0"/>
              <a:t> process, up to Zia's death in August 1988, demonstrates some practicalities and difficulties in reconciling the Qur'an and</a:t>
            </a:r>
            <a:r>
              <a:rPr lang="en-GB" i="1" dirty="0"/>
              <a:t> </a:t>
            </a:r>
            <a:r>
              <a:rPr lang="en-GB" dirty="0" err="1"/>
              <a:t>Sunna</a:t>
            </a:r>
            <a:r>
              <a:rPr lang="en-GB" dirty="0"/>
              <a:t> with contemporary issues. </a:t>
            </a:r>
            <a:endParaRPr lang="en-GB" dirty="0" smtClean="0"/>
          </a:p>
          <a:p>
            <a:endParaRPr lang="en-GB" b="1" dirty="0"/>
          </a:p>
          <a:p>
            <a:r>
              <a:rPr lang="en-GB" b="1" dirty="0" smtClean="0"/>
              <a:t>The </a:t>
            </a:r>
            <a:r>
              <a:rPr lang="en-GB" b="1" dirty="0"/>
              <a:t>Islamic Ideology Council </a:t>
            </a:r>
            <a:r>
              <a:rPr lang="en-GB" dirty="0"/>
              <a:t>had particular problems conceptualising an interest-free economy (interest being deemed ‘un-Islamic'), whilst the implementation of a Law of Evidence regarding women witnesses (</a:t>
            </a:r>
            <a:r>
              <a:rPr lang="en-GB" i="1" dirty="0" err="1"/>
              <a:t>Qanun-i-Shahadat</a:t>
            </a:r>
            <a:r>
              <a:rPr lang="en-GB" i="1" dirty="0"/>
              <a:t>)</a:t>
            </a:r>
            <a:r>
              <a:rPr lang="en-GB" dirty="0"/>
              <a:t> provoked strong opposition within and outside of Pakistan. </a:t>
            </a:r>
            <a:endParaRPr lang="en-GB" dirty="0" smtClean="0"/>
          </a:p>
          <a:p>
            <a:endParaRPr lang="en-GB" dirty="0"/>
          </a:p>
          <a:p>
            <a:r>
              <a:rPr lang="en-GB" dirty="0" smtClean="0"/>
              <a:t>The </a:t>
            </a:r>
            <a:r>
              <a:rPr lang="en-GB" dirty="0"/>
              <a:t>need to reconcile </a:t>
            </a:r>
            <a:r>
              <a:rPr lang="en-GB" dirty="0" err="1"/>
              <a:t>Islamization</a:t>
            </a:r>
            <a:r>
              <a:rPr lang="en-GB" dirty="0"/>
              <a:t> policies with minority interests - both Muslim and non-Muslim - was demonstrated by the protests of Shi'a Muslims in Pakistan against what they perceived as Sunni-centred laws: an opt-out system was introduced for Shi'a Muslims.  </a:t>
            </a:r>
          </a:p>
          <a:p>
            <a:r>
              <a:rPr lang="en-GB" baseline="30000" dirty="0" smtClean="0"/>
              <a:t>.</a:t>
            </a:r>
            <a:endParaRPr lang="en-GB" dirty="0"/>
          </a:p>
        </p:txBody>
      </p:sp>
    </p:spTree>
    <p:extLst>
      <p:ext uri="{BB962C8B-B14F-4D97-AF65-F5344CB8AC3E}">
        <p14:creationId xmlns:p14="http://schemas.microsoft.com/office/powerpoint/2010/main" val="2908740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2561" y="751344"/>
            <a:ext cx="8519541" cy="5632311"/>
          </a:xfrm>
          <a:prstGeom prst="rect">
            <a:avLst/>
          </a:prstGeom>
        </p:spPr>
        <p:txBody>
          <a:bodyPr wrap="square">
            <a:spAutoFit/>
          </a:bodyPr>
          <a:lstStyle/>
          <a:p>
            <a:r>
              <a:rPr lang="en-GB" dirty="0"/>
              <a:t>Critics </a:t>
            </a:r>
            <a:r>
              <a:rPr lang="en-GB" dirty="0" smtClean="0"/>
              <a:t>questioned </a:t>
            </a:r>
            <a:r>
              <a:rPr lang="en-GB" dirty="0"/>
              <a:t>the authenticity of certain 'Islamic' laws, and suggest that they may well be perpetuating traditions oppressive to marginalized or suppressed groups within the population:</a:t>
            </a:r>
          </a:p>
          <a:p>
            <a:r>
              <a:rPr lang="en-GB" dirty="0"/>
              <a:t> </a:t>
            </a:r>
          </a:p>
          <a:p>
            <a:r>
              <a:rPr lang="en-GB" dirty="0"/>
              <a:t>"Unfortunately in Pakistan, not only has religion been politicised, but religious sentiments and feelings are exploited to perpetuate un-Islamic laws, practices and laws. During the </a:t>
            </a:r>
            <a:r>
              <a:rPr lang="en-GB" dirty="0" err="1"/>
              <a:t>Islamization</a:t>
            </a:r>
            <a:r>
              <a:rPr lang="en-GB" dirty="0"/>
              <a:t> process, no legislation was passed on the pressing issues, such as corruption, inefficient and inadequate law enforcement, lack of legal redress, delay in deciding cases and lack of public facilities."</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a:t> </a:t>
            </a:r>
          </a:p>
          <a:p>
            <a:r>
              <a:rPr lang="en-GB" dirty="0" smtClean="0"/>
              <a:t>Source: R. </a:t>
            </a:r>
            <a:r>
              <a:rPr lang="en-GB" dirty="0"/>
              <a:t>Patel, "Socio-economic Political Status and Women and Law in Pakistan", (Karachi: </a:t>
            </a:r>
            <a:r>
              <a:rPr lang="en-GB" dirty="0" err="1"/>
              <a:t>Faiza</a:t>
            </a:r>
            <a:r>
              <a:rPr lang="en-GB" dirty="0"/>
              <a:t> publishers, 1991)</a:t>
            </a:r>
          </a:p>
        </p:txBody>
      </p:sp>
    </p:spTree>
    <p:extLst>
      <p:ext uri="{BB962C8B-B14F-4D97-AF65-F5344CB8AC3E}">
        <p14:creationId xmlns:p14="http://schemas.microsoft.com/office/powerpoint/2010/main" val="2908740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139321"/>
          </a:xfrm>
          <a:prstGeom prst="rect">
            <a:avLst/>
          </a:prstGeom>
          <a:noFill/>
        </p:spPr>
        <p:txBody>
          <a:bodyPr wrap="square" rtlCol="0">
            <a:spAutoFit/>
          </a:bodyPr>
          <a:lstStyle/>
          <a:p>
            <a:r>
              <a:rPr lang="en-GB" dirty="0"/>
              <a:t>Zia's reaction to opposition against himself was to suggest that it represented opposition to the Qur'an. </a:t>
            </a:r>
            <a:endParaRPr lang="en-GB" dirty="0" smtClean="0"/>
          </a:p>
          <a:p>
            <a:endParaRPr lang="en-GB" dirty="0"/>
          </a:p>
          <a:p>
            <a:r>
              <a:rPr lang="en-GB" dirty="0" smtClean="0"/>
              <a:t>He </a:t>
            </a:r>
            <a:r>
              <a:rPr lang="en-GB" dirty="0"/>
              <a:t>managed to maintain links with Muslim countries reconciled to Pakistan receiving United States aid, whilst promoting aspects of pragmatic interpretations of Islam within Pakistan. </a:t>
            </a:r>
            <a:endParaRPr lang="en-GB" dirty="0" smtClean="0"/>
          </a:p>
          <a:p>
            <a:endParaRPr lang="en-GB" dirty="0"/>
          </a:p>
          <a:p>
            <a:r>
              <a:rPr lang="en-GB" dirty="0"/>
              <a:t>Zia's rule came to an abrupt end when he died in a mysterious plane crash. </a:t>
            </a:r>
          </a:p>
          <a:p>
            <a:endParaRPr lang="en-GB" dirty="0"/>
          </a:p>
          <a:p>
            <a:r>
              <a:rPr lang="en-GB" dirty="0"/>
              <a:t> </a:t>
            </a:r>
          </a:p>
          <a:p>
            <a:endParaRPr lang="en-GB" dirty="0"/>
          </a:p>
        </p:txBody>
      </p:sp>
    </p:spTree>
    <p:extLst>
      <p:ext uri="{BB962C8B-B14F-4D97-AF65-F5344CB8AC3E}">
        <p14:creationId xmlns:p14="http://schemas.microsoft.com/office/powerpoint/2010/main" val="2908740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4524316"/>
          </a:xfrm>
          <a:prstGeom prst="rect">
            <a:avLst/>
          </a:prstGeom>
          <a:noFill/>
        </p:spPr>
        <p:txBody>
          <a:bodyPr wrap="square" rtlCol="0">
            <a:spAutoFit/>
          </a:bodyPr>
          <a:lstStyle/>
          <a:p>
            <a:r>
              <a:rPr lang="en-GB" dirty="0"/>
              <a:t>Under </a:t>
            </a:r>
            <a:r>
              <a:rPr lang="en-GB" dirty="0" smtClean="0"/>
              <a:t>Zia’s control</a:t>
            </a:r>
            <a:r>
              <a:rPr lang="en-GB" dirty="0"/>
              <a:t>, political activity was banned in Pakistan, which meant that members of the revived PPP (including </a:t>
            </a:r>
            <a:r>
              <a:rPr lang="en-GB" dirty="0" err="1"/>
              <a:t>Zulfikar's</a:t>
            </a:r>
            <a:r>
              <a:rPr lang="en-GB" dirty="0"/>
              <a:t> daughter Benazir, and his wife </a:t>
            </a:r>
            <a:r>
              <a:rPr lang="en-GB" dirty="0" err="1"/>
              <a:t>Nusrat</a:t>
            </a:r>
            <a:r>
              <a:rPr lang="en-GB" dirty="0"/>
              <a:t>) were forced into exile. </a:t>
            </a:r>
          </a:p>
          <a:p>
            <a:endParaRPr lang="en-GB" dirty="0"/>
          </a:p>
          <a:p>
            <a:r>
              <a:rPr lang="en-GB" dirty="0"/>
              <a:t>Whilst 'Islamic' constitutional 'reforms' were introduced, Zia courted the United States, which was keen to cultivate a strategic base next to Soviet controlled Afghanistan, through which military aid could be sent to Afghan resistance movements. </a:t>
            </a:r>
          </a:p>
          <a:p>
            <a:endParaRPr lang="en-GB" dirty="0"/>
          </a:p>
          <a:p>
            <a:r>
              <a:rPr lang="en-GB" dirty="0"/>
              <a:t>Zia established links with China, and sought to promote his position as a leader within the Muslim world. </a:t>
            </a:r>
          </a:p>
          <a:p>
            <a:endParaRPr lang="en-GB" dirty="0"/>
          </a:p>
          <a:p>
            <a:r>
              <a:rPr lang="en-GB" dirty="0"/>
              <a:t>Zia's death came at a time when he was planning elections in November 1988, in which - despite military opposition - </a:t>
            </a:r>
            <a:r>
              <a:rPr lang="en-GB" b="1" dirty="0"/>
              <a:t>Benazir Bhutto </a:t>
            </a:r>
            <a:r>
              <a:rPr lang="en-GB" dirty="0"/>
              <a:t>won enough seats to form a government. </a:t>
            </a:r>
          </a:p>
          <a:p>
            <a:endParaRPr lang="en-GB" dirty="0"/>
          </a:p>
        </p:txBody>
      </p:sp>
    </p:spTree>
    <p:extLst>
      <p:ext uri="{BB962C8B-B14F-4D97-AF65-F5344CB8AC3E}">
        <p14:creationId xmlns:p14="http://schemas.microsoft.com/office/powerpoint/2010/main" val="2737116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69332"/>
          </a:xfrm>
          <a:prstGeom prst="rect">
            <a:avLst/>
          </a:prstGeom>
          <a:noFill/>
        </p:spPr>
        <p:txBody>
          <a:bodyPr wrap="square" rtlCol="0">
            <a:spAutoFit/>
          </a:bodyPr>
          <a:lstStyle/>
          <a:p>
            <a:r>
              <a:rPr lang="en-GB" b="1" dirty="0" smtClean="0"/>
              <a:t>Benazir Bhutto (1953-2007)  </a:t>
            </a:r>
            <a:endParaRPr lang="en-GB" b="1" dirty="0"/>
          </a:p>
        </p:txBody>
      </p:sp>
      <p:pic>
        <p:nvPicPr>
          <p:cNvPr id="4" name="Picture 3"/>
          <p:cNvPicPr>
            <a:picLocks noChangeAspect="1"/>
          </p:cNvPicPr>
          <p:nvPr/>
        </p:nvPicPr>
        <p:blipFill>
          <a:blip r:embed="rId2"/>
          <a:stretch>
            <a:fillRect/>
          </a:stretch>
        </p:blipFill>
        <p:spPr>
          <a:xfrm>
            <a:off x="402219" y="2119534"/>
            <a:ext cx="3163710" cy="3119769"/>
          </a:xfrm>
          <a:prstGeom prst="rect">
            <a:avLst/>
          </a:prstGeom>
        </p:spPr>
      </p:pic>
      <p:pic>
        <p:nvPicPr>
          <p:cNvPr id="5" name="Picture 4"/>
          <p:cNvPicPr>
            <a:picLocks noChangeAspect="1"/>
          </p:cNvPicPr>
          <p:nvPr/>
        </p:nvPicPr>
        <p:blipFill>
          <a:blip r:embed="rId3"/>
          <a:stretch>
            <a:fillRect/>
          </a:stretch>
        </p:blipFill>
        <p:spPr>
          <a:xfrm>
            <a:off x="4419288" y="2186075"/>
            <a:ext cx="4683285" cy="2809971"/>
          </a:xfrm>
          <a:prstGeom prst="rect">
            <a:avLst/>
          </a:prstGeom>
        </p:spPr>
      </p:pic>
    </p:spTree>
    <p:extLst>
      <p:ext uri="{BB962C8B-B14F-4D97-AF65-F5344CB8AC3E}">
        <p14:creationId xmlns:p14="http://schemas.microsoft.com/office/powerpoint/2010/main" val="2737116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69332"/>
          </a:xfrm>
          <a:prstGeom prst="rect">
            <a:avLst/>
          </a:prstGeom>
          <a:noFill/>
        </p:spPr>
        <p:txBody>
          <a:bodyPr wrap="square" rtlCol="0">
            <a:spAutoFit/>
          </a:bodyPr>
          <a:lstStyle/>
          <a:p>
            <a:r>
              <a:rPr lang="en-GB" dirty="0" err="1" smtClean="0"/>
              <a:t>abc</a:t>
            </a:r>
            <a:endParaRPr lang="en-GB" dirty="0"/>
          </a:p>
        </p:txBody>
      </p:sp>
      <p:pic>
        <p:nvPicPr>
          <p:cNvPr id="5" name="Picture 4"/>
          <p:cNvPicPr>
            <a:picLocks noChangeAspect="1"/>
          </p:cNvPicPr>
          <p:nvPr/>
        </p:nvPicPr>
        <p:blipFill>
          <a:blip r:embed="rId2"/>
          <a:stretch>
            <a:fillRect/>
          </a:stretch>
        </p:blipFill>
        <p:spPr>
          <a:xfrm>
            <a:off x="1143000" y="0"/>
            <a:ext cx="6858000" cy="6858000"/>
          </a:xfrm>
          <a:prstGeom prst="rect">
            <a:avLst/>
          </a:prstGeom>
        </p:spPr>
      </p:pic>
    </p:spTree>
    <p:extLst>
      <p:ext uri="{BB962C8B-B14F-4D97-AF65-F5344CB8AC3E}">
        <p14:creationId xmlns:p14="http://schemas.microsoft.com/office/powerpoint/2010/main" val="2737116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2031325"/>
          </a:xfrm>
          <a:prstGeom prst="rect">
            <a:avLst/>
          </a:prstGeom>
          <a:noFill/>
        </p:spPr>
        <p:txBody>
          <a:bodyPr wrap="square" rtlCol="0">
            <a:spAutoFit/>
          </a:bodyPr>
          <a:lstStyle/>
          <a:p>
            <a:r>
              <a:rPr lang="en-GB" b="1" dirty="0" smtClean="0"/>
              <a:t>Benazir Bhutto</a:t>
            </a:r>
          </a:p>
          <a:p>
            <a:endParaRPr lang="en-GB" dirty="0" smtClean="0"/>
          </a:p>
          <a:p>
            <a:r>
              <a:rPr lang="en-GB" dirty="0" smtClean="0"/>
              <a:t>Educated in Pakistan + Harvard + Oxford</a:t>
            </a:r>
          </a:p>
          <a:p>
            <a:endParaRPr lang="en-GB" dirty="0"/>
          </a:p>
          <a:p>
            <a:r>
              <a:rPr lang="en-GB" dirty="0" smtClean="0"/>
              <a:t>Had been arrested/imprisoned during Zia’s military coup</a:t>
            </a:r>
          </a:p>
          <a:p>
            <a:endParaRPr lang="en-GB" dirty="0"/>
          </a:p>
          <a:p>
            <a:r>
              <a:rPr lang="en-GB" dirty="0" smtClean="0"/>
              <a:t>Exiled to Britain (until 1988)</a:t>
            </a:r>
            <a:endParaRPr lang="en-GB" dirty="0"/>
          </a:p>
        </p:txBody>
      </p:sp>
    </p:spTree>
    <p:extLst>
      <p:ext uri="{BB962C8B-B14F-4D97-AF65-F5344CB8AC3E}">
        <p14:creationId xmlns:p14="http://schemas.microsoft.com/office/powerpoint/2010/main" val="2737116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139321"/>
          </a:xfrm>
          <a:prstGeom prst="rect">
            <a:avLst/>
          </a:prstGeom>
          <a:noFill/>
        </p:spPr>
        <p:txBody>
          <a:bodyPr wrap="square" rtlCol="0">
            <a:spAutoFit/>
          </a:bodyPr>
          <a:lstStyle/>
          <a:p>
            <a:r>
              <a:rPr lang="en-GB" dirty="0"/>
              <a:t>Islamic symbolism and forms of interpretation were to play significant roles in Benazir Bhutto's election rhetoric. </a:t>
            </a:r>
            <a:endParaRPr lang="en-GB" dirty="0" smtClean="0"/>
          </a:p>
          <a:p>
            <a:endParaRPr lang="en-GB" dirty="0"/>
          </a:p>
          <a:p>
            <a:r>
              <a:rPr lang="en-GB" dirty="0" smtClean="0"/>
              <a:t>Benazir's defeat (1990), </a:t>
            </a:r>
            <a:r>
              <a:rPr lang="en-GB" dirty="0"/>
              <a:t>and subsequent re-</a:t>
            </a:r>
            <a:r>
              <a:rPr lang="en-GB" dirty="0" smtClean="0"/>
              <a:t>election (1993-96), </a:t>
            </a:r>
            <a:r>
              <a:rPr lang="en-GB" dirty="0"/>
              <a:t>demonstrated the continuing currency of Islamic values for the PPP, as it faced Islamic opposition from parties such as the Islamic Democratic Alliance of several parties, </a:t>
            </a:r>
            <a:r>
              <a:rPr lang="en-GB" dirty="0" err="1"/>
              <a:t>Islami</a:t>
            </a:r>
            <a:r>
              <a:rPr lang="en-GB" dirty="0"/>
              <a:t> </a:t>
            </a:r>
            <a:r>
              <a:rPr lang="en-GB" dirty="0" err="1"/>
              <a:t>Jamhoori</a:t>
            </a:r>
            <a:r>
              <a:rPr lang="en-GB" dirty="0"/>
              <a:t> </a:t>
            </a:r>
            <a:r>
              <a:rPr lang="en-GB" dirty="0" err="1"/>
              <a:t>Ittehad</a:t>
            </a:r>
            <a:r>
              <a:rPr lang="en-GB" dirty="0"/>
              <a:t> (IJI). </a:t>
            </a:r>
            <a:endParaRPr lang="en-GB" dirty="0" smtClean="0"/>
          </a:p>
          <a:p>
            <a:endParaRPr lang="en-GB" dirty="0"/>
          </a:p>
          <a:p>
            <a:r>
              <a:rPr lang="en-GB" dirty="0" smtClean="0"/>
              <a:t>Benazir's </a:t>
            </a:r>
            <a:r>
              <a:rPr lang="en-GB" dirty="0"/>
              <a:t>defeat of the IJI coalition did not stop the ‘</a:t>
            </a:r>
            <a:r>
              <a:rPr lang="en-GB" dirty="0" err="1"/>
              <a:t>Islamization</a:t>
            </a:r>
            <a:r>
              <a:rPr lang="en-GB" dirty="0"/>
              <a:t>' processes instigated by Zia. </a:t>
            </a:r>
            <a:endParaRPr lang="en-GB" dirty="0" smtClean="0"/>
          </a:p>
          <a:p>
            <a:endParaRPr lang="en-GB" dirty="0"/>
          </a:p>
        </p:txBody>
      </p:sp>
    </p:spTree>
    <p:extLst>
      <p:ext uri="{BB962C8B-B14F-4D97-AF65-F5344CB8AC3E}">
        <p14:creationId xmlns:p14="http://schemas.microsoft.com/office/powerpoint/2010/main" val="2737116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4801314"/>
          </a:xfrm>
          <a:prstGeom prst="rect">
            <a:avLst/>
          </a:prstGeom>
          <a:noFill/>
        </p:spPr>
        <p:txBody>
          <a:bodyPr wrap="square" rtlCol="0">
            <a:spAutoFit/>
          </a:bodyPr>
          <a:lstStyle/>
          <a:p>
            <a:r>
              <a:rPr lang="en-GB" dirty="0"/>
              <a:t>Benazir promoted her own ‘Islamic' identity, through dress, her own 'arranged' marriage, and participation in the ‘lesser pilgrimage' to Mecca. </a:t>
            </a:r>
            <a:endParaRPr lang="en-GB" dirty="0" smtClean="0"/>
          </a:p>
          <a:p>
            <a:endParaRPr lang="en-GB" dirty="0"/>
          </a:p>
          <a:p>
            <a:r>
              <a:rPr lang="en-GB" dirty="0" smtClean="0"/>
              <a:t>The </a:t>
            </a:r>
            <a:r>
              <a:rPr lang="en-GB" dirty="0"/>
              <a:t>PPP did not have an effective majority to counter the IJI; the pro-militarist President </a:t>
            </a:r>
            <a:r>
              <a:rPr lang="en-GB" dirty="0" err="1"/>
              <a:t>Ghulam</a:t>
            </a:r>
            <a:r>
              <a:rPr lang="en-GB" dirty="0"/>
              <a:t> </a:t>
            </a:r>
            <a:r>
              <a:rPr lang="en-GB" dirty="0" err="1"/>
              <a:t>Ishaq</a:t>
            </a:r>
            <a:r>
              <a:rPr lang="en-GB" dirty="0"/>
              <a:t> Khan played off the PPP and IJI against each other. </a:t>
            </a:r>
            <a:endParaRPr lang="en-GB" dirty="0" smtClean="0"/>
          </a:p>
          <a:p>
            <a:endParaRPr lang="en-GB" dirty="0"/>
          </a:p>
          <a:p>
            <a:r>
              <a:rPr lang="en-GB" dirty="0" smtClean="0"/>
              <a:t>Ethnic </a:t>
            </a:r>
            <a:r>
              <a:rPr lang="en-GB" dirty="0"/>
              <a:t>violence in the provinces exacerbated the situation for Benazir, and in August 1990 the president, on the grounds of corruption and misuse of power, dissolved government.  </a:t>
            </a:r>
          </a:p>
          <a:p>
            <a:endParaRPr lang="en-GB" baseline="30000" dirty="0"/>
          </a:p>
          <a:p>
            <a:endParaRPr lang="en-GB" baseline="30000" dirty="0" smtClean="0"/>
          </a:p>
          <a:p>
            <a:endParaRPr lang="en-GB" baseline="30000" dirty="0"/>
          </a:p>
          <a:p>
            <a:endParaRPr lang="en-GB" baseline="30000" dirty="0" smtClean="0"/>
          </a:p>
          <a:p>
            <a:endParaRPr lang="en-GB" baseline="30000" dirty="0"/>
          </a:p>
          <a:p>
            <a:endParaRPr lang="en-GB" baseline="30000" dirty="0" smtClean="0"/>
          </a:p>
          <a:p>
            <a:r>
              <a:rPr lang="en-GB" dirty="0" smtClean="0"/>
              <a:t>John </a:t>
            </a:r>
            <a:r>
              <a:rPr lang="en-GB" dirty="0"/>
              <a:t>L. Esposito &amp; John O. </a:t>
            </a:r>
            <a:r>
              <a:rPr lang="en-GB" dirty="0" err="1"/>
              <a:t>Voll</a:t>
            </a:r>
            <a:r>
              <a:rPr lang="en-GB" dirty="0"/>
              <a:t>, </a:t>
            </a:r>
            <a:r>
              <a:rPr lang="en-GB" u="sng" dirty="0"/>
              <a:t>Islam and Democracy</a:t>
            </a:r>
            <a:r>
              <a:rPr lang="en-GB" dirty="0"/>
              <a:t> (New York: Oxford University Press, 1996), 116 </a:t>
            </a:r>
          </a:p>
          <a:p>
            <a:r>
              <a:rPr lang="en-GB" dirty="0"/>
              <a:t> </a:t>
            </a:r>
          </a:p>
          <a:p>
            <a:endParaRPr lang="en-GB" dirty="0"/>
          </a:p>
        </p:txBody>
      </p:sp>
    </p:spTree>
    <p:extLst>
      <p:ext uri="{BB962C8B-B14F-4D97-AF65-F5344CB8AC3E}">
        <p14:creationId xmlns:p14="http://schemas.microsoft.com/office/powerpoint/2010/main" val="2737116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5" name="Rectangle 4"/>
          <p:cNvSpPr/>
          <p:nvPr/>
        </p:nvSpPr>
        <p:spPr>
          <a:xfrm>
            <a:off x="765329" y="1720840"/>
            <a:ext cx="8073801" cy="3139321"/>
          </a:xfrm>
          <a:prstGeom prst="rect">
            <a:avLst/>
          </a:prstGeom>
        </p:spPr>
        <p:txBody>
          <a:bodyPr wrap="square">
            <a:spAutoFit/>
          </a:bodyPr>
          <a:lstStyle/>
          <a:p>
            <a:r>
              <a:rPr lang="en-GB" dirty="0"/>
              <a:t>The Islamic Democratic Alliance (IJI) won the October election, and former Zia supporter </a:t>
            </a:r>
            <a:r>
              <a:rPr lang="en-GB" b="1" dirty="0"/>
              <a:t>Nawaz Sharif </a:t>
            </a:r>
            <a:r>
              <a:rPr lang="en-GB" dirty="0"/>
              <a:t>became Prime Minister. </a:t>
            </a:r>
            <a:endParaRPr lang="en-GB" dirty="0" smtClean="0"/>
          </a:p>
          <a:p>
            <a:endParaRPr lang="en-GB" dirty="0"/>
          </a:p>
          <a:p>
            <a:r>
              <a:rPr lang="en-GB" dirty="0" smtClean="0"/>
              <a:t>The </a:t>
            </a:r>
            <a:r>
              <a:rPr lang="en-GB" dirty="0"/>
              <a:t>coalition included the </a:t>
            </a:r>
            <a:r>
              <a:rPr lang="en-GB" b="1" dirty="0" err="1"/>
              <a:t>Jama</a:t>
            </a:r>
            <a:r>
              <a:rPr lang="en-GB" b="1" baseline="30000" dirty="0" err="1"/>
              <a:t>‹</a:t>
            </a:r>
            <a:r>
              <a:rPr lang="en-GB" b="1" dirty="0" err="1"/>
              <a:t>at</a:t>
            </a:r>
            <a:r>
              <a:rPr lang="en-GB" b="1" dirty="0"/>
              <a:t>-e-</a:t>
            </a:r>
            <a:r>
              <a:rPr lang="en-GB" b="1" dirty="0" err="1"/>
              <a:t>Islami</a:t>
            </a:r>
            <a:r>
              <a:rPr lang="en-GB" dirty="0"/>
              <a:t>, and Sharif had to balance their demands with requirements of acquiring international economic assistance. </a:t>
            </a:r>
            <a:endParaRPr lang="en-GB" dirty="0" smtClean="0"/>
          </a:p>
          <a:p>
            <a:endParaRPr lang="en-GB" dirty="0"/>
          </a:p>
          <a:p>
            <a:r>
              <a:rPr lang="en-GB" dirty="0" smtClean="0"/>
              <a:t>During </a:t>
            </a:r>
            <a:r>
              <a:rPr lang="en-GB" dirty="0"/>
              <a:t>the Gulf War, Sharif supported the Saudi Arabian-U.S. alliance, a move that did not find favour amongst members of the IJI coalition. </a:t>
            </a:r>
            <a:endParaRPr lang="en-GB" dirty="0" smtClean="0"/>
          </a:p>
          <a:p>
            <a:endParaRPr lang="en-GB" dirty="0"/>
          </a:p>
          <a:p>
            <a:r>
              <a:rPr lang="en-GB" dirty="0" smtClean="0"/>
              <a:t>Sharif </a:t>
            </a:r>
            <a:r>
              <a:rPr lang="en-GB" dirty="0"/>
              <a:t>ultimately paid the price, when another election was called and Benazir was re-elected.</a:t>
            </a:r>
          </a:p>
        </p:txBody>
      </p:sp>
    </p:spTree>
    <p:extLst>
      <p:ext uri="{BB962C8B-B14F-4D97-AF65-F5344CB8AC3E}">
        <p14:creationId xmlns:p14="http://schemas.microsoft.com/office/powerpoint/2010/main" val="27371166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970318"/>
          </a:xfrm>
          <a:prstGeom prst="rect">
            <a:avLst/>
          </a:prstGeom>
          <a:noFill/>
        </p:spPr>
        <p:txBody>
          <a:bodyPr wrap="square" rtlCol="0">
            <a:spAutoFit/>
          </a:bodyPr>
          <a:lstStyle/>
          <a:p>
            <a:r>
              <a:rPr lang="en-GB" dirty="0"/>
              <a:t>After re-election, Benazir had to contend with diverse, often centred on ‘Islamic' issues of interpretation. </a:t>
            </a:r>
            <a:endParaRPr lang="en-GB" dirty="0" smtClean="0"/>
          </a:p>
          <a:p>
            <a:endParaRPr lang="en-GB" dirty="0"/>
          </a:p>
          <a:p>
            <a:r>
              <a:rPr lang="en-GB" dirty="0" smtClean="0"/>
              <a:t>Ethnic </a:t>
            </a:r>
            <a:r>
              <a:rPr lang="en-GB" dirty="0"/>
              <a:t>fighting within and between provinces intensified, notably in Benazir's home Sindh province, where the conflict between Urdu-speaking </a:t>
            </a:r>
            <a:r>
              <a:rPr lang="en-GB" dirty="0" err="1"/>
              <a:t>Muhajirs</a:t>
            </a:r>
            <a:r>
              <a:rPr lang="en-GB" dirty="0"/>
              <a:t> and </a:t>
            </a:r>
            <a:r>
              <a:rPr lang="en-GB" dirty="0" err="1"/>
              <a:t>Sindhis</a:t>
            </a:r>
            <a:r>
              <a:rPr lang="en-GB" dirty="0"/>
              <a:t> has led to violence. </a:t>
            </a:r>
            <a:endParaRPr lang="en-GB" dirty="0" smtClean="0"/>
          </a:p>
          <a:p>
            <a:endParaRPr lang="en-GB" dirty="0"/>
          </a:p>
          <a:p>
            <a:r>
              <a:rPr lang="en-GB" dirty="0" smtClean="0"/>
              <a:t>The </a:t>
            </a:r>
            <a:r>
              <a:rPr lang="en-GB" dirty="0" err="1"/>
              <a:t>Muhajir</a:t>
            </a:r>
            <a:r>
              <a:rPr lang="en-GB" dirty="0"/>
              <a:t> National Movement (</a:t>
            </a:r>
            <a:r>
              <a:rPr lang="en-GB" dirty="0" err="1"/>
              <a:t>Muhair</a:t>
            </a:r>
            <a:r>
              <a:rPr lang="en-GB" dirty="0"/>
              <a:t> </a:t>
            </a:r>
            <a:r>
              <a:rPr lang="en-GB" dirty="0" err="1"/>
              <a:t>Qaumi</a:t>
            </a:r>
            <a:r>
              <a:rPr lang="en-GB" dirty="0"/>
              <a:t> </a:t>
            </a:r>
            <a:r>
              <a:rPr lang="en-GB" dirty="0" err="1"/>
              <a:t>Mahaz</a:t>
            </a:r>
            <a:r>
              <a:rPr lang="en-GB" i="1" dirty="0"/>
              <a:t> - </a:t>
            </a:r>
            <a:r>
              <a:rPr lang="en-GB" dirty="0"/>
              <a:t>MQM) has influenced national politics, promoting its ethnic identity, contributing to violence, and ultimately being driven into exile. </a:t>
            </a:r>
            <a:endParaRPr lang="en-GB" dirty="0" smtClean="0"/>
          </a:p>
          <a:p>
            <a:endParaRPr lang="en-GB" dirty="0"/>
          </a:p>
          <a:p>
            <a:r>
              <a:rPr lang="en-GB" dirty="0" smtClean="0"/>
              <a:t>Whilst </a:t>
            </a:r>
            <a:r>
              <a:rPr lang="en-GB" dirty="0"/>
              <a:t>contending with this, Benazir also had ‘border' problems - in Kashmir and Afghanistan: Pakistan military intelligence provided logistical and technical support to Afghan groups</a:t>
            </a:r>
            <a:r>
              <a:rPr lang="en-GB" i="1" dirty="0"/>
              <a:t> </a:t>
            </a:r>
            <a:r>
              <a:rPr lang="en-GB" dirty="0"/>
              <a:t>- including the Taliban. </a:t>
            </a:r>
          </a:p>
        </p:txBody>
      </p:sp>
    </p:spTree>
    <p:extLst>
      <p:ext uri="{BB962C8B-B14F-4D97-AF65-F5344CB8AC3E}">
        <p14:creationId xmlns:p14="http://schemas.microsoft.com/office/powerpoint/2010/main" val="2737116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139321"/>
          </a:xfrm>
          <a:prstGeom prst="rect">
            <a:avLst/>
          </a:prstGeom>
          <a:noFill/>
        </p:spPr>
        <p:txBody>
          <a:bodyPr wrap="square" rtlCol="0">
            <a:spAutoFit/>
          </a:bodyPr>
          <a:lstStyle/>
          <a:p>
            <a:r>
              <a:rPr lang="en-GB" dirty="0"/>
              <a:t>On November 5, 1996, President </a:t>
            </a:r>
            <a:r>
              <a:rPr lang="en-GB" b="1" dirty="0" err="1"/>
              <a:t>Farooq</a:t>
            </a:r>
            <a:r>
              <a:rPr lang="en-GB" b="1" dirty="0"/>
              <a:t> </a:t>
            </a:r>
            <a:r>
              <a:rPr lang="en-GB" b="1" dirty="0" err="1"/>
              <a:t>Legari</a:t>
            </a:r>
            <a:r>
              <a:rPr lang="en-GB" b="1" dirty="0"/>
              <a:t> </a:t>
            </a:r>
            <a:r>
              <a:rPr lang="en-GB" dirty="0"/>
              <a:t>dismissed Benazir from office - and elections were called for February 1997. </a:t>
            </a:r>
            <a:endParaRPr lang="en-GB" dirty="0" smtClean="0"/>
          </a:p>
          <a:p>
            <a:endParaRPr lang="en-GB" dirty="0"/>
          </a:p>
          <a:p>
            <a:r>
              <a:rPr lang="en-GB" dirty="0" smtClean="0"/>
              <a:t>The </a:t>
            </a:r>
            <a:r>
              <a:rPr lang="en-GB" dirty="0"/>
              <a:t>interim Prime Minister was Malik </a:t>
            </a:r>
            <a:r>
              <a:rPr lang="en-GB" dirty="0" err="1"/>
              <a:t>Meraj</a:t>
            </a:r>
            <a:r>
              <a:rPr lang="en-GB" dirty="0"/>
              <a:t> Khalid, a former National Assembly speaker. </a:t>
            </a:r>
            <a:endParaRPr lang="en-GB" dirty="0" smtClean="0"/>
          </a:p>
          <a:p>
            <a:endParaRPr lang="en-GB" dirty="0"/>
          </a:p>
          <a:p>
            <a:r>
              <a:rPr lang="en-GB" dirty="0" smtClean="0"/>
              <a:t>Benazir </a:t>
            </a:r>
            <a:r>
              <a:rPr lang="en-GB" dirty="0"/>
              <a:t>was accused of corruption, whilst her husband </a:t>
            </a:r>
            <a:r>
              <a:rPr lang="en-GB" b="1" dirty="0" err="1"/>
              <a:t>Asif</a:t>
            </a:r>
            <a:r>
              <a:rPr lang="en-GB" b="1" dirty="0"/>
              <a:t> Ali </a:t>
            </a:r>
            <a:r>
              <a:rPr lang="en-GB" b="1" dirty="0" err="1"/>
              <a:t>Zardari</a:t>
            </a:r>
            <a:r>
              <a:rPr lang="en-GB" dirty="0"/>
              <a:t>, other family members, and associates were implicated in the murder of her brother (and political rival) </a:t>
            </a:r>
            <a:r>
              <a:rPr lang="en-GB" b="1" dirty="0" err="1"/>
              <a:t>Murtaza</a:t>
            </a:r>
            <a:r>
              <a:rPr lang="en-GB" b="1" dirty="0"/>
              <a:t> Bhutto</a:t>
            </a:r>
            <a:r>
              <a:rPr lang="en-GB" dirty="0"/>
              <a:t>. </a:t>
            </a:r>
            <a:r>
              <a:rPr lang="en-GB" dirty="0" err="1"/>
              <a:t>Zardari</a:t>
            </a:r>
            <a:r>
              <a:rPr lang="en-GB" dirty="0"/>
              <a:t> was jailed between 1997-2004, and subsequently rearrested on charges of conspiracy. </a:t>
            </a:r>
          </a:p>
          <a:p>
            <a:endParaRPr lang="en-GB" dirty="0"/>
          </a:p>
        </p:txBody>
      </p:sp>
    </p:spTree>
    <p:extLst>
      <p:ext uri="{BB962C8B-B14F-4D97-AF65-F5344CB8AC3E}">
        <p14:creationId xmlns:p14="http://schemas.microsoft.com/office/powerpoint/2010/main" val="27371166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970318"/>
          </a:xfrm>
          <a:prstGeom prst="rect">
            <a:avLst/>
          </a:prstGeom>
          <a:noFill/>
        </p:spPr>
        <p:txBody>
          <a:bodyPr wrap="square" rtlCol="0">
            <a:spAutoFit/>
          </a:bodyPr>
          <a:lstStyle/>
          <a:p>
            <a:r>
              <a:rPr lang="en-GB" dirty="0"/>
              <a:t>In 1998, Nawaz Sharif's Muslim League was re-elected to office under an </a:t>
            </a:r>
            <a:r>
              <a:rPr lang="en-GB" dirty="0" err="1"/>
              <a:t>Islamization</a:t>
            </a:r>
            <a:r>
              <a:rPr lang="en-GB" dirty="0"/>
              <a:t> mandate. Parties such as </a:t>
            </a:r>
            <a:r>
              <a:rPr lang="en-GB" dirty="0" err="1"/>
              <a:t>Jama</a:t>
            </a:r>
            <a:r>
              <a:rPr lang="en-GB" baseline="30000" dirty="0" err="1"/>
              <a:t>‹</a:t>
            </a:r>
            <a:r>
              <a:rPr lang="en-GB" dirty="0" err="1"/>
              <a:t>at</a:t>
            </a:r>
            <a:r>
              <a:rPr lang="en-GB" dirty="0"/>
              <a:t>-e </a:t>
            </a:r>
            <a:r>
              <a:rPr lang="en-GB" dirty="0" err="1"/>
              <a:t>Islami</a:t>
            </a:r>
            <a:r>
              <a:rPr lang="en-GB" dirty="0"/>
              <a:t> protested at the ‘lack of progress' of Sharif and his government. </a:t>
            </a:r>
            <a:endParaRPr lang="en-GB" dirty="0" smtClean="0"/>
          </a:p>
          <a:p>
            <a:endParaRPr lang="en-GB" dirty="0"/>
          </a:p>
          <a:p>
            <a:r>
              <a:rPr lang="en-GB" dirty="0" smtClean="0"/>
              <a:t>It </a:t>
            </a:r>
            <a:r>
              <a:rPr lang="en-GB" dirty="0"/>
              <a:t>was not the protests that directly forced the government's term of office a premature conclusion during 1999. Long-term violent internal conflict between Sunni and Shia factions was reaching a head, whilst levels of MQM initiated violence were maintained – especially in Karachi and Sindh. </a:t>
            </a:r>
            <a:endParaRPr lang="en-GB" dirty="0" smtClean="0"/>
          </a:p>
          <a:p>
            <a:endParaRPr lang="en-GB" dirty="0"/>
          </a:p>
          <a:p>
            <a:r>
              <a:rPr lang="en-GB" dirty="0" smtClean="0"/>
              <a:t>Internationally</a:t>
            </a:r>
            <a:r>
              <a:rPr lang="en-GB" dirty="0"/>
              <a:t>, conflicts with India over Kashmir increased global concerns, because both India and Pakistan had been testing their nuclear capabilities. </a:t>
            </a:r>
            <a:endParaRPr lang="en-GB" dirty="0" smtClean="0"/>
          </a:p>
          <a:p>
            <a:endParaRPr lang="en-GB" dirty="0"/>
          </a:p>
          <a:p>
            <a:r>
              <a:rPr lang="en-GB" dirty="0" smtClean="0"/>
              <a:t>Benazir </a:t>
            </a:r>
            <a:r>
              <a:rPr lang="en-GB" dirty="0"/>
              <a:t>was indicted on corruption charges and found guilty in absentia. </a:t>
            </a:r>
          </a:p>
          <a:p>
            <a:endParaRPr lang="en-GB" dirty="0"/>
          </a:p>
        </p:txBody>
      </p:sp>
    </p:spTree>
    <p:extLst>
      <p:ext uri="{BB962C8B-B14F-4D97-AF65-F5344CB8AC3E}">
        <p14:creationId xmlns:p14="http://schemas.microsoft.com/office/powerpoint/2010/main" val="27371166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139321"/>
          </a:xfrm>
          <a:prstGeom prst="rect">
            <a:avLst/>
          </a:prstGeom>
          <a:noFill/>
        </p:spPr>
        <p:txBody>
          <a:bodyPr wrap="square" rtlCol="0">
            <a:spAutoFit/>
          </a:bodyPr>
          <a:lstStyle/>
          <a:p>
            <a:r>
              <a:rPr lang="en-GB" dirty="0"/>
              <a:t>In October 1999, the Pakistan army - under its chief of staff </a:t>
            </a:r>
            <a:r>
              <a:rPr lang="en-GB" b="1" dirty="0"/>
              <a:t>General Pervez Musharraf </a:t>
            </a:r>
            <a:r>
              <a:rPr lang="en-GB" dirty="0"/>
              <a:t>- ousted Nawaz Sharif's government; it was motivated by a need to prevent what the army perceived as destabilisation. </a:t>
            </a:r>
            <a:endParaRPr lang="en-GB" dirty="0" smtClean="0"/>
          </a:p>
          <a:p>
            <a:endParaRPr lang="en-GB" dirty="0"/>
          </a:p>
          <a:p>
            <a:r>
              <a:rPr lang="en-GB" dirty="0" smtClean="0"/>
              <a:t>Sharif </a:t>
            </a:r>
            <a:r>
              <a:rPr lang="en-GB" dirty="0"/>
              <a:t>had earlier attempted to remove Musharraf from his post, dramatically attempting to prevent his return from a conference in Sri Lanka by blocking his aircraft's landing at Lahore airport. </a:t>
            </a:r>
            <a:endParaRPr lang="en-GB" dirty="0" smtClean="0"/>
          </a:p>
          <a:p>
            <a:endParaRPr lang="en-GB" dirty="0"/>
          </a:p>
          <a:p>
            <a:r>
              <a:rPr lang="en-GB" dirty="0" smtClean="0"/>
              <a:t>Sharif </a:t>
            </a:r>
            <a:r>
              <a:rPr lang="en-GB" dirty="0"/>
              <a:t>was sentenced to life imprisonment in 2000 on charges including corruption and terrorism, and subsequently exiled to Saudi Arabia - and is prohibited from participating directly in Pakistani political affairs. </a:t>
            </a:r>
          </a:p>
        </p:txBody>
      </p:sp>
    </p:spTree>
    <p:extLst>
      <p:ext uri="{BB962C8B-B14F-4D97-AF65-F5344CB8AC3E}">
        <p14:creationId xmlns:p14="http://schemas.microsoft.com/office/powerpoint/2010/main" val="27371166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970318"/>
          </a:xfrm>
          <a:prstGeom prst="rect">
            <a:avLst/>
          </a:prstGeom>
          <a:noFill/>
        </p:spPr>
        <p:txBody>
          <a:bodyPr wrap="square" rtlCol="0">
            <a:spAutoFit/>
          </a:bodyPr>
          <a:lstStyle/>
          <a:p>
            <a:r>
              <a:rPr lang="en-GB" dirty="0"/>
              <a:t>Musharraf made a number of statements for domestic and international audiences, including his understanding of ‘Islamic values'. </a:t>
            </a:r>
            <a:endParaRPr lang="en-GB" dirty="0" smtClean="0"/>
          </a:p>
          <a:p>
            <a:endParaRPr lang="en-GB" dirty="0"/>
          </a:p>
          <a:p>
            <a:r>
              <a:rPr lang="en-GB" dirty="0" smtClean="0"/>
              <a:t>Following </a:t>
            </a:r>
            <a:r>
              <a:rPr lang="en-GB" dirty="0"/>
              <a:t>9-11, Musharraf sought to project himself as a 'moderate' Muslim leader and ally of the United States, causing substantial domestic pressure - especially during the campaigns in Afghanistan.  </a:t>
            </a:r>
            <a:endParaRPr lang="en-GB" dirty="0" smtClean="0"/>
          </a:p>
          <a:p>
            <a:endParaRPr lang="en-GB" dirty="0"/>
          </a:p>
          <a:p>
            <a:r>
              <a:rPr lang="en-GB" dirty="0" smtClean="0"/>
              <a:t>In </a:t>
            </a:r>
            <a:r>
              <a:rPr lang="en-GB" dirty="0"/>
              <a:t>2002, Musharraf attempted to project legitimacy of his regime through a referendum and subsequent general election; this ended in deadlock between key political parties in Pakistan. </a:t>
            </a:r>
            <a:endParaRPr lang="en-GB" dirty="0" smtClean="0"/>
          </a:p>
          <a:p>
            <a:endParaRPr lang="en-GB" dirty="0"/>
          </a:p>
          <a:p>
            <a:r>
              <a:rPr lang="en-GB" dirty="0" smtClean="0"/>
              <a:t>In </a:t>
            </a:r>
            <a:r>
              <a:rPr lang="en-GB" dirty="0"/>
              <a:t>2004, negotiations with the </a:t>
            </a:r>
            <a:r>
              <a:rPr lang="en-GB" dirty="0" err="1"/>
              <a:t>Muttahida</a:t>
            </a:r>
            <a:r>
              <a:rPr lang="en-GB" dirty="0"/>
              <a:t> </a:t>
            </a:r>
            <a:r>
              <a:rPr lang="en-GB" dirty="0" err="1"/>
              <a:t>Majlis</a:t>
            </a:r>
            <a:r>
              <a:rPr lang="en-GB" dirty="0"/>
              <a:t>-e-</a:t>
            </a:r>
            <a:r>
              <a:rPr lang="en-GB" dirty="0" err="1"/>
              <a:t>Amal</a:t>
            </a:r>
            <a:r>
              <a:rPr lang="en-GB" dirty="0"/>
              <a:t> party enabled Musharraf to break the deadlock, and push through the Seventeenth Amendment, which retrospectively recognised Musharraf and his coup </a:t>
            </a:r>
            <a:r>
              <a:rPr lang="en-GB" dirty="0" err="1"/>
              <a:t>d'etat</a:t>
            </a:r>
            <a:r>
              <a:rPr lang="en-GB" dirty="0"/>
              <a:t>. </a:t>
            </a:r>
          </a:p>
        </p:txBody>
      </p:sp>
    </p:spTree>
    <p:extLst>
      <p:ext uri="{BB962C8B-B14F-4D97-AF65-F5344CB8AC3E}">
        <p14:creationId xmlns:p14="http://schemas.microsoft.com/office/powerpoint/2010/main" val="7064609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416320"/>
          </a:xfrm>
          <a:prstGeom prst="rect">
            <a:avLst/>
          </a:prstGeom>
          <a:noFill/>
        </p:spPr>
        <p:txBody>
          <a:bodyPr wrap="square" rtlCol="0">
            <a:spAutoFit/>
          </a:bodyPr>
          <a:lstStyle/>
          <a:p>
            <a:r>
              <a:rPr lang="en-US" dirty="0" smtClean="0"/>
              <a:t>“Islamic </a:t>
            </a:r>
            <a:r>
              <a:rPr lang="en-US" dirty="0"/>
              <a:t>laws enacted during the Zia era have remained largely intact under the Musharraf regime. </a:t>
            </a:r>
            <a:endParaRPr lang="en-US" dirty="0" smtClean="0"/>
          </a:p>
          <a:p>
            <a:endParaRPr lang="en-US" dirty="0"/>
          </a:p>
          <a:p>
            <a:r>
              <a:rPr lang="en-US" dirty="0" smtClean="0"/>
              <a:t>“Despite </a:t>
            </a:r>
            <a:r>
              <a:rPr lang="en-US" dirty="0"/>
              <a:t>General Musharraf's policy of “enlightened moderation,” his regime's authoritarian rule backed by military coercion has further eroded the vestiges of Pakistan's civil institutions and governance based on the rule of law and on parliamentary supremacy. </a:t>
            </a:r>
            <a:endParaRPr lang="en-US" dirty="0" smtClean="0"/>
          </a:p>
          <a:p>
            <a:endParaRPr lang="en-US" dirty="0"/>
          </a:p>
          <a:p>
            <a:r>
              <a:rPr lang="en-US" dirty="0" smtClean="0"/>
              <a:t>“The </a:t>
            </a:r>
            <a:r>
              <a:rPr lang="en-US" dirty="0"/>
              <a:t>military's sidelining of the mainstream secular-oriented PPP and the Muslim League has greatly benefited the Islamist groups, which remain among the best-organized political forces in Pakistan, although they lack the unity and common ideological platform necessary to challenge the military-dominated state</a:t>
            </a:r>
            <a:r>
              <a:rPr lang="en-US" dirty="0" smtClean="0"/>
              <a:t>.” </a:t>
            </a:r>
            <a:endParaRPr lang="en-GB" dirty="0"/>
          </a:p>
        </p:txBody>
      </p:sp>
      <p:sp>
        <p:nvSpPr>
          <p:cNvPr id="4" name="TextBox 3"/>
          <p:cNvSpPr txBox="1"/>
          <p:nvPr/>
        </p:nvSpPr>
        <p:spPr>
          <a:xfrm>
            <a:off x="159436" y="6207210"/>
            <a:ext cx="8191902" cy="523220"/>
          </a:xfrm>
          <a:prstGeom prst="rect">
            <a:avLst/>
          </a:prstGeom>
          <a:noFill/>
        </p:spPr>
        <p:txBody>
          <a:bodyPr wrap="square" rtlCol="0">
            <a:spAutoFit/>
          </a:bodyPr>
          <a:lstStyle/>
          <a:p>
            <a:r>
              <a:rPr lang="en-GB" sz="1400" dirty="0" smtClean="0"/>
              <a:t>Source: </a:t>
            </a:r>
            <a:r>
              <a:rPr lang="en-GB" sz="1400" dirty="0" err="1" smtClean="0"/>
              <a:t>Hussain</a:t>
            </a:r>
            <a:r>
              <a:rPr lang="en-GB" sz="1400" dirty="0"/>
              <a:t>, </a:t>
            </a:r>
            <a:r>
              <a:rPr lang="en-GB" sz="1400" dirty="0" err="1"/>
              <a:t>Rizwan</a:t>
            </a:r>
            <a:r>
              <a:rPr lang="en-GB" sz="1400" dirty="0"/>
              <a:t> . "Pakistan." In The Oxford </a:t>
            </a:r>
            <a:r>
              <a:rPr lang="en-GB" sz="1400" dirty="0" err="1"/>
              <a:t>Encyclopedia</a:t>
            </a:r>
            <a:r>
              <a:rPr lang="en-GB" sz="1400" dirty="0"/>
              <a:t> of the Islamic World. Oxford Islamic Studies Online. </a:t>
            </a:r>
            <a:r>
              <a:rPr lang="en-GB" sz="1400" dirty="0" smtClean="0">
                <a:hlinkClick r:id="rId2"/>
              </a:rPr>
              <a:t>http</a:t>
            </a:r>
            <a:r>
              <a:rPr lang="en-GB" sz="1400" dirty="0">
                <a:hlinkClick r:id="rId2"/>
              </a:rPr>
              <a:t>://ezproxy.tsd.uwtsd.ac.uk:2112/article/opr/t236/</a:t>
            </a:r>
            <a:r>
              <a:rPr lang="en-GB" sz="1400" dirty="0" smtClean="0">
                <a:hlinkClick r:id="rId2"/>
              </a:rPr>
              <a:t>e0616</a:t>
            </a:r>
            <a:r>
              <a:rPr lang="en-GB" sz="1400" dirty="0"/>
              <a:t> </a:t>
            </a:r>
            <a:r>
              <a:rPr lang="en-GB" sz="1400" dirty="0" smtClean="0"/>
              <a:t> </a:t>
            </a:r>
            <a:endParaRPr lang="en-GB" sz="1400" dirty="0"/>
          </a:p>
        </p:txBody>
      </p:sp>
    </p:spTree>
    <p:extLst>
      <p:ext uri="{BB962C8B-B14F-4D97-AF65-F5344CB8AC3E}">
        <p14:creationId xmlns:p14="http://schemas.microsoft.com/office/powerpoint/2010/main" val="706460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416320"/>
          </a:xfrm>
          <a:prstGeom prst="rect">
            <a:avLst/>
          </a:prstGeom>
          <a:noFill/>
        </p:spPr>
        <p:txBody>
          <a:bodyPr wrap="square" rtlCol="0">
            <a:spAutoFit/>
          </a:bodyPr>
          <a:lstStyle/>
          <a:p>
            <a:r>
              <a:rPr lang="en-US" dirty="0" smtClean="0"/>
              <a:t>“The </a:t>
            </a:r>
            <a:r>
              <a:rPr lang="en-US" dirty="0"/>
              <a:t>Musharraf regime's attempts to curb Islamic militancy in Pakistan has accentuated the division between a relatively Westernized ruling elite and the growing number of Islamist groups. </a:t>
            </a:r>
            <a:endParaRPr lang="en-US" dirty="0" smtClean="0"/>
          </a:p>
          <a:p>
            <a:endParaRPr lang="en-US" dirty="0"/>
          </a:p>
          <a:p>
            <a:r>
              <a:rPr lang="en-US" dirty="0" smtClean="0"/>
              <a:t>“However</a:t>
            </a:r>
            <a:r>
              <a:rPr lang="en-US" dirty="0"/>
              <a:t>, the Pakistani political elite's policy of selectively co-opting some of these groups within the state structures indicates its ambivalent attitude toward the so-called “</a:t>
            </a:r>
            <a:r>
              <a:rPr lang="en-US" dirty="0" err="1"/>
              <a:t>Talibanization</a:t>
            </a:r>
            <a:r>
              <a:rPr lang="en-US" dirty="0"/>
              <a:t>” of some segments of Pakistani society. </a:t>
            </a:r>
            <a:endParaRPr lang="en-US" dirty="0" smtClean="0"/>
          </a:p>
          <a:p>
            <a:endParaRPr lang="en-US" dirty="0"/>
          </a:p>
          <a:p>
            <a:r>
              <a:rPr lang="en-US" dirty="0" smtClean="0"/>
              <a:t>“The </a:t>
            </a:r>
            <a:r>
              <a:rPr lang="en-US" dirty="0"/>
              <a:t>post-9/11 developments in Afghanistan and the army's attempt to curb Islamic extremism in Pakistan have created resentment and a sense of alienation among some Islamic groups that had received the patronage of the state during the preceding two decades</a:t>
            </a:r>
            <a:r>
              <a:rPr lang="en-US" dirty="0" smtClean="0"/>
              <a:t>.”</a:t>
            </a:r>
            <a:endParaRPr lang="en-GB" dirty="0"/>
          </a:p>
        </p:txBody>
      </p:sp>
      <p:sp>
        <p:nvSpPr>
          <p:cNvPr id="4" name="TextBox 3"/>
          <p:cNvSpPr txBox="1"/>
          <p:nvPr/>
        </p:nvSpPr>
        <p:spPr>
          <a:xfrm>
            <a:off x="159436" y="6207210"/>
            <a:ext cx="8191902" cy="523220"/>
          </a:xfrm>
          <a:prstGeom prst="rect">
            <a:avLst/>
          </a:prstGeom>
          <a:noFill/>
        </p:spPr>
        <p:txBody>
          <a:bodyPr wrap="square" rtlCol="0">
            <a:spAutoFit/>
          </a:bodyPr>
          <a:lstStyle/>
          <a:p>
            <a:r>
              <a:rPr lang="en-GB" sz="1400" dirty="0" smtClean="0"/>
              <a:t>Source: </a:t>
            </a:r>
            <a:r>
              <a:rPr lang="en-GB" sz="1400" dirty="0" err="1" smtClean="0"/>
              <a:t>Hussain</a:t>
            </a:r>
            <a:r>
              <a:rPr lang="en-GB" sz="1400" dirty="0"/>
              <a:t>, </a:t>
            </a:r>
            <a:r>
              <a:rPr lang="en-GB" sz="1400" dirty="0" err="1"/>
              <a:t>Rizwan</a:t>
            </a:r>
            <a:r>
              <a:rPr lang="en-GB" sz="1400" dirty="0"/>
              <a:t> . "Pakistan." In The Oxford </a:t>
            </a:r>
            <a:r>
              <a:rPr lang="en-GB" sz="1400" dirty="0" err="1"/>
              <a:t>Encyclopedia</a:t>
            </a:r>
            <a:r>
              <a:rPr lang="en-GB" sz="1400" dirty="0"/>
              <a:t> of the Islamic World. Oxford Islamic Studies Online. </a:t>
            </a:r>
            <a:r>
              <a:rPr lang="en-GB" sz="1400" dirty="0" smtClean="0">
                <a:hlinkClick r:id="rId2"/>
              </a:rPr>
              <a:t>http</a:t>
            </a:r>
            <a:r>
              <a:rPr lang="en-GB" sz="1400" dirty="0">
                <a:hlinkClick r:id="rId2"/>
              </a:rPr>
              <a:t>://ezproxy.tsd.uwtsd.ac.uk:2112/article/opr/t236/</a:t>
            </a:r>
            <a:r>
              <a:rPr lang="en-GB" sz="1400" dirty="0" smtClean="0">
                <a:hlinkClick r:id="rId2"/>
              </a:rPr>
              <a:t>e0616</a:t>
            </a:r>
            <a:r>
              <a:rPr lang="en-GB" sz="1400" dirty="0"/>
              <a:t> </a:t>
            </a:r>
            <a:r>
              <a:rPr lang="en-GB" sz="1400" dirty="0" smtClean="0"/>
              <a:t> </a:t>
            </a:r>
            <a:endParaRPr lang="en-GB" sz="1400" dirty="0"/>
          </a:p>
        </p:txBody>
      </p:sp>
    </p:spTree>
    <p:extLst>
      <p:ext uri="{BB962C8B-B14F-4D97-AF65-F5344CB8AC3E}">
        <p14:creationId xmlns:p14="http://schemas.microsoft.com/office/powerpoint/2010/main" val="706460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2308324"/>
          </a:xfrm>
          <a:prstGeom prst="rect">
            <a:avLst/>
          </a:prstGeom>
          <a:noFill/>
        </p:spPr>
        <p:txBody>
          <a:bodyPr wrap="square" rtlCol="0">
            <a:spAutoFit/>
          </a:bodyPr>
          <a:lstStyle/>
          <a:p>
            <a:r>
              <a:rPr lang="en-GB" b="1" dirty="0" smtClean="0"/>
              <a:t>Benazir Bhutto</a:t>
            </a:r>
          </a:p>
          <a:p>
            <a:endParaRPr lang="en-GB" dirty="0"/>
          </a:p>
          <a:p>
            <a:r>
              <a:rPr lang="en-GB" dirty="0" smtClean="0"/>
              <a:t>Later</a:t>
            </a:r>
            <a:r>
              <a:rPr lang="en-GB" dirty="0"/>
              <a:t>, exiled in Dubai in 2000s</a:t>
            </a:r>
          </a:p>
          <a:p>
            <a:endParaRPr lang="en-GB" dirty="0"/>
          </a:p>
          <a:p>
            <a:r>
              <a:rPr lang="en-GB" dirty="0"/>
              <a:t>Returns to Pakistan for elections, 2007</a:t>
            </a:r>
          </a:p>
          <a:p>
            <a:endParaRPr lang="en-GB" dirty="0"/>
          </a:p>
          <a:p>
            <a:r>
              <a:rPr lang="en-GB" dirty="0" smtClean="0"/>
              <a:t>Assassinated </a:t>
            </a:r>
            <a:r>
              <a:rPr lang="en-GB" dirty="0"/>
              <a:t>December 2007</a:t>
            </a:r>
          </a:p>
          <a:p>
            <a:endParaRPr lang="en-GB" dirty="0"/>
          </a:p>
        </p:txBody>
      </p:sp>
      <p:pic>
        <p:nvPicPr>
          <p:cNvPr id="1028" name="Picture 4" descr="http://cdn4.wn.com/ph/img/14/1f/538fcca9529147b7c131dbabde60-grand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7763" y="3217862"/>
            <a:ext cx="44577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0993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687694" y="909538"/>
            <a:ext cx="7791440" cy="4247317"/>
          </a:xfrm>
          <a:prstGeom prst="rect">
            <a:avLst/>
          </a:prstGeom>
          <a:noFill/>
        </p:spPr>
        <p:txBody>
          <a:bodyPr wrap="square" rtlCol="0">
            <a:spAutoFit/>
          </a:bodyPr>
          <a:lstStyle/>
          <a:p>
            <a:r>
              <a:rPr lang="en-GB" b="1" dirty="0" smtClean="0"/>
              <a:t>Current issues</a:t>
            </a:r>
          </a:p>
          <a:p>
            <a:endParaRPr lang="en-GB" dirty="0"/>
          </a:p>
          <a:p>
            <a:r>
              <a:rPr lang="en-GB" dirty="0" smtClean="0"/>
              <a:t>Prime Minister Nawaz Sharif (1949-)</a:t>
            </a:r>
          </a:p>
          <a:p>
            <a:endParaRPr lang="en-GB" dirty="0"/>
          </a:p>
          <a:p>
            <a:r>
              <a:rPr lang="en-GB" dirty="0" smtClean="0"/>
              <a:t>Back in power in 2013 (after six years in opposition)</a:t>
            </a:r>
          </a:p>
          <a:p>
            <a:endParaRPr lang="en-GB" dirty="0"/>
          </a:p>
          <a:p>
            <a:r>
              <a:rPr lang="en-GB" dirty="0" smtClean="0"/>
              <a:t>Policy towards financial stability/economic growth (struggling)</a:t>
            </a:r>
          </a:p>
          <a:p>
            <a:endParaRPr lang="en-GB" dirty="0"/>
          </a:p>
          <a:p>
            <a:r>
              <a:rPr lang="en-GB" dirty="0" smtClean="0"/>
              <a:t>Seek to remove extremist groups in NWFP and elsewhere</a:t>
            </a:r>
          </a:p>
          <a:p>
            <a:endParaRPr lang="en-GB" dirty="0"/>
          </a:p>
          <a:p>
            <a:r>
              <a:rPr lang="en-GB" dirty="0" smtClean="0"/>
              <a:t>Improved international relations (US, Russia, China) – poor relations with India (now improving)</a:t>
            </a:r>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7064609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4" name="TextBox 3"/>
          <p:cNvSpPr txBox="1"/>
          <p:nvPr/>
        </p:nvSpPr>
        <p:spPr>
          <a:xfrm>
            <a:off x="1" y="0"/>
            <a:ext cx="9144000" cy="6124752"/>
          </a:xfrm>
          <a:prstGeom prst="rect">
            <a:avLst/>
          </a:prstGeom>
          <a:noFill/>
        </p:spPr>
        <p:txBody>
          <a:bodyPr wrap="square" rtlCol="0">
            <a:spAutoFit/>
          </a:bodyPr>
          <a:lstStyle/>
          <a:p>
            <a:r>
              <a:rPr lang="en-GB" sz="1400" b="1" dirty="0"/>
              <a:t>Key Sources</a:t>
            </a:r>
          </a:p>
          <a:p>
            <a:endParaRPr lang="en-GB" sz="1400" dirty="0" smtClean="0"/>
          </a:p>
          <a:p>
            <a:r>
              <a:rPr lang="en-GB" sz="1400" i="1" dirty="0" smtClean="0"/>
              <a:t>URLs can be found on the PowerPoint</a:t>
            </a:r>
          </a:p>
          <a:p>
            <a:endParaRPr lang="en-GB" sz="1400" i="1" dirty="0"/>
          </a:p>
          <a:p>
            <a:r>
              <a:rPr lang="en-GB" sz="1400" dirty="0" err="1"/>
              <a:t>Bertocci</a:t>
            </a:r>
            <a:r>
              <a:rPr lang="en-GB" sz="1400" dirty="0"/>
              <a:t>, Peter J. . "Bangladesh." In The Oxford </a:t>
            </a:r>
            <a:r>
              <a:rPr lang="en-GB" sz="1400" dirty="0" err="1"/>
              <a:t>Encyclopedia</a:t>
            </a:r>
            <a:r>
              <a:rPr lang="en-GB" sz="1400" dirty="0"/>
              <a:t> of the Islamic World. Oxford Islamic Studies Online</a:t>
            </a:r>
          </a:p>
          <a:p>
            <a:endParaRPr lang="en-GB" sz="1400" dirty="0"/>
          </a:p>
          <a:p>
            <a:r>
              <a:rPr lang="en-GB" sz="1400" dirty="0"/>
              <a:t>Hodge, Tiffany A., 'Women and Islamic law in Bangladesh' chapter in Kenney, Jeffrey T., and </a:t>
            </a:r>
            <a:r>
              <a:rPr lang="en-GB" sz="1400" dirty="0" err="1"/>
              <a:t>Ebrahim</a:t>
            </a:r>
            <a:r>
              <a:rPr lang="en-GB" sz="1400" dirty="0"/>
              <a:t> </a:t>
            </a:r>
            <a:r>
              <a:rPr lang="en-GB" sz="1400" dirty="0" err="1"/>
              <a:t>Moosa</a:t>
            </a:r>
            <a:r>
              <a:rPr lang="en-GB" sz="1400" dirty="0"/>
              <a:t>. 2013 (editors). Islam in the modern world. New York, NY: </a:t>
            </a:r>
            <a:r>
              <a:rPr lang="en-GB" sz="1400" dirty="0" err="1"/>
              <a:t>Routledge</a:t>
            </a:r>
            <a:r>
              <a:rPr lang="en-GB" sz="1400" dirty="0"/>
              <a:t>.</a:t>
            </a:r>
          </a:p>
          <a:p>
            <a:endParaRPr lang="en-GB" sz="1400" dirty="0"/>
          </a:p>
          <a:p>
            <a:r>
              <a:rPr lang="en-GB" sz="1400" dirty="0" err="1"/>
              <a:t>Hussain</a:t>
            </a:r>
            <a:r>
              <a:rPr lang="en-GB" sz="1400" dirty="0"/>
              <a:t>, </a:t>
            </a:r>
            <a:r>
              <a:rPr lang="en-GB" sz="1400" dirty="0" err="1"/>
              <a:t>Rizwan</a:t>
            </a:r>
            <a:r>
              <a:rPr lang="en-GB" sz="1400" dirty="0"/>
              <a:t> . "Pakistan." In The Oxford </a:t>
            </a:r>
            <a:r>
              <a:rPr lang="en-GB" sz="1400" dirty="0" err="1"/>
              <a:t>Encyclopedia</a:t>
            </a:r>
            <a:r>
              <a:rPr lang="en-GB" sz="1400" dirty="0"/>
              <a:t> of Islam and Politics. Oxford Islamic Studies Online</a:t>
            </a:r>
          </a:p>
          <a:p>
            <a:endParaRPr lang="en-GB" sz="1400" dirty="0"/>
          </a:p>
          <a:p>
            <a:r>
              <a:rPr lang="en-GB" sz="1400" dirty="0"/>
              <a:t>Khan, </a:t>
            </a:r>
            <a:r>
              <a:rPr lang="en-GB" sz="1400" dirty="0" err="1"/>
              <a:t>Saeed</a:t>
            </a:r>
            <a:r>
              <a:rPr lang="en-GB" sz="1400" dirty="0"/>
              <a:t> A., 'Islam in South Asia', chapter in McCloud, </a:t>
            </a:r>
            <a:r>
              <a:rPr lang="en-GB" sz="1400" dirty="0" err="1"/>
              <a:t>Aminah</a:t>
            </a:r>
            <a:r>
              <a:rPr lang="en-GB" sz="1400" dirty="0"/>
              <a:t> Beverly, Scott W. Hibbard, and </a:t>
            </a:r>
            <a:r>
              <a:rPr lang="en-GB" sz="1400" dirty="0" err="1"/>
              <a:t>Laith</a:t>
            </a:r>
            <a:r>
              <a:rPr lang="en-GB" sz="1400" dirty="0"/>
              <a:t> Al-Saud (editors). 2013. An introduction to Islam in the 21st century. Malden, MA: Wiley-Blackwell.</a:t>
            </a:r>
          </a:p>
          <a:p>
            <a:endParaRPr lang="en-GB" sz="1400" dirty="0" smtClean="0"/>
          </a:p>
          <a:p>
            <a:r>
              <a:rPr lang="en-GB" sz="1400" dirty="0" err="1" smtClean="0"/>
              <a:t>Kugle</a:t>
            </a:r>
            <a:r>
              <a:rPr lang="en-GB" sz="1400" dirty="0"/>
              <a:t>, Scott A. "South Asia, Islam in." </a:t>
            </a:r>
            <a:r>
              <a:rPr lang="en-GB" sz="1400" dirty="0" err="1"/>
              <a:t>Encyclopedia</a:t>
            </a:r>
            <a:r>
              <a:rPr lang="en-GB" sz="1400" dirty="0"/>
              <a:t> of Islam and the Muslim World. Ed. Richard C. Martin. Vol. 2. New York: Macmillan Reference USA, 2004. 634-641. Gale Virtual Reference Library.</a:t>
            </a:r>
          </a:p>
          <a:p>
            <a:endParaRPr lang="en-GB" sz="1400" dirty="0"/>
          </a:p>
          <a:p>
            <a:r>
              <a:rPr lang="en-GB" sz="1400" dirty="0" err="1"/>
              <a:t>Lelyveld</a:t>
            </a:r>
            <a:r>
              <a:rPr lang="en-GB" sz="1400" dirty="0"/>
              <a:t>, David. "</a:t>
            </a:r>
            <a:r>
              <a:rPr lang="en-GB" sz="1400" dirty="0" err="1"/>
              <a:t>Iqbal</a:t>
            </a:r>
            <a:r>
              <a:rPr lang="en-GB" sz="1400" dirty="0"/>
              <a:t>, Muhammad (C. 1877–1938)." </a:t>
            </a:r>
            <a:r>
              <a:rPr lang="en-GB" sz="1400" dirty="0" err="1"/>
              <a:t>Encyclopedia</a:t>
            </a:r>
            <a:r>
              <a:rPr lang="en-GB" sz="1400" dirty="0"/>
              <a:t> of Islam and the Muslim World. Ed. Richard C. Martin. Vol. 1. New York: Macmillan Reference USA, 2004. 356. Gale Virtual Reference Library.</a:t>
            </a:r>
          </a:p>
          <a:p>
            <a:endParaRPr lang="en-GB" sz="1400" dirty="0"/>
          </a:p>
          <a:p>
            <a:r>
              <a:rPr lang="en-GB" sz="1400" dirty="0" err="1" smtClean="0"/>
              <a:t>Rais</a:t>
            </a:r>
            <a:r>
              <a:rPr lang="en-GB" sz="1400" dirty="0"/>
              <a:t>, </a:t>
            </a:r>
            <a:r>
              <a:rPr lang="en-GB" sz="1400" dirty="0" err="1"/>
              <a:t>Rasul</a:t>
            </a:r>
            <a:r>
              <a:rPr lang="en-GB" sz="1400" dirty="0"/>
              <a:t> </a:t>
            </a:r>
            <a:r>
              <a:rPr lang="en-GB" sz="1400" dirty="0" err="1"/>
              <a:t>Bakhsh</a:t>
            </a:r>
            <a:r>
              <a:rPr lang="en-GB" sz="1400" dirty="0"/>
              <a:t>. "Pakistan, Islamic Republic of." </a:t>
            </a:r>
            <a:r>
              <a:rPr lang="en-GB" sz="1400" dirty="0" err="1"/>
              <a:t>Encyclopedia</a:t>
            </a:r>
            <a:r>
              <a:rPr lang="en-GB" sz="1400" dirty="0"/>
              <a:t> of Islam and the Muslim World. Ed. Richard C. Martin. Vol. 2. New York: Macmillan Reference USA, 2004. 517-518. Gale Virtual Reference Library. </a:t>
            </a:r>
            <a:endParaRPr lang="en-GB" sz="1400" dirty="0" smtClean="0"/>
          </a:p>
          <a:p>
            <a:endParaRPr lang="en-GB" sz="1400" dirty="0"/>
          </a:p>
          <a:p>
            <a:r>
              <a:rPr lang="en-GB" sz="1400" dirty="0"/>
              <a:t>_____. "Jinnah, Muhammad ˓Ali (1876–1948)." </a:t>
            </a:r>
            <a:r>
              <a:rPr lang="en-GB" sz="1400" dirty="0" err="1"/>
              <a:t>Encyclopedia</a:t>
            </a:r>
            <a:r>
              <a:rPr lang="en-GB" sz="1400" dirty="0"/>
              <a:t> of Islam and the Muslim World. Ed. Richard C. Martin. Vol. 1. New York: Macmillan Reference USA, 2004. 379-380. Gale Virtual Reference Library. </a:t>
            </a:r>
          </a:p>
          <a:p>
            <a:endParaRPr lang="en-GB" sz="1400" dirty="0"/>
          </a:p>
          <a:p>
            <a:r>
              <a:rPr lang="en-GB" sz="1400" dirty="0" err="1"/>
              <a:t>Uddin</a:t>
            </a:r>
            <a:r>
              <a:rPr lang="en-GB" sz="1400" dirty="0"/>
              <a:t>, </a:t>
            </a:r>
            <a:r>
              <a:rPr lang="en-GB" sz="1400" dirty="0" err="1"/>
              <a:t>Sufia</a:t>
            </a:r>
            <a:r>
              <a:rPr lang="en-GB" sz="1400" dirty="0"/>
              <a:t>. "</a:t>
            </a:r>
            <a:r>
              <a:rPr lang="en-GB" sz="1400" dirty="0" err="1"/>
              <a:t>Awami</a:t>
            </a:r>
            <a:r>
              <a:rPr lang="en-GB" sz="1400" dirty="0"/>
              <a:t> League." </a:t>
            </a:r>
            <a:r>
              <a:rPr lang="en-GB" sz="1400" dirty="0" err="1"/>
              <a:t>Encyclopedia</a:t>
            </a:r>
            <a:r>
              <a:rPr lang="en-GB" sz="1400" dirty="0"/>
              <a:t> of Islam and the Muslim World. Ed. Richard C. Martin. Vol. 1. New York: Macmillan Reference USA, 2004. 90-92. Gale Virtual Reference Library. </a:t>
            </a:r>
          </a:p>
        </p:txBody>
      </p:sp>
    </p:spTree>
    <p:extLst>
      <p:ext uri="{BB962C8B-B14F-4D97-AF65-F5344CB8AC3E}">
        <p14:creationId xmlns:p14="http://schemas.microsoft.com/office/powerpoint/2010/main" val="706460931"/>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ppt/theme/theme1.xml><?xml version="1.0" encoding="utf-8"?>
<a:theme xmlns:a="http://schemas.openxmlformats.org/drawingml/2006/main" name="Default Theme">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majorFont>
      <a:minorFont>
        <a:latin typeface="Goudy Old Style"/>
        <a:ea typeface=""/>
        <a:cs typeface=""/>
        <a:font script="Jpan" typeface="ＭＳ 明朝"/>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Theme.thmx</Template>
  <TotalTime>257</TotalTime>
  <Words>2869</Words>
  <Application>Microsoft Office PowerPoint</Application>
  <PresentationFormat>On-screen Show (4:3)</PresentationFormat>
  <Paragraphs>265</Paragraphs>
  <Slides>35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ＭＳ Ｐゴシック</vt:lpstr>
      <vt:lpstr>Calibri</vt:lpstr>
      <vt:lpstr>Goudy Old Style</vt:lpstr>
      <vt:lpstr>Impact</vt:lpstr>
      <vt:lpstr>Rockwell</vt:lpstr>
      <vt:lpstr>Default Theme</vt:lpstr>
      <vt:lpstr>South Asia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South Asia</dc:title>
  <dc:creator>Gary Bunt</dc:creator>
  <cp:lastModifiedBy>Gary Bunt</cp:lastModifiedBy>
  <cp:revision>30</cp:revision>
  <dcterms:created xsi:type="dcterms:W3CDTF">2015-11-20T12:18:29Z</dcterms:created>
  <dcterms:modified xsi:type="dcterms:W3CDTF">2015-11-23T15:52:05Z</dcterms:modified>
</cp:coreProperties>
</file>