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828FDC-AAF4-45DF-A8E0-DD57BCAA0DB1}" v="7" dt="2026-08-28T11:37:01.1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snapToGrid="0" snapToObjects="1">
      <p:cViewPr varScale="1">
        <p:scale>
          <a:sx n="63" d="100"/>
          <a:sy n="63" d="100"/>
        </p:scale>
        <p:origin x="780" y="5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beya Begum (2209407)" userId="2b285af6-8419-424b-80a8-c25efa3d57ed" providerId="ADAL" clId="{0A0DF46D-8E0D-4178-85A8-B08B81B21746}"/>
    <pc:docChg chg="modSld">
      <pc:chgData name="Rabeya Begum (2209407)" userId="2b285af6-8419-424b-80a8-c25efa3d57ed" providerId="ADAL" clId="{0A0DF46D-8E0D-4178-85A8-B08B81B21746}" dt="2026-08-28T11:37:01.122" v="5" actId="767"/>
      <pc:docMkLst>
        <pc:docMk/>
      </pc:docMkLst>
      <pc:sldChg chg="addSp modSp">
        <pc:chgData name="Rabeya Begum (2209407)" userId="2b285af6-8419-424b-80a8-c25efa3d57ed" providerId="ADAL" clId="{0A0DF46D-8E0D-4178-85A8-B08B81B21746}" dt="2026-08-28T11:37:01.122" v="5" actId="767"/>
        <pc:sldMkLst>
          <pc:docMk/>
          <pc:sldMk cId="0" sldId="258"/>
        </pc:sldMkLst>
        <pc:spChg chg="add mod">
          <ac:chgData name="Rabeya Begum (2209407)" userId="2b285af6-8419-424b-80a8-c25efa3d57ed" providerId="ADAL" clId="{0A0DF46D-8E0D-4178-85A8-B08B81B21746}" dt="2026-08-28T11:37:01.122" v="5" actId="767"/>
          <ac:spMkLst>
            <pc:docMk/>
            <pc:sldMk cId="0" sldId="258"/>
            <ac:spMk id="17" creationId="{61355743-E6D4-1CFE-A935-31D98B3D9722}"/>
          </ac:spMkLst>
        </pc:spChg>
        <pc:spChg chg="mod">
          <ac:chgData name="Rabeya Begum (2209407)" userId="2b285af6-8419-424b-80a8-c25efa3d57ed" providerId="ADAL" clId="{0A0DF46D-8E0D-4178-85A8-B08B81B21746}" dt="2026-08-28T11:36:18.691" v="2"/>
          <ac:spMkLst>
            <pc:docMk/>
            <pc:sldMk cId="0" sldId="258"/>
            <ac:spMk id="19" creationId="{00000000-0000-0000-0000-000000000000}"/>
          </ac:spMkLst>
        </pc:spChg>
        <pc:spChg chg="mod">
          <ac:chgData name="Rabeya Begum (2209407)" userId="2b285af6-8419-424b-80a8-c25efa3d57ed" providerId="ADAL" clId="{0A0DF46D-8E0D-4178-85A8-B08B81B21746}" dt="2026-08-28T11:36:48.255" v="4"/>
          <ac:spMkLst>
            <pc:docMk/>
            <pc:sldMk cId="0" sldId="258"/>
            <ac:spMk id="21" creationId="{00000000-0000-0000-0000-000000000000}"/>
          </ac:spMkLst>
        </pc:spChg>
      </pc:sldChg>
      <pc:sldChg chg="modSp">
        <pc:chgData name="Rabeya Begum (2209407)" userId="2b285af6-8419-424b-80a8-c25efa3d57ed" providerId="ADAL" clId="{0A0DF46D-8E0D-4178-85A8-B08B81B21746}" dt="2026-08-28T11:36:48.255" v="4"/>
        <pc:sldMkLst>
          <pc:docMk/>
          <pc:sldMk cId="0" sldId="259"/>
        </pc:sldMkLst>
        <pc:spChg chg="mod">
          <ac:chgData name="Rabeya Begum (2209407)" userId="2b285af6-8419-424b-80a8-c25efa3d57ed" providerId="ADAL" clId="{0A0DF46D-8E0D-4178-85A8-B08B81B21746}" dt="2026-08-28T11:36:48.255" v="4"/>
          <ac:spMkLst>
            <pc:docMk/>
            <pc:sldMk cId="0" sldId="259"/>
            <ac:spMk id="55" creationId="{00000000-0000-0000-0000-000000000000}"/>
          </ac:spMkLst>
        </pc:spChg>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r>
              <a:rPr lang="en-GB" sz="1500"/>
              <a:t>Supplementary deterministic validation (n = 6)</a:t>
            </a:r>
          </a:p>
        </c:rich>
      </c:tx>
      <c:overlay val="0"/>
    </c:title>
    <c:autoTitleDeleted val="0"/>
    <c:plotArea>
      <c:layout/>
      <c:barChart>
        <c:barDir val="col"/>
        <c:grouping val="clustered"/>
        <c:varyColors val="1"/>
        <c:ser>
          <c:idx val="0"/>
          <c:order val="0"/>
          <c:tx>
            <c:strRef>
              <c:f>Sheet1!$B$1</c:f>
              <c:strCache>
                <c:ptCount val="1"/>
                <c:pt idx="0">
                  <c:v>Mean validation</c:v>
                </c:pt>
              </c:strCache>
            </c:strRef>
          </c:tx>
          <c:invertIfNegative val="1"/>
          <c:cat>
            <c:strRef>
              <c:f>Sheet1!$A$2:$A$4</c:f>
              <c:strCache>
                <c:ptCount val="3"/>
                <c:pt idx="0">
                  <c:v>Baseline</c:v>
                </c:pt>
                <c:pt idx="1">
                  <c:v>Structured</c:v>
                </c:pt>
                <c:pt idx="2">
                  <c:v>Multi-agent</c:v>
                </c:pt>
              </c:strCache>
            </c:strRef>
          </c:cat>
          <c:val>
            <c:numRef>
              <c:f>Sheet1!$B$2:$B$4</c:f>
              <c:numCache>
                <c:formatCode>General</c:formatCode>
                <c:ptCount val="3"/>
                <c:pt idx="0">
                  <c:v>93.64</c:v>
                </c:pt>
                <c:pt idx="1">
                  <c:v>93.64</c:v>
                </c:pt>
                <c:pt idx="2">
                  <c:v>93.64</c:v>
                </c:pt>
              </c:numCache>
            </c:numRef>
          </c:val>
          <c:extLst>
            <c:ext xmlns:c16="http://schemas.microsoft.com/office/drawing/2014/chart" uri="{C3380CC4-5D6E-409C-BE32-E72D297353CC}">
              <c16:uniqueId val="{00000000-5506-43E9-BE5E-8CF4DDE886B7}"/>
            </c:ext>
          </c:extLst>
        </c:ser>
        <c:ser>
          <c:idx val="1"/>
          <c:order val="1"/>
          <c:tx>
            <c:strRef>
              <c:f>Sheet1!$C$1</c:f>
              <c:strCache>
                <c:ptCount val="1"/>
                <c:pt idx="0">
                  <c:v>Median validation</c:v>
                </c:pt>
              </c:strCache>
            </c:strRef>
          </c:tx>
          <c:invertIfNegative val="1"/>
          <c:cat>
            <c:strRef>
              <c:f>Sheet1!$A$2:$A$4</c:f>
              <c:strCache>
                <c:ptCount val="3"/>
                <c:pt idx="0">
                  <c:v>Baseline</c:v>
                </c:pt>
                <c:pt idx="1">
                  <c:v>Structured</c:v>
                </c:pt>
                <c:pt idx="2">
                  <c:v>Multi-agent</c:v>
                </c:pt>
              </c:strCache>
            </c:strRef>
          </c:cat>
          <c:val>
            <c:numRef>
              <c:f>Sheet1!$C$2:$C$4</c:f>
              <c:numCache>
                <c:formatCode>General</c:formatCode>
                <c:ptCount val="3"/>
                <c:pt idx="0">
                  <c:v>90.91</c:v>
                </c:pt>
                <c:pt idx="1">
                  <c:v>90.91</c:v>
                </c:pt>
                <c:pt idx="2">
                  <c:v>95.45</c:v>
                </c:pt>
              </c:numCache>
            </c:numRef>
          </c:val>
          <c:extLst>
            <c:ext xmlns:c16="http://schemas.microsoft.com/office/drawing/2014/chart" uri="{C3380CC4-5D6E-409C-BE32-E72D297353CC}">
              <c16:uniqueId val="{00000000-5506-43E9-BE5E-8CF4DDE886B7}"/>
            </c:ext>
          </c:extLst>
        </c:ser>
        <c:dLbls>
          <c:showLegendKey val="0"/>
          <c:showVal val="0"/>
          <c:showCatName val="0"/>
          <c:showSerName val="0"/>
          <c:showPercent val="0"/>
          <c:showBubbleSize val="0"/>
        </c:dLbls>
        <c:gapWidth val="150"/>
        <c:axId val="-2068027336"/>
        <c:axId val="-2113994440"/>
      </c:barChart>
      <c:catAx>
        <c:axId val="-2068027336"/>
        <c:scaling>
          <c:orientation val="minMax"/>
        </c:scaling>
        <c:delete val="0"/>
        <c:axPos val="b"/>
        <c:numFmt formatCode="General" sourceLinked="0"/>
        <c:majorTickMark val="out"/>
        <c:minorTickMark val="none"/>
        <c:tickLblPos val="nextTo"/>
        <c:txPr>
          <a:bodyPr/>
          <a:lstStyle/>
          <a:p>
            <a:pPr>
              <a:defRPr sz="900"/>
            </a:pPr>
            <a:endParaRPr lang="en-US"/>
          </a:p>
        </c:txPr>
        <c:crossAx val="-2113994440"/>
        <c:crosses val="autoZero"/>
        <c:auto val="1"/>
        <c:lblAlgn val="ctr"/>
        <c:lblOffset val="100"/>
        <c:noMultiLvlLbl val="0"/>
      </c:catAx>
      <c:valAx>
        <c:axId val="-2113994440"/>
        <c:scaling>
          <c:orientation val="minMax"/>
          <c:max val="100"/>
          <c:min val="0"/>
        </c:scaling>
        <c:delete val="0"/>
        <c:axPos val="l"/>
        <c:majorGridlines/>
        <c:numFmt formatCode="General" sourceLinked="1"/>
        <c:majorTickMark val="out"/>
        <c:minorTickMark val="none"/>
        <c:tickLblPos val="nextTo"/>
        <c:txPr>
          <a:bodyPr/>
          <a:lstStyle/>
          <a:p>
            <a:pPr>
              <a:defRPr sz="900"/>
            </a:pPr>
            <a:endParaRPr lang="en-US"/>
          </a:p>
        </c:txPr>
        <c:crossAx val="-2068027336"/>
        <c:crosses val="autoZero"/>
        <c:crossBetween val="between"/>
        <c:majorUnit val="20"/>
      </c:valAx>
    </c:plotArea>
    <c:plotVisOnly val="1"/>
    <c:dispBlanksAs val="gap"/>
    <c:showDLblsOverMax val="1"/>
  </c:chart>
  <c:txPr>
    <a:bodyPr/>
    <a:lstStyle/>
    <a:p>
      <a:pPr>
        <a:defRPr sz="1800"/>
      </a:pPr>
      <a:endParaRPr lang="en-US"/>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488597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defRPr sz="1200">
                <a:latin typeface="Aptos"/>
              </a:defRPr>
            </a:pPr>
            <a:r>
              <a:t>Hello everyone. My project is titled Structured Agentic-Style versus Direct LLM Generation for Multilingual Travel Planning: A Comparative Study with an Exploratory Multi-Agent Extension. In this presentation, I will explain what my results actually found. I compared a direct baseline with a structured agentic-style pipeline using English and Bengali TravelPlanner scenarios. I also included a small exploratory multi-agent extension. The main message is balanced: structure helped with grounding, but it did not simply beat the baseline across everything.</a:t>
            </a:r>
          </a:p>
        </p:txBody>
      </p:sp>
      <p:sp>
        <p:nvSpPr>
          <p:cNvPr id="4" name="Slide Number Placeholder 3"/>
          <p:cNvSpPr>
            <a:spLocks noGrp="1"/>
          </p:cNvSpPr>
          <p:nvPr>
            <p:ph type="sldNum" sz="quarter" idx="5"/>
          </p:nvPr>
        </p:nvSpPr>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defRPr sz="1200">
                <a:latin typeface="Aptos"/>
              </a:defRPr>
            </a:pPr>
            <a:r>
              <a:rPr dirty="0"/>
              <a:t>This study starts from a simple problem. Travel plans can look convincing, but they do not always respect real constraints. A plan might sound fluent but still miss the required dates, exceed a budget, or invent accommodation details. My research questions looked at grounding, constraint adherence, language differences, common error patterns, and whether a small multi-agent extension added anything useful. The aim was not to hype agentic AI, but to test it carefully against matched English and Bengali </a:t>
            </a:r>
            <a:r>
              <a:rPr dirty="0" err="1"/>
              <a:t>TravelPlanner</a:t>
            </a:r>
            <a:r>
              <a:rPr dirty="0"/>
              <a:t> cases.</a:t>
            </a:r>
          </a:p>
        </p:txBody>
      </p:sp>
      <p:sp>
        <p:nvSpPr>
          <p:cNvPr id="4" name="Slide Number Placeholder 3"/>
          <p:cNvSpPr>
            <a:spLocks noGrp="1"/>
          </p:cNvSpPr>
          <p:nvPr>
            <p:ph type="sldNum" sz="quarter" idx="5"/>
          </p:nvPr>
        </p:nvSpPr>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defRPr sz="1200">
                <a:latin typeface="Aptos"/>
              </a:defRPr>
            </a:pPr>
            <a:r>
              <a:t>For the main experiment, I used a matched subset of TravelPlanner. That gave me forty scenario-language cases in total, with twenty English and twenty Bengali cases. Because each case produced a baseline output and a structured-pipeline output, the main experiment contained eighty generated itineraries for scoring and validation. The matched design matters because it keeps the comparison fair: both systems are evaluated on the same underlying travel requirements.</a:t>
            </a:r>
          </a:p>
        </p:txBody>
      </p:sp>
      <p:sp>
        <p:nvSpPr>
          <p:cNvPr id="4" name="Slide Number Placeholder 3"/>
          <p:cNvSpPr>
            <a:spLocks noGrp="1"/>
          </p:cNvSpPr>
          <p:nvPr>
            <p:ph type="sldNum" sz="quarter" idx="5"/>
          </p:nvPr>
        </p:nvSpPr>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The main comparison in my study is between a direct grounded baseline and a structured agentic-style prompt. Both conditions used the same Gemini 2.5 Flash model and the same reference information. The structured condition was executed in one Gemini API call. Within that prompt, the model was instructed to identify constraints, inspect the supplied reference information, construct the itinerary and then re-check dates, budget and other requirements before answering. It did not use live tools, retrieval, persistent memory or autonomous action. Separately, I tested an exploratory multi-agent workflow consisting of a Planner, Checker, Revision stage and Final Validator on six scenario-language cases. A targeted repair exercise was also applied separately to two validation failures. Quality in the primary experiment was assessed using eight technical criteria and a separate holistic overall-validity judgement. I also completed a blinded independent second-rater validation on 24 outputs using the same rubric, alongside complementary deterministic rule checks.</a:t>
            </a:r>
          </a:p>
        </p:txBody>
      </p:sp>
      <p:sp>
        <p:nvSpPr>
          <p:cNvPr id="4" name="Slide Number Placeholder 3"/>
          <p:cNvSpPr>
            <a:spLocks noGrp="1"/>
          </p:cNvSpPr>
          <p:nvPr>
            <p:ph type="sldNum" sz="quarter" idx="5"/>
          </p:nvPr>
        </p:nvSpPr>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defRPr sz="1200">
                <a:latin typeface="Aptos"/>
              </a:defRPr>
            </a:pPr>
            <a:r>
              <a:t>This figure shows the core result pattern. The structured pipeline performed better on hallucination control and was also slightly higher on holistic overall validity. However, the baseline remained stronger on several practical criteria, especially constraint satisfaction, date consistency, accommodation support, and itinerary completeness. Budget adherence and language consistency were effectively tied. This means the results are mixed rather than uniformly positive for the structured pipeline.</a:t>
            </a:r>
          </a:p>
        </p:txBody>
      </p:sp>
      <p:sp>
        <p:nvSpPr>
          <p:cNvPr id="4" name="Slide Number Placeholder 3"/>
          <p:cNvSpPr>
            <a:spLocks noGrp="1"/>
          </p:cNvSpPr>
          <p:nvPr>
            <p:ph type="sldNum" sz="quarter" idx="5"/>
          </p:nvPr>
        </p:nvSpPr>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defRPr sz="1200">
                <a:latin typeface="Aptos"/>
              </a:defRPr>
            </a:pPr>
            <a:r>
              <a:t>This slide explains the result rather than only showing the numbers. The structured pipeline seems to make the model more cautious and more grounded. That is why hallucination control improves. However, that caution also appears to reduce completeness in some practical areas. For example, accommodation support and itinerary completeness were lower for the structured pipeline. So the structured approach helped with some risks, but it also introduced omissions.</a:t>
            </a:r>
          </a:p>
        </p:txBody>
      </p:sp>
      <p:sp>
        <p:nvSpPr>
          <p:cNvPr id="4" name="Slide Number Placeholder 3"/>
          <p:cNvSpPr>
            <a:spLocks noGrp="1"/>
          </p:cNvSpPr>
          <p:nvPr>
            <p:ph type="sldNum" sz="quarter" idx="5"/>
          </p:nvPr>
        </p:nvSpPr>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When I tested the two primary outcomes statistically, neither remained significant after correction. Hallucination control improved descriptively, but the adjusted p-value was not significant. Overall validity also improved slightly, but again not significantly. The rule-based checks supported the same overall story: the structured pipeline improved some qualities but missed practical details more often in areas such as dates, required days and accommodation support. I also carried out an independent blinded second-rater validation on 24 outputs, balanced across both systems and both languages. Across 216 rubric judgements, 174 matched the original scores exactly, giving 80.6 per cent exact agreement. The remaining 19.4 per cent were one-point differences and there were no major two-point disagreements. Overall-validity agreement was 19 out of 24, or 79.2 per cent. This gives an additional human reliability check alongside the deterministic validation.</a:t>
            </a:r>
          </a:p>
        </p:txBody>
      </p:sp>
      <p:sp>
        <p:nvSpPr>
          <p:cNvPr id="4" name="Slide Number Placeholder 3"/>
          <p:cNvSpPr>
            <a:spLocks noGrp="1"/>
          </p:cNvSpPr>
          <p:nvPr>
            <p:ph type="sldNum" sz="quarter" idx="5"/>
          </p:nvPr>
        </p:nvSpPr>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defRPr sz="1200">
                <a:latin typeface="Aptos"/>
              </a:defRPr>
            </a:pPr>
            <a:r>
              <a:t>The language results are also important. In both English and Bengali, the structured pipeline had a slightly higher overall-validity mean than the baseline. The improvement was larger in English, at plus zero point one zero, and smaller in Bengali, at plus zero point zero five. I would not overclaim this because the sample is limited, but it does suggest that multilingual evaluation matters. A system that looks better in English may not improve by the same amount in Bengali.</a:t>
            </a:r>
          </a:p>
        </p:txBody>
      </p:sp>
      <p:sp>
        <p:nvSpPr>
          <p:cNvPr id="4" name="Slide Number Placeholder 3"/>
          <p:cNvSpPr>
            <a:spLocks noGrp="1"/>
          </p:cNvSpPr>
          <p:nvPr>
            <p:ph type="sldNum" sz="quarter" idx="5"/>
          </p:nvPr>
        </p:nvSpPr>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In the supplementary part of the project, I tested a Planner, Checker, Revision and Final Validator workflow on three underlying scenarios represented in both English and Bengali, giving six scenario-language cases. Because the archived project does not contain a persisted final nine-criterion scoring table, I do not report the earlier drafted Friedman or pairwise Wilcoxon analysis. Instead, the final dissertation uses the reproducible deterministic validation retained in the project archive. The mean validation score was 93.64 per cent for all three systems. The multi-agent workflow had a slightly higher median of 95.45 per cent compared with 90.91 per cent for the baseline and structured conditions, but its strict pass rate was lower. Therefore, this supplementary analysis remains exploratory and does not establish superiority for the more complex workflow.</a:t>
            </a:r>
          </a:p>
        </p:txBody>
      </p:sp>
      <p:sp>
        <p:nvSpPr>
          <p:cNvPr id="4" name="Slide Number Placeholder 3"/>
          <p:cNvSpPr>
            <a:spLocks noGrp="1"/>
          </p:cNvSpPr>
          <p:nvPr>
            <p:ph type="sldNum" sz="quarter" idx="5"/>
          </p:nvPr>
        </p:nvSpPr>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This slide pulls the project together. The structured pipeline improved hallucination control descriptively and had slightly higher holistic validity, but these improvements were not statistically significant after correction. The baseline remained stronger on several practical completeness and feasibility criteria. The multi-agent workflow was completed, but the exploratory comparison did not show a statistically supported advantage. My contribution is the bilingual matched design, the manual and rule-based evaluation framework, the independent blinded second-rater validation, and the careful evidence-based interpretation. The second-rater exercise covered 24 outputs and produced 80.6 per cent exact agreement with no major disagreements. The remaining limitations are that this reliability check covered a subset rather than the full dataset, only one model and benchmark family were tested, the primary design was prompt-only without live tools or retrieval, and the supplementary multi-agent sample was very small.</a:t>
            </a:r>
          </a:p>
        </p:txBody>
      </p:sp>
      <p:sp>
        <p:nvSpPr>
          <p:cNvPr id="4" name="Slide Number Placeholder 3"/>
          <p:cNvSpPr>
            <a:spLocks noGrp="1"/>
          </p:cNvSpPr>
          <p:nvPr>
            <p:ph type="sldNum" sz="quarter" idx="5"/>
          </p:nvPr>
        </p:nvSpPr>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r>
              <a:t>My overall conclusion is that structured agentic-style generation can improve grounding, especially hallucination control, but it is not a guaranteed upgrade over a strong baseline. The results show a trade-off between caution and completeness. For multilingual AI travel planning, evaluation therefore needs to measure several dimensions at once rather than relying on fluency or a single overall score. The independent second-rater check also strengthens confidence that the rubric was applied consistently. More structure changed the error profile, but better AI planning depends on measuring the full picture.</a:t>
            </a:r>
          </a:p>
        </p:txBody>
      </p:sp>
      <p:sp>
        <p:nvSpPr>
          <p:cNvPr id="4" name="Slide Number Placeholder 3"/>
          <p:cNvSpPr>
            <a:spLocks noGrp="1"/>
          </p:cNvSpPr>
          <p:nvPr>
            <p:ph type="sldNum" sz="quarter" idx="5"/>
          </p:nvPr>
        </p:nvSpPr>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idx="2"/>
          </p:nvPr>
        </p:nvSpPr>
        <p:spPr/>
      </p:sp>
      <p:sp>
        <p:nvSpPr>
          <p:cNvPr id="3" name="Notes Placeholder 2"/>
          <p:cNvSpPr>
            <a:spLocks noGrp="1"/>
          </p:cNvSpPr>
          <p:nvPr>
            <p:ph type="body" sz="quarter" idx="3"/>
          </p:nvPr>
        </p:nvSpPr>
        <p:spPr/>
        <p:txBody>
          <a:bodyPr/>
          <a:lstStyle/>
          <a:p>
            <a:pPr>
              <a:defRPr sz="1200">
                <a:latin typeface="Aptos"/>
              </a:defRPr>
            </a:pPr>
            <a:r>
              <a:t>These are selected dissertation references from the final report. They include the TravelPlanner benchmark, ReAct, Gemini API documentation, chain-of-thought prompting, Toolformer, generative agents, augmented language model surveys, LangChain, and Flex-TravelPlanner. I have kept the numbering aligned with the dissertation so that the slide references match the full IEEE reference list.</a:t>
            </a:r>
          </a:p>
        </p:txBody>
      </p:sp>
      <p:sp>
        <p:nvSpPr>
          <p:cNvPr id="4" name="Slide Number Placeholder 3"/>
          <p:cNvSpPr>
            <a:spLocks noGrp="1"/>
          </p:cNvSpPr>
          <p:nvPr>
            <p:ph type="sldNum" sz="quarter" idx="5"/>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8/28/2026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8/28/2026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8/28/2026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8/28/2026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8/28/2026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8/28/2026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chart" Target="../charts/chart1.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4.png"/><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ecor_bengali"/>
          <p:cNvSpPr txBox="1"/>
          <p:nvPr/>
        </p:nvSpPr>
        <p:spPr>
          <a:xfrm>
            <a:off x="10012680" y="5742432"/>
            <a:ext cx="411480" cy="320040"/>
          </a:xfrm>
          <a:prstGeom prst="rect">
            <a:avLst/>
          </a:prstGeom>
          <a:noFill/>
        </p:spPr>
        <p:txBody>
          <a:bodyPr wrap="none">
            <a:spAutoFit/>
          </a:bodyPr>
          <a:lstStyle/>
          <a:p>
            <a:pPr algn="ctr">
              <a:defRPr sz="1800">
                <a:solidFill>
                  <a:srgbClr val="BED5EB"/>
                </a:solidFill>
                <a:latin typeface="Nirmala UI"/>
              </a:defRPr>
            </a:pPr>
            <a:r>
              <a:t>ম</a:t>
            </a:r>
          </a:p>
        </p:txBody>
      </p:sp>
      <p:sp>
        <p:nvSpPr>
          <p:cNvPr id="11" name="decor_bengali"/>
          <p:cNvSpPr txBox="1"/>
          <p:nvPr/>
        </p:nvSpPr>
        <p:spPr>
          <a:xfrm>
            <a:off x="1097280" y="5852160"/>
            <a:ext cx="411480" cy="320040"/>
          </a:xfrm>
          <a:prstGeom prst="rect">
            <a:avLst/>
          </a:prstGeom>
          <a:noFill/>
        </p:spPr>
        <p:txBody>
          <a:bodyPr wrap="none">
            <a:spAutoFit/>
          </a:bodyPr>
          <a:lstStyle/>
          <a:p>
            <a:pPr algn="ctr">
              <a:defRPr sz="2000">
                <a:solidFill>
                  <a:srgbClr val="BED5EB"/>
                </a:solidFill>
                <a:latin typeface="Nirmala UI"/>
              </a:defRPr>
            </a:pPr>
            <a:r>
              <a:t>প</a:t>
            </a:r>
          </a:p>
        </p:txBody>
      </p:sp>
      <p:sp>
        <p:nvSpPr>
          <p:cNvPr id="10" name="decor_bengali"/>
          <p:cNvSpPr txBox="1"/>
          <p:nvPr/>
        </p:nvSpPr>
        <p:spPr>
          <a:xfrm>
            <a:off x="11018520" y="4892040"/>
            <a:ext cx="411480" cy="320040"/>
          </a:xfrm>
          <a:prstGeom prst="rect">
            <a:avLst/>
          </a:prstGeom>
          <a:noFill/>
        </p:spPr>
        <p:txBody>
          <a:bodyPr wrap="none">
            <a:spAutoFit/>
          </a:bodyPr>
          <a:lstStyle/>
          <a:p>
            <a:pPr algn="ctr">
              <a:defRPr sz="2400">
                <a:solidFill>
                  <a:srgbClr val="BED5EB"/>
                </a:solidFill>
                <a:latin typeface="Nirmala UI"/>
              </a:defRPr>
            </a:pPr>
            <a:r>
              <a:t>ন</a:t>
            </a:r>
          </a:p>
        </p:txBody>
      </p:sp>
      <p:sp>
        <p:nvSpPr>
          <p:cNvPr id="9" name="decor_bengali"/>
          <p:cNvSpPr txBox="1"/>
          <p:nvPr/>
        </p:nvSpPr>
        <p:spPr>
          <a:xfrm>
            <a:off x="11292840" y="2788920"/>
            <a:ext cx="411480" cy="320040"/>
          </a:xfrm>
          <a:prstGeom prst="rect">
            <a:avLst/>
          </a:prstGeom>
          <a:noFill/>
        </p:spPr>
        <p:txBody>
          <a:bodyPr wrap="none">
            <a:spAutoFit/>
          </a:bodyPr>
          <a:lstStyle/>
          <a:p>
            <a:pPr algn="ctr">
              <a:defRPr sz="2400">
                <a:solidFill>
                  <a:srgbClr val="BED5EB"/>
                </a:solidFill>
                <a:latin typeface="Nirmala UI"/>
              </a:defRPr>
            </a:pPr>
            <a:r>
              <a:t>ত</a:t>
            </a:r>
          </a:p>
        </p:txBody>
      </p:sp>
      <p:sp>
        <p:nvSpPr>
          <p:cNvPr id="8" name="decor_bengali"/>
          <p:cNvSpPr txBox="1"/>
          <p:nvPr/>
        </p:nvSpPr>
        <p:spPr>
          <a:xfrm>
            <a:off x="10927080" y="1371600"/>
            <a:ext cx="411480" cy="320040"/>
          </a:xfrm>
          <a:prstGeom prst="rect">
            <a:avLst/>
          </a:prstGeom>
          <a:noFill/>
        </p:spPr>
        <p:txBody>
          <a:bodyPr wrap="none">
            <a:spAutoFit/>
          </a:bodyPr>
          <a:lstStyle/>
          <a:p>
            <a:pPr algn="ctr">
              <a:defRPr sz="2400">
                <a:solidFill>
                  <a:srgbClr val="BED5EB"/>
                </a:solidFill>
                <a:latin typeface="Nirmala UI"/>
              </a:defRPr>
            </a:pPr>
            <a:r>
              <a:t>চ</a:t>
            </a:r>
          </a:p>
        </p:txBody>
      </p:sp>
      <p:sp>
        <p:nvSpPr>
          <p:cNvPr id="7" name="decor_bengali"/>
          <p:cNvSpPr txBox="1"/>
          <p:nvPr/>
        </p:nvSpPr>
        <p:spPr>
          <a:xfrm>
            <a:off x="11201400" y="502920"/>
            <a:ext cx="411480" cy="320040"/>
          </a:xfrm>
          <a:prstGeom prst="rect">
            <a:avLst/>
          </a:prstGeom>
          <a:noFill/>
        </p:spPr>
        <p:txBody>
          <a:bodyPr wrap="none">
            <a:spAutoFit/>
          </a:bodyPr>
          <a:lstStyle/>
          <a:p>
            <a:pPr algn="ctr">
              <a:defRPr sz="2400">
                <a:solidFill>
                  <a:srgbClr val="BED5EB"/>
                </a:solidFill>
                <a:latin typeface="Nirmala UI"/>
              </a:defRPr>
            </a:pPr>
            <a:r>
              <a:t>গ</a:t>
            </a:r>
          </a:p>
        </p:txBody>
      </p:sp>
      <p:sp>
        <p:nvSpPr>
          <p:cNvPr id="6" name="decor_bengali"/>
          <p:cNvSpPr txBox="1"/>
          <p:nvPr/>
        </p:nvSpPr>
        <p:spPr>
          <a:xfrm>
            <a:off x="384048" y="4572000"/>
            <a:ext cx="411480" cy="320040"/>
          </a:xfrm>
          <a:prstGeom prst="rect">
            <a:avLst/>
          </a:prstGeom>
          <a:noFill/>
        </p:spPr>
        <p:txBody>
          <a:bodyPr wrap="none">
            <a:spAutoFit/>
          </a:bodyPr>
          <a:lstStyle/>
          <a:p>
            <a:pPr algn="ctr">
              <a:defRPr sz="1800">
                <a:solidFill>
                  <a:srgbClr val="BED5EB"/>
                </a:solidFill>
                <a:latin typeface="Nirmala UI"/>
              </a:defRPr>
            </a:pPr>
            <a:r>
              <a:t>খ</a:t>
            </a:r>
          </a:p>
        </p:txBody>
      </p:sp>
      <p:sp>
        <p:nvSpPr>
          <p:cNvPr id="5" name="decor_bengali"/>
          <p:cNvSpPr txBox="1"/>
          <p:nvPr/>
        </p:nvSpPr>
        <p:spPr>
          <a:xfrm>
            <a:off x="182880" y="2560320"/>
            <a:ext cx="411480" cy="320040"/>
          </a:xfrm>
          <a:prstGeom prst="rect">
            <a:avLst/>
          </a:prstGeom>
          <a:noFill/>
        </p:spPr>
        <p:txBody>
          <a:bodyPr wrap="none">
            <a:spAutoFit/>
          </a:bodyPr>
          <a:lstStyle/>
          <a:p>
            <a:pPr algn="ctr">
              <a:defRPr sz="2200">
                <a:solidFill>
                  <a:srgbClr val="BED5EB"/>
                </a:solidFill>
                <a:latin typeface="Nirmala UI"/>
              </a:defRPr>
            </a:pPr>
            <a:r>
              <a:t>ক</a:t>
            </a:r>
          </a:p>
        </p:txBody>
      </p:sp>
      <p:sp>
        <p:nvSpPr>
          <p:cNvPr id="4" name="decor_bengali"/>
          <p:cNvSpPr txBox="1"/>
          <p:nvPr/>
        </p:nvSpPr>
        <p:spPr>
          <a:xfrm>
            <a:off x="457200" y="1417320"/>
            <a:ext cx="411480" cy="320040"/>
          </a:xfrm>
          <a:prstGeom prst="rect">
            <a:avLst/>
          </a:prstGeom>
          <a:noFill/>
        </p:spPr>
        <p:txBody>
          <a:bodyPr wrap="none">
            <a:spAutoFit/>
          </a:bodyPr>
          <a:lstStyle/>
          <a:p>
            <a:pPr algn="ctr">
              <a:defRPr sz="1800">
                <a:solidFill>
                  <a:srgbClr val="BED5EB"/>
                </a:solidFill>
                <a:latin typeface="Nirmala UI"/>
              </a:defRPr>
            </a:pPr>
            <a:r>
              <a:t>ই</a:t>
            </a:r>
          </a:p>
        </p:txBody>
      </p:sp>
      <p:sp>
        <p:nvSpPr>
          <p:cNvPr id="3" name="decor_bengali"/>
          <p:cNvSpPr txBox="1"/>
          <p:nvPr/>
        </p:nvSpPr>
        <p:spPr>
          <a:xfrm>
            <a:off x="228600" y="411480"/>
            <a:ext cx="411480" cy="320040"/>
          </a:xfrm>
          <a:prstGeom prst="rect">
            <a:avLst/>
          </a:prstGeom>
          <a:noFill/>
        </p:spPr>
        <p:txBody>
          <a:bodyPr wrap="none">
            <a:spAutoFit/>
          </a:bodyPr>
          <a:lstStyle/>
          <a:p>
            <a:pPr algn="ctr">
              <a:defRPr sz="2000">
                <a:solidFill>
                  <a:srgbClr val="BED5EB"/>
                </a:solidFill>
                <a:latin typeface="Nirmala UI"/>
              </a:defRPr>
            </a:pPr>
            <a:r>
              <a:t>আ</a:t>
            </a:r>
          </a:p>
        </p:txBody>
      </p:sp>
      <p:pic>
        <p:nvPicPr>
          <p:cNvPr id="2" name="background_full_image" descr="pastel_ai_travel_network_collage.png"/>
          <p:cNvPicPr>
            <a:picLocks noChangeAspect="1"/>
          </p:cNvPicPr>
          <p:nvPr/>
        </p:nvPicPr>
        <p:blipFill>
          <a:blip r:embed="rId3"/>
          <a:stretch>
            <a:fillRect/>
          </a:stretch>
        </p:blipFill>
        <p:spPr>
          <a:xfrm>
            <a:off x="0" y="0"/>
            <a:ext cx="12191695" cy="6858000"/>
          </a:xfrm>
          <a:prstGeom prst="rect">
            <a:avLst/>
          </a:prstGeom>
        </p:spPr>
      </p:pic>
      <p:sp>
        <p:nvSpPr>
          <p:cNvPr id="13" name="content_title"/>
          <p:cNvSpPr txBox="1"/>
          <p:nvPr/>
        </p:nvSpPr>
        <p:spPr>
          <a:xfrm>
            <a:off x="2171700" y="365760"/>
            <a:ext cx="8229600" cy="1051560"/>
          </a:xfrm>
          <a:prstGeom prst="rect">
            <a:avLst/>
          </a:prstGeom>
          <a:noFill/>
        </p:spPr>
        <p:txBody>
          <a:bodyPr wrap="square" lIns="0" rIns="0">
            <a:spAutoFit/>
          </a:bodyPr>
          <a:lstStyle/>
          <a:p>
            <a:pPr algn="l"/>
            <a:r>
              <a:rPr sz="2800" b="1" dirty="0">
                <a:solidFill>
                  <a:srgbClr val="0F2C50"/>
                </a:solidFill>
                <a:latin typeface="Aptos Display"/>
              </a:rPr>
              <a:t>Structured Agentic-Style vs Direct LLM</a:t>
            </a:r>
          </a:p>
          <a:p>
            <a:pPr algn="l"/>
            <a:r>
              <a:rPr sz="2800" b="1" dirty="0">
                <a:solidFill>
                  <a:srgbClr val="0F2C50"/>
                </a:solidFill>
                <a:latin typeface="Aptos Display"/>
              </a:rPr>
              <a:t>Multilingual Travel Planning</a:t>
            </a:r>
          </a:p>
        </p:txBody>
      </p:sp>
      <p:sp>
        <p:nvSpPr>
          <p:cNvPr id="14" name="content_subtitle"/>
          <p:cNvSpPr txBox="1"/>
          <p:nvPr/>
        </p:nvSpPr>
        <p:spPr>
          <a:xfrm>
            <a:off x="2377440" y="1712722"/>
            <a:ext cx="9052560" cy="310896"/>
          </a:xfrm>
          <a:prstGeom prst="rect">
            <a:avLst/>
          </a:prstGeom>
          <a:noFill/>
        </p:spPr>
        <p:txBody>
          <a:bodyPr wrap="none">
            <a:spAutoFit/>
          </a:bodyPr>
          <a:lstStyle/>
          <a:p>
            <a:pPr algn="l"/>
            <a:r>
              <a:rPr sz="1600" dirty="0">
                <a:solidFill>
                  <a:srgbClr val="414B5F"/>
                </a:solidFill>
                <a:latin typeface="Aptos"/>
              </a:rPr>
              <a:t>An English-Bengali </a:t>
            </a:r>
            <a:r>
              <a:rPr sz="1600" dirty="0" err="1">
                <a:solidFill>
                  <a:srgbClr val="414B5F"/>
                </a:solidFill>
                <a:latin typeface="Aptos"/>
              </a:rPr>
              <a:t>TravelPlanner</a:t>
            </a:r>
            <a:r>
              <a:rPr sz="1600" dirty="0">
                <a:solidFill>
                  <a:srgbClr val="414B5F"/>
                </a:solidFill>
                <a:latin typeface="Aptos"/>
              </a:rPr>
              <a:t> study with an exploratory multi-agent extension</a:t>
            </a:r>
          </a:p>
        </p:txBody>
      </p:sp>
      <p:sp>
        <p:nvSpPr>
          <p:cNvPr id="15" name="decor_title_underline"/>
          <p:cNvSpPr/>
          <p:nvPr/>
        </p:nvSpPr>
        <p:spPr>
          <a:xfrm>
            <a:off x="713232" y="1847088"/>
            <a:ext cx="1417320" cy="50292"/>
          </a:xfrm>
          <a:prstGeom prst="rect">
            <a:avLst/>
          </a:prstGeom>
          <a:solidFill>
            <a:srgbClr val="00A29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content_panel"/>
          <p:cNvSpPr/>
          <p:nvPr/>
        </p:nvSpPr>
        <p:spPr>
          <a:xfrm>
            <a:off x="1761134" y="3534157"/>
            <a:ext cx="2331720" cy="777240"/>
          </a:xfrm>
          <a:prstGeom prst="roundRect">
            <a:avLst/>
          </a:prstGeom>
          <a:solidFill>
            <a:srgbClr val="FFFFFF">
              <a:alpha val="96000"/>
            </a:srgbClr>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decor_icon_circle"/>
          <p:cNvSpPr/>
          <p:nvPr/>
        </p:nvSpPr>
        <p:spPr>
          <a:xfrm>
            <a:off x="1764792" y="3697333"/>
            <a:ext cx="493274" cy="435450"/>
          </a:xfrm>
          <a:prstGeom prst="ellipse">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decor_icon_text"/>
          <p:cNvSpPr txBox="1"/>
          <p:nvPr/>
        </p:nvSpPr>
        <p:spPr>
          <a:xfrm>
            <a:off x="1707531" y="3804438"/>
            <a:ext cx="612648" cy="261611"/>
          </a:xfrm>
          <a:prstGeom prst="rect">
            <a:avLst/>
          </a:prstGeom>
          <a:noFill/>
        </p:spPr>
        <p:txBody>
          <a:bodyPr wrap="square">
            <a:spAutoFit/>
          </a:bodyPr>
          <a:lstStyle/>
          <a:p>
            <a:pPr algn="ctr"/>
            <a:r>
              <a:rPr sz="1100" b="1" dirty="0">
                <a:solidFill>
                  <a:srgbClr val="1676A4"/>
                </a:solidFill>
                <a:latin typeface="Aptos Display"/>
              </a:rPr>
              <a:t>DATA</a:t>
            </a:r>
          </a:p>
        </p:txBody>
      </p:sp>
      <p:sp>
        <p:nvSpPr>
          <p:cNvPr id="23" name="content_text"/>
          <p:cNvSpPr txBox="1"/>
          <p:nvPr/>
        </p:nvSpPr>
        <p:spPr>
          <a:xfrm>
            <a:off x="2291486" y="3636651"/>
            <a:ext cx="1600200" cy="219456"/>
          </a:xfrm>
          <a:prstGeom prst="rect">
            <a:avLst/>
          </a:prstGeom>
          <a:noFill/>
        </p:spPr>
        <p:txBody>
          <a:bodyPr wrap="square" lIns="45720" tIns="27432" rIns="45720" bIns="27432">
            <a:spAutoFit/>
          </a:bodyPr>
          <a:lstStyle/>
          <a:p>
            <a:pPr algn="l">
              <a:defRPr sz="1350" b="1">
                <a:solidFill>
                  <a:srgbClr val="00A29B"/>
                </a:solidFill>
                <a:latin typeface="Aptos"/>
              </a:defRPr>
            </a:pPr>
            <a:r>
              <a:rPr dirty="0"/>
              <a:t>40 matched cases</a:t>
            </a:r>
          </a:p>
        </p:txBody>
      </p:sp>
      <p:sp>
        <p:nvSpPr>
          <p:cNvPr id="24" name="content_text"/>
          <p:cNvSpPr txBox="1"/>
          <p:nvPr/>
        </p:nvSpPr>
        <p:spPr>
          <a:xfrm>
            <a:off x="2279029" y="3899502"/>
            <a:ext cx="1600200" cy="228600"/>
          </a:xfrm>
          <a:prstGeom prst="rect">
            <a:avLst/>
          </a:prstGeom>
          <a:noFill/>
        </p:spPr>
        <p:txBody>
          <a:bodyPr wrap="square" lIns="45720" tIns="27432" rIns="45720" bIns="27432">
            <a:spAutoFit/>
          </a:bodyPr>
          <a:lstStyle/>
          <a:p>
            <a:pPr algn="l">
              <a:defRPr sz="1050" b="0">
                <a:solidFill>
                  <a:srgbClr val="4B5970"/>
                </a:solidFill>
                <a:latin typeface="Aptos"/>
              </a:defRPr>
            </a:pPr>
            <a:r>
              <a:rPr dirty="0"/>
              <a:t>20 English + 20 Bengali</a:t>
            </a:r>
          </a:p>
        </p:txBody>
      </p:sp>
      <p:sp>
        <p:nvSpPr>
          <p:cNvPr id="25" name="content_panel"/>
          <p:cNvSpPr/>
          <p:nvPr/>
        </p:nvSpPr>
        <p:spPr>
          <a:xfrm>
            <a:off x="5265803" y="3534157"/>
            <a:ext cx="2331720" cy="777240"/>
          </a:xfrm>
          <a:prstGeom prst="roundRect">
            <a:avLst/>
          </a:prstGeom>
          <a:solidFill>
            <a:srgbClr val="FFFFFF">
              <a:alpha val="96000"/>
            </a:srgbClr>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decor_icon_circle"/>
          <p:cNvSpPr/>
          <p:nvPr/>
        </p:nvSpPr>
        <p:spPr>
          <a:xfrm>
            <a:off x="5417276" y="3658357"/>
            <a:ext cx="494430" cy="441968"/>
          </a:xfrm>
          <a:prstGeom prst="ellipse">
            <a:avLst/>
          </a:prstGeom>
          <a:solidFill>
            <a:srgbClr val="E7FAF7"/>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decor_icon_text"/>
          <p:cNvSpPr txBox="1"/>
          <p:nvPr/>
        </p:nvSpPr>
        <p:spPr>
          <a:xfrm>
            <a:off x="5417276" y="3730447"/>
            <a:ext cx="461010" cy="261610"/>
          </a:xfrm>
          <a:prstGeom prst="rect">
            <a:avLst/>
          </a:prstGeom>
          <a:noFill/>
        </p:spPr>
        <p:txBody>
          <a:bodyPr wrap="square">
            <a:spAutoFit/>
          </a:bodyPr>
          <a:lstStyle/>
          <a:p>
            <a:pPr algn="ctr"/>
            <a:r>
              <a:rPr sz="1100" b="1" dirty="0">
                <a:solidFill>
                  <a:srgbClr val="1676A4"/>
                </a:solidFill>
                <a:latin typeface="Aptos Display"/>
              </a:rPr>
              <a:t>OUT</a:t>
            </a:r>
          </a:p>
        </p:txBody>
      </p:sp>
      <p:sp>
        <p:nvSpPr>
          <p:cNvPr id="28" name="content_text"/>
          <p:cNvSpPr txBox="1"/>
          <p:nvPr/>
        </p:nvSpPr>
        <p:spPr>
          <a:xfrm>
            <a:off x="6078698" y="3604648"/>
            <a:ext cx="1600200" cy="219456"/>
          </a:xfrm>
          <a:prstGeom prst="rect">
            <a:avLst/>
          </a:prstGeom>
          <a:noFill/>
        </p:spPr>
        <p:txBody>
          <a:bodyPr wrap="square" lIns="45720" tIns="27432" rIns="45720" bIns="27432">
            <a:spAutoFit/>
          </a:bodyPr>
          <a:lstStyle/>
          <a:p>
            <a:pPr algn="l">
              <a:defRPr sz="1350" b="1">
                <a:solidFill>
                  <a:srgbClr val="1668C4"/>
                </a:solidFill>
                <a:latin typeface="Aptos"/>
              </a:defRPr>
            </a:pPr>
            <a:r>
              <a:rPr dirty="0"/>
              <a:t>80 outputs</a:t>
            </a:r>
          </a:p>
        </p:txBody>
      </p:sp>
      <p:sp>
        <p:nvSpPr>
          <p:cNvPr id="29" name="content_text"/>
          <p:cNvSpPr txBox="1"/>
          <p:nvPr/>
        </p:nvSpPr>
        <p:spPr>
          <a:xfrm>
            <a:off x="6078698" y="3904183"/>
            <a:ext cx="1600200" cy="228600"/>
          </a:xfrm>
          <a:prstGeom prst="rect">
            <a:avLst/>
          </a:prstGeom>
          <a:noFill/>
        </p:spPr>
        <p:txBody>
          <a:bodyPr wrap="square" lIns="45720" tIns="27432" rIns="45720" bIns="27432">
            <a:spAutoFit/>
          </a:bodyPr>
          <a:lstStyle/>
          <a:p>
            <a:pPr algn="l">
              <a:defRPr sz="1050" b="0">
                <a:solidFill>
                  <a:srgbClr val="4B5970"/>
                </a:solidFill>
                <a:latin typeface="Aptos"/>
              </a:defRPr>
            </a:pPr>
            <a:r>
              <a:rPr dirty="0"/>
              <a:t>Baseline + structured pipeline</a:t>
            </a:r>
          </a:p>
        </p:txBody>
      </p:sp>
      <p:sp>
        <p:nvSpPr>
          <p:cNvPr id="30" name="content_panel"/>
          <p:cNvSpPr/>
          <p:nvPr/>
        </p:nvSpPr>
        <p:spPr>
          <a:xfrm>
            <a:off x="1773283" y="4732020"/>
            <a:ext cx="2331720" cy="777240"/>
          </a:xfrm>
          <a:prstGeom prst="roundRect">
            <a:avLst/>
          </a:prstGeom>
          <a:solidFill>
            <a:srgbClr val="FFFFFF">
              <a:alpha val="96000"/>
            </a:srgbClr>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decor_icon_circle"/>
          <p:cNvSpPr/>
          <p:nvPr/>
        </p:nvSpPr>
        <p:spPr>
          <a:xfrm>
            <a:off x="1839993" y="4970634"/>
            <a:ext cx="480186" cy="401633"/>
          </a:xfrm>
          <a:prstGeom prst="ellipse">
            <a:avLst/>
          </a:prstGeom>
          <a:solidFill>
            <a:srgbClr val="E7FAF7"/>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decor_icon_text"/>
          <p:cNvSpPr txBox="1"/>
          <p:nvPr/>
        </p:nvSpPr>
        <p:spPr>
          <a:xfrm>
            <a:off x="1690776" y="5007178"/>
            <a:ext cx="786948" cy="261610"/>
          </a:xfrm>
          <a:prstGeom prst="rect">
            <a:avLst/>
          </a:prstGeom>
          <a:noFill/>
        </p:spPr>
        <p:txBody>
          <a:bodyPr wrap="square">
            <a:spAutoFit/>
          </a:bodyPr>
          <a:lstStyle/>
          <a:p>
            <a:pPr algn="ctr"/>
            <a:r>
              <a:rPr sz="1100" b="1" dirty="0">
                <a:solidFill>
                  <a:srgbClr val="1676A4"/>
                </a:solidFill>
                <a:latin typeface="Aptos Display"/>
              </a:rPr>
              <a:t>FLOW</a:t>
            </a:r>
          </a:p>
        </p:txBody>
      </p:sp>
      <p:sp>
        <p:nvSpPr>
          <p:cNvPr id="33" name="content_text"/>
          <p:cNvSpPr txBox="1"/>
          <p:nvPr/>
        </p:nvSpPr>
        <p:spPr>
          <a:xfrm>
            <a:off x="2458060" y="4839003"/>
            <a:ext cx="1600200" cy="219456"/>
          </a:xfrm>
          <a:prstGeom prst="rect">
            <a:avLst/>
          </a:prstGeom>
          <a:noFill/>
        </p:spPr>
        <p:txBody>
          <a:bodyPr wrap="square" lIns="45720" tIns="27432" rIns="45720" bIns="27432">
            <a:spAutoFit/>
          </a:bodyPr>
          <a:lstStyle/>
          <a:p>
            <a:pPr algn="l">
              <a:defRPr sz="1350" b="1">
                <a:solidFill>
                  <a:srgbClr val="6F54C7"/>
                </a:solidFill>
                <a:latin typeface="Aptos"/>
              </a:defRPr>
            </a:pPr>
            <a:r>
              <a:rPr dirty="0"/>
              <a:t>Multi-agent</a:t>
            </a:r>
          </a:p>
        </p:txBody>
      </p:sp>
      <p:sp>
        <p:nvSpPr>
          <p:cNvPr id="34" name="content_text"/>
          <p:cNvSpPr txBox="1"/>
          <p:nvPr/>
        </p:nvSpPr>
        <p:spPr>
          <a:xfrm>
            <a:off x="2412491" y="5135252"/>
            <a:ext cx="1600200" cy="228600"/>
          </a:xfrm>
          <a:prstGeom prst="rect">
            <a:avLst/>
          </a:prstGeom>
          <a:noFill/>
        </p:spPr>
        <p:txBody>
          <a:bodyPr wrap="square" lIns="45720" tIns="27432" rIns="45720" bIns="27432">
            <a:spAutoFit/>
          </a:bodyPr>
          <a:lstStyle/>
          <a:p>
            <a:pPr algn="l">
              <a:defRPr sz="1050" b="0">
                <a:solidFill>
                  <a:srgbClr val="4B5970"/>
                </a:solidFill>
                <a:latin typeface="Aptos"/>
              </a:defRPr>
            </a:pPr>
            <a:r>
              <a:rPr dirty="0"/>
              <a:t>Exploratory extension</a:t>
            </a:r>
          </a:p>
        </p:txBody>
      </p:sp>
      <p:sp>
        <p:nvSpPr>
          <p:cNvPr id="35" name="content_panel"/>
          <p:cNvSpPr/>
          <p:nvPr/>
        </p:nvSpPr>
        <p:spPr>
          <a:xfrm>
            <a:off x="5288325" y="4686468"/>
            <a:ext cx="2331720" cy="777240"/>
          </a:xfrm>
          <a:prstGeom prst="roundRect">
            <a:avLst/>
          </a:prstGeom>
          <a:solidFill>
            <a:srgbClr val="FFFFFF">
              <a:alpha val="96000"/>
            </a:srgbClr>
          </a:solidFill>
          <a:ln w="10160">
            <a:solidFill>
              <a:srgbClr val="DB5EA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6" name="decor_icon_circle"/>
          <p:cNvSpPr/>
          <p:nvPr/>
        </p:nvSpPr>
        <p:spPr>
          <a:xfrm>
            <a:off x="5321745" y="4844251"/>
            <a:ext cx="589961" cy="504831"/>
          </a:xfrm>
          <a:prstGeom prst="ellipse">
            <a:avLst/>
          </a:prstGeom>
          <a:solidFill>
            <a:srgbClr val="E7FAF7"/>
          </a:solidFill>
          <a:ln w="10160">
            <a:solidFill>
              <a:srgbClr val="DB5EA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7" name="decor_icon_text"/>
          <p:cNvSpPr txBox="1"/>
          <p:nvPr/>
        </p:nvSpPr>
        <p:spPr>
          <a:xfrm>
            <a:off x="5421348" y="4988923"/>
            <a:ext cx="365760" cy="347472"/>
          </a:xfrm>
          <a:prstGeom prst="rect">
            <a:avLst/>
          </a:prstGeom>
          <a:noFill/>
        </p:spPr>
        <p:txBody>
          <a:bodyPr wrap="none">
            <a:spAutoFit/>
          </a:bodyPr>
          <a:lstStyle/>
          <a:p>
            <a:pPr algn="ctr"/>
            <a:r>
              <a:rPr sz="1100" b="1" dirty="0">
                <a:solidFill>
                  <a:srgbClr val="1676A4"/>
                </a:solidFill>
                <a:latin typeface="Aptos Display"/>
              </a:rPr>
              <a:t>CHECK</a:t>
            </a:r>
          </a:p>
        </p:txBody>
      </p:sp>
      <p:sp>
        <p:nvSpPr>
          <p:cNvPr id="38" name="content_text"/>
          <p:cNvSpPr txBox="1"/>
          <p:nvPr/>
        </p:nvSpPr>
        <p:spPr>
          <a:xfrm>
            <a:off x="6170000" y="4795288"/>
            <a:ext cx="1600200" cy="219456"/>
          </a:xfrm>
          <a:prstGeom prst="rect">
            <a:avLst/>
          </a:prstGeom>
          <a:noFill/>
        </p:spPr>
        <p:txBody>
          <a:bodyPr wrap="square" lIns="45720" tIns="27432" rIns="45720" bIns="27432">
            <a:spAutoFit/>
          </a:bodyPr>
          <a:lstStyle/>
          <a:p>
            <a:pPr algn="l">
              <a:defRPr sz="1350" b="1">
                <a:solidFill>
                  <a:srgbClr val="DB5EA2"/>
                </a:solidFill>
                <a:latin typeface="Aptos"/>
              </a:defRPr>
            </a:pPr>
            <a:r>
              <a:rPr dirty="0"/>
              <a:t>Results</a:t>
            </a:r>
          </a:p>
        </p:txBody>
      </p:sp>
      <p:sp>
        <p:nvSpPr>
          <p:cNvPr id="39" name="content_text"/>
          <p:cNvSpPr txBox="1"/>
          <p:nvPr/>
        </p:nvSpPr>
        <p:spPr>
          <a:xfrm>
            <a:off x="5998944" y="5143668"/>
            <a:ext cx="1600200" cy="228600"/>
          </a:xfrm>
          <a:prstGeom prst="rect">
            <a:avLst/>
          </a:prstGeom>
          <a:noFill/>
        </p:spPr>
        <p:txBody>
          <a:bodyPr wrap="square" lIns="45720" tIns="27432" rIns="45720" bIns="27432">
            <a:spAutoFit/>
          </a:bodyPr>
          <a:lstStyle/>
          <a:p>
            <a:pPr algn="l">
              <a:defRPr sz="1050" b="0">
                <a:solidFill>
                  <a:srgbClr val="4B5970"/>
                </a:solidFill>
                <a:latin typeface="Aptos"/>
              </a:defRPr>
            </a:pPr>
            <a:r>
              <a:rPr dirty="0"/>
              <a:t>Rubric + validation</a:t>
            </a:r>
          </a:p>
        </p:txBody>
      </p:sp>
      <p:sp>
        <p:nvSpPr>
          <p:cNvPr id="40" name="content_text"/>
          <p:cNvSpPr txBox="1"/>
          <p:nvPr/>
        </p:nvSpPr>
        <p:spPr>
          <a:xfrm>
            <a:off x="2469097" y="2240280"/>
            <a:ext cx="3657600" cy="365760"/>
          </a:xfrm>
          <a:prstGeom prst="rect">
            <a:avLst/>
          </a:prstGeom>
          <a:noFill/>
        </p:spPr>
        <p:txBody>
          <a:bodyPr wrap="square" lIns="45720" tIns="27432" rIns="45720" bIns="27432">
            <a:spAutoFit/>
          </a:bodyPr>
          <a:lstStyle/>
          <a:p>
            <a:pPr algn="l">
              <a:defRPr sz="1500" b="1">
                <a:solidFill>
                  <a:srgbClr val="0F274E"/>
                </a:solidFill>
                <a:latin typeface="Aptos"/>
              </a:defRPr>
            </a:pPr>
            <a:r>
              <a:rPr dirty="0"/>
              <a:t>Presenter: Rabeya Begum</a:t>
            </a:r>
          </a:p>
        </p:txBody>
      </p:sp>
      <p:sp>
        <p:nvSpPr>
          <p:cNvPr id="41" name="content_text"/>
          <p:cNvSpPr txBox="1"/>
          <p:nvPr/>
        </p:nvSpPr>
        <p:spPr>
          <a:xfrm>
            <a:off x="2446020" y="2560320"/>
            <a:ext cx="3840480" cy="320040"/>
          </a:xfrm>
          <a:prstGeom prst="rect">
            <a:avLst/>
          </a:prstGeom>
          <a:noFill/>
        </p:spPr>
        <p:txBody>
          <a:bodyPr wrap="square" lIns="45720" tIns="27432" rIns="45720" bIns="27432">
            <a:spAutoFit/>
          </a:bodyPr>
          <a:lstStyle/>
          <a:p>
            <a:pPr algn="l">
              <a:defRPr sz="1350" b="1">
                <a:solidFill>
                  <a:srgbClr val="6F54C7"/>
                </a:solidFill>
                <a:latin typeface="Aptos"/>
              </a:defRPr>
            </a:pPr>
            <a:r>
              <a:rPr dirty="0"/>
              <a:t>MSc Data and Artificial Intelligence</a:t>
            </a:r>
          </a:p>
        </p:txBody>
      </p:sp>
      <p:sp>
        <p:nvSpPr>
          <p:cNvPr id="43" name="content_slide_number"/>
          <p:cNvSpPr txBox="1"/>
          <p:nvPr/>
        </p:nvSpPr>
        <p:spPr>
          <a:xfrm>
            <a:off x="11384280" y="6510528"/>
            <a:ext cx="411480" cy="228600"/>
          </a:xfrm>
          <a:prstGeom prst="rect">
            <a:avLst/>
          </a:prstGeom>
          <a:noFill/>
        </p:spPr>
        <p:txBody>
          <a:bodyPr wrap="square" lIns="45720" tIns="27432" rIns="45720" bIns="27432">
            <a:spAutoFit/>
          </a:bodyPr>
          <a:lstStyle/>
          <a:p>
            <a:pPr algn="r">
              <a:defRPr sz="850" b="0">
                <a:solidFill>
                  <a:srgbClr val="76879C"/>
                </a:solidFill>
                <a:latin typeface="Aptos"/>
              </a:defRPr>
            </a:pPr>
            <a:r>
              <a:t>1/12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ecor_bengali"/>
          <p:cNvSpPr txBox="1"/>
          <p:nvPr/>
        </p:nvSpPr>
        <p:spPr>
          <a:xfrm>
            <a:off x="10012680" y="5742432"/>
            <a:ext cx="411480" cy="320040"/>
          </a:xfrm>
          <a:prstGeom prst="rect">
            <a:avLst/>
          </a:prstGeom>
          <a:noFill/>
        </p:spPr>
        <p:txBody>
          <a:bodyPr wrap="none">
            <a:spAutoFit/>
          </a:bodyPr>
          <a:lstStyle/>
          <a:p>
            <a:pPr algn="ctr">
              <a:defRPr sz="2000">
                <a:solidFill>
                  <a:srgbClr val="BED5EB"/>
                </a:solidFill>
                <a:latin typeface="Nirmala UI"/>
              </a:defRPr>
            </a:pPr>
            <a:r>
              <a:t>র</a:t>
            </a:r>
          </a:p>
        </p:txBody>
      </p:sp>
      <p:sp>
        <p:nvSpPr>
          <p:cNvPr id="11" name="decor_bengali"/>
          <p:cNvSpPr txBox="1"/>
          <p:nvPr/>
        </p:nvSpPr>
        <p:spPr>
          <a:xfrm>
            <a:off x="1097280" y="5852160"/>
            <a:ext cx="411480" cy="320040"/>
          </a:xfrm>
          <a:prstGeom prst="rect">
            <a:avLst/>
          </a:prstGeom>
          <a:noFill/>
        </p:spPr>
        <p:txBody>
          <a:bodyPr wrap="none">
            <a:spAutoFit/>
          </a:bodyPr>
          <a:lstStyle/>
          <a:p>
            <a:pPr algn="ctr">
              <a:defRPr sz="1800">
                <a:solidFill>
                  <a:srgbClr val="BED5EB"/>
                </a:solidFill>
                <a:latin typeface="Nirmala UI"/>
              </a:defRPr>
            </a:pPr>
            <a:r>
              <a:t>ম</a:t>
            </a:r>
          </a:p>
        </p:txBody>
      </p:sp>
      <p:sp>
        <p:nvSpPr>
          <p:cNvPr id="10" name="decor_bengali"/>
          <p:cNvSpPr txBox="1"/>
          <p:nvPr/>
        </p:nvSpPr>
        <p:spPr>
          <a:xfrm>
            <a:off x="11018520" y="4892040"/>
            <a:ext cx="411480" cy="320040"/>
          </a:xfrm>
          <a:prstGeom prst="rect">
            <a:avLst/>
          </a:prstGeom>
          <a:noFill/>
        </p:spPr>
        <p:txBody>
          <a:bodyPr wrap="none">
            <a:spAutoFit/>
          </a:bodyPr>
          <a:lstStyle/>
          <a:p>
            <a:pPr algn="ctr">
              <a:defRPr sz="2000">
                <a:solidFill>
                  <a:srgbClr val="BED5EB"/>
                </a:solidFill>
                <a:latin typeface="Nirmala UI"/>
              </a:defRPr>
            </a:pPr>
            <a:r>
              <a:t>প</a:t>
            </a:r>
          </a:p>
        </p:txBody>
      </p:sp>
      <p:sp>
        <p:nvSpPr>
          <p:cNvPr id="9" name="decor_bengali"/>
          <p:cNvSpPr txBox="1"/>
          <p:nvPr/>
        </p:nvSpPr>
        <p:spPr>
          <a:xfrm>
            <a:off x="11292840" y="2788920"/>
            <a:ext cx="411480" cy="320040"/>
          </a:xfrm>
          <a:prstGeom prst="rect">
            <a:avLst/>
          </a:prstGeom>
          <a:noFill/>
        </p:spPr>
        <p:txBody>
          <a:bodyPr wrap="none">
            <a:spAutoFit/>
          </a:bodyPr>
          <a:lstStyle/>
          <a:p>
            <a:pPr algn="ctr">
              <a:defRPr sz="2200">
                <a:solidFill>
                  <a:srgbClr val="BED5EB"/>
                </a:solidFill>
                <a:latin typeface="Nirmala UI"/>
              </a:defRPr>
            </a:pPr>
            <a:r>
              <a:t>ন</a:t>
            </a:r>
          </a:p>
        </p:txBody>
      </p:sp>
      <p:sp>
        <p:nvSpPr>
          <p:cNvPr id="8" name="decor_bengali"/>
          <p:cNvSpPr txBox="1"/>
          <p:nvPr/>
        </p:nvSpPr>
        <p:spPr>
          <a:xfrm>
            <a:off x="10927080" y="1371600"/>
            <a:ext cx="411480" cy="320040"/>
          </a:xfrm>
          <a:prstGeom prst="rect">
            <a:avLst/>
          </a:prstGeom>
          <a:noFill/>
        </p:spPr>
        <p:txBody>
          <a:bodyPr wrap="none">
            <a:spAutoFit/>
          </a:bodyPr>
          <a:lstStyle/>
          <a:p>
            <a:pPr algn="ctr">
              <a:defRPr sz="2200">
                <a:solidFill>
                  <a:srgbClr val="BED5EB"/>
                </a:solidFill>
                <a:latin typeface="Nirmala UI"/>
              </a:defRPr>
            </a:pPr>
            <a:r>
              <a:t>ত</a:t>
            </a:r>
          </a:p>
        </p:txBody>
      </p:sp>
      <p:sp>
        <p:nvSpPr>
          <p:cNvPr id="7" name="decor_bengali"/>
          <p:cNvSpPr txBox="1"/>
          <p:nvPr/>
        </p:nvSpPr>
        <p:spPr>
          <a:xfrm>
            <a:off x="11201400" y="502920"/>
            <a:ext cx="411480" cy="320040"/>
          </a:xfrm>
          <a:prstGeom prst="rect">
            <a:avLst/>
          </a:prstGeom>
          <a:noFill/>
        </p:spPr>
        <p:txBody>
          <a:bodyPr wrap="none">
            <a:spAutoFit/>
          </a:bodyPr>
          <a:lstStyle/>
          <a:p>
            <a:pPr algn="ctr">
              <a:defRPr sz="2000">
                <a:solidFill>
                  <a:srgbClr val="BED5EB"/>
                </a:solidFill>
                <a:latin typeface="Nirmala UI"/>
              </a:defRPr>
            </a:pPr>
            <a:r>
              <a:t>চ</a:t>
            </a:r>
          </a:p>
        </p:txBody>
      </p:sp>
      <p:sp>
        <p:nvSpPr>
          <p:cNvPr id="6" name="decor_bengali"/>
          <p:cNvSpPr txBox="1"/>
          <p:nvPr/>
        </p:nvSpPr>
        <p:spPr>
          <a:xfrm>
            <a:off x="384048" y="4572000"/>
            <a:ext cx="411480" cy="320040"/>
          </a:xfrm>
          <a:prstGeom prst="rect">
            <a:avLst/>
          </a:prstGeom>
          <a:noFill/>
        </p:spPr>
        <p:txBody>
          <a:bodyPr wrap="none">
            <a:spAutoFit/>
          </a:bodyPr>
          <a:lstStyle/>
          <a:p>
            <a:pPr algn="ctr">
              <a:defRPr sz="2200">
                <a:solidFill>
                  <a:srgbClr val="BED5EB"/>
                </a:solidFill>
                <a:latin typeface="Nirmala UI"/>
              </a:defRPr>
            </a:pPr>
            <a:r>
              <a:t>গ</a:t>
            </a:r>
          </a:p>
        </p:txBody>
      </p:sp>
      <p:sp>
        <p:nvSpPr>
          <p:cNvPr id="5" name="decor_bengali"/>
          <p:cNvSpPr txBox="1"/>
          <p:nvPr/>
        </p:nvSpPr>
        <p:spPr>
          <a:xfrm>
            <a:off x="182880" y="2560320"/>
            <a:ext cx="411480" cy="320040"/>
          </a:xfrm>
          <a:prstGeom prst="rect">
            <a:avLst/>
          </a:prstGeom>
          <a:noFill/>
        </p:spPr>
        <p:txBody>
          <a:bodyPr wrap="none">
            <a:spAutoFit/>
          </a:bodyPr>
          <a:lstStyle/>
          <a:p>
            <a:pPr algn="ctr">
              <a:defRPr sz="1800">
                <a:solidFill>
                  <a:srgbClr val="BED5EB"/>
                </a:solidFill>
                <a:latin typeface="Nirmala UI"/>
              </a:defRPr>
            </a:pPr>
            <a:r>
              <a:t>খ</a:t>
            </a:r>
          </a:p>
        </p:txBody>
      </p:sp>
      <p:sp>
        <p:nvSpPr>
          <p:cNvPr id="4" name="decor_bengali"/>
          <p:cNvSpPr txBox="1"/>
          <p:nvPr/>
        </p:nvSpPr>
        <p:spPr>
          <a:xfrm>
            <a:off x="457200" y="1417320"/>
            <a:ext cx="411480" cy="320040"/>
          </a:xfrm>
          <a:prstGeom prst="rect">
            <a:avLst/>
          </a:prstGeom>
          <a:noFill/>
        </p:spPr>
        <p:txBody>
          <a:bodyPr wrap="none">
            <a:spAutoFit/>
          </a:bodyPr>
          <a:lstStyle/>
          <a:p>
            <a:pPr algn="ctr">
              <a:defRPr sz="1800">
                <a:solidFill>
                  <a:srgbClr val="BED5EB"/>
                </a:solidFill>
                <a:latin typeface="Nirmala UI"/>
              </a:defRPr>
            </a:pPr>
            <a:r>
              <a:t>ক</a:t>
            </a:r>
          </a:p>
        </p:txBody>
      </p:sp>
      <p:sp>
        <p:nvSpPr>
          <p:cNvPr id="3" name="decor_bengali"/>
          <p:cNvSpPr txBox="1"/>
          <p:nvPr/>
        </p:nvSpPr>
        <p:spPr>
          <a:xfrm>
            <a:off x="228600" y="411480"/>
            <a:ext cx="411480" cy="320040"/>
          </a:xfrm>
          <a:prstGeom prst="rect">
            <a:avLst/>
          </a:prstGeom>
          <a:noFill/>
        </p:spPr>
        <p:txBody>
          <a:bodyPr wrap="none">
            <a:spAutoFit/>
          </a:bodyPr>
          <a:lstStyle/>
          <a:p>
            <a:pPr algn="ctr">
              <a:defRPr sz="1800">
                <a:solidFill>
                  <a:srgbClr val="BED5EB"/>
                </a:solidFill>
                <a:latin typeface="Nirmala UI"/>
              </a:defRPr>
            </a:pPr>
            <a:r>
              <a:t>ই</a:t>
            </a:r>
          </a:p>
        </p:txBody>
      </p:sp>
      <p:pic>
        <p:nvPicPr>
          <p:cNvPr id="2" name="background_full_image" descr="pastel_ai_travel_collage_background.png"/>
          <p:cNvPicPr>
            <a:picLocks noChangeAspect="1"/>
          </p:cNvPicPr>
          <p:nvPr/>
        </p:nvPicPr>
        <p:blipFill>
          <a:blip r:embed="rId3"/>
          <a:stretch>
            <a:fillRect/>
          </a:stretch>
        </p:blipFill>
        <p:spPr>
          <a:xfrm>
            <a:off x="0" y="0"/>
            <a:ext cx="12191695" cy="6858000"/>
          </a:xfrm>
          <a:prstGeom prst="rect">
            <a:avLst/>
          </a:prstGeom>
        </p:spPr>
      </p:pic>
      <p:sp>
        <p:nvSpPr>
          <p:cNvPr id="13" name="content_title"/>
          <p:cNvSpPr txBox="1"/>
          <p:nvPr/>
        </p:nvSpPr>
        <p:spPr>
          <a:xfrm>
            <a:off x="685800" y="289878"/>
            <a:ext cx="10881360" cy="731520"/>
          </a:xfrm>
          <a:prstGeom prst="rect">
            <a:avLst/>
          </a:prstGeom>
          <a:noFill/>
        </p:spPr>
        <p:txBody>
          <a:bodyPr wrap="square" lIns="0" rIns="0">
            <a:spAutoFit/>
          </a:bodyPr>
          <a:lstStyle/>
          <a:p>
            <a:pPr algn="l">
              <a:defRPr sz="3600" b="1">
                <a:solidFill>
                  <a:srgbClr val="0F274E"/>
                </a:solidFill>
                <a:latin typeface="Aptos Display"/>
              </a:defRPr>
            </a:pPr>
            <a:r>
              <a:rPr dirty="0"/>
              <a:t>Why this project matters</a:t>
            </a:r>
          </a:p>
        </p:txBody>
      </p:sp>
      <p:sp>
        <p:nvSpPr>
          <p:cNvPr id="14" name="content_subtitle"/>
          <p:cNvSpPr txBox="1"/>
          <p:nvPr/>
        </p:nvSpPr>
        <p:spPr>
          <a:xfrm>
            <a:off x="4218432" y="987552"/>
            <a:ext cx="5362448" cy="353943"/>
          </a:xfrm>
          <a:prstGeom prst="rect">
            <a:avLst/>
          </a:prstGeom>
          <a:noFill/>
        </p:spPr>
        <p:txBody>
          <a:bodyPr wrap="square">
            <a:spAutoFit/>
          </a:bodyPr>
          <a:lstStyle/>
          <a:p>
            <a:pPr>
              <a:defRPr sz="1700">
                <a:solidFill>
                  <a:srgbClr val="4B5970"/>
                </a:solidFill>
                <a:latin typeface="Aptos"/>
              </a:defRPr>
            </a:pPr>
            <a:r>
              <a:t>Travel plans need to be correct, not just fluent.</a:t>
            </a:r>
          </a:p>
        </p:txBody>
      </p:sp>
      <p:sp>
        <p:nvSpPr>
          <p:cNvPr id="15" name="decor_title_underline"/>
          <p:cNvSpPr/>
          <p:nvPr/>
        </p:nvSpPr>
        <p:spPr>
          <a:xfrm>
            <a:off x="713232" y="1161288"/>
            <a:ext cx="1417320" cy="50292"/>
          </a:xfrm>
          <a:prstGeom prst="rect">
            <a:avLst/>
          </a:prstGeom>
          <a:solidFill>
            <a:srgbClr val="00A29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6" name="decor_sticker_map" descr="map.png"/>
          <p:cNvPicPr>
            <a:picLocks noChangeAspect="1"/>
          </p:cNvPicPr>
          <p:nvPr/>
        </p:nvPicPr>
        <p:blipFill>
          <a:blip r:embed="rId4"/>
          <a:stretch>
            <a:fillRect/>
          </a:stretch>
        </p:blipFill>
        <p:spPr>
          <a:xfrm rot="420000">
            <a:off x="9383838" y="241146"/>
            <a:ext cx="2172083" cy="1255066"/>
          </a:xfrm>
          <a:prstGeom prst="rect">
            <a:avLst/>
          </a:prstGeom>
        </p:spPr>
      </p:pic>
      <p:pic>
        <p:nvPicPr>
          <p:cNvPr id="17" name="decor_sticker_train" descr="train.png"/>
          <p:cNvPicPr>
            <a:picLocks noChangeAspect="1"/>
          </p:cNvPicPr>
          <p:nvPr/>
        </p:nvPicPr>
        <p:blipFill>
          <a:blip r:embed="rId5"/>
          <a:stretch>
            <a:fillRect/>
          </a:stretch>
        </p:blipFill>
        <p:spPr>
          <a:xfrm rot="21480000">
            <a:off x="9464040" y="4160520"/>
            <a:ext cx="1828800" cy="836908"/>
          </a:xfrm>
          <a:prstGeom prst="rect">
            <a:avLst/>
          </a:prstGeom>
        </p:spPr>
      </p:pic>
      <p:sp>
        <p:nvSpPr>
          <p:cNvPr id="18" name="content_panel"/>
          <p:cNvSpPr/>
          <p:nvPr/>
        </p:nvSpPr>
        <p:spPr>
          <a:xfrm>
            <a:off x="868680" y="1417320"/>
            <a:ext cx="5669280" cy="777240"/>
          </a:xfrm>
          <a:prstGeom prst="roundRect">
            <a:avLst/>
          </a:prstGeom>
          <a:solidFill>
            <a:srgbClr val="FFFFFF">
              <a:alpha val="96000"/>
            </a:srgbClr>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decor_icon_circle"/>
          <p:cNvSpPr/>
          <p:nvPr/>
        </p:nvSpPr>
        <p:spPr>
          <a:xfrm>
            <a:off x="1051560" y="1581912"/>
            <a:ext cx="438912" cy="438912"/>
          </a:xfrm>
          <a:prstGeom prst="ellipse">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decor_icon_text"/>
          <p:cNvSpPr txBox="1"/>
          <p:nvPr/>
        </p:nvSpPr>
        <p:spPr>
          <a:xfrm>
            <a:off x="1051560" y="1604772"/>
            <a:ext cx="438912" cy="420623"/>
          </a:xfrm>
          <a:prstGeom prst="rect">
            <a:avLst/>
          </a:prstGeom>
          <a:noFill/>
        </p:spPr>
        <p:txBody>
          <a:bodyPr wrap="none">
            <a:spAutoFit/>
          </a:bodyPr>
          <a:lstStyle/>
          <a:p>
            <a:pPr algn="ctr"/>
            <a:r>
              <a:rPr sz="1100" b="1">
                <a:solidFill>
                  <a:srgbClr val="1676A4"/>
                </a:solidFill>
                <a:latin typeface="Aptos Display"/>
              </a:rPr>
              <a:t>01</a:t>
            </a:r>
          </a:p>
        </p:txBody>
      </p:sp>
      <p:sp>
        <p:nvSpPr>
          <p:cNvPr id="21" name="content_text"/>
          <p:cNvSpPr txBox="1"/>
          <p:nvPr/>
        </p:nvSpPr>
        <p:spPr>
          <a:xfrm>
            <a:off x="1600200" y="1545336"/>
            <a:ext cx="1463040" cy="228600"/>
          </a:xfrm>
          <a:prstGeom prst="rect">
            <a:avLst/>
          </a:prstGeom>
          <a:noFill/>
        </p:spPr>
        <p:txBody>
          <a:bodyPr wrap="square" lIns="45720" tIns="27432" rIns="45720" bIns="27432">
            <a:spAutoFit/>
          </a:bodyPr>
          <a:lstStyle/>
          <a:p>
            <a:pPr algn="l">
              <a:defRPr sz="1500" b="1">
                <a:solidFill>
                  <a:srgbClr val="00A29B"/>
                </a:solidFill>
                <a:latin typeface="Aptos"/>
              </a:defRPr>
            </a:pPr>
            <a:r>
              <a:t>The problem</a:t>
            </a:r>
          </a:p>
        </p:txBody>
      </p:sp>
      <p:sp>
        <p:nvSpPr>
          <p:cNvPr id="22" name="content_text"/>
          <p:cNvSpPr txBox="1"/>
          <p:nvPr/>
        </p:nvSpPr>
        <p:spPr>
          <a:xfrm>
            <a:off x="1600200" y="1801368"/>
            <a:ext cx="4709160" cy="283464"/>
          </a:xfrm>
          <a:prstGeom prst="rect">
            <a:avLst/>
          </a:prstGeom>
          <a:noFill/>
        </p:spPr>
        <p:txBody>
          <a:bodyPr wrap="square" lIns="45720" tIns="27432" rIns="45720" bIns="27432">
            <a:spAutoFit/>
          </a:bodyPr>
          <a:lstStyle/>
          <a:p>
            <a:pPr algn="l">
              <a:defRPr sz="1080" b="0">
                <a:solidFill>
                  <a:srgbClr val="1B2941"/>
                </a:solidFill>
                <a:latin typeface="Aptos"/>
              </a:defRPr>
            </a:pPr>
            <a:r>
              <a:t>A travel plan can sound fluent while still breaking constraints such as budget, dates, transport or accommodation.</a:t>
            </a:r>
          </a:p>
        </p:txBody>
      </p:sp>
      <p:sp>
        <p:nvSpPr>
          <p:cNvPr id="23" name="content_panel"/>
          <p:cNvSpPr/>
          <p:nvPr/>
        </p:nvSpPr>
        <p:spPr>
          <a:xfrm>
            <a:off x="868680" y="2377440"/>
            <a:ext cx="5669280" cy="777240"/>
          </a:xfrm>
          <a:prstGeom prst="roundRect">
            <a:avLst/>
          </a:prstGeom>
          <a:solidFill>
            <a:srgbClr val="FFFFFF">
              <a:alpha val="96000"/>
            </a:srgbClr>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decor_icon_circle"/>
          <p:cNvSpPr/>
          <p:nvPr/>
        </p:nvSpPr>
        <p:spPr>
          <a:xfrm>
            <a:off x="1051560" y="2542032"/>
            <a:ext cx="438912" cy="438912"/>
          </a:xfrm>
          <a:prstGeom prst="ellipse">
            <a:avLst/>
          </a:prstGeom>
          <a:solidFill>
            <a:srgbClr val="E7FAF7"/>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decor_icon_text"/>
          <p:cNvSpPr txBox="1"/>
          <p:nvPr/>
        </p:nvSpPr>
        <p:spPr>
          <a:xfrm>
            <a:off x="1051560" y="2564892"/>
            <a:ext cx="438912" cy="420623"/>
          </a:xfrm>
          <a:prstGeom prst="rect">
            <a:avLst/>
          </a:prstGeom>
          <a:noFill/>
        </p:spPr>
        <p:txBody>
          <a:bodyPr wrap="none">
            <a:spAutoFit/>
          </a:bodyPr>
          <a:lstStyle/>
          <a:p>
            <a:pPr algn="ctr"/>
            <a:r>
              <a:rPr sz="1100" b="1">
                <a:solidFill>
                  <a:srgbClr val="1676A4"/>
                </a:solidFill>
                <a:latin typeface="Aptos Display"/>
              </a:rPr>
              <a:t>02</a:t>
            </a:r>
          </a:p>
        </p:txBody>
      </p:sp>
      <p:sp>
        <p:nvSpPr>
          <p:cNvPr id="26" name="content_text"/>
          <p:cNvSpPr txBox="1"/>
          <p:nvPr/>
        </p:nvSpPr>
        <p:spPr>
          <a:xfrm>
            <a:off x="1600200" y="2505456"/>
            <a:ext cx="1463040" cy="228600"/>
          </a:xfrm>
          <a:prstGeom prst="rect">
            <a:avLst/>
          </a:prstGeom>
          <a:noFill/>
        </p:spPr>
        <p:txBody>
          <a:bodyPr wrap="square" lIns="45720" tIns="27432" rIns="45720" bIns="27432">
            <a:spAutoFit/>
          </a:bodyPr>
          <a:lstStyle/>
          <a:p>
            <a:pPr algn="l">
              <a:defRPr sz="1500" b="1">
                <a:solidFill>
                  <a:srgbClr val="6F54C7"/>
                </a:solidFill>
                <a:latin typeface="Aptos"/>
              </a:defRPr>
            </a:pPr>
            <a:r>
              <a:t>The gap</a:t>
            </a:r>
          </a:p>
        </p:txBody>
      </p:sp>
      <p:sp>
        <p:nvSpPr>
          <p:cNvPr id="27" name="content_text"/>
          <p:cNvSpPr txBox="1"/>
          <p:nvPr/>
        </p:nvSpPr>
        <p:spPr>
          <a:xfrm>
            <a:off x="1600200" y="2761488"/>
            <a:ext cx="4709160" cy="283464"/>
          </a:xfrm>
          <a:prstGeom prst="rect">
            <a:avLst/>
          </a:prstGeom>
          <a:noFill/>
        </p:spPr>
        <p:txBody>
          <a:bodyPr wrap="square" lIns="45720" tIns="27432" rIns="45720" bIns="27432">
            <a:spAutoFit/>
          </a:bodyPr>
          <a:lstStyle/>
          <a:p>
            <a:pPr algn="l">
              <a:defRPr sz="1080" b="0">
                <a:solidFill>
                  <a:srgbClr val="1B2941"/>
                </a:solidFill>
                <a:latin typeface="Aptos"/>
              </a:defRPr>
            </a:pPr>
            <a:r>
              <a:t>There is limited evidence on how structured AI generation performs for multilingual travel planning, especially across English and Bengali.</a:t>
            </a:r>
          </a:p>
        </p:txBody>
      </p:sp>
      <p:sp>
        <p:nvSpPr>
          <p:cNvPr id="28" name="content_panel"/>
          <p:cNvSpPr/>
          <p:nvPr/>
        </p:nvSpPr>
        <p:spPr>
          <a:xfrm>
            <a:off x="868680" y="3337560"/>
            <a:ext cx="5669280" cy="777240"/>
          </a:xfrm>
          <a:prstGeom prst="roundRect">
            <a:avLst/>
          </a:prstGeom>
          <a:solidFill>
            <a:srgbClr val="FFFFFF">
              <a:alpha val="96000"/>
            </a:srgbClr>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decor_icon_circle"/>
          <p:cNvSpPr/>
          <p:nvPr/>
        </p:nvSpPr>
        <p:spPr>
          <a:xfrm>
            <a:off x="1051560" y="3502152"/>
            <a:ext cx="438912" cy="438912"/>
          </a:xfrm>
          <a:prstGeom prst="ellipse">
            <a:avLst/>
          </a:prstGeom>
          <a:solidFill>
            <a:srgbClr val="E7FAF7"/>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decor_icon_text"/>
          <p:cNvSpPr txBox="1"/>
          <p:nvPr/>
        </p:nvSpPr>
        <p:spPr>
          <a:xfrm>
            <a:off x="1051560" y="3525012"/>
            <a:ext cx="438912" cy="420623"/>
          </a:xfrm>
          <a:prstGeom prst="rect">
            <a:avLst/>
          </a:prstGeom>
          <a:noFill/>
        </p:spPr>
        <p:txBody>
          <a:bodyPr wrap="none">
            <a:spAutoFit/>
          </a:bodyPr>
          <a:lstStyle/>
          <a:p>
            <a:pPr algn="ctr"/>
            <a:r>
              <a:rPr sz="1100" b="1">
                <a:solidFill>
                  <a:srgbClr val="1676A4"/>
                </a:solidFill>
                <a:latin typeface="Aptos Display"/>
              </a:rPr>
              <a:t>03</a:t>
            </a:r>
          </a:p>
        </p:txBody>
      </p:sp>
      <p:sp>
        <p:nvSpPr>
          <p:cNvPr id="31" name="content_text"/>
          <p:cNvSpPr txBox="1"/>
          <p:nvPr/>
        </p:nvSpPr>
        <p:spPr>
          <a:xfrm>
            <a:off x="1600200" y="3465576"/>
            <a:ext cx="1463040" cy="228600"/>
          </a:xfrm>
          <a:prstGeom prst="rect">
            <a:avLst/>
          </a:prstGeom>
          <a:noFill/>
        </p:spPr>
        <p:txBody>
          <a:bodyPr wrap="square" lIns="45720" tIns="27432" rIns="45720" bIns="27432">
            <a:spAutoFit/>
          </a:bodyPr>
          <a:lstStyle/>
          <a:p>
            <a:pPr algn="l">
              <a:defRPr sz="1500" b="1">
                <a:solidFill>
                  <a:srgbClr val="1668C4"/>
                </a:solidFill>
                <a:latin typeface="Aptos"/>
              </a:defRPr>
            </a:pPr>
            <a:r>
              <a:t>The aim</a:t>
            </a:r>
          </a:p>
        </p:txBody>
      </p:sp>
      <p:sp>
        <p:nvSpPr>
          <p:cNvPr id="32" name="content_text"/>
          <p:cNvSpPr txBox="1"/>
          <p:nvPr/>
        </p:nvSpPr>
        <p:spPr>
          <a:xfrm>
            <a:off x="1600200" y="3721608"/>
            <a:ext cx="4709160" cy="283464"/>
          </a:xfrm>
          <a:prstGeom prst="rect">
            <a:avLst/>
          </a:prstGeom>
          <a:noFill/>
        </p:spPr>
        <p:txBody>
          <a:bodyPr wrap="square" lIns="45720" tIns="27432" rIns="45720" bIns="27432">
            <a:spAutoFit/>
          </a:bodyPr>
          <a:lstStyle/>
          <a:p>
            <a:pPr algn="l">
              <a:defRPr sz="1080" b="0">
                <a:solidFill>
                  <a:srgbClr val="1B2941"/>
                </a:solidFill>
                <a:latin typeface="Aptos"/>
              </a:defRPr>
            </a:pPr>
            <a:r>
              <a:t>Compare a baseline one-shot system with a structured pipeline on matched bilingual TravelPlanner scenarios.</a:t>
            </a:r>
          </a:p>
        </p:txBody>
      </p:sp>
      <p:sp>
        <p:nvSpPr>
          <p:cNvPr id="33" name="content_panel"/>
          <p:cNvSpPr/>
          <p:nvPr/>
        </p:nvSpPr>
        <p:spPr>
          <a:xfrm>
            <a:off x="868680" y="4297680"/>
            <a:ext cx="5669280" cy="777240"/>
          </a:xfrm>
          <a:prstGeom prst="roundRect">
            <a:avLst/>
          </a:prstGeom>
          <a:solidFill>
            <a:srgbClr val="FFFFFF">
              <a:alpha val="96000"/>
            </a:srgbClr>
          </a:solidFill>
          <a:ln w="10160">
            <a:solidFill>
              <a:srgbClr val="DB5EA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4" name="decor_icon_circle"/>
          <p:cNvSpPr/>
          <p:nvPr/>
        </p:nvSpPr>
        <p:spPr>
          <a:xfrm>
            <a:off x="1051560" y="4462272"/>
            <a:ext cx="438912" cy="438912"/>
          </a:xfrm>
          <a:prstGeom prst="ellipse">
            <a:avLst/>
          </a:prstGeom>
          <a:solidFill>
            <a:srgbClr val="E7FAF7"/>
          </a:solidFill>
          <a:ln w="10160">
            <a:solidFill>
              <a:srgbClr val="DB5EA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5" name="decor_icon_text"/>
          <p:cNvSpPr txBox="1"/>
          <p:nvPr/>
        </p:nvSpPr>
        <p:spPr>
          <a:xfrm>
            <a:off x="1051560" y="4485132"/>
            <a:ext cx="438912" cy="420623"/>
          </a:xfrm>
          <a:prstGeom prst="rect">
            <a:avLst/>
          </a:prstGeom>
          <a:noFill/>
        </p:spPr>
        <p:txBody>
          <a:bodyPr wrap="none">
            <a:spAutoFit/>
          </a:bodyPr>
          <a:lstStyle/>
          <a:p>
            <a:pPr algn="ctr"/>
            <a:r>
              <a:rPr sz="1100" b="1">
                <a:solidFill>
                  <a:srgbClr val="1676A4"/>
                </a:solidFill>
                <a:latin typeface="Aptos Display"/>
              </a:rPr>
              <a:t>04</a:t>
            </a:r>
          </a:p>
        </p:txBody>
      </p:sp>
      <p:sp>
        <p:nvSpPr>
          <p:cNvPr id="36" name="content_text"/>
          <p:cNvSpPr txBox="1"/>
          <p:nvPr/>
        </p:nvSpPr>
        <p:spPr>
          <a:xfrm>
            <a:off x="1600200" y="4425696"/>
            <a:ext cx="1463040" cy="228600"/>
          </a:xfrm>
          <a:prstGeom prst="rect">
            <a:avLst/>
          </a:prstGeom>
          <a:noFill/>
        </p:spPr>
        <p:txBody>
          <a:bodyPr wrap="square" lIns="45720" tIns="27432" rIns="45720" bIns="27432">
            <a:spAutoFit/>
          </a:bodyPr>
          <a:lstStyle/>
          <a:p>
            <a:pPr algn="l">
              <a:defRPr sz="1500" b="1">
                <a:solidFill>
                  <a:srgbClr val="DB5EA2"/>
                </a:solidFill>
                <a:latin typeface="Aptos"/>
              </a:defRPr>
            </a:pPr>
            <a:r>
              <a:t>The extension</a:t>
            </a:r>
          </a:p>
        </p:txBody>
      </p:sp>
      <p:sp>
        <p:nvSpPr>
          <p:cNvPr id="37" name="content_text"/>
          <p:cNvSpPr txBox="1"/>
          <p:nvPr/>
        </p:nvSpPr>
        <p:spPr>
          <a:xfrm>
            <a:off x="1600200" y="4681728"/>
            <a:ext cx="4709160" cy="283464"/>
          </a:xfrm>
          <a:prstGeom prst="rect">
            <a:avLst/>
          </a:prstGeom>
          <a:noFill/>
        </p:spPr>
        <p:txBody>
          <a:bodyPr wrap="square" lIns="45720" tIns="27432" rIns="45720" bIns="27432">
            <a:spAutoFit/>
          </a:bodyPr>
          <a:lstStyle/>
          <a:p>
            <a:pPr algn="l">
              <a:defRPr sz="1080" b="0">
                <a:solidFill>
                  <a:srgbClr val="1B2941"/>
                </a:solidFill>
                <a:latin typeface="Aptos"/>
              </a:defRPr>
            </a:pPr>
            <a:r>
              <a:t>Explore whether a small multi-agent setup shows descriptive promise on a supplementary sample.</a:t>
            </a:r>
          </a:p>
        </p:txBody>
      </p:sp>
      <p:sp>
        <p:nvSpPr>
          <p:cNvPr id="38" name="content_panel"/>
          <p:cNvSpPr/>
          <p:nvPr/>
        </p:nvSpPr>
        <p:spPr>
          <a:xfrm>
            <a:off x="6995160" y="1600200"/>
            <a:ext cx="4697736" cy="3768344"/>
          </a:xfrm>
          <a:prstGeom prst="roundRect">
            <a:avLst/>
          </a:prstGeom>
          <a:solidFill>
            <a:srgbClr val="FFFFFF">
              <a:alpha val="96000"/>
            </a:srgbClr>
          </a:solidFill>
          <a:ln w="10160">
            <a:solidFill>
              <a:srgbClr val="C1CDE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9" name="content_text"/>
          <p:cNvSpPr txBox="1"/>
          <p:nvPr/>
        </p:nvSpPr>
        <p:spPr>
          <a:xfrm>
            <a:off x="7543800" y="1783080"/>
            <a:ext cx="2926080" cy="320040"/>
          </a:xfrm>
          <a:prstGeom prst="rect">
            <a:avLst/>
          </a:prstGeom>
          <a:noFill/>
        </p:spPr>
        <p:txBody>
          <a:bodyPr wrap="square" lIns="45720" tIns="27432" rIns="45720" bIns="27432">
            <a:spAutoFit/>
          </a:bodyPr>
          <a:lstStyle/>
          <a:p>
            <a:r>
              <a:rPr sz="2200" b="1">
                <a:solidFill>
                  <a:srgbClr val="0F2C50"/>
                </a:solidFill>
                <a:latin typeface="Aptos Display"/>
              </a:rPr>
              <a:t>Research questions</a:t>
            </a:r>
          </a:p>
        </p:txBody>
      </p:sp>
      <p:sp>
        <p:nvSpPr>
          <p:cNvPr id="40" name="decor_icon_circle"/>
          <p:cNvSpPr/>
          <p:nvPr/>
        </p:nvSpPr>
        <p:spPr>
          <a:xfrm>
            <a:off x="7315200" y="2331720"/>
            <a:ext cx="320040" cy="320040"/>
          </a:xfrm>
          <a:prstGeom prst="ellipse">
            <a:avLst/>
          </a:prstGeom>
          <a:solidFill>
            <a:srgbClr val="F3EFFF"/>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1" name="decor_icon_text"/>
          <p:cNvSpPr txBox="1"/>
          <p:nvPr/>
        </p:nvSpPr>
        <p:spPr>
          <a:xfrm>
            <a:off x="7315200" y="2354579"/>
            <a:ext cx="320040" cy="301751"/>
          </a:xfrm>
          <a:prstGeom prst="rect">
            <a:avLst/>
          </a:prstGeom>
          <a:noFill/>
        </p:spPr>
        <p:txBody>
          <a:bodyPr wrap="none">
            <a:spAutoFit/>
          </a:bodyPr>
          <a:lstStyle/>
          <a:p>
            <a:pPr algn="ctr">
              <a:defRPr sz="1600">
                <a:solidFill>
                  <a:srgbClr val="6F54C7"/>
                </a:solidFill>
                <a:latin typeface="Segoe UI Emoji"/>
              </a:defRPr>
            </a:pPr>
            <a:r>
              <a:t>1</a:t>
            </a:r>
          </a:p>
        </p:txBody>
      </p:sp>
      <p:sp>
        <p:nvSpPr>
          <p:cNvPr id="42" name="content_text"/>
          <p:cNvSpPr txBox="1"/>
          <p:nvPr/>
        </p:nvSpPr>
        <p:spPr>
          <a:xfrm>
            <a:off x="7726679" y="2331720"/>
            <a:ext cx="3063240" cy="320040"/>
          </a:xfrm>
          <a:prstGeom prst="rect">
            <a:avLst/>
          </a:prstGeom>
          <a:noFill/>
        </p:spPr>
        <p:txBody>
          <a:bodyPr wrap="square" lIns="45720" tIns="27432" rIns="45720" bIns="27432">
            <a:spAutoFit/>
          </a:bodyPr>
          <a:lstStyle/>
          <a:p>
            <a:r>
              <a:rPr sz="1250">
                <a:solidFill>
                  <a:srgbClr val="1F2937"/>
                </a:solidFill>
                <a:latin typeface="Aptos"/>
              </a:rPr>
              <a:t>Does the structured pipeline reduce groundedness errors?</a:t>
            </a:r>
          </a:p>
        </p:txBody>
      </p:sp>
      <p:sp>
        <p:nvSpPr>
          <p:cNvPr id="43" name="decor_icon_circle"/>
          <p:cNvSpPr/>
          <p:nvPr/>
        </p:nvSpPr>
        <p:spPr>
          <a:xfrm>
            <a:off x="7315200" y="2898648"/>
            <a:ext cx="320040" cy="320040"/>
          </a:xfrm>
          <a:prstGeom prst="ellipse">
            <a:avLst/>
          </a:prstGeom>
          <a:solidFill>
            <a:srgbClr val="F3EFFF"/>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4" name="decor_icon_text"/>
          <p:cNvSpPr txBox="1"/>
          <p:nvPr/>
        </p:nvSpPr>
        <p:spPr>
          <a:xfrm>
            <a:off x="7315200" y="2921508"/>
            <a:ext cx="320040" cy="301751"/>
          </a:xfrm>
          <a:prstGeom prst="rect">
            <a:avLst/>
          </a:prstGeom>
          <a:noFill/>
        </p:spPr>
        <p:txBody>
          <a:bodyPr wrap="none">
            <a:spAutoFit/>
          </a:bodyPr>
          <a:lstStyle/>
          <a:p>
            <a:pPr algn="ctr">
              <a:defRPr sz="1600">
                <a:solidFill>
                  <a:srgbClr val="6F54C7"/>
                </a:solidFill>
                <a:latin typeface="Segoe UI Emoji"/>
              </a:defRPr>
            </a:pPr>
            <a:r>
              <a:t>2</a:t>
            </a:r>
          </a:p>
        </p:txBody>
      </p:sp>
      <p:sp>
        <p:nvSpPr>
          <p:cNvPr id="45" name="content_text"/>
          <p:cNvSpPr txBox="1"/>
          <p:nvPr/>
        </p:nvSpPr>
        <p:spPr>
          <a:xfrm>
            <a:off x="7726679" y="2898648"/>
            <a:ext cx="3063240" cy="320040"/>
          </a:xfrm>
          <a:prstGeom prst="rect">
            <a:avLst/>
          </a:prstGeom>
          <a:noFill/>
        </p:spPr>
        <p:txBody>
          <a:bodyPr wrap="square" lIns="45720" tIns="27432" rIns="45720" bIns="27432">
            <a:spAutoFit/>
          </a:bodyPr>
          <a:lstStyle/>
          <a:p>
            <a:r>
              <a:rPr sz="1250">
                <a:solidFill>
                  <a:srgbClr val="1F2937"/>
                </a:solidFill>
                <a:latin typeface="Aptos"/>
              </a:rPr>
              <a:t>Does it improve constraint adherence and feasibility?</a:t>
            </a:r>
          </a:p>
        </p:txBody>
      </p:sp>
      <p:sp>
        <p:nvSpPr>
          <p:cNvPr id="46" name="decor_icon_circle"/>
          <p:cNvSpPr/>
          <p:nvPr/>
        </p:nvSpPr>
        <p:spPr>
          <a:xfrm>
            <a:off x="7315200" y="3465576"/>
            <a:ext cx="320040" cy="320040"/>
          </a:xfrm>
          <a:prstGeom prst="ellipse">
            <a:avLst/>
          </a:prstGeom>
          <a:solidFill>
            <a:srgbClr val="F3EFFF"/>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7" name="decor_icon_text"/>
          <p:cNvSpPr txBox="1"/>
          <p:nvPr/>
        </p:nvSpPr>
        <p:spPr>
          <a:xfrm>
            <a:off x="7315200" y="3488436"/>
            <a:ext cx="320040" cy="301751"/>
          </a:xfrm>
          <a:prstGeom prst="rect">
            <a:avLst/>
          </a:prstGeom>
          <a:noFill/>
        </p:spPr>
        <p:txBody>
          <a:bodyPr wrap="none">
            <a:spAutoFit/>
          </a:bodyPr>
          <a:lstStyle/>
          <a:p>
            <a:pPr algn="ctr">
              <a:defRPr sz="1600">
                <a:solidFill>
                  <a:srgbClr val="6F54C7"/>
                </a:solidFill>
                <a:latin typeface="Segoe UI Emoji"/>
              </a:defRPr>
            </a:pPr>
            <a:r>
              <a:t>3</a:t>
            </a:r>
          </a:p>
        </p:txBody>
      </p:sp>
      <p:sp>
        <p:nvSpPr>
          <p:cNvPr id="48" name="content_text"/>
          <p:cNvSpPr txBox="1"/>
          <p:nvPr/>
        </p:nvSpPr>
        <p:spPr>
          <a:xfrm>
            <a:off x="7726679" y="3465576"/>
            <a:ext cx="3063240" cy="320040"/>
          </a:xfrm>
          <a:prstGeom prst="rect">
            <a:avLst/>
          </a:prstGeom>
          <a:noFill/>
        </p:spPr>
        <p:txBody>
          <a:bodyPr wrap="square" lIns="45720" tIns="27432" rIns="45720" bIns="27432">
            <a:spAutoFit/>
          </a:bodyPr>
          <a:lstStyle/>
          <a:p>
            <a:r>
              <a:rPr sz="1250" dirty="0">
                <a:solidFill>
                  <a:srgbClr val="1F2937"/>
                </a:solidFill>
                <a:latin typeface="Aptos"/>
              </a:rPr>
              <a:t>Do patterns differ across English and Bengali?</a:t>
            </a:r>
          </a:p>
        </p:txBody>
      </p:sp>
      <p:sp>
        <p:nvSpPr>
          <p:cNvPr id="49" name="decor_icon_circle"/>
          <p:cNvSpPr/>
          <p:nvPr/>
        </p:nvSpPr>
        <p:spPr>
          <a:xfrm>
            <a:off x="7315200" y="4032504"/>
            <a:ext cx="320040" cy="320040"/>
          </a:xfrm>
          <a:prstGeom prst="ellipse">
            <a:avLst/>
          </a:prstGeom>
          <a:solidFill>
            <a:srgbClr val="F3EFFF"/>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0" name="decor_icon_text"/>
          <p:cNvSpPr txBox="1"/>
          <p:nvPr/>
        </p:nvSpPr>
        <p:spPr>
          <a:xfrm>
            <a:off x="7315200" y="4055364"/>
            <a:ext cx="320040" cy="301751"/>
          </a:xfrm>
          <a:prstGeom prst="rect">
            <a:avLst/>
          </a:prstGeom>
          <a:noFill/>
        </p:spPr>
        <p:txBody>
          <a:bodyPr wrap="none">
            <a:spAutoFit/>
          </a:bodyPr>
          <a:lstStyle/>
          <a:p>
            <a:pPr algn="ctr">
              <a:defRPr sz="1600">
                <a:solidFill>
                  <a:srgbClr val="6F54C7"/>
                </a:solidFill>
                <a:latin typeface="Segoe UI Emoji"/>
              </a:defRPr>
            </a:pPr>
            <a:r>
              <a:rPr lang="en-GB" dirty="0"/>
              <a:t>4</a:t>
            </a:r>
            <a:endParaRPr dirty="0"/>
          </a:p>
        </p:txBody>
      </p:sp>
      <p:sp>
        <p:nvSpPr>
          <p:cNvPr id="51" name="content_text"/>
          <p:cNvSpPr txBox="1"/>
          <p:nvPr/>
        </p:nvSpPr>
        <p:spPr>
          <a:xfrm>
            <a:off x="7726679" y="4032504"/>
            <a:ext cx="3063240" cy="320040"/>
          </a:xfrm>
          <a:prstGeom prst="rect">
            <a:avLst/>
          </a:prstGeom>
          <a:noFill/>
        </p:spPr>
        <p:txBody>
          <a:bodyPr wrap="square" lIns="45720" tIns="27432" rIns="45720" bIns="27432">
            <a:spAutoFit/>
          </a:bodyPr>
          <a:lstStyle/>
          <a:p>
            <a:r>
              <a:rPr sz="1250" dirty="0">
                <a:solidFill>
                  <a:srgbClr val="1F2937"/>
                </a:solidFill>
                <a:latin typeface="Aptos"/>
              </a:rPr>
              <a:t>Which error patterns appear in manual and rule checks?</a:t>
            </a:r>
          </a:p>
        </p:txBody>
      </p:sp>
      <p:sp>
        <p:nvSpPr>
          <p:cNvPr id="52" name="content_panel"/>
          <p:cNvSpPr/>
          <p:nvPr/>
        </p:nvSpPr>
        <p:spPr>
          <a:xfrm>
            <a:off x="1463039" y="5743448"/>
            <a:ext cx="6126480" cy="393192"/>
          </a:xfrm>
          <a:prstGeom prst="roundRect">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3" name="content_text"/>
          <p:cNvSpPr txBox="1"/>
          <p:nvPr/>
        </p:nvSpPr>
        <p:spPr>
          <a:xfrm>
            <a:off x="1556512" y="5788152"/>
            <a:ext cx="5669280" cy="228600"/>
          </a:xfrm>
          <a:prstGeom prst="rect">
            <a:avLst/>
          </a:prstGeom>
          <a:noFill/>
        </p:spPr>
        <p:txBody>
          <a:bodyPr wrap="square" lIns="45720" tIns="27432" rIns="45720" bIns="27432">
            <a:spAutoFit/>
          </a:bodyPr>
          <a:lstStyle/>
          <a:p>
            <a:pPr algn="ctr">
              <a:defRPr sz="1220" b="1">
                <a:solidFill>
                  <a:srgbClr val="00A29B"/>
                </a:solidFill>
                <a:latin typeface="Aptos"/>
              </a:defRPr>
            </a:pPr>
            <a:r>
              <a:t>Core focus: grounded, constraint-aware, bilingual AI travel planning.</a:t>
            </a:r>
          </a:p>
        </p:txBody>
      </p:sp>
      <p:sp>
        <p:nvSpPr>
          <p:cNvPr id="54" name="content_footer"/>
          <p:cNvSpPr txBox="1"/>
          <p:nvPr/>
        </p:nvSpPr>
        <p:spPr>
          <a:xfrm>
            <a:off x="566928" y="6510528"/>
            <a:ext cx="4572000" cy="228600"/>
          </a:xfrm>
          <a:prstGeom prst="rect">
            <a:avLst/>
          </a:prstGeom>
          <a:noFill/>
        </p:spPr>
        <p:txBody>
          <a:bodyPr wrap="square" lIns="45720" tIns="27432" rIns="45720" bIns="27432">
            <a:spAutoFit/>
          </a:bodyPr>
          <a:lstStyle/>
          <a:p>
            <a:pPr algn="l">
              <a:defRPr sz="850" b="0">
                <a:solidFill>
                  <a:srgbClr val="258F97"/>
                </a:solidFill>
                <a:latin typeface="Aptos"/>
              </a:defRPr>
            </a:pPr>
            <a:r>
              <a:t>MSc Data and Artificial Intelligence</a:t>
            </a:r>
          </a:p>
        </p:txBody>
      </p:sp>
      <p:sp>
        <p:nvSpPr>
          <p:cNvPr id="55" name="content_slide_number"/>
          <p:cNvSpPr txBox="1"/>
          <p:nvPr/>
        </p:nvSpPr>
        <p:spPr>
          <a:xfrm>
            <a:off x="11384280" y="6510528"/>
            <a:ext cx="411480" cy="228600"/>
          </a:xfrm>
          <a:prstGeom prst="rect">
            <a:avLst/>
          </a:prstGeom>
          <a:noFill/>
        </p:spPr>
        <p:txBody>
          <a:bodyPr wrap="square" lIns="45720" tIns="27432" rIns="45720" bIns="27432">
            <a:spAutoFit/>
          </a:bodyPr>
          <a:lstStyle/>
          <a:p>
            <a:pPr algn="r">
              <a:defRPr sz="850" b="0">
                <a:solidFill>
                  <a:srgbClr val="76879C"/>
                </a:solidFill>
                <a:latin typeface="Aptos"/>
              </a:defRPr>
            </a:pPr>
            <a:r>
              <a:t>2/12</a:t>
            </a:r>
          </a:p>
        </p:txBody>
      </p:sp>
      <p:sp>
        <p:nvSpPr>
          <p:cNvPr id="57" name="TextBox 56"/>
          <p:cNvSpPr txBox="1"/>
          <p:nvPr/>
        </p:nvSpPr>
        <p:spPr>
          <a:xfrm>
            <a:off x="7680961" y="4583175"/>
            <a:ext cx="3063240" cy="320040"/>
          </a:xfrm>
          <a:prstGeom prst="rect">
            <a:avLst/>
          </a:prstGeom>
          <a:noFill/>
        </p:spPr>
        <p:txBody>
          <a:bodyPr wrap="none">
            <a:spAutoFit/>
          </a:bodyPr>
          <a:lstStyle/>
          <a:p>
            <a:r>
              <a:rPr sz="1250" b="0" dirty="0">
                <a:solidFill>
                  <a:srgbClr val="1F2937"/>
                </a:solidFill>
                <a:latin typeface="Aptos"/>
              </a:rPr>
              <a:t>What does the exploratory multi-agent extension add?</a:t>
            </a:r>
          </a:p>
        </p:txBody>
      </p:sp>
      <p:sp>
        <p:nvSpPr>
          <p:cNvPr id="59" name="decor_icon_circle">
            <a:extLst>
              <a:ext uri="{FF2B5EF4-FFF2-40B4-BE49-F238E27FC236}">
                <a16:creationId xmlns:a16="http://schemas.microsoft.com/office/drawing/2014/main" id="{0E2724A7-E0B9-8EF9-CD1A-177F08C078E1}"/>
              </a:ext>
            </a:extLst>
          </p:cNvPr>
          <p:cNvSpPr/>
          <p:nvPr/>
        </p:nvSpPr>
        <p:spPr>
          <a:xfrm>
            <a:off x="7315200" y="4593844"/>
            <a:ext cx="320040" cy="320040"/>
          </a:xfrm>
          <a:prstGeom prst="ellipse">
            <a:avLst/>
          </a:prstGeom>
          <a:solidFill>
            <a:srgbClr val="F3EFFF"/>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0" name="TextBox 59">
            <a:extLst>
              <a:ext uri="{FF2B5EF4-FFF2-40B4-BE49-F238E27FC236}">
                <a16:creationId xmlns:a16="http://schemas.microsoft.com/office/drawing/2014/main" id="{9E46C67B-2167-DC29-3843-967C0FB0269E}"/>
              </a:ext>
            </a:extLst>
          </p:cNvPr>
          <p:cNvSpPr txBox="1"/>
          <p:nvPr/>
        </p:nvSpPr>
        <p:spPr>
          <a:xfrm>
            <a:off x="7349484" y="4590395"/>
            <a:ext cx="125736" cy="923330"/>
          </a:xfrm>
          <a:prstGeom prst="rect">
            <a:avLst/>
          </a:prstGeom>
          <a:noFill/>
        </p:spPr>
        <p:txBody>
          <a:bodyPr wrap="square" rtlCol="0">
            <a:spAutoFit/>
          </a:bodyPr>
          <a:lstStyle/>
          <a:p>
            <a:r>
              <a:rPr lang="en-GB" dirty="0">
                <a:solidFill>
                  <a:schemeClr val="accent1">
                    <a:lumMod val="75000"/>
                  </a:schemeClr>
                </a:solidFill>
              </a:rPr>
              <a:t>5</a:t>
            </a:r>
          </a:p>
          <a:p>
            <a:endParaRPr lang="en-GB" dirty="0"/>
          </a:p>
          <a:p>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ecor_bengali"/>
          <p:cNvSpPr txBox="1"/>
          <p:nvPr/>
        </p:nvSpPr>
        <p:spPr>
          <a:xfrm>
            <a:off x="10012680" y="5742432"/>
            <a:ext cx="411480" cy="320040"/>
          </a:xfrm>
          <a:prstGeom prst="rect">
            <a:avLst/>
          </a:prstGeom>
          <a:noFill/>
        </p:spPr>
        <p:txBody>
          <a:bodyPr wrap="none">
            <a:spAutoFit/>
          </a:bodyPr>
          <a:lstStyle/>
          <a:p>
            <a:pPr algn="ctr">
              <a:defRPr sz="2000">
                <a:solidFill>
                  <a:srgbClr val="BED5EB"/>
                </a:solidFill>
                <a:latin typeface="Nirmala UI"/>
              </a:defRPr>
            </a:pPr>
            <a:r>
              <a:t>স</a:t>
            </a:r>
          </a:p>
        </p:txBody>
      </p:sp>
      <p:sp>
        <p:nvSpPr>
          <p:cNvPr id="11" name="decor_bengali"/>
          <p:cNvSpPr txBox="1"/>
          <p:nvPr/>
        </p:nvSpPr>
        <p:spPr>
          <a:xfrm>
            <a:off x="1097280" y="5852160"/>
            <a:ext cx="411480" cy="320040"/>
          </a:xfrm>
          <a:prstGeom prst="rect">
            <a:avLst/>
          </a:prstGeom>
          <a:noFill/>
        </p:spPr>
        <p:txBody>
          <a:bodyPr wrap="none">
            <a:spAutoFit/>
          </a:bodyPr>
          <a:lstStyle/>
          <a:p>
            <a:pPr algn="ctr">
              <a:defRPr sz="2000">
                <a:solidFill>
                  <a:srgbClr val="BED5EB"/>
                </a:solidFill>
                <a:latin typeface="Nirmala UI"/>
              </a:defRPr>
            </a:pPr>
            <a:r>
              <a:t>র</a:t>
            </a:r>
          </a:p>
        </p:txBody>
      </p:sp>
      <p:sp>
        <p:nvSpPr>
          <p:cNvPr id="10" name="decor_bengali"/>
          <p:cNvSpPr txBox="1"/>
          <p:nvPr/>
        </p:nvSpPr>
        <p:spPr>
          <a:xfrm>
            <a:off x="11018520" y="4892040"/>
            <a:ext cx="411480" cy="320040"/>
          </a:xfrm>
          <a:prstGeom prst="rect">
            <a:avLst/>
          </a:prstGeom>
          <a:noFill/>
        </p:spPr>
        <p:txBody>
          <a:bodyPr wrap="none">
            <a:spAutoFit/>
          </a:bodyPr>
          <a:lstStyle/>
          <a:p>
            <a:pPr algn="ctr">
              <a:defRPr sz="2200">
                <a:solidFill>
                  <a:srgbClr val="BED5EB"/>
                </a:solidFill>
                <a:latin typeface="Nirmala UI"/>
              </a:defRPr>
            </a:pPr>
            <a:r>
              <a:t>ম</a:t>
            </a:r>
          </a:p>
        </p:txBody>
      </p:sp>
      <p:sp>
        <p:nvSpPr>
          <p:cNvPr id="9" name="decor_bengali"/>
          <p:cNvSpPr txBox="1"/>
          <p:nvPr/>
        </p:nvSpPr>
        <p:spPr>
          <a:xfrm>
            <a:off x="11292840" y="2788920"/>
            <a:ext cx="411480" cy="320040"/>
          </a:xfrm>
          <a:prstGeom prst="rect">
            <a:avLst/>
          </a:prstGeom>
          <a:noFill/>
        </p:spPr>
        <p:txBody>
          <a:bodyPr wrap="none">
            <a:spAutoFit/>
          </a:bodyPr>
          <a:lstStyle/>
          <a:p>
            <a:pPr algn="ctr">
              <a:defRPr sz="2400">
                <a:solidFill>
                  <a:srgbClr val="BED5EB"/>
                </a:solidFill>
                <a:latin typeface="Nirmala UI"/>
              </a:defRPr>
            </a:pPr>
            <a:r>
              <a:t>প</a:t>
            </a:r>
          </a:p>
        </p:txBody>
      </p:sp>
      <p:sp>
        <p:nvSpPr>
          <p:cNvPr id="8" name="decor_bengali"/>
          <p:cNvSpPr txBox="1"/>
          <p:nvPr/>
        </p:nvSpPr>
        <p:spPr>
          <a:xfrm>
            <a:off x="10927080" y="1371600"/>
            <a:ext cx="411480" cy="320040"/>
          </a:xfrm>
          <a:prstGeom prst="rect">
            <a:avLst/>
          </a:prstGeom>
          <a:noFill/>
        </p:spPr>
        <p:txBody>
          <a:bodyPr wrap="none">
            <a:spAutoFit/>
          </a:bodyPr>
          <a:lstStyle/>
          <a:p>
            <a:pPr algn="ctr">
              <a:defRPr sz="1800">
                <a:solidFill>
                  <a:srgbClr val="BED5EB"/>
                </a:solidFill>
                <a:latin typeface="Nirmala UI"/>
              </a:defRPr>
            </a:pPr>
            <a:r>
              <a:t>ন</a:t>
            </a:r>
          </a:p>
        </p:txBody>
      </p:sp>
      <p:sp>
        <p:nvSpPr>
          <p:cNvPr id="7" name="decor_bengali"/>
          <p:cNvSpPr txBox="1"/>
          <p:nvPr/>
        </p:nvSpPr>
        <p:spPr>
          <a:xfrm>
            <a:off x="11201400" y="502920"/>
            <a:ext cx="411480" cy="320040"/>
          </a:xfrm>
          <a:prstGeom prst="rect">
            <a:avLst/>
          </a:prstGeom>
          <a:noFill/>
        </p:spPr>
        <p:txBody>
          <a:bodyPr wrap="none">
            <a:spAutoFit/>
          </a:bodyPr>
          <a:lstStyle/>
          <a:p>
            <a:pPr algn="ctr">
              <a:defRPr sz="1800">
                <a:solidFill>
                  <a:srgbClr val="BED5EB"/>
                </a:solidFill>
                <a:latin typeface="Nirmala UI"/>
              </a:defRPr>
            </a:pPr>
            <a:r>
              <a:t>ত</a:t>
            </a:r>
          </a:p>
        </p:txBody>
      </p:sp>
      <p:sp>
        <p:nvSpPr>
          <p:cNvPr id="6" name="decor_bengali"/>
          <p:cNvSpPr txBox="1"/>
          <p:nvPr/>
        </p:nvSpPr>
        <p:spPr>
          <a:xfrm>
            <a:off x="384048" y="4572000"/>
            <a:ext cx="411480" cy="320040"/>
          </a:xfrm>
          <a:prstGeom prst="rect">
            <a:avLst/>
          </a:prstGeom>
          <a:noFill/>
        </p:spPr>
        <p:txBody>
          <a:bodyPr wrap="none">
            <a:spAutoFit/>
          </a:bodyPr>
          <a:lstStyle/>
          <a:p>
            <a:pPr algn="ctr">
              <a:defRPr sz="2400">
                <a:solidFill>
                  <a:srgbClr val="BED5EB"/>
                </a:solidFill>
                <a:latin typeface="Nirmala UI"/>
              </a:defRPr>
            </a:pPr>
            <a:r>
              <a:t>চ</a:t>
            </a:r>
          </a:p>
        </p:txBody>
      </p:sp>
      <p:sp>
        <p:nvSpPr>
          <p:cNvPr id="5" name="decor_bengali"/>
          <p:cNvSpPr txBox="1"/>
          <p:nvPr/>
        </p:nvSpPr>
        <p:spPr>
          <a:xfrm>
            <a:off x="182880" y="2560320"/>
            <a:ext cx="411480" cy="320040"/>
          </a:xfrm>
          <a:prstGeom prst="rect">
            <a:avLst/>
          </a:prstGeom>
          <a:noFill/>
        </p:spPr>
        <p:txBody>
          <a:bodyPr wrap="none">
            <a:spAutoFit/>
          </a:bodyPr>
          <a:lstStyle/>
          <a:p>
            <a:pPr algn="ctr">
              <a:defRPr sz="2200">
                <a:solidFill>
                  <a:srgbClr val="BED5EB"/>
                </a:solidFill>
                <a:latin typeface="Nirmala UI"/>
              </a:defRPr>
            </a:pPr>
            <a:r>
              <a:t>গ</a:t>
            </a:r>
          </a:p>
        </p:txBody>
      </p:sp>
      <p:sp>
        <p:nvSpPr>
          <p:cNvPr id="4" name="decor_bengali"/>
          <p:cNvSpPr txBox="1"/>
          <p:nvPr/>
        </p:nvSpPr>
        <p:spPr>
          <a:xfrm>
            <a:off x="457200" y="1417320"/>
            <a:ext cx="411480" cy="320040"/>
          </a:xfrm>
          <a:prstGeom prst="rect">
            <a:avLst/>
          </a:prstGeom>
          <a:noFill/>
        </p:spPr>
        <p:txBody>
          <a:bodyPr wrap="none">
            <a:spAutoFit/>
          </a:bodyPr>
          <a:lstStyle/>
          <a:p>
            <a:pPr algn="ctr">
              <a:defRPr sz="2000">
                <a:solidFill>
                  <a:srgbClr val="BED5EB"/>
                </a:solidFill>
                <a:latin typeface="Nirmala UI"/>
              </a:defRPr>
            </a:pPr>
            <a:r>
              <a:t>খ</a:t>
            </a:r>
          </a:p>
        </p:txBody>
      </p:sp>
      <p:sp>
        <p:nvSpPr>
          <p:cNvPr id="3" name="decor_bengali"/>
          <p:cNvSpPr txBox="1"/>
          <p:nvPr/>
        </p:nvSpPr>
        <p:spPr>
          <a:xfrm>
            <a:off x="228600" y="411480"/>
            <a:ext cx="411480" cy="320040"/>
          </a:xfrm>
          <a:prstGeom prst="rect">
            <a:avLst/>
          </a:prstGeom>
          <a:noFill/>
        </p:spPr>
        <p:txBody>
          <a:bodyPr wrap="none">
            <a:spAutoFit/>
          </a:bodyPr>
          <a:lstStyle/>
          <a:p>
            <a:pPr algn="ctr">
              <a:defRPr sz="2000">
                <a:solidFill>
                  <a:srgbClr val="BED5EB"/>
                </a:solidFill>
                <a:latin typeface="Nirmala UI"/>
              </a:defRPr>
            </a:pPr>
            <a:r>
              <a:t>ক</a:t>
            </a:r>
          </a:p>
        </p:txBody>
      </p:sp>
      <p:pic>
        <p:nvPicPr>
          <p:cNvPr id="2" name="background_full_image" descr="pastel_travel_data_infographic_template.png"/>
          <p:cNvPicPr>
            <a:picLocks noChangeAspect="1"/>
          </p:cNvPicPr>
          <p:nvPr/>
        </p:nvPicPr>
        <p:blipFill>
          <a:blip r:embed="rId3"/>
          <a:stretch>
            <a:fillRect/>
          </a:stretch>
        </p:blipFill>
        <p:spPr>
          <a:xfrm>
            <a:off x="0" y="0"/>
            <a:ext cx="12191695" cy="6858000"/>
          </a:xfrm>
          <a:prstGeom prst="rect">
            <a:avLst/>
          </a:prstGeom>
        </p:spPr>
      </p:pic>
      <p:sp>
        <p:nvSpPr>
          <p:cNvPr id="13" name="content_title"/>
          <p:cNvSpPr txBox="1"/>
          <p:nvPr/>
        </p:nvSpPr>
        <p:spPr>
          <a:xfrm>
            <a:off x="685800" y="502920"/>
            <a:ext cx="10881360" cy="731520"/>
          </a:xfrm>
          <a:prstGeom prst="rect">
            <a:avLst/>
          </a:prstGeom>
          <a:noFill/>
        </p:spPr>
        <p:txBody>
          <a:bodyPr wrap="square" lIns="0" rIns="0">
            <a:spAutoFit/>
          </a:bodyPr>
          <a:lstStyle/>
          <a:p>
            <a:pPr algn="l">
              <a:defRPr sz="3600" b="1">
                <a:solidFill>
                  <a:srgbClr val="0F274E"/>
                </a:solidFill>
                <a:latin typeface="Aptos Display"/>
              </a:defRPr>
            </a:pPr>
            <a:r>
              <a:t>Dataset and experiment design</a:t>
            </a:r>
          </a:p>
        </p:txBody>
      </p:sp>
      <p:sp>
        <p:nvSpPr>
          <p:cNvPr id="14" name="content_subtitle"/>
          <p:cNvSpPr txBox="1"/>
          <p:nvPr/>
        </p:nvSpPr>
        <p:spPr>
          <a:xfrm>
            <a:off x="713232" y="1344168"/>
            <a:ext cx="10789920" cy="384048"/>
          </a:xfrm>
          <a:prstGeom prst="rect">
            <a:avLst/>
          </a:prstGeom>
          <a:noFill/>
        </p:spPr>
        <p:txBody>
          <a:bodyPr wrap="none">
            <a:spAutoFit/>
          </a:bodyPr>
          <a:lstStyle/>
          <a:p>
            <a:pPr>
              <a:defRPr sz="1700">
                <a:solidFill>
                  <a:srgbClr val="4B5970"/>
                </a:solidFill>
                <a:latin typeface="Aptos"/>
              </a:defRPr>
            </a:pPr>
            <a:r>
              <a:t>TravelPlanner subset and matched outputs</a:t>
            </a:r>
          </a:p>
        </p:txBody>
      </p:sp>
      <p:sp>
        <p:nvSpPr>
          <p:cNvPr id="15" name="decor_title_underline"/>
          <p:cNvSpPr/>
          <p:nvPr/>
        </p:nvSpPr>
        <p:spPr>
          <a:xfrm>
            <a:off x="713232" y="1161288"/>
            <a:ext cx="1417320" cy="50292"/>
          </a:xfrm>
          <a:prstGeom prst="rect">
            <a:avLst/>
          </a:prstGeom>
          <a:solidFill>
            <a:srgbClr val="00A29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6" name="decor_sticker_beach" descr="beach.png"/>
          <p:cNvPicPr>
            <a:picLocks noChangeAspect="1"/>
          </p:cNvPicPr>
          <p:nvPr/>
        </p:nvPicPr>
        <p:blipFill>
          <a:blip r:embed="rId4"/>
          <a:stretch>
            <a:fillRect/>
          </a:stretch>
        </p:blipFill>
        <p:spPr>
          <a:xfrm rot="21240000">
            <a:off x="322146" y="1808151"/>
            <a:ext cx="1508760" cy="913561"/>
          </a:xfrm>
          <a:prstGeom prst="rect">
            <a:avLst/>
          </a:prstGeom>
        </p:spPr>
      </p:pic>
      <p:sp>
        <p:nvSpPr>
          <p:cNvPr id="18" name="content_panel"/>
          <p:cNvSpPr/>
          <p:nvPr/>
        </p:nvSpPr>
        <p:spPr>
          <a:xfrm>
            <a:off x="2286000" y="1691640"/>
            <a:ext cx="1691639" cy="1316736"/>
          </a:xfrm>
          <a:prstGeom prst="roundRect">
            <a:avLst/>
          </a:prstGeom>
          <a:solidFill>
            <a:srgbClr val="FFFFFF">
              <a:alpha val="96000"/>
            </a:srgbClr>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decor_icon_circle"/>
          <p:cNvSpPr/>
          <p:nvPr/>
        </p:nvSpPr>
        <p:spPr>
          <a:xfrm>
            <a:off x="2944368" y="1874519"/>
            <a:ext cx="438912" cy="438912"/>
          </a:xfrm>
          <a:prstGeom prst="ellipse">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21" name="content_text"/>
          <p:cNvSpPr txBox="1"/>
          <p:nvPr/>
        </p:nvSpPr>
        <p:spPr>
          <a:xfrm>
            <a:off x="2377440" y="2286000"/>
            <a:ext cx="1554480" cy="256032"/>
          </a:xfrm>
          <a:prstGeom prst="rect">
            <a:avLst/>
          </a:prstGeom>
          <a:noFill/>
        </p:spPr>
        <p:txBody>
          <a:bodyPr wrap="square" lIns="45720" tIns="27432" rIns="45720" bIns="27432">
            <a:spAutoFit/>
          </a:bodyPr>
          <a:lstStyle/>
          <a:p>
            <a:pPr algn="ctr">
              <a:defRPr sz="2100" b="1">
                <a:solidFill>
                  <a:srgbClr val="00A29B"/>
                </a:solidFill>
                <a:latin typeface="Aptos"/>
              </a:defRPr>
            </a:pPr>
            <a:r>
              <a:rPr dirty="0"/>
              <a:t>40</a:t>
            </a:r>
          </a:p>
        </p:txBody>
      </p:sp>
      <p:sp>
        <p:nvSpPr>
          <p:cNvPr id="22" name="content_text"/>
          <p:cNvSpPr txBox="1"/>
          <p:nvPr/>
        </p:nvSpPr>
        <p:spPr>
          <a:xfrm>
            <a:off x="2423160" y="2587752"/>
            <a:ext cx="1463040" cy="228600"/>
          </a:xfrm>
          <a:prstGeom prst="rect">
            <a:avLst/>
          </a:prstGeom>
          <a:noFill/>
        </p:spPr>
        <p:txBody>
          <a:bodyPr wrap="square" lIns="45720" tIns="27432" rIns="45720" bIns="27432">
            <a:spAutoFit/>
          </a:bodyPr>
          <a:lstStyle/>
          <a:p>
            <a:pPr algn="ctr">
              <a:defRPr sz="1050" b="0">
                <a:solidFill>
                  <a:srgbClr val="1B2941"/>
                </a:solidFill>
                <a:latin typeface="Aptos"/>
              </a:defRPr>
            </a:pPr>
            <a:r>
              <a:t>matched scenario-language cases</a:t>
            </a:r>
          </a:p>
        </p:txBody>
      </p:sp>
      <p:sp>
        <p:nvSpPr>
          <p:cNvPr id="23" name="content_panel"/>
          <p:cNvSpPr/>
          <p:nvPr/>
        </p:nvSpPr>
        <p:spPr>
          <a:xfrm>
            <a:off x="4434840" y="1691640"/>
            <a:ext cx="1737360" cy="1316736"/>
          </a:xfrm>
          <a:prstGeom prst="roundRect">
            <a:avLst/>
          </a:prstGeom>
          <a:solidFill>
            <a:srgbClr val="FFFFFF">
              <a:alpha val="96000"/>
            </a:srgbClr>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decor_icon_circle"/>
          <p:cNvSpPr/>
          <p:nvPr/>
        </p:nvSpPr>
        <p:spPr>
          <a:xfrm>
            <a:off x="5093207" y="1874519"/>
            <a:ext cx="438912" cy="438912"/>
          </a:xfrm>
          <a:prstGeom prst="ellipse">
            <a:avLst/>
          </a:prstGeom>
          <a:solidFill>
            <a:srgbClr val="E7FAF7"/>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decor_icon_text"/>
          <p:cNvSpPr txBox="1"/>
          <p:nvPr/>
        </p:nvSpPr>
        <p:spPr>
          <a:xfrm>
            <a:off x="5093207" y="1897379"/>
            <a:ext cx="438912" cy="420623"/>
          </a:xfrm>
          <a:prstGeom prst="rect">
            <a:avLst/>
          </a:prstGeom>
          <a:noFill/>
        </p:spPr>
        <p:txBody>
          <a:bodyPr wrap="none">
            <a:spAutoFit/>
          </a:bodyPr>
          <a:lstStyle/>
          <a:p>
            <a:pPr algn="ctr"/>
            <a:r>
              <a:rPr sz="1100" b="1" dirty="0">
                <a:solidFill>
                  <a:srgbClr val="1676A4"/>
                </a:solidFill>
                <a:latin typeface="Aptos Display"/>
              </a:rPr>
              <a:t>20</a:t>
            </a:r>
          </a:p>
        </p:txBody>
      </p:sp>
      <p:sp>
        <p:nvSpPr>
          <p:cNvPr id="26" name="content_text"/>
          <p:cNvSpPr txBox="1"/>
          <p:nvPr/>
        </p:nvSpPr>
        <p:spPr>
          <a:xfrm>
            <a:off x="4526279" y="2286000"/>
            <a:ext cx="1554480" cy="256032"/>
          </a:xfrm>
          <a:prstGeom prst="rect">
            <a:avLst/>
          </a:prstGeom>
          <a:noFill/>
        </p:spPr>
        <p:txBody>
          <a:bodyPr wrap="square" lIns="45720" tIns="27432" rIns="45720" bIns="27432">
            <a:spAutoFit/>
          </a:bodyPr>
          <a:lstStyle/>
          <a:p>
            <a:pPr algn="ctr">
              <a:defRPr sz="2100" b="1">
                <a:solidFill>
                  <a:srgbClr val="6F54C7"/>
                </a:solidFill>
                <a:latin typeface="Aptos"/>
              </a:defRPr>
            </a:pPr>
            <a:r>
              <a:rPr dirty="0"/>
              <a:t>20 + 20</a:t>
            </a:r>
          </a:p>
        </p:txBody>
      </p:sp>
      <p:sp>
        <p:nvSpPr>
          <p:cNvPr id="27" name="content_text"/>
          <p:cNvSpPr txBox="1"/>
          <p:nvPr/>
        </p:nvSpPr>
        <p:spPr>
          <a:xfrm>
            <a:off x="4572000" y="2587752"/>
            <a:ext cx="1463040" cy="228600"/>
          </a:xfrm>
          <a:prstGeom prst="rect">
            <a:avLst/>
          </a:prstGeom>
          <a:noFill/>
        </p:spPr>
        <p:txBody>
          <a:bodyPr wrap="square" lIns="45720" tIns="27432" rIns="45720" bIns="27432">
            <a:spAutoFit/>
          </a:bodyPr>
          <a:lstStyle/>
          <a:p>
            <a:pPr algn="ctr">
              <a:defRPr sz="1050" b="0">
                <a:solidFill>
                  <a:srgbClr val="1B2941"/>
                </a:solidFill>
                <a:latin typeface="Aptos"/>
              </a:defRPr>
            </a:pPr>
            <a:r>
              <a:t>English and Bengali</a:t>
            </a:r>
          </a:p>
        </p:txBody>
      </p:sp>
      <p:sp>
        <p:nvSpPr>
          <p:cNvPr id="28" name="content_panel"/>
          <p:cNvSpPr/>
          <p:nvPr/>
        </p:nvSpPr>
        <p:spPr>
          <a:xfrm>
            <a:off x="6583679" y="1691640"/>
            <a:ext cx="1752905" cy="1316736"/>
          </a:xfrm>
          <a:prstGeom prst="roundRect">
            <a:avLst/>
          </a:prstGeom>
          <a:solidFill>
            <a:srgbClr val="FFFFFF">
              <a:alpha val="96000"/>
            </a:srgbClr>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decor_icon_circle"/>
          <p:cNvSpPr/>
          <p:nvPr/>
        </p:nvSpPr>
        <p:spPr>
          <a:xfrm>
            <a:off x="7242048" y="1874519"/>
            <a:ext cx="438912" cy="438912"/>
          </a:xfrm>
          <a:prstGeom prst="ellipse">
            <a:avLst/>
          </a:prstGeom>
          <a:solidFill>
            <a:srgbClr val="E7FAF7"/>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decor_icon_text"/>
          <p:cNvSpPr txBox="1"/>
          <p:nvPr/>
        </p:nvSpPr>
        <p:spPr>
          <a:xfrm>
            <a:off x="7242048" y="1897379"/>
            <a:ext cx="438912" cy="420623"/>
          </a:xfrm>
          <a:prstGeom prst="rect">
            <a:avLst/>
          </a:prstGeom>
          <a:noFill/>
        </p:spPr>
        <p:txBody>
          <a:bodyPr wrap="none">
            <a:spAutoFit/>
          </a:bodyPr>
          <a:lstStyle/>
          <a:p>
            <a:pPr algn="ctr"/>
            <a:r>
              <a:rPr sz="1100" b="1">
                <a:solidFill>
                  <a:srgbClr val="1676A4"/>
                </a:solidFill>
                <a:latin typeface="Aptos Display"/>
              </a:rPr>
              <a:t>FLOW</a:t>
            </a:r>
          </a:p>
        </p:txBody>
      </p:sp>
      <p:sp>
        <p:nvSpPr>
          <p:cNvPr id="31" name="content_text"/>
          <p:cNvSpPr txBox="1"/>
          <p:nvPr/>
        </p:nvSpPr>
        <p:spPr>
          <a:xfrm>
            <a:off x="6675120" y="2286000"/>
            <a:ext cx="1554480" cy="256032"/>
          </a:xfrm>
          <a:prstGeom prst="rect">
            <a:avLst/>
          </a:prstGeom>
          <a:noFill/>
        </p:spPr>
        <p:txBody>
          <a:bodyPr wrap="square" lIns="45720" tIns="27432" rIns="45720" bIns="27432">
            <a:spAutoFit/>
          </a:bodyPr>
          <a:lstStyle/>
          <a:p>
            <a:pPr algn="ctr">
              <a:defRPr sz="2100" b="1">
                <a:solidFill>
                  <a:srgbClr val="1668C4"/>
                </a:solidFill>
                <a:latin typeface="Aptos"/>
              </a:defRPr>
            </a:pPr>
            <a:r>
              <a:t>2</a:t>
            </a:r>
          </a:p>
        </p:txBody>
      </p:sp>
      <p:sp>
        <p:nvSpPr>
          <p:cNvPr id="32" name="content_text"/>
          <p:cNvSpPr txBox="1"/>
          <p:nvPr/>
        </p:nvSpPr>
        <p:spPr>
          <a:xfrm>
            <a:off x="6720840" y="2587752"/>
            <a:ext cx="1463040" cy="228600"/>
          </a:xfrm>
          <a:prstGeom prst="rect">
            <a:avLst/>
          </a:prstGeom>
          <a:noFill/>
        </p:spPr>
        <p:txBody>
          <a:bodyPr wrap="square" lIns="45720" tIns="27432" rIns="45720" bIns="27432">
            <a:spAutoFit/>
          </a:bodyPr>
          <a:lstStyle/>
          <a:p>
            <a:pPr algn="ctr">
              <a:defRPr sz="1050" b="0">
                <a:solidFill>
                  <a:srgbClr val="1B2941"/>
                </a:solidFill>
                <a:latin typeface="Aptos"/>
              </a:defRPr>
            </a:pPr>
            <a:r>
              <a:t>systems per case</a:t>
            </a:r>
          </a:p>
        </p:txBody>
      </p:sp>
      <p:sp>
        <p:nvSpPr>
          <p:cNvPr id="33" name="content_panel"/>
          <p:cNvSpPr/>
          <p:nvPr/>
        </p:nvSpPr>
        <p:spPr>
          <a:xfrm>
            <a:off x="8732519" y="1691640"/>
            <a:ext cx="1871777" cy="1316736"/>
          </a:xfrm>
          <a:prstGeom prst="roundRect">
            <a:avLst/>
          </a:prstGeom>
          <a:solidFill>
            <a:srgbClr val="FFFFFF">
              <a:alpha val="96000"/>
            </a:srgbClr>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4" name="decor_icon_circle"/>
          <p:cNvSpPr/>
          <p:nvPr/>
        </p:nvSpPr>
        <p:spPr>
          <a:xfrm>
            <a:off x="9390888" y="1874519"/>
            <a:ext cx="438912" cy="438912"/>
          </a:xfrm>
          <a:prstGeom prst="ellipse">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5" name="decor_icon_text"/>
          <p:cNvSpPr txBox="1"/>
          <p:nvPr/>
        </p:nvSpPr>
        <p:spPr>
          <a:xfrm>
            <a:off x="9390888" y="1897379"/>
            <a:ext cx="438912" cy="420623"/>
          </a:xfrm>
          <a:prstGeom prst="rect">
            <a:avLst/>
          </a:prstGeom>
          <a:noFill/>
        </p:spPr>
        <p:txBody>
          <a:bodyPr wrap="none">
            <a:spAutoFit/>
          </a:bodyPr>
          <a:lstStyle/>
          <a:p>
            <a:pPr algn="ctr"/>
            <a:r>
              <a:rPr sz="1100" b="1">
                <a:solidFill>
                  <a:srgbClr val="1676A4"/>
                </a:solidFill>
                <a:latin typeface="Aptos Display"/>
              </a:rPr>
              <a:t>OUT</a:t>
            </a:r>
          </a:p>
        </p:txBody>
      </p:sp>
      <p:sp>
        <p:nvSpPr>
          <p:cNvPr id="36" name="content_text"/>
          <p:cNvSpPr txBox="1"/>
          <p:nvPr/>
        </p:nvSpPr>
        <p:spPr>
          <a:xfrm>
            <a:off x="8823960" y="2286000"/>
            <a:ext cx="1554480" cy="256032"/>
          </a:xfrm>
          <a:prstGeom prst="rect">
            <a:avLst/>
          </a:prstGeom>
          <a:noFill/>
        </p:spPr>
        <p:txBody>
          <a:bodyPr wrap="square" lIns="45720" tIns="27432" rIns="45720" bIns="27432">
            <a:spAutoFit/>
          </a:bodyPr>
          <a:lstStyle/>
          <a:p>
            <a:pPr algn="ctr">
              <a:defRPr sz="2100" b="1">
                <a:solidFill>
                  <a:srgbClr val="00A29B"/>
                </a:solidFill>
                <a:latin typeface="Aptos"/>
              </a:defRPr>
            </a:pPr>
            <a:r>
              <a:t>80</a:t>
            </a:r>
          </a:p>
        </p:txBody>
      </p:sp>
      <p:sp>
        <p:nvSpPr>
          <p:cNvPr id="37" name="content_text"/>
          <p:cNvSpPr txBox="1"/>
          <p:nvPr/>
        </p:nvSpPr>
        <p:spPr>
          <a:xfrm>
            <a:off x="8869680" y="2587752"/>
            <a:ext cx="1463040" cy="228600"/>
          </a:xfrm>
          <a:prstGeom prst="rect">
            <a:avLst/>
          </a:prstGeom>
          <a:noFill/>
        </p:spPr>
        <p:txBody>
          <a:bodyPr wrap="square" lIns="45720" tIns="27432" rIns="45720" bIns="27432">
            <a:spAutoFit/>
          </a:bodyPr>
          <a:lstStyle/>
          <a:p>
            <a:pPr algn="ctr">
              <a:defRPr sz="1050" b="0">
                <a:solidFill>
                  <a:srgbClr val="1B2941"/>
                </a:solidFill>
                <a:latin typeface="Aptos"/>
              </a:defRPr>
            </a:pPr>
            <a:r>
              <a:t>generated outputs</a:t>
            </a:r>
          </a:p>
        </p:txBody>
      </p:sp>
      <p:sp>
        <p:nvSpPr>
          <p:cNvPr id="38" name="content_panel"/>
          <p:cNvSpPr/>
          <p:nvPr/>
        </p:nvSpPr>
        <p:spPr>
          <a:xfrm>
            <a:off x="1234440" y="3310128"/>
            <a:ext cx="2148840" cy="640080"/>
          </a:xfrm>
          <a:prstGeom prst="roundRect">
            <a:avLst/>
          </a:prstGeom>
          <a:solidFill>
            <a:srgbClr val="FFFFFF">
              <a:alpha val="96000"/>
            </a:srgbClr>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9" name="decor_icon_circle"/>
          <p:cNvSpPr/>
          <p:nvPr/>
        </p:nvSpPr>
        <p:spPr>
          <a:xfrm>
            <a:off x="1380744" y="3456432"/>
            <a:ext cx="329184" cy="329184"/>
          </a:xfrm>
          <a:prstGeom prst="ellipse">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0" name="decor_icon_text"/>
          <p:cNvSpPr txBox="1"/>
          <p:nvPr/>
        </p:nvSpPr>
        <p:spPr>
          <a:xfrm>
            <a:off x="1380744" y="3479291"/>
            <a:ext cx="329184" cy="310896"/>
          </a:xfrm>
          <a:prstGeom prst="rect">
            <a:avLst/>
          </a:prstGeom>
          <a:noFill/>
        </p:spPr>
        <p:txBody>
          <a:bodyPr wrap="none">
            <a:spAutoFit/>
          </a:bodyPr>
          <a:lstStyle/>
          <a:p>
            <a:pPr algn="ctr"/>
            <a:r>
              <a:rPr sz="1100" b="1">
                <a:solidFill>
                  <a:srgbClr val="1676A4"/>
                </a:solidFill>
                <a:latin typeface="Aptos Display"/>
              </a:rPr>
              <a:t>DATA</a:t>
            </a:r>
          </a:p>
        </p:txBody>
      </p:sp>
      <p:sp>
        <p:nvSpPr>
          <p:cNvPr id="41" name="content_text"/>
          <p:cNvSpPr txBox="1"/>
          <p:nvPr/>
        </p:nvSpPr>
        <p:spPr>
          <a:xfrm>
            <a:off x="1801368" y="3456432"/>
            <a:ext cx="1508760" cy="228600"/>
          </a:xfrm>
          <a:prstGeom prst="rect">
            <a:avLst/>
          </a:prstGeom>
          <a:noFill/>
        </p:spPr>
        <p:txBody>
          <a:bodyPr wrap="square" lIns="45720" tIns="27432" rIns="45720" bIns="27432">
            <a:spAutoFit/>
          </a:bodyPr>
          <a:lstStyle/>
          <a:p>
            <a:pPr algn="l">
              <a:defRPr sz="1160" b="1">
                <a:solidFill>
                  <a:srgbClr val="00A29B"/>
                </a:solidFill>
                <a:latin typeface="Aptos"/>
              </a:defRPr>
            </a:pPr>
            <a:r>
              <a:t>TravelPlanner subset</a:t>
            </a:r>
          </a:p>
        </p:txBody>
      </p:sp>
      <p:sp>
        <p:nvSpPr>
          <p:cNvPr id="42" name="content_text"/>
          <p:cNvSpPr txBox="1"/>
          <p:nvPr/>
        </p:nvSpPr>
        <p:spPr>
          <a:xfrm>
            <a:off x="3474720" y="3438144"/>
            <a:ext cx="274320" cy="228600"/>
          </a:xfrm>
          <a:prstGeom prst="rect">
            <a:avLst/>
          </a:prstGeom>
          <a:noFill/>
        </p:spPr>
        <p:txBody>
          <a:bodyPr wrap="square" lIns="45720" tIns="27432" rIns="45720" bIns="27432">
            <a:spAutoFit/>
          </a:bodyPr>
          <a:lstStyle/>
          <a:p>
            <a:pPr algn="l">
              <a:defRPr sz="1800" b="1">
                <a:solidFill>
                  <a:srgbClr val="0F274E"/>
                </a:solidFill>
                <a:latin typeface="Aptos"/>
              </a:defRPr>
            </a:pPr>
            <a:r>
              <a:t>→</a:t>
            </a:r>
          </a:p>
        </p:txBody>
      </p:sp>
      <p:sp>
        <p:nvSpPr>
          <p:cNvPr id="43" name="content_panel"/>
          <p:cNvSpPr/>
          <p:nvPr/>
        </p:nvSpPr>
        <p:spPr>
          <a:xfrm>
            <a:off x="3977639" y="3310128"/>
            <a:ext cx="2148840" cy="640080"/>
          </a:xfrm>
          <a:prstGeom prst="roundRect">
            <a:avLst/>
          </a:prstGeom>
          <a:solidFill>
            <a:srgbClr val="FFFFFF">
              <a:alpha val="96000"/>
            </a:srgbClr>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4" name="decor_icon_circle"/>
          <p:cNvSpPr/>
          <p:nvPr/>
        </p:nvSpPr>
        <p:spPr>
          <a:xfrm>
            <a:off x="4123944" y="3456432"/>
            <a:ext cx="329184" cy="329184"/>
          </a:xfrm>
          <a:prstGeom prst="ellipse">
            <a:avLst/>
          </a:prstGeom>
          <a:solidFill>
            <a:srgbClr val="E7FAF7"/>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5" name="decor_icon_text"/>
          <p:cNvSpPr txBox="1"/>
          <p:nvPr/>
        </p:nvSpPr>
        <p:spPr>
          <a:xfrm>
            <a:off x="4123944" y="3479291"/>
            <a:ext cx="329184" cy="310896"/>
          </a:xfrm>
          <a:prstGeom prst="rect">
            <a:avLst/>
          </a:prstGeom>
          <a:noFill/>
        </p:spPr>
        <p:txBody>
          <a:bodyPr wrap="none">
            <a:spAutoFit/>
          </a:bodyPr>
          <a:lstStyle/>
          <a:p>
            <a:pPr algn="ctr"/>
            <a:r>
              <a:rPr sz="1100" b="1">
                <a:solidFill>
                  <a:srgbClr val="1676A4"/>
                </a:solidFill>
                <a:latin typeface="Aptos Display"/>
              </a:rPr>
              <a:t>TEXT</a:t>
            </a:r>
          </a:p>
        </p:txBody>
      </p:sp>
      <p:sp>
        <p:nvSpPr>
          <p:cNvPr id="46" name="content_text"/>
          <p:cNvSpPr txBox="1"/>
          <p:nvPr/>
        </p:nvSpPr>
        <p:spPr>
          <a:xfrm>
            <a:off x="4544568" y="3456432"/>
            <a:ext cx="1508760" cy="228600"/>
          </a:xfrm>
          <a:prstGeom prst="rect">
            <a:avLst/>
          </a:prstGeom>
          <a:noFill/>
        </p:spPr>
        <p:txBody>
          <a:bodyPr wrap="square" lIns="45720" tIns="27432" rIns="45720" bIns="27432">
            <a:spAutoFit/>
          </a:bodyPr>
          <a:lstStyle/>
          <a:p>
            <a:pPr algn="l">
              <a:defRPr sz="1160" b="0">
                <a:solidFill>
                  <a:srgbClr val="1B2941"/>
                </a:solidFill>
                <a:latin typeface="Aptos"/>
              </a:defRPr>
            </a:pPr>
            <a:r>
              <a:t>English / Bengali prompts</a:t>
            </a:r>
          </a:p>
        </p:txBody>
      </p:sp>
      <p:sp>
        <p:nvSpPr>
          <p:cNvPr id="47" name="content_text"/>
          <p:cNvSpPr txBox="1"/>
          <p:nvPr/>
        </p:nvSpPr>
        <p:spPr>
          <a:xfrm>
            <a:off x="6217920" y="3438144"/>
            <a:ext cx="274320" cy="228600"/>
          </a:xfrm>
          <a:prstGeom prst="rect">
            <a:avLst/>
          </a:prstGeom>
          <a:noFill/>
        </p:spPr>
        <p:txBody>
          <a:bodyPr wrap="square" lIns="45720" tIns="27432" rIns="45720" bIns="27432">
            <a:spAutoFit/>
          </a:bodyPr>
          <a:lstStyle/>
          <a:p>
            <a:pPr algn="l">
              <a:defRPr sz="1800" b="1">
                <a:solidFill>
                  <a:srgbClr val="0F274E"/>
                </a:solidFill>
                <a:latin typeface="Aptos"/>
              </a:defRPr>
            </a:pPr>
            <a:r>
              <a:t>→</a:t>
            </a:r>
          </a:p>
        </p:txBody>
      </p:sp>
      <p:sp>
        <p:nvSpPr>
          <p:cNvPr id="48" name="content_panel"/>
          <p:cNvSpPr/>
          <p:nvPr/>
        </p:nvSpPr>
        <p:spPr>
          <a:xfrm>
            <a:off x="6720840" y="3310128"/>
            <a:ext cx="2148840" cy="640080"/>
          </a:xfrm>
          <a:prstGeom prst="roundRect">
            <a:avLst/>
          </a:prstGeom>
          <a:solidFill>
            <a:srgbClr val="FFFFFF">
              <a:alpha val="96000"/>
            </a:srgbClr>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9" name="decor_icon_circle"/>
          <p:cNvSpPr/>
          <p:nvPr/>
        </p:nvSpPr>
        <p:spPr>
          <a:xfrm>
            <a:off x="6867144" y="3456432"/>
            <a:ext cx="329184" cy="329184"/>
          </a:xfrm>
          <a:prstGeom prst="ellipse">
            <a:avLst/>
          </a:prstGeom>
          <a:solidFill>
            <a:srgbClr val="E7FAF7"/>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0" name="decor_icon_text"/>
          <p:cNvSpPr txBox="1"/>
          <p:nvPr/>
        </p:nvSpPr>
        <p:spPr>
          <a:xfrm>
            <a:off x="6867144" y="3479291"/>
            <a:ext cx="329184" cy="310896"/>
          </a:xfrm>
          <a:prstGeom prst="rect">
            <a:avLst/>
          </a:prstGeom>
          <a:noFill/>
        </p:spPr>
        <p:txBody>
          <a:bodyPr wrap="none">
            <a:spAutoFit/>
          </a:bodyPr>
          <a:lstStyle/>
          <a:p>
            <a:pPr algn="ctr"/>
            <a:r>
              <a:rPr sz="1100" b="1">
                <a:solidFill>
                  <a:srgbClr val="1676A4"/>
                </a:solidFill>
                <a:latin typeface="Aptos Display"/>
              </a:rPr>
              <a:t>AI</a:t>
            </a:r>
          </a:p>
        </p:txBody>
      </p:sp>
      <p:sp>
        <p:nvSpPr>
          <p:cNvPr id="51" name="content_text"/>
          <p:cNvSpPr txBox="1"/>
          <p:nvPr/>
        </p:nvSpPr>
        <p:spPr>
          <a:xfrm>
            <a:off x="7287768" y="3456432"/>
            <a:ext cx="1508760" cy="228600"/>
          </a:xfrm>
          <a:prstGeom prst="rect">
            <a:avLst/>
          </a:prstGeom>
          <a:noFill/>
        </p:spPr>
        <p:txBody>
          <a:bodyPr wrap="square" lIns="45720" tIns="27432" rIns="45720" bIns="27432">
            <a:spAutoFit/>
          </a:bodyPr>
          <a:lstStyle/>
          <a:p>
            <a:pPr algn="l">
              <a:defRPr sz="1160" b="0">
                <a:solidFill>
                  <a:srgbClr val="1B2941"/>
                </a:solidFill>
                <a:latin typeface="Aptos"/>
              </a:defRPr>
            </a:pPr>
            <a:r>
              <a:t>Baseline + structured pipeline</a:t>
            </a:r>
          </a:p>
        </p:txBody>
      </p:sp>
      <p:sp>
        <p:nvSpPr>
          <p:cNvPr id="52" name="content_text"/>
          <p:cNvSpPr txBox="1"/>
          <p:nvPr/>
        </p:nvSpPr>
        <p:spPr>
          <a:xfrm>
            <a:off x="8961120" y="3438144"/>
            <a:ext cx="274320" cy="228600"/>
          </a:xfrm>
          <a:prstGeom prst="rect">
            <a:avLst/>
          </a:prstGeom>
          <a:noFill/>
        </p:spPr>
        <p:txBody>
          <a:bodyPr wrap="square" lIns="45720" tIns="27432" rIns="45720" bIns="27432">
            <a:spAutoFit/>
          </a:bodyPr>
          <a:lstStyle/>
          <a:p>
            <a:pPr algn="l">
              <a:defRPr sz="1800" b="1">
                <a:solidFill>
                  <a:srgbClr val="0F274E"/>
                </a:solidFill>
                <a:latin typeface="Aptos"/>
              </a:defRPr>
            </a:pPr>
            <a:r>
              <a:t>→</a:t>
            </a:r>
          </a:p>
        </p:txBody>
      </p:sp>
      <p:sp>
        <p:nvSpPr>
          <p:cNvPr id="53" name="content_panel"/>
          <p:cNvSpPr/>
          <p:nvPr/>
        </p:nvSpPr>
        <p:spPr>
          <a:xfrm>
            <a:off x="9464040" y="3310128"/>
            <a:ext cx="2148840" cy="640080"/>
          </a:xfrm>
          <a:prstGeom prst="roundRect">
            <a:avLst/>
          </a:prstGeom>
          <a:solidFill>
            <a:srgbClr val="FFFFFF">
              <a:alpha val="96000"/>
            </a:srgbClr>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4" name="decor_icon_circle"/>
          <p:cNvSpPr/>
          <p:nvPr/>
        </p:nvSpPr>
        <p:spPr>
          <a:xfrm>
            <a:off x="9610344" y="3456432"/>
            <a:ext cx="329184" cy="329184"/>
          </a:xfrm>
          <a:prstGeom prst="ellipse">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5" name="decor_icon_text"/>
          <p:cNvSpPr txBox="1"/>
          <p:nvPr/>
        </p:nvSpPr>
        <p:spPr>
          <a:xfrm>
            <a:off x="9610344" y="3479291"/>
            <a:ext cx="329184" cy="310896"/>
          </a:xfrm>
          <a:prstGeom prst="rect">
            <a:avLst/>
          </a:prstGeom>
          <a:noFill/>
        </p:spPr>
        <p:txBody>
          <a:bodyPr wrap="none">
            <a:spAutoFit/>
          </a:bodyPr>
          <a:lstStyle/>
          <a:p>
            <a:pPr algn="ctr"/>
            <a:r>
              <a:rPr sz="1100" b="1">
                <a:solidFill>
                  <a:srgbClr val="1676A4"/>
                </a:solidFill>
                <a:latin typeface="Aptos Display"/>
              </a:rPr>
              <a:t>CHECK</a:t>
            </a:r>
          </a:p>
        </p:txBody>
      </p:sp>
      <p:sp>
        <p:nvSpPr>
          <p:cNvPr id="56" name="content_text"/>
          <p:cNvSpPr txBox="1"/>
          <p:nvPr/>
        </p:nvSpPr>
        <p:spPr>
          <a:xfrm>
            <a:off x="10030967" y="3456432"/>
            <a:ext cx="1508760" cy="228600"/>
          </a:xfrm>
          <a:prstGeom prst="rect">
            <a:avLst/>
          </a:prstGeom>
          <a:noFill/>
        </p:spPr>
        <p:txBody>
          <a:bodyPr wrap="square" lIns="45720" tIns="27432" rIns="45720" bIns="27432">
            <a:spAutoFit/>
          </a:bodyPr>
          <a:lstStyle/>
          <a:p>
            <a:pPr algn="l">
              <a:defRPr sz="1160" b="0">
                <a:solidFill>
                  <a:srgbClr val="00A29B"/>
                </a:solidFill>
                <a:latin typeface="Aptos"/>
              </a:defRPr>
            </a:pPr>
            <a:r>
              <a:t>Manual rubric + rule validation</a:t>
            </a:r>
          </a:p>
        </p:txBody>
      </p:sp>
      <p:sp>
        <p:nvSpPr>
          <p:cNvPr id="57" name="content_panel"/>
          <p:cNvSpPr/>
          <p:nvPr/>
        </p:nvSpPr>
        <p:spPr>
          <a:xfrm>
            <a:off x="960120" y="4251960"/>
            <a:ext cx="6995160" cy="1490472"/>
          </a:xfrm>
          <a:prstGeom prst="roundRect">
            <a:avLst/>
          </a:prstGeom>
          <a:solidFill>
            <a:srgbClr val="FFFFFF">
              <a:alpha val="98000"/>
            </a:srgbClr>
          </a:solidFill>
          <a:ln w="10160">
            <a:solidFill>
              <a:srgbClr val="BE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8" name="content_text"/>
          <p:cNvSpPr txBox="1"/>
          <p:nvPr/>
        </p:nvSpPr>
        <p:spPr>
          <a:xfrm>
            <a:off x="1207007" y="4370832"/>
            <a:ext cx="3886199" cy="440120"/>
          </a:xfrm>
          <a:prstGeom prst="rect">
            <a:avLst/>
          </a:prstGeom>
          <a:noFill/>
        </p:spPr>
        <p:txBody>
          <a:bodyPr wrap="square" lIns="45720" tIns="27432" rIns="45720" bIns="27432">
            <a:spAutoFit/>
          </a:bodyPr>
          <a:lstStyle/>
          <a:p>
            <a:pPr algn="l">
              <a:defRPr sz="1250" b="1">
                <a:solidFill>
                  <a:srgbClr val="00A29B"/>
                </a:solidFill>
                <a:latin typeface="Aptos"/>
              </a:defRPr>
            </a:pPr>
            <a:r>
              <a:rPr dirty="0"/>
              <a:t>Example structure of the evaluated cases</a:t>
            </a:r>
            <a:endParaRPr lang="en-GB" dirty="0"/>
          </a:p>
          <a:p>
            <a:pPr algn="l">
              <a:defRPr sz="1250" b="1">
                <a:solidFill>
                  <a:srgbClr val="00A29B"/>
                </a:solidFill>
                <a:latin typeface="Aptos"/>
              </a:defRPr>
            </a:pPr>
            <a:endParaRPr dirty="0"/>
          </a:p>
        </p:txBody>
      </p:sp>
      <p:sp>
        <p:nvSpPr>
          <p:cNvPr id="59" name="content_text"/>
          <p:cNvSpPr txBox="1"/>
          <p:nvPr/>
        </p:nvSpPr>
        <p:spPr>
          <a:xfrm>
            <a:off x="1143000" y="4690872"/>
            <a:ext cx="1463040" cy="201168"/>
          </a:xfrm>
          <a:prstGeom prst="rect">
            <a:avLst/>
          </a:prstGeom>
          <a:noFill/>
        </p:spPr>
        <p:txBody>
          <a:bodyPr wrap="square" lIns="45720" tIns="27432" rIns="45720" bIns="27432">
            <a:spAutoFit/>
          </a:bodyPr>
          <a:lstStyle/>
          <a:p>
            <a:pPr algn="l">
              <a:defRPr sz="919" b="1">
                <a:solidFill>
                  <a:srgbClr val="0F274E"/>
                </a:solidFill>
                <a:latin typeface="Aptos"/>
              </a:defRPr>
            </a:pPr>
            <a:r>
              <a:t>ID</a:t>
            </a:r>
          </a:p>
        </p:txBody>
      </p:sp>
      <p:sp>
        <p:nvSpPr>
          <p:cNvPr id="60" name="content_text"/>
          <p:cNvSpPr txBox="1"/>
          <p:nvPr/>
        </p:nvSpPr>
        <p:spPr>
          <a:xfrm>
            <a:off x="1828800" y="4690872"/>
            <a:ext cx="1463040" cy="201168"/>
          </a:xfrm>
          <a:prstGeom prst="rect">
            <a:avLst/>
          </a:prstGeom>
          <a:noFill/>
        </p:spPr>
        <p:txBody>
          <a:bodyPr wrap="square" lIns="45720" tIns="27432" rIns="45720" bIns="27432">
            <a:spAutoFit/>
          </a:bodyPr>
          <a:lstStyle/>
          <a:p>
            <a:pPr algn="l">
              <a:defRPr sz="919" b="1">
                <a:solidFill>
                  <a:srgbClr val="0F274E"/>
                </a:solidFill>
                <a:latin typeface="Aptos"/>
              </a:defRPr>
            </a:pPr>
            <a:r>
              <a:t>Scenario (EN)</a:t>
            </a:r>
          </a:p>
        </p:txBody>
      </p:sp>
      <p:sp>
        <p:nvSpPr>
          <p:cNvPr id="61" name="content_text"/>
          <p:cNvSpPr txBox="1"/>
          <p:nvPr/>
        </p:nvSpPr>
        <p:spPr>
          <a:xfrm>
            <a:off x="3886200" y="4690872"/>
            <a:ext cx="1463040" cy="201168"/>
          </a:xfrm>
          <a:prstGeom prst="rect">
            <a:avLst/>
          </a:prstGeom>
          <a:noFill/>
        </p:spPr>
        <p:txBody>
          <a:bodyPr wrap="square" lIns="45720" tIns="27432" rIns="45720" bIns="27432">
            <a:spAutoFit/>
          </a:bodyPr>
          <a:lstStyle/>
          <a:p>
            <a:pPr algn="l">
              <a:defRPr sz="919" b="1">
                <a:solidFill>
                  <a:srgbClr val="0F274E"/>
                </a:solidFill>
                <a:latin typeface="Aptos"/>
              </a:defRPr>
            </a:pPr>
            <a:r>
              <a:t>Scenario (BN)</a:t>
            </a:r>
          </a:p>
        </p:txBody>
      </p:sp>
      <p:sp>
        <p:nvSpPr>
          <p:cNvPr id="62" name="content_text"/>
          <p:cNvSpPr txBox="1"/>
          <p:nvPr/>
        </p:nvSpPr>
        <p:spPr>
          <a:xfrm>
            <a:off x="5852160" y="4690872"/>
            <a:ext cx="1463040" cy="201168"/>
          </a:xfrm>
          <a:prstGeom prst="rect">
            <a:avLst/>
          </a:prstGeom>
          <a:noFill/>
        </p:spPr>
        <p:txBody>
          <a:bodyPr wrap="square" lIns="45720" tIns="27432" rIns="45720" bIns="27432">
            <a:spAutoFit/>
          </a:bodyPr>
          <a:lstStyle/>
          <a:p>
            <a:pPr algn="l">
              <a:defRPr sz="919" b="1">
                <a:solidFill>
                  <a:srgbClr val="0F274E"/>
                </a:solidFill>
                <a:latin typeface="Aptos"/>
              </a:defRPr>
            </a:pPr>
            <a:r>
              <a:t>Key constraints</a:t>
            </a:r>
          </a:p>
        </p:txBody>
      </p:sp>
      <p:sp>
        <p:nvSpPr>
          <p:cNvPr id="63" name="content_text"/>
          <p:cNvSpPr txBox="1"/>
          <p:nvPr/>
        </p:nvSpPr>
        <p:spPr>
          <a:xfrm>
            <a:off x="1143000" y="4956048"/>
            <a:ext cx="1783080" cy="173736"/>
          </a:xfrm>
          <a:prstGeom prst="rect">
            <a:avLst/>
          </a:prstGeom>
          <a:noFill/>
        </p:spPr>
        <p:txBody>
          <a:bodyPr wrap="square" lIns="45720" tIns="27432" rIns="45720" bIns="27432">
            <a:spAutoFit/>
          </a:bodyPr>
          <a:lstStyle/>
          <a:p>
            <a:pPr algn="l">
              <a:defRPr sz="840" b="0">
                <a:solidFill>
                  <a:srgbClr val="4B5970"/>
                </a:solidFill>
                <a:latin typeface="Aptos"/>
              </a:defRPr>
            </a:pPr>
            <a:r>
              <a:t>S01</a:t>
            </a:r>
          </a:p>
        </p:txBody>
      </p:sp>
      <p:sp>
        <p:nvSpPr>
          <p:cNvPr id="64" name="content_text"/>
          <p:cNvSpPr txBox="1"/>
          <p:nvPr/>
        </p:nvSpPr>
        <p:spPr>
          <a:xfrm>
            <a:off x="1828800" y="4956048"/>
            <a:ext cx="1783080" cy="173736"/>
          </a:xfrm>
          <a:prstGeom prst="rect">
            <a:avLst/>
          </a:prstGeom>
          <a:noFill/>
        </p:spPr>
        <p:txBody>
          <a:bodyPr wrap="square" lIns="45720" tIns="27432" rIns="45720" bIns="27432">
            <a:spAutoFit/>
          </a:bodyPr>
          <a:lstStyle/>
          <a:p>
            <a:pPr algn="l">
              <a:defRPr sz="840" b="0">
                <a:solidFill>
                  <a:srgbClr val="4B5970"/>
                </a:solidFill>
                <a:latin typeface="Aptos"/>
              </a:defRPr>
            </a:pPr>
            <a:r>
              <a:t>Travel request</a:t>
            </a:r>
          </a:p>
        </p:txBody>
      </p:sp>
      <p:sp>
        <p:nvSpPr>
          <p:cNvPr id="65" name="content_text"/>
          <p:cNvSpPr txBox="1"/>
          <p:nvPr/>
        </p:nvSpPr>
        <p:spPr>
          <a:xfrm>
            <a:off x="3886200" y="4956048"/>
            <a:ext cx="1783080" cy="173736"/>
          </a:xfrm>
          <a:prstGeom prst="rect">
            <a:avLst/>
          </a:prstGeom>
          <a:noFill/>
        </p:spPr>
        <p:txBody>
          <a:bodyPr wrap="square" lIns="45720" tIns="27432" rIns="45720" bIns="27432">
            <a:spAutoFit/>
          </a:bodyPr>
          <a:lstStyle/>
          <a:p>
            <a:pPr algn="l">
              <a:defRPr sz="840" b="0">
                <a:solidFill>
                  <a:srgbClr val="4B5970"/>
                </a:solidFill>
                <a:latin typeface="Aptos"/>
              </a:defRPr>
            </a:pPr>
            <a:r>
              <a:t>Bengali query</a:t>
            </a:r>
          </a:p>
        </p:txBody>
      </p:sp>
      <p:sp>
        <p:nvSpPr>
          <p:cNvPr id="66" name="content_text"/>
          <p:cNvSpPr txBox="1"/>
          <p:nvPr/>
        </p:nvSpPr>
        <p:spPr>
          <a:xfrm>
            <a:off x="5852160" y="4956048"/>
            <a:ext cx="1783080" cy="173736"/>
          </a:xfrm>
          <a:prstGeom prst="rect">
            <a:avLst/>
          </a:prstGeom>
          <a:noFill/>
        </p:spPr>
        <p:txBody>
          <a:bodyPr wrap="square" lIns="45720" tIns="27432" rIns="45720" bIns="27432">
            <a:spAutoFit/>
          </a:bodyPr>
          <a:lstStyle/>
          <a:p>
            <a:pPr algn="l">
              <a:defRPr sz="840" b="0">
                <a:solidFill>
                  <a:srgbClr val="4B5970"/>
                </a:solidFill>
                <a:latin typeface="Aptos"/>
              </a:defRPr>
            </a:pPr>
            <a:r>
              <a:t>dates, people, budget</a:t>
            </a:r>
          </a:p>
        </p:txBody>
      </p:sp>
      <p:sp>
        <p:nvSpPr>
          <p:cNvPr id="67" name="content_text"/>
          <p:cNvSpPr txBox="1"/>
          <p:nvPr/>
        </p:nvSpPr>
        <p:spPr>
          <a:xfrm>
            <a:off x="1143000" y="5248656"/>
            <a:ext cx="1783080" cy="173736"/>
          </a:xfrm>
          <a:prstGeom prst="rect">
            <a:avLst/>
          </a:prstGeom>
          <a:noFill/>
        </p:spPr>
        <p:txBody>
          <a:bodyPr wrap="square" lIns="45720" tIns="27432" rIns="45720" bIns="27432">
            <a:spAutoFit/>
          </a:bodyPr>
          <a:lstStyle/>
          <a:p>
            <a:pPr algn="l">
              <a:defRPr sz="840" b="0">
                <a:solidFill>
                  <a:srgbClr val="4B5970"/>
                </a:solidFill>
                <a:latin typeface="Aptos"/>
              </a:defRPr>
            </a:pPr>
            <a:r>
              <a:t>S02</a:t>
            </a:r>
          </a:p>
        </p:txBody>
      </p:sp>
      <p:sp>
        <p:nvSpPr>
          <p:cNvPr id="68" name="content_text"/>
          <p:cNvSpPr txBox="1"/>
          <p:nvPr/>
        </p:nvSpPr>
        <p:spPr>
          <a:xfrm>
            <a:off x="1828800" y="5248656"/>
            <a:ext cx="1783080" cy="173736"/>
          </a:xfrm>
          <a:prstGeom prst="rect">
            <a:avLst/>
          </a:prstGeom>
          <a:noFill/>
        </p:spPr>
        <p:txBody>
          <a:bodyPr wrap="square" lIns="45720" tIns="27432" rIns="45720" bIns="27432">
            <a:spAutoFit/>
          </a:bodyPr>
          <a:lstStyle/>
          <a:p>
            <a:pPr algn="l">
              <a:defRPr sz="840" b="0">
                <a:solidFill>
                  <a:srgbClr val="4B5970"/>
                </a:solidFill>
                <a:latin typeface="Aptos"/>
              </a:defRPr>
            </a:pPr>
            <a:r>
              <a:t>Travel request</a:t>
            </a:r>
          </a:p>
        </p:txBody>
      </p:sp>
      <p:sp>
        <p:nvSpPr>
          <p:cNvPr id="69" name="content_text"/>
          <p:cNvSpPr txBox="1"/>
          <p:nvPr/>
        </p:nvSpPr>
        <p:spPr>
          <a:xfrm>
            <a:off x="3886200" y="5248656"/>
            <a:ext cx="1783080" cy="173736"/>
          </a:xfrm>
          <a:prstGeom prst="rect">
            <a:avLst/>
          </a:prstGeom>
          <a:noFill/>
        </p:spPr>
        <p:txBody>
          <a:bodyPr wrap="square" lIns="45720" tIns="27432" rIns="45720" bIns="27432">
            <a:spAutoFit/>
          </a:bodyPr>
          <a:lstStyle/>
          <a:p>
            <a:pPr algn="l">
              <a:defRPr sz="840" b="0">
                <a:solidFill>
                  <a:srgbClr val="4B5970"/>
                </a:solidFill>
                <a:latin typeface="Aptos"/>
              </a:defRPr>
            </a:pPr>
            <a:r>
              <a:t>Bengali query</a:t>
            </a:r>
          </a:p>
        </p:txBody>
      </p:sp>
      <p:sp>
        <p:nvSpPr>
          <p:cNvPr id="70" name="content_text"/>
          <p:cNvSpPr txBox="1"/>
          <p:nvPr/>
        </p:nvSpPr>
        <p:spPr>
          <a:xfrm>
            <a:off x="5852160" y="5248656"/>
            <a:ext cx="1783080" cy="173736"/>
          </a:xfrm>
          <a:prstGeom prst="rect">
            <a:avLst/>
          </a:prstGeom>
          <a:noFill/>
        </p:spPr>
        <p:txBody>
          <a:bodyPr wrap="square" lIns="45720" tIns="27432" rIns="45720" bIns="27432">
            <a:spAutoFit/>
          </a:bodyPr>
          <a:lstStyle/>
          <a:p>
            <a:pPr algn="l">
              <a:defRPr sz="840" b="0">
                <a:solidFill>
                  <a:srgbClr val="4B5970"/>
                </a:solidFill>
                <a:latin typeface="Aptos"/>
              </a:defRPr>
            </a:pPr>
            <a:r>
              <a:t>origin, destination, duration</a:t>
            </a:r>
          </a:p>
        </p:txBody>
      </p:sp>
      <p:sp>
        <p:nvSpPr>
          <p:cNvPr id="71" name="content_panel"/>
          <p:cNvSpPr/>
          <p:nvPr/>
        </p:nvSpPr>
        <p:spPr>
          <a:xfrm>
            <a:off x="8336584" y="4402836"/>
            <a:ext cx="2926080" cy="1280160"/>
          </a:xfrm>
          <a:prstGeom prst="roundRect">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dirty="0"/>
          </a:p>
        </p:txBody>
      </p:sp>
      <p:sp>
        <p:nvSpPr>
          <p:cNvPr id="72" name="decor_icon_circle"/>
          <p:cNvSpPr/>
          <p:nvPr/>
        </p:nvSpPr>
        <p:spPr>
          <a:xfrm>
            <a:off x="8397392" y="4498848"/>
            <a:ext cx="608992" cy="658368"/>
          </a:xfrm>
          <a:prstGeom prst="ellipse">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3" name="decor_icon_text"/>
          <p:cNvSpPr txBox="1"/>
          <p:nvPr/>
        </p:nvSpPr>
        <p:spPr>
          <a:xfrm>
            <a:off x="8351216" y="4640580"/>
            <a:ext cx="701344" cy="261610"/>
          </a:xfrm>
          <a:prstGeom prst="rect">
            <a:avLst/>
          </a:prstGeom>
          <a:noFill/>
        </p:spPr>
        <p:txBody>
          <a:bodyPr wrap="square">
            <a:spAutoFit/>
          </a:bodyPr>
          <a:lstStyle/>
          <a:p>
            <a:pPr algn="ctr"/>
            <a:r>
              <a:rPr sz="1100" b="1" dirty="0">
                <a:solidFill>
                  <a:srgbClr val="1676A4"/>
                </a:solidFill>
                <a:latin typeface="Aptos Display"/>
              </a:rPr>
              <a:t>MATCH</a:t>
            </a:r>
          </a:p>
        </p:txBody>
      </p:sp>
      <p:sp>
        <p:nvSpPr>
          <p:cNvPr id="74" name="content_text"/>
          <p:cNvSpPr txBox="1"/>
          <p:nvPr/>
        </p:nvSpPr>
        <p:spPr>
          <a:xfrm>
            <a:off x="9052560" y="4498848"/>
            <a:ext cx="1828800" cy="658368"/>
          </a:xfrm>
          <a:prstGeom prst="rect">
            <a:avLst/>
          </a:prstGeom>
          <a:noFill/>
        </p:spPr>
        <p:txBody>
          <a:bodyPr wrap="square" lIns="45720" tIns="27432" rIns="45720" bIns="27432">
            <a:spAutoFit/>
          </a:bodyPr>
          <a:lstStyle/>
          <a:p>
            <a:pPr algn="l">
              <a:defRPr sz="1250" b="0">
                <a:solidFill>
                  <a:srgbClr val="1B2941"/>
                </a:solidFill>
                <a:latin typeface="Aptos"/>
              </a:defRPr>
            </a:pPr>
            <a:r>
              <a:t>Matched design improves fairness because both systems are evaluated on the same scenario structure.</a:t>
            </a:r>
          </a:p>
        </p:txBody>
      </p:sp>
      <p:sp>
        <p:nvSpPr>
          <p:cNvPr id="75" name="content_footer"/>
          <p:cNvSpPr txBox="1"/>
          <p:nvPr/>
        </p:nvSpPr>
        <p:spPr>
          <a:xfrm>
            <a:off x="566928" y="6510528"/>
            <a:ext cx="4572000" cy="228600"/>
          </a:xfrm>
          <a:prstGeom prst="rect">
            <a:avLst/>
          </a:prstGeom>
          <a:noFill/>
        </p:spPr>
        <p:txBody>
          <a:bodyPr wrap="square" lIns="45720" tIns="27432" rIns="45720" bIns="27432">
            <a:spAutoFit/>
          </a:bodyPr>
          <a:lstStyle/>
          <a:p>
            <a:pPr algn="l">
              <a:defRPr sz="850" b="0">
                <a:solidFill>
                  <a:srgbClr val="258F97"/>
                </a:solidFill>
                <a:latin typeface="Aptos"/>
              </a:defRPr>
            </a:pPr>
            <a:r>
              <a:t>MSc Data and Artificial Intelligence</a:t>
            </a:r>
          </a:p>
        </p:txBody>
      </p:sp>
      <p:sp>
        <p:nvSpPr>
          <p:cNvPr id="76" name="content_slide_number"/>
          <p:cNvSpPr txBox="1"/>
          <p:nvPr/>
        </p:nvSpPr>
        <p:spPr>
          <a:xfrm>
            <a:off x="11384280" y="6510528"/>
            <a:ext cx="411480" cy="228600"/>
          </a:xfrm>
          <a:prstGeom prst="rect">
            <a:avLst/>
          </a:prstGeom>
          <a:noFill/>
        </p:spPr>
        <p:txBody>
          <a:bodyPr wrap="square" lIns="45720" tIns="27432" rIns="45720" bIns="27432">
            <a:spAutoFit/>
          </a:bodyPr>
          <a:lstStyle/>
          <a:p>
            <a:pPr algn="r">
              <a:defRPr sz="850" b="0">
                <a:solidFill>
                  <a:srgbClr val="76879C"/>
                </a:solidFill>
                <a:latin typeface="Aptos"/>
              </a:defRPr>
            </a:pPr>
            <a:r>
              <a:t>3/12</a:t>
            </a:r>
          </a:p>
        </p:txBody>
      </p:sp>
      <p:sp>
        <p:nvSpPr>
          <p:cNvPr id="17" name="TextBox 16">
            <a:extLst>
              <a:ext uri="{FF2B5EF4-FFF2-40B4-BE49-F238E27FC236}">
                <a16:creationId xmlns:a16="http://schemas.microsoft.com/office/drawing/2014/main" id="{61355743-E6D4-1CFE-A935-31D98B3D9722}"/>
              </a:ext>
            </a:extLst>
          </p:cNvPr>
          <p:cNvSpPr txBox="1"/>
          <p:nvPr/>
        </p:nvSpPr>
        <p:spPr>
          <a:xfrm>
            <a:off x="2987040" y="1966066"/>
            <a:ext cx="438912" cy="307777"/>
          </a:xfrm>
          <a:prstGeom prst="rect">
            <a:avLst/>
          </a:prstGeom>
          <a:noFill/>
        </p:spPr>
        <p:txBody>
          <a:bodyPr wrap="square" rtlCol="0">
            <a:spAutoFit/>
          </a:bodyPr>
          <a:lstStyle/>
          <a:p>
            <a:r>
              <a:rPr lang="en-GB" sz="1400" dirty="0"/>
              <a:t>40</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ecor_bengali"/>
          <p:cNvSpPr txBox="1"/>
          <p:nvPr/>
        </p:nvSpPr>
        <p:spPr>
          <a:xfrm>
            <a:off x="10012680" y="5742432"/>
            <a:ext cx="411480" cy="320040"/>
          </a:xfrm>
          <a:prstGeom prst="rect">
            <a:avLst/>
          </a:prstGeom>
          <a:noFill/>
        </p:spPr>
        <p:txBody>
          <a:bodyPr wrap="none">
            <a:spAutoFit/>
          </a:bodyPr>
          <a:lstStyle/>
          <a:p>
            <a:pPr algn="ctr">
              <a:defRPr sz="2400">
                <a:solidFill>
                  <a:srgbClr val="BED5EB"/>
                </a:solidFill>
                <a:latin typeface="Nirmala UI"/>
              </a:defRPr>
            </a:pPr>
            <a:r>
              <a:t>হ</a:t>
            </a:r>
          </a:p>
        </p:txBody>
      </p:sp>
      <p:sp>
        <p:nvSpPr>
          <p:cNvPr id="11" name="decor_bengali"/>
          <p:cNvSpPr txBox="1"/>
          <p:nvPr/>
        </p:nvSpPr>
        <p:spPr>
          <a:xfrm>
            <a:off x="1097280" y="5852160"/>
            <a:ext cx="411480" cy="320040"/>
          </a:xfrm>
          <a:prstGeom prst="rect">
            <a:avLst/>
          </a:prstGeom>
          <a:noFill/>
        </p:spPr>
        <p:txBody>
          <a:bodyPr wrap="none">
            <a:spAutoFit/>
          </a:bodyPr>
          <a:lstStyle/>
          <a:p>
            <a:pPr algn="ctr">
              <a:defRPr sz="1800">
                <a:solidFill>
                  <a:srgbClr val="BED5EB"/>
                </a:solidFill>
                <a:latin typeface="Nirmala UI"/>
              </a:defRPr>
            </a:pPr>
            <a:r>
              <a:t>স</a:t>
            </a:r>
          </a:p>
        </p:txBody>
      </p:sp>
      <p:sp>
        <p:nvSpPr>
          <p:cNvPr id="10" name="decor_bengali"/>
          <p:cNvSpPr txBox="1"/>
          <p:nvPr/>
        </p:nvSpPr>
        <p:spPr>
          <a:xfrm>
            <a:off x="11018520" y="4892040"/>
            <a:ext cx="411480" cy="320040"/>
          </a:xfrm>
          <a:prstGeom prst="rect">
            <a:avLst/>
          </a:prstGeom>
          <a:noFill/>
        </p:spPr>
        <p:txBody>
          <a:bodyPr wrap="none">
            <a:spAutoFit/>
          </a:bodyPr>
          <a:lstStyle/>
          <a:p>
            <a:pPr algn="ctr">
              <a:defRPr sz="1800">
                <a:solidFill>
                  <a:srgbClr val="BED5EB"/>
                </a:solidFill>
                <a:latin typeface="Nirmala UI"/>
              </a:defRPr>
            </a:pPr>
            <a:r>
              <a:t>র</a:t>
            </a:r>
          </a:p>
        </p:txBody>
      </p:sp>
      <p:sp>
        <p:nvSpPr>
          <p:cNvPr id="9" name="decor_bengali"/>
          <p:cNvSpPr txBox="1"/>
          <p:nvPr/>
        </p:nvSpPr>
        <p:spPr>
          <a:xfrm>
            <a:off x="11292840" y="2788920"/>
            <a:ext cx="411480" cy="320040"/>
          </a:xfrm>
          <a:prstGeom prst="rect">
            <a:avLst/>
          </a:prstGeom>
          <a:noFill/>
        </p:spPr>
        <p:txBody>
          <a:bodyPr wrap="none">
            <a:spAutoFit/>
          </a:bodyPr>
          <a:lstStyle/>
          <a:p>
            <a:pPr algn="ctr">
              <a:defRPr sz="1800">
                <a:solidFill>
                  <a:srgbClr val="BED5EB"/>
                </a:solidFill>
                <a:latin typeface="Nirmala UI"/>
              </a:defRPr>
            </a:pPr>
            <a:r>
              <a:t>ম</a:t>
            </a:r>
          </a:p>
        </p:txBody>
      </p:sp>
      <p:sp>
        <p:nvSpPr>
          <p:cNvPr id="8" name="decor_bengali"/>
          <p:cNvSpPr txBox="1"/>
          <p:nvPr/>
        </p:nvSpPr>
        <p:spPr>
          <a:xfrm>
            <a:off x="10927080" y="1371600"/>
            <a:ext cx="411480" cy="320040"/>
          </a:xfrm>
          <a:prstGeom prst="rect">
            <a:avLst/>
          </a:prstGeom>
          <a:noFill/>
        </p:spPr>
        <p:txBody>
          <a:bodyPr wrap="none">
            <a:spAutoFit/>
          </a:bodyPr>
          <a:lstStyle/>
          <a:p>
            <a:pPr algn="ctr">
              <a:defRPr sz="2000">
                <a:solidFill>
                  <a:srgbClr val="BED5EB"/>
                </a:solidFill>
                <a:latin typeface="Nirmala UI"/>
              </a:defRPr>
            </a:pPr>
            <a:r>
              <a:t>প</a:t>
            </a:r>
          </a:p>
        </p:txBody>
      </p:sp>
      <p:sp>
        <p:nvSpPr>
          <p:cNvPr id="7" name="decor_bengali"/>
          <p:cNvSpPr txBox="1"/>
          <p:nvPr/>
        </p:nvSpPr>
        <p:spPr>
          <a:xfrm>
            <a:off x="11201400" y="502920"/>
            <a:ext cx="411480" cy="320040"/>
          </a:xfrm>
          <a:prstGeom prst="rect">
            <a:avLst/>
          </a:prstGeom>
          <a:noFill/>
        </p:spPr>
        <p:txBody>
          <a:bodyPr wrap="none">
            <a:spAutoFit/>
          </a:bodyPr>
          <a:lstStyle/>
          <a:p>
            <a:pPr algn="ctr">
              <a:defRPr sz="2400">
                <a:solidFill>
                  <a:srgbClr val="BED5EB"/>
                </a:solidFill>
                <a:latin typeface="Nirmala UI"/>
              </a:defRPr>
            </a:pPr>
            <a:r>
              <a:t>ন</a:t>
            </a:r>
          </a:p>
        </p:txBody>
      </p:sp>
      <p:sp>
        <p:nvSpPr>
          <p:cNvPr id="6" name="decor_bengali"/>
          <p:cNvSpPr txBox="1"/>
          <p:nvPr/>
        </p:nvSpPr>
        <p:spPr>
          <a:xfrm>
            <a:off x="384048" y="4572000"/>
            <a:ext cx="411480" cy="320040"/>
          </a:xfrm>
          <a:prstGeom prst="rect">
            <a:avLst/>
          </a:prstGeom>
          <a:noFill/>
        </p:spPr>
        <p:txBody>
          <a:bodyPr wrap="none">
            <a:spAutoFit/>
          </a:bodyPr>
          <a:lstStyle/>
          <a:p>
            <a:pPr algn="ctr">
              <a:defRPr sz="2400">
                <a:solidFill>
                  <a:srgbClr val="BED5EB"/>
                </a:solidFill>
                <a:latin typeface="Nirmala UI"/>
              </a:defRPr>
            </a:pPr>
            <a:r>
              <a:t>ত</a:t>
            </a:r>
          </a:p>
        </p:txBody>
      </p:sp>
      <p:sp>
        <p:nvSpPr>
          <p:cNvPr id="5" name="decor_bengali"/>
          <p:cNvSpPr txBox="1"/>
          <p:nvPr/>
        </p:nvSpPr>
        <p:spPr>
          <a:xfrm>
            <a:off x="182880" y="2560320"/>
            <a:ext cx="411480" cy="320040"/>
          </a:xfrm>
          <a:prstGeom prst="rect">
            <a:avLst/>
          </a:prstGeom>
          <a:noFill/>
        </p:spPr>
        <p:txBody>
          <a:bodyPr wrap="none">
            <a:spAutoFit/>
          </a:bodyPr>
          <a:lstStyle/>
          <a:p>
            <a:pPr algn="ctr">
              <a:defRPr sz="1800">
                <a:solidFill>
                  <a:srgbClr val="BED5EB"/>
                </a:solidFill>
                <a:latin typeface="Nirmala UI"/>
              </a:defRPr>
            </a:pPr>
            <a:r>
              <a:t>চ</a:t>
            </a:r>
          </a:p>
        </p:txBody>
      </p:sp>
      <p:sp>
        <p:nvSpPr>
          <p:cNvPr id="4" name="decor_bengali"/>
          <p:cNvSpPr txBox="1"/>
          <p:nvPr/>
        </p:nvSpPr>
        <p:spPr>
          <a:xfrm>
            <a:off x="457200" y="1417320"/>
            <a:ext cx="411480" cy="320040"/>
          </a:xfrm>
          <a:prstGeom prst="rect">
            <a:avLst/>
          </a:prstGeom>
          <a:noFill/>
        </p:spPr>
        <p:txBody>
          <a:bodyPr wrap="none">
            <a:spAutoFit/>
          </a:bodyPr>
          <a:lstStyle/>
          <a:p>
            <a:pPr algn="ctr">
              <a:defRPr sz="2200">
                <a:solidFill>
                  <a:srgbClr val="BED5EB"/>
                </a:solidFill>
                <a:latin typeface="Nirmala UI"/>
              </a:defRPr>
            </a:pPr>
            <a:r>
              <a:t>গ</a:t>
            </a:r>
          </a:p>
        </p:txBody>
      </p:sp>
      <p:sp>
        <p:nvSpPr>
          <p:cNvPr id="3" name="decor_bengali"/>
          <p:cNvSpPr txBox="1"/>
          <p:nvPr/>
        </p:nvSpPr>
        <p:spPr>
          <a:xfrm>
            <a:off x="228600" y="411480"/>
            <a:ext cx="411480" cy="320040"/>
          </a:xfrm>
          <a:prstGeom prst="rect">
            <a:avLst/>
          </a:prstGeom>
          <a:noFill/>
        </p:spPr>
        <p:txBody>
          <a:bodyPr wrap="none">
            <a:spAutoFit/>
          </a:bodyPr>
          <a:lstStyle/>
          <a:p>
            <a:pPr algn="ctr">
              <a:defRPr sz="2000">
                <a:solidFill>
                  <a:srgbClr val="BED5EB"/>
                </a:solidFill>
                <a:latin typeface="Nirmala UI"/>
              </a:defRPr>
            </a:pPr>
            <a:r>
              <a:t>খ</a:t>
            </a:r>
          </a:p>
        </p:txBody>
      </p:sp>
      <p:pic>
        <p:nvPicPr>
          <p:cNvPr id="2" name="background_full_image" descr="pastel_ai_travel_collage_background.png"/>
          <p:cNvPicPr>
            <a:picLocks noChangeAspect="1"/>
          </p:cNvPicPr>
          <p:nvPr/>
        </p:nvPicPr>
        <p:blipFill>
          <a:blip r:embed="rId3"/>
          <a:stretch>
            <a:fillRect/>
          </a:stretch>
        </p:blipFill>
        <p:spPr>
          <a:xfrm>
            <a:off x="0" y="0"/>
            <a:ext cx="12191695" cy="6858000"/>
          </a:xfrm>
          <a:prstGeom prst="rect">
            <a:avLst/>
          </a:prstGeom>
        </p:spPr>
      </p:pic>
      <p:sp>
        <p:nvSpPr>
          <p:cNvPr id="13" name="content_title"/>
          <p:cNvSpPr txBox="1"/>
          <p:nvPr/>
        </p:nvSpPr>
        <p:spPr>
          <a:xfrm>
            <a:off x="452120" y="105156"/>
            <a:ext cx="10881360" cy="731520"/>
          </a:xfrm>
          <a:prstGeom prst="rect">
            <a:avLst/>
          </a:prstGeom>
          <a:noFill/>
        </p:spPr>
        <p:txBody>
          <a:bodyPr wrap="square" lIns="0" rIns="0">
            <a:spAutoFit/>
          </a:bodyPr>
          <a:lstStyle/>
          <a:p>
            <a:pPr algn="l">
              <a:defRPr sz="3400" b="1">
                <a:solidFill>
                  <a:srgbClr val="0F274E"/>
                </a:solidFill>
                <a:latin typeface="Aptos Display"/>
              </a:defRPr>
            </a:pPr>
            <a:r>
              <a:rPr dirty="0"/>
              <a:t>Systems and evaluation framework</a:t>
            </a:r>
          </a:p>
        </p:txBody>
      </p:sp>
      <p:sp>
        <p:nvSpPr>
          <p:cNvPr id="14" name="content_subtitle"/>
          <p:cNvSpPr txBox="1"/>
          <p:nvPr/>
        </p:nvSpPr>
        <p:spPr>
          <a:xfrm>
            <a:off x="2560320" y="865632"/>
            <a:ext cx="9128760" cy="384048"/>
          </a:xfrm>
          <a:prstGeom prst="rect">
            <a:avLst/>
          </a:prstGeom>
          <a:noFill/>
        </p:spPr>
        <p:txBody>
          <a:bodyPr wrap="none">
            <a:spAutoFit/>
          </a:bodyPr>
          <a:lstStyle/>
          <a:p>
            <a:pPr>
              <a:defRPr sz="1700">
                <a:solidFill>
                  <a:srgbClr val="4B5970"/>
                </a:solidFill>
                <a:latin typeface="Aptos"/>
              </a:defRPr>
            </a:pPr>
            <a:r>
              <a:rPr dirty="0"/>
              <a:t>What was compared and how quality was scored</a:t>
            </a:r>
          </a:p>
        </p:txBody>
      </p:sp>
      <p:sp>
        <p:nvSpPr>
          <p:cNvPr id="15" name="decor_title_underline"/>
          <p:cNvSpPr/>
          <p:nvPr/>
        </p:nvSpPr>
        <p:spPr>
          <a:xfrm>
            <a:off x="713232" y="1161288"/>
            <a:ext cx="1417320" cy="50292"/>
          </a:xfrm>
          <a:prstGeom prst="rect">
            <a:avLst/>
          </a:prstGeom>
          <a:solidFill>
            <a:srgbClr val="00A29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content_panel"/>
          <p:cNvSpPr/>
          <p:nvPr/>
        </p:nvSpPr>
        <p:spPr>
          <a:xfrm>
            <a:off x="1828799" y="1463039"/>
            <a:ext cx="2694737" cy="1287005"/>
          </a:xfrm>
          <a:prstGeom prst="roundRect">
            <a:avLst/>
          </a:prstGeom>
          <a:solidFill>
            <a:srgbClr val="FFFFFF">
              <a:alpha val="96000"/>
            </a:srgbClr>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decor_icon_circle"/>
          <p:cNvSpPr/>
          <p:nvPr/>
        </p:nvSpPr>
        <p:spPr>
          <a:xfrm>
            <a:off x="1938528" y="1691640"/>
            <a:ext cx="411480" cy="411480"/>
          </a:xfrm>
          <a:prstGeom prst="ellipse">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decor_icon_text"/>
          <p:cNvSpPr txBox="1"/>
          <p:nvPr/>
        </p:nvSpPr>
        <p:spPr>
          <a:xfrm>
            <a:off x="1938528" y="1714500"/>
            <a:ext cx="411480" cy="393192"/>
          </a:xfrm>
          <a:prstGeom prst="rect">
            <a:avLst/>
          </a:prstGeom>
          <a:noFill/>
        </p:spPr>
        <p:txBody>
          <a:bodyPr wrap="none">
            <a:spAutoFit/>
          </a:bodyPr>
          <a:lstStyle/>
          <a:p>
            <a:pPr algn="ctr"/>
            <a:r>
              <a:rPr sz="1100" b="1">
                <a:solidFill>
                  <a:srgbClr val="1676A4"/>
                </a:solidFill>
                <a:latin typeface="Aptos Display"/>
              </a:rPr>
              <a:t>AI</a:t>
            </a:r>
          </a:p>
        </p:txBody>
      </p:sp>
      <p:sp>
        <p:nvSpPr>
          <p:cNvPr id="22" name="content_text"/>
          <p:cNvSpPr txBox="1"/>
          <p:nvPr/>
        </p:nvSpPr>
        <p:spPr>
          <a:xfrm>
            <a:off x="2450592" y="1645920"/>
            <a:ext cx="1920239" cy="228600"/>
          </a:xfrm>
          <a:prstGeom prst="rect">
            <a:avLst/>
          </a:prstGeom>
          <a:noFill/>
        </p:spPr>
        <p:txBody>
          <a:bodyPr wrap="square" lIns="45720" tIns="27432" rIns="45720" bIns="27432">
            <a:spAutoFit/>
          </a:bodyPr>
          <a:lstStyle/>
          <a:p>
            <a:pPr algn="l">
              <a:defRPr sz="1400" b="1">
                <a:solidFill>
                  <a:srgbClr val="00A29B"/>
                </a:solidFill>
                <a:latin typeface="Aptos"/>
              </a:defRPr>
            </a:pPr>
            <a:r>
              <a:t>Baseline</a:t>
            </a:r>
          </a:p>
        </p:txBody>
      </p:sp>
      <p:sp>
        <p:nvSpPr>
          <p:cNvPr id="23" name="content_text"/>
          <p:cNvSpPr txBox="1"/>
          <p:nvPr/>
        </p:nvSpPr>
        <p:spPr>
          <a:xfrm>
            <a:off x="2450592" y="1920240"/>
            <a:ext cx="1920239" cy="347472"/>
          </a:xfrm>
          <a:prstGeom prst="rect">
            <a:avLst/>
          </a:prstGeom>
          <a:noFill/>
        </p:spPr>
        <p:txBody>
          <a:bodyPr wrap="square" lIns="45720" tIns="27432" rIns="45720" bIns="27432">
            <a:spAutoFit/>
          </a:bodyPr>
          <a:lstStyle/>
          <a:p>
            <a:r>
              <a:rPr sz="1270">
                <a:solidFill>
                  <a:srgbClr val="1F2937"/>
                </a:solidFill>
                <a:latin typeface="Aptos"/>
              </a:rPr>
              <a:t>Direct single-pass itinerary generation from the model.</a:t>
            </a:r>
          </a:p>
        </p:txBody>
      </p:sp>
      <p:sp>
        <p:nvSpPr>
          <p:cNvPr id="24" name="content_panel"/>
          <p:cNvSpPr/>
          <p:nvPr/>
        </p:nvSpPr>
        <p:spPr>
          <a:xfrm>
            <a:off x="4694072" y="1463040"/>
            <a:ext cx="2816351" cy="1280160"/>
          </a:xfrm>
          <a:prstGeom prst="roundRect">
            <a:avLst/>
          </a:prstGeom>
          <a:solidFill>
            <a:srgbClr val="FFFFFF">
              <a:alpha val="96000"/>
            </a:srgbClr>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decor_icon_circle"/>
          <p:cNvSpPr/>
          <p:nvPr/>
        </p:nvSpPr>
        <p:spPr>
          <a:xfrm>
            <a:off x="4864608" y="1691640"/>
            <a:ext cx="411480" cy="411480"/>
          </a:xfrm>
          <a:prstGeom prst="ellipse">
            <a:avLst/>
          </a:prstGeom>
          <a:solidFill>
            <a:srgbClr val="E7FAF7"/>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decor_icon_text"/>
          <p:cNvSpPr txBox="1"/>
          <p:nvPr/>
        </p:nvSpPr>
        <p:spPr>
          <a:xfrm>
            <a:off x="4864608" y="1714500"/>
            <a:ext cx="411480" cy="393192"/>
          </a:xfrm>
          <a:prstGeom prst="rect">
            <a:avLst/>
          </a:prstGeom>
          <a:noFill/>
        </p:spPr>
        <p:txBody>
          <a:bodyPr wrap="none">
            <a:spAutoFit/>
          </a:bodyPr>
          <a:lstStyle/>
          <a:p>
            <a:pPr algn="ctr"/>
            <a:r>
              <a:rPr sz="1100" b="1">
                <a:solidFill>
                  <a:srgbClr val="1676A4"/>
                </a:solidFill>
                <a:latin typeface="Aptos Display"/>
              </a:rPr>
              <a:t>STEP</a:t>
            </a:r>
          </a:p>
        </p:txBody>
      </p:sp>
      <p:sp>
        <p:nvSpPr>
          <p:cNvPr id="27" name="content_text"/>
          <p:cNvSpPr txBox="1"/>
          <p:nvPr/>
        </p:nvSpPr>
        <p:spPr>
          <a:xfrm>
            <a:off x="5376672" y="1645920"/>
            <a:ext cx="1920239" cy="228600"/>
          </a:xfrm>
          <a:prstGeom prst="rect">
            <a:avLst/>
          </a:prstGeom>
          <a:noFill/>
        </p:spPr>
        <p:txBody>
          <a:bodyPr wrap="square" lIns="45720" tIns="27432" rIns="45720" bIns="27432">
            <a:spAutoFit/>
          </a:bodyPr>
          <a:lstStyle/>
          <a:p>
            <a:pPr algn="l">
              <a:defRPr sz="1400" b="1">
                <a:solidFill>
                  <a:srgbClr val="1668C4"/>
                </a:solidFill>
                <a:latin typeface="Aptos"/>
              </a:defRPr>
            </a:pPr>
            <a:r>
              <a:t>Structured pipeline</a:t>
            </a:r>
          </a:p>
        </p:txBody>
      </p:sp>
      <p:sp>
        <p:nvSpPr>
          <p:cNvPr id="28" name="content_text"/>
          <p:cNvSpPr txBox="1"/>
          <p:nvPr/>
        </p:nvSpPr>
        <p:spPr>
          <a:xfrm>
            <a:off x="5376672" y="1920240"/>
            <a:ext cx="1920239" cy="347472"/>
          </a:xfrm>
          <a:prstGeom prst="rect">
            <a:avLst/>
          </a:prstGeom>
          <a:noFill/>
        </p:spPr>
        <p:txBody>
          <a:bodyPr wrap="square" lIns="45720" tIns="27432" rIns="45720" bIns="27432">
            <a:spAutoFit/>
          </a:bodyPr>
          <a:lstStyle/>
          <a:p>
            <a:r>
              <a:rPr sz="1600">
                <a:solidFill>
                  <a:srgbClr val="192337"/>
                </a:solidFill>
              </a:rPr>
              <a:t>One API call; ordered</a:t>
            </a:r>
            <a:br/>
            <a:r>
              <a:rPr sz="1600">
                <a:solidFill>
                  <a:srgbClr val="192337"/>
                </a:solidFill>
              </a:rPr>
              <a:t>checks inside prompt.</a:t>
            </a:r>
          </a:p>
        </p:txBody>
      </p:sp>
      <p:sp>
        <p:nvSpPr>
          <p:cNvPr id="29" name="content_panel"/>
          <p:cNvSpPr/>
          <p:nvPr/>
        </p:nvSpPr>
        <p:spPr>
          <a:xfrm>
            <a:off x="7680960" y="1463040"/>
            <a:ext cx="2796126" cy="1280160"/>
          </a:xfrm>
          <a:prstGeom prst="roundRect">
            <a:avLst/>
          </a:prstGeom>
          <a:solidFill>
            <a:srgbClr val="FFFFFF">
              <a:alpha val="96000"/>
            </a:srgbClr>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decor_icon_circle"/>
          <p:cNvSpPr/>
          <p:nvPr/>
        </p:nvSpPr>
        <p:spPr>
          <a:xfrm>
            <a:off x="7790688" y="1691640"/>
            <a:ext cx="411480" cy="411480"/>
          </a:xfrm>
          <a:prstGeom prst="ellipse">
            <a:avLst/>
          </a:prstGeom>
          <a:solidFill>
            <a:srgbClr val="E7FAF7"/>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decor_icon_text"/>
          <p:cNvSpPr txBox="1"/>
          <p:nvPr/>
        </p:nvSpPr>
        <p:spPr>
          <a:xfrm>
            <a:off x="7790688" y="1714500"/>
            <a:ext cx="411480" cy="393192"/>
          </a:xfrm>
          <a:prstGeom prst="rect">
            <a:avLst/>
          </a:prstGeom>
          <a:noFill/>
        </p:spPr>
        <p:txBody>
          <a:bodyPr wrap="none">
            <a:spAutoFit/>
          </a:bodyPr>
          <a:lstStyle/>
          <a:p>
            <a:pPr algn="ctr"/>
            <a:r>
              <a:rPr sz="1100" b="1">
                <a:solidFill>
                  <a:srgbClr val="1676A4"/>
                </a:solidFill>
                <a:latin typeface="Aptos Display"/>
              </a:rPr>
              <a:t>FLOW</a:t>
            </a:r>
          </a:p>
        </p:txBody>
      </p:sp>
      <p:sp>
        <p:nvSpPr>
          <p:cNvPr id="32" name="content_text"/>
          <p:cNvSpPr txBox="1"/>
          <p:nvPr/>
        </p:nvSpPr>
        <p:spPr>
          <a:xfrm>
            <a:off x="8302752" y="1645920"/>
            <a:ext cx="1920239" cy="228600"/>
          </a:xfrm>
          <a:prstGeom prst="rect">
            <a:avLst/>
          </a:prstGeom>
          <a:noFill/>
        </p:spPr>
        <p:txBody>
          <a:bodyPr wrap="square" lIns="45720" tIns="27432" rIns="45720" bIns="27432">
            <a:spAutoFit/>
          </a:bodyPr>
          <a:lstStyle/>
          <a:p>
            <a:pPr algn="l">
              <a:defRPr sz="1400" b="1">
                <a:solidFill>
                  <a:srgbClr val="6F54C7"/>
                </a:solidFill>
                <a:latin typeface="Aptos"/>
              </a:defRPr>
            </a:pPr>
            <a:r>
              <a:t>Multi-agent</a:t>
            </a:r>
          </a:p>
        </p:txBody>
      </p:sp>
      <p:sp>
        <p:nvSpPr>
          <p:cNvPr id="33" name="content_text"/>
          <p:cNvSpPr txBox="1"/>
          <p:nvPr/>
        </p:nvSpPr>
        <p:spPr>
          <a:xfrm>
            <a:off x="8302752" y="1920240"/>
            <a:ext cx="1920239" cy="347472"/>
          </a:xfrm>
          <a:prstGeom prst="rect">
            <a:avLst/>
          </a:prstGeom>
          <a:noFill/>
        </p:spPr>
        <p:txBody>
          <a:bodyPr wrap="square" lIns="45720" tIns="27432" rIns="45720" bIns="27432">
            <a:spAutoFit/>
          </a:bodyPr>
          <a:lstStyle/>
          <a:p>
            <a:r>
              <a:rPr sz="1500">
                <a:solidFill>
                  <a:srgbClr val="192337"/>
                </a:solidFill>
              </a:rPr>
              <a:t>Planner → Checker →</a:t>
            </a:r>
            <a:br/>
            <a:r>
              <a:rPr sz="1500">
                <a:solidFill>
                  <a:srgbClr val="192337"/>
                </a:solidFill>
              </a:rPr>
              <a:t>Revision → Final</a:t>
            </a:r>
            <a:br/>
            <a:r>
              <a:rPr sz="1500">
                <a:solidFill>
                  <a:srgbClr val="192337"/>
                </a:solidFill>
              </a:rPr>
              <a:t>Validator (n = 6).</a:t>
            </a:r>
          </a:p>
        </p:txBody>
      </p:sp>
      <p:sp>
        <p:nvSpPr>
          <p:cNvPr id="34" name="content_panel"/>
          <p:cNvSpPr/>
          <p:nvPr/>
        </p:nvSpPr>
        <p:spPr>
          <a:xfrm>
            <a:off x="1234440" y="2971800"/>
            <a:ext cx="9966960" cy="2331720"/>
          </a:xfrm>
          <a:prstGeom prst="roundRect">
            <a:avLst/>
          </a:prstGeom>
          <a:solidFill>
            <a:srgbClr val="FFFFFF">
              <a:alpha val="97000"/>
            </a:srgbClr>
          </a:solidFill>
          <a:ln w="10160">
            <a:solidFill>
              <a:srgbClr val="BE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5" name="content_text"/>
          <p:cNvSpPr txBox="1"/>
          <p:nvPr/>
        </p:nvSpPr>
        <p:spPr>
          <a:xfrm>
            <a:off x="1463040" y="3108960"/>
            <a:ext cx="2194560" cy="320040"/>
          </a:xfrm>
          <a:prstGeom prst="rect">
            <a:avLst/>
          </a:prstGeom>
          <a:noFill/>
        </p:spPr>
        <p:txBody>
          <a:bodyPr wrap="square" lIns="45720" tIns="27432" rIns="45720" bIns="27432">
            <a:spAutoFit/>
          </a:bodyPr>
          <a:lstStyle/>
          <a:p>
            <a:pPr algn="l">
              <a:defRPr sz="1900" b="1">
                <a:solidFill>
                  <a:srgbClr val="00A29B"/>
                </a:solidFill>
                <a:latin typeface="Aptos"/>
              </a:defRPr>
            </a:pPr>
            <a:r>
              <a:t>Evaluation</a:t>
            </a:r>
          </a:p>
        </p:txBody>
      </p:sp>
      <p:sp>
        <p:nvSpPr>
          <p:cNvPr id="36" name="content_text"/>
          <p:cNvSpPr txBox="1"/>
          <p:nvPr/>
        </p:nvSpPr>
        <p:spPr>
          <a:xfrm>
            <a:off x="1508760" y="3547872"/>
            <a:ext cx="3291840" cy="256032"/>
          </a:xfrm>
          <a:prstGeom prst="rect">
            <a:avLst/>
          </a:prstGeom>
          <a:noFill/>
        </p:spPr>
        <p:txBody>
          <a:bodyPr wrap="square" lIns="45720" tIns="27432" rIns="45720" bIns="27432">
            <a:spAutoFit/>
          </a:bodyPr>
          <a:lstStyle/>
          <a:p>
            <a:pPr algn="l">
              <a:defRPr sz="1400" b="1">
                <a:solidFill>
                  <a:srgbClr val="0F274E"/>
                </a:solidFill>
                <a:latin typeface="Aptos"/>
              </a:defRPr>
            </a:pPr>
            <a:r>
              <a:t>Manual rubric: 8 technical criteria</a:t>
            </a:r>
          </a:p>
        </p:txBody>
      </p:sp>
      <p:sp>
        <p:nvSpPr>
          <p:cNvPr id="37" name="content_text"/>
          <p:cNvSpPr txBox="1"/>
          <p:nvPr/>
        </p:nvSpPr>
        <p:spPr>
          <a:xfrm>
            <a:off x="1645920" y="3858768"/>
            <a:ext cx="2286000" cy="182880"/>
          </a:xfrm>
          <a:prstGeom prst="rect">
            <a:avLst/>
          </a:prstGeom>
          <a:noFill/>
        </p:spPr>
        <p:txBody>
          <a:bodyPr wrap="square" lIns="45720" tIns="27432" rIns="45720" bIns="27432">
            <a:spAutoFit/>
          </a:bodyPr>
          <a:lstStyle/>
          <a:p>
            <a:pPr algn="l">
              <a:defRPr sz="980" b="0">
                <a:solidFill>
                  <a:srgbClr val="1B2941"/>
                </a:solidFill>
                <a:latin typeface="Aptos"/>
              </a:defRPr>
            </a:pPr>
            <a:r>
              <a:t>1. Hallucination control</a:t>
            </a:r>
          </a:p>
        </p:txBody>
      </p:sp>
      <p:sp>
        <p:nvSpPr>
          <p:cNvPr id="38" name="content_text"/>
          <p:cNvSpPr txBox="1"/>
          <p:nvPr/>
        </p:nvSpPr>
        <p:spPr>
          <a:xfrm>
            <a:off x="4023360" y="3858768"/>
            <a:ext cx="2286000" cy="182880"/>
          </a:xfrm>
          <a:prstGeom prst="rect">
            <a:avLst/>
          </a:prstGeom>
          <a:noFill/>
        </p:spPr>
        <p:txBody>
          <a:bodyPr wrap="square" lIns="45720" tIns="27432" rIns="45720" bIns="27432">
            <a:spAutoFit/>
          </a:bodyPr>
          <a:lstStyle/>
          <a:p>
            <a:pPr algn="l">
              <a:defRPr sz="980" b="0">
                <a:solidFill>
                  <a:srgbClr val="1B2941"/>
                </a:solidFill>
                <a:latin typeface="Aptos"/>
              </a:defRPr>
            </a:pPr>
            <a:r>
              <a:t>2. Constraint satisfaction</a:t>
            </a:r>
          </a:p>
        </p:txBody>
      </p:sp>
      <p:sp>
        <p:nvSpPr>
          <p:cNvPr id="39" name="content_text"/>
          <p:cNvSpPr txBox="1"/>
          <p:nvPr/>
        </p:nvSpPr>
        <p:spPr>
          <a:xfrm>
            <a:off x="1645920" y="4160520"/>
            <a:ext cx="2286000" cy="182880"/>
          </a:xfrm>
          <a:prstGeom prst="rect">
            <a:avLst/>
          </a:prstGeom>
          <a:noFill/>
        </p:spPr>
        <p:txBody>
          <a:bodyPr wrap="square" lIns="45720" tIns="27432" rIns="45720" bIns="27432">
            <a:spAutoFit/>
          </a:bodyPr>
          <a:lstStyle/>
          <a:p>
            <a:pPr algn="l">
              <a:defRPr sz="980" b="0">
                <a:solidFill>
                  <a:srgbClr val="1B2941"/>
                </a:solidFill>
                <a:latin typeface="Aptos"/>
              </a:defRPr>
            </a:pPr>
            <a:r>
              <a:t>3. Budget adherence</a:t>
            </a:r>
          </a:p>
        </p:txBody>
      </p:sp>
      <p:sp>
        <p:nvSpPr>
          <p:cNvPr id="40" name="content_text"/>
          <p:cNvSpPr txBox="1"/>
          <p:nvPr/>
        </p:nvSpPr>
        <p:spPr>
          <a:xfrm>
            <a:off x="4023360" y="4160520"/>
            <a:ext cx="2286000" cy="182880"/>
          </a:xfrm>
          <a:prstGeom prst="rect">
            <a:avLst/>
          </a:prstGeom>
          <a:noFill/>
        </p:spPr>
        <p:txBody>
          <a:bodyPr wrap="square" lIns="45720" tIns="27432" rIns="45720" bIns="27432">
            <a:spAutoFit/>
          </a:bodyPr>
          <a:lstStyle/>
          <a:p>
            <a:pPr algn="l">
              <a:defRPr sz="980" b="0">
                <a:solidFill>
                  <a:srgbClr val="1B2941"/>
                </a:solidFill>
                <a:latin typeface="Aptos"/>
              </a:defRPr>
            </a:pPr>
            <a:r>
              <a:t>4. Date consistency</a:t>
            </a:r>
          </a:p>
        </p:txBody>
      </p:sp>
      <p:sp>
        <p:nvSpPr>
          <p:cNvPr id="41" name="content_text"/>
          <p:cNvSpPr txBox="1"/>
          <p:nvPr/>
        </p:nvSpPr>
        <p:spPr>
          <a:xfrm>
            <a:off x="1645920" y="4462272"/>
            <a:ext cx="2286000" cy="182880"/>
          </a:xfrm>
          <a:prstGeom prst="rect">
            <a:avLst/>
          </a:prstGeom>
          <a:noFill/>
        </p:spPr>
        <p:txBody>
          <a:bodyPr wrap="square" lIns="45720" tIns="27432" rIns="45720" bIns="27432">
            <a:spAutoFit/>
          </a:bodyPr>
          <a:lstStyle/>
          <a:p>
            <a:pPr algn="l">
              <a:defRPr sz="980" b="0">
                <a:solidFill>
                  <a:srgbClr val="1B2941"/>
                </a:solidFill>
                <a:latin typeface="Aptos"/>
              </a:defRPr>
            </a:pPr>
            <a:r>
              <a:t>5. Transport feasibility</a:t>
            </a:r>
          </a:p>
        </p:txBody>
      </p:sp>
      <p:sp>
        <p:nvSpPr>
          <p:cNvPr id="42" name="content_text"/>
          <p:cNvSpPr txBox="1"/>
          <p:nvPr/>
        </p:nvSpPr>
        <p:spPr>
          <a:xfrm>
            <a:off x="4023360" y="4462272"/>
            <a:ext cx="2286000" cy="182880"/>
          </a:xfrm>
          <a:prstGeom prst="rect">
            <a:avLst/>
          </a:prstGeom>
          <a:noFill/>
        </p:spPr>
        <p:txBody>
          <a:bodyPr wrap="square" lIns="45720" tIns="27432" rIns="45720" bIns="27432">
            <a:spAutoFit/>
          </a:bodyPr>
          <a:lstStyle/>
          <a:p>
            <a:pPr algn="l">
              <a:defRPr sz="980" b="0">
                <a:solidFill>
                  <a:srgbClr val="1B2941"/>
                </a:solidFill>
                <a:latin typeface="Aptos"/>
              </a:defRPr>
            </a:pPr>
            <a:r>
              <a:t>6. Accommodation support</a:t>
            </a:r>
          </a:p>
        </p:txBody>
      </p:sp>
      <p:sp>
        <p:nvSpPr>
          <p:cNvPr id="43" name="content_text"/>
          <p:cNvSpPr txBox="1"/>
          <p:nvPr/>
        </p:nvSpPr>
        <p:spPr>
          <a:xfrm>
            <a:off x="1645920" y="4764024"/>
            <a:ext cx="2286000" cy="182880"/>
          </a:xfrm>
          <a:prstGeom prst="rect">
            <a:avLst/>
          </a:prstGeom>
          <a:noFill/>
        </p:spPr>
        <p:txBody>
          <a:bodyPr wrap="square" lIns="45720" tIns="27432" rIns="45720" bIns="27432">
            <a:spAutoFit/>
          </a:bodyPr>
          <a:lstStyle/>
          <a:p>
            <a:pPr algn="l">
              <a:defRPr sz="980" b="0">
                <a:solidFill>
                  <a:srgbClr val="1B2941"/>
                </a:solidFill>
                <a:latin typeface="Aptos"/>
              </a:defRPr>
            </a:pPr>
            <a:r>
              <a:t>7. Itinerary completeness</a:t>
            </a:r>
          </a:p>
        </p:txBody>
      </p:sp>
      <p:sp>
        <p:nvSpPr>
          <p:cNvPr id="44" name="content_text"/>
          <p:cNvSpPr txBox="1"/>
          <p:nvPr/>
        </p:nvSpPr>
        <p:spPr>
          <a:xfrm>
            <a:off x="4023360" y="4764024"/>
            <a:ext cx="2286000" cy="182880"/>
          </a:xfrm>
          <a:prstGeom prst="rect">
            <a:avLst/>
          </a:prstGeom>
          <a:noFill/>
        </p:spPr>
        <p:txBody>
          <a:bodyPr wrap="square" lIns="45720" tIns="27432" rIns="45720" bIns="27432">
            <a:spAutoFit/>
          </a:bodyPr>
          <a:lstStyle/>
          <a:p>
            <a:pPr algn="l">
              <a:defRPr sz="980" b="0">
                <a:solidFill>
                  <a:srgbClr val="1B2941"/>
                </a:solidFill>
                <a:latin typeface="Aptos"/>
              </a:defRPr>
            </a:pPr>
            <a:r>
              <a:t>8. Language consistency</a:t>
            </a:r>
          </a:p>
        </p:txBody>
      </p:sp>
      <p:sp>
        <p:nvSpPr>
          <p:cNvPr id="45" name="content_text"/>
          <p:cNvSpPr txBox="1"/>
          <p:nvPr/>
        </p:nvSpPr>
        <p:spPr>
          <a:xfrm>
            <a:off x="6172200" y="3547872"/>
            <a:ext cx="3017520" cy="256032"/>
          </a:xfrm>
          <a:prstGeom prst="rect">
            <a:avLst/>
          </a:prstGeom>
          <a:noFill/>
        </p:spPr>
        <p:txBody>
          <a:bodyPr wrap="square" lIns="45720" tIns="27432" rIns="45720" bIns="27432">
            <a:spAutoFit/>
          </a:bodyPr>
          <a:lstStyle/>
          <a:p>
            <a:pPr algn="l">
              <a:defRPr sz="1400" b="1">
                <a:solidFill>
                  <a:srgbClr val="6F54C7"/>
                </a:solidFill>
                <a:latin typeface="Aptos"/>
              </a:defRPr>
            </a:pPr>
            <a:r>
              <a:t>Rule-based validation</a:t>
            </a:r>
          </a:p>
        </p:txBody>
      </p:sp>
      <p:sp>
        <p:nvSpPr>
          <p:cNvPr id="46" name="content_text"/>
          <p:cNvSpPr txBox="1"/>
          <p:nvPr/>
        </p:nvSpPr>
        <p:spPr>
          <a:xfrm>
            <a:off x="6355080" y="3858768"/>
            <a:ext cx="1874519" cy="182880"/>
          </a:xfrm>
          <a:prstGeom prst="rect">
            <a:avLst/>
          </a:prstGeom>
          <a:noFill/>
        </p:spPr>
        <p:txBody>
          <a:bodyPr wrap="square" lIns="45720" tIns="27432" rIns="45720" bIns="27432">
            <a:spAutoFit/>
          </a:bodyPr>
          <a:lstStyle/>
          <a:p>
            <a:pPr algn="l">
              <a:defRPr sz="980" b="0">
                <a:solidFill>
                  <a:srgbClr val="1B2941"/>
                </a:solidFill>
                <a:latin typeface="Aptos"/>
              </a:defRPr>
            </a:pPr>
            <a:r>
              <a:t>✓ Requested dates covered</a:t>
            </a:r>
          </a:p>
        </p:txBody>
      </p:sp>
      <p:sp>
        <p:nvSpPr>
          <p:cNvPr id="47" name="content_text"/>
          <p:cNvSpPr txBox="1"/>
          <p:nvPr/>
        </p:nvSpPr>
        <p:spPr>
          <a:xfrm>
            <a:off x="8366760" y="3858768"/>
            <a:ext cx="1874519" cy="182880"/>
          </a:xfrm>
          <a:prstGeom prst="rect">
            <a:avLst/>
          </a:prstGeom>
          <a:noFill/>
        </p:spPr>
        <p:txBody>
          <a:bodyPr wrap="square" lIns="45720" tIns="27432" rIns="45720" bIns="27432">
            <a:spAutoFit/>
          </a:bodyPr>
          <a:lstStyle/>
          <a:p>
            <a:pPr algn="l">
              <a:defRPr sz="980" b="0">
                <a:solidFill>
                  <a:srgbClr val="1B2941"/>
                </a:solidFill>
                <a:latin typeface="Aptos"/>
              </a:defRPr>
            </a:pPr>
            <a:r>
              <a:t>✓ Required days covered</a:t>
            </a:r>
          </a:p>
        </p:txBody>
      </p:sp>
      <p:sp>
        <p:nvSpPr>
          <p:cNvPr id="48" name="content_text"/>
          <p:cNvSpPr txBox="1"/>
          <p:nvPr/>
        </p:nvSpPr>
        <p:spPr>
          <a:xfrm>
            <a:off x="6355080" y="4160520"/>
            <a:ext cx="1874519" cy="182880"/>
          </a:xfrm>
          <a:prstGeom prst="rect">
            <a:avLst/>
          </a:prstGeom>
          <a:noFill/>
        </p:spPr>
        <p:txBody>
          <a:bodyPr wrap="square" lIns="45720" tIns="27432" rIns="45720" bIns="27432">
            <a:spAutoFit/>
          </a:bodyPr>
          <a:lstStyle/>
          <a:p>
            <a:pPr algn="l">
              <a:defRPr sz="980" b="0">
                <a:solidFill>
                  <a:srgbClr val="1B2941"/>
                </a:solidFill>
                <a:latin typeface="Aptos"/>
              </a:defRPr>
            </a:pPr>
            <a:r>
              <a:t>✓ Accommodation support</a:t>
            </a:r>
          </a:p>
        </p:txBody>
      </p:sp>
      <p:sp>
        <p:nvSpPr>
          <p:cNvPr id="49" name="content_text"/>
          <p:cNvSpPr txBox="1"/>
          <p:nvPr/>
        </p:nvSpPr>
        <p:spPr>
          <a:xfrm>
            <a:off x="8366760" y="4160520"/>
            <a:ext cx="1874519" cy="182880"/>
          </a:xfrm>
          <a:prstGeom prst="rect">
            <a:avLst/>
          </a:prstGeom>
          <a:noFill/>
        </p:spPr>
        <p:txBody>
          <a:bodyPr wrap="square" lIns="45720" tIns="27432" rIns="45720" bIns="27432">
            <a:spAutoFit/>
          </a:bodyPr>
          <a:lstStyle/>
          <a:p>
            <a:pPr algn="l">
              <a:defRPr sz="980" b="0">
                <a:solidFill>
                  <a:srgbClr val="1B2941"/>
                </a:solidFill>
                <a:latin typeface="Aptos"/>
              </a:defRPr>
            </a:pPr>
            <a:r>
              <a:t>✓ Origin and destination</a:t>
            </a:r>
          </a:p>
        </p:txBody>
      </p:sp>
      <p:sp>
        <p:nvSpPr>
          <p:cNvPr id="50" name="content_text"/>
          <p:cNvSpPr txBox="1"/>
          <p:nvPr/>
        </p:nvSpPr>
        <p:spPr>
          <a:xfrm>
            <a:off x="6355080" y="4462272"/>
            <a:ext cx="1874519" cy="182880"/>
          </a:xfrm>
          <a:prstGeom prst="rect">
            <a:avLst/>
          </a:prstGeom>
          <a:noFill/>
        </p:spPr>
        <p:txBody>
          <a:bodyPr wrap="square" lIns="45720" tIns="27432" rIns="45720" bIns="27432">
            <a:spAutoFit/>
          </a:bodyPr>
          <a:lstStyle/>
          <a:p>
            <a:pPr algn="l">
              <a:defRPr sz="980" b="0">
                <a:solidFill>
                  <a:srgbClr val="1B2941"/>
                </a:solidFill>
                <a:latin typeface="Aptos"/>
              </a:defRPr>
            </a:pPr>
            <a:r>
              <a:t>✓ Budget acknowledged</a:t>
            </a:r>
          </a:p>
        </p:txBody>
      </p:sp>
      <p:sp>
        <p:nvSpPr>
          <p:cNvPr id="51" name="content_text"/>
          <p:cNvSpPr txBox="1"/>
          <p:nvPr/>
        </p:nvSpPr>
        <p:spPr>
          <a:xfrm>
            <a:off x="8366760" y="4462272"/>
            <a:ext cx="1874519" cy="182880"/>
          </a:xfrm>
          <a:prstGeom prst="rect">
            <a:avLst/>
          </a:prstGeom>
          <a:noFill/>
        </p:spPr>
        <p:txBody>
          <a:bodyPr wrap="square" lIns="45720" tIns="27432" rIns="45720" bIns="27432">
            <a:spAutoFit/>
          </a:bodyPr>
          <a:lstStyle/>
          <a:p>
            <a:pPr algn="l">
              <a:defRPr sz="980" b="0">
                <a:solidFill>
                  <a:srgbClr val="1B2941"/>
                </a:solidFill>
                <a:latin typeface="Aptos"/>
              </a:defRPr>
            </a:pPr>
            <a:r>
              <a:t>✓ Total within budget</a:t>
            </a:r>
          </a:p>
        </p:txBody>
      </p:sp>
      <p:sp>
        <p:nvSpPr>
          <p:cNvPr id="52" name="content_text"/>
          <p:cNvSpPr txBox="1"/>
          <p:nvPr/>
        </p:nvSpPr>
        <p:spPr>
          <a:xfrm>
            <a:off x="6355080" y="4764024"/>
            <a:ext cx="1874519" cy="182880"/>
          </a:xfrm>
          <a:prstGeom prst="rect">
            <a:avLst/>
          </a:prstGeom>
          <a:noFill/>
        </p:spPr>
        <p:txBody>
          <a:bodyPr wrap="square" lIns="45720" tIns="27432" rIns="45720" bIns="27432">
            <a:spAutoFit/>
          </a:bodyPr>
          <a:lstStyle/>
          <a:p>
            <a:pPr algn="l">
              <a:defRPr sz="980" b="0">
                <a:solidFill>
                  <a:srgbClr val="1B2941"/>
                </a:solidFill>
                <a:latin typeface="Aptos"/>
              </a:defRPr>
            </a:pPr>
            <a:r>
              <a:t>✓ Transport detected</a:t>
            </a:r>
          </a:p>
        </p:txBody>
      </p:sp>
      <p:sp>
        <p:nvSpPr>
          <p:cNvPr id="53" name="content_text"/>
          <p:cNvSpPr txBox="1"/>
          <p:nvPr/>
        </p:nvSpPr>
        <p:spPr>
          <a:xfrm>
            <a:off x="8366760" y="4764024"/>
            <a:ext cx="1874519" cy="182880"/>
          </a:xfrm>
          <a:prstGeom prst="rect">
            <a:avLst/>
          </a:prstGeom>
          <a:noFill/>
        </p:spPr>
        <p:txBody>
          <a:bodyPr wrap="square" lIns="45720" tIns="27432" rIns="45720" bIns="27432">
            <a:spAutoFit/>
          </a:bodyPr>
          <a:lstStyle/>
          <a:p>
            <a:pPr algn="l">
              <a:defRPr sz="980" b="0">
                <a:solidFill>
                  <a:srgbClr val="1B2941"/>
                </a:solidFill>
                <a:latin typeface="Aptos"/>
              </a:defRPr>
            </a:pPr>
            <a:r>
              <a:t>✓ Output available</a:t>
            </a:r>
          </a:p>
        </p:txBody>
      </p:sp>
      <p:sp>
        <p:nvSpPr>
          <p:cNvPr id="54" name="content_panel"/>
          <p:cNvSpPr/>
          <p:nvPr/>
        </p:nvSpPr>
        <p:spPr>
          <a:xfrm>
            <a:off x="2244851" y="5590406"/>
            <a:ext cx="4251960" cy="523507"/>
          </a:xfrm>
          <a:prstGeom prst="roundRect">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55" name="content_text"/>
          <p:cNvSpPr txBox="1"/>
          <p:nvPr/>
        </p:nvSpPr>
        <p:spPr>
          <a:xfrm>
            <a:off x="2350008" y="5701284"/>
            <a:ext cx="3886200" cy="201168"/>
          </a:xfrm>
          <a:prstGeom prst="rect">
            <a:avLst/>
          </a:prstGeom>
          <a:noFill/>
        </p:spPr>
        <p:txBody>
          <a:bodyPr wrap="square" lIns="45720" tIns="27432" rIns="45720" bIns="27432">
            <a:normAutofit fontScale="77500" lnSpcReduction="20000"/>
          </a:bodyPr>
          <a:lstStyle/>
          <a:p>
            <a:pPr algn="ctr"/>
            <a:r>
              <a:rPr sz="1150"/>
              <a:t>Independent second-rater: 24 blinded outputs scored with the same 0-2 rubric.</a:t>
            </a:r>
          </a:p>
        </p:txBody>
      </p:sp>
      <p:sp>
        <p:nvSpPr>
          <p:cNvPr id="56" name="content_footer"/>
          <p:cNvSpPr txBox="1"/>
          <p:nvPr/>
        </p:nvSpPr>
        <p:spPr>
          <a:xfrm>
            <a:off x="566928" y="6510528"/>
            <a:ext cx="4572000" cy="228600"/>
          </a:xfrm>
          <a:prstGeom prst="rect">
            <a:avLst/>
          </a:prstGeom>
          <a:noFill/>
        </p:spPr>
        <p:txBody>
          <a:bodyPr wrap="square" lIns="45720" tIns="27432" rIns="45720" bIns="27432">
            <a:spAutoFit/>
          </a:bodyPr>
          <a:lstStyle/>
          <a:p>
            <a:pPr algn="l">
              <a:defRPr sz="850" b="0">
                <a:solidFill>
                  <a:srgbClr val="258F97"/>
                </a:solidFill>
                <a:latin typeface="Aptos"/>
              </a:defRPr>
            </a:pPr>
            <a:r>
              <a:t>MSc Data and Artificial Intelligence</a:t>
            </a:r>
          </a:p>
        </p:txBody>
      </p:sp>
      <p:sp>
        <p:nvSpPr>
          <p:cNvPr id="57" name="content_slide_number"/>
          <p:cNvSpPr txBox="1"/>
          <p:nvPr/>
        </p:nvSpPr>
        <p:spPr>
          <a:xfrm>
            <a:off x="11384280" y="6510528"/>
            <a:ext cx="411480" cy="228600"/>
          </a:xfrm>
          <a:prstGeom prst="rect">
            <a:avLst/>
          </a:prstGeom>
          <a:noFill/>
        </p:spPr>
        <p:txBody>
          <a:bodyPr wrap="square" lIns="45720" tIns="27432" rIns="45720" bIns="27432">
            <a:spAutoFit/>
          </a:bodyPr>
          <a:lstStyle/>
          <a:p>
            <a:pPr algn="r">
              <a:defRPr sz="850" b="0">
                <a:solidFill>
                  <a:srgbClr val="76879C"/>
                </a:solidFill>
                <a:latin typeface="Aptos"/>
              </a:defRPr>
            </a:pPr>
            <a:r>
              <a:t>4/12</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ecor_bengali"/>
          <p:cNvSpPr txBox="1"/>
          <p:nvPr/>
        </p:nvSpPr>
        <p:spPr>
          <a:xfrm>
            <a:off x="10012680" y="5742432"/>
            <a:ext cx="411480" cy="320040"/>
          </a:xfrm>
          <a:prstGeom prst="rect">
            <a:avLst/>
          </a:prstGeom>
          <a:noFill/>
        </p:spPr>
        <p:txBody>
          <a:bodyPr wrap="none">
            <a:spAutoFit/>
          </a:bodyPr>
          <a:lstStyle/>
          <a:p>
            <a:pPr algn="ctr">
              <a:defRPr sz="2400">
                <a:solidFill>
                  <a:srgbClr val="BED5EB"/>
                </a:solidFill>
                <a:latin typeface="Nirmala UI"/>
              </a:defRPr>
            </a:pPr>
            <a:r>
              <a:t>য</a:t>
            </a:r>
          </a:p>
        </p:txBody>
      </p:sp>
      <p:sp>
        <p:nvSpPr>
          <p:cNvPr id="11" name="decor_bengali"/>
          <p:cNvSpPr txBox="1"/>
          <p:nvPr/>
        </p:nvSpPr>
        <p:spPr>
          <a:xfrm>
            <a:off x="1097280" y="5852160"/>
            <a:ext cx="411480" cy="320040"/>
          </a:xfrm>
          <a:prstGeom prst="rect">
            <a:avLst/>
          </a:prstGeom>
          <a:noFill/>
        </p:spPr>
        <p:txBody>
          <a:bodyPr wrap="none">
            <a:spAutoFit/>
          </a:bodyPr>
          <a:lstStyle/>
          <a:p>
            <a:pPr algn="ctr">
              <a:defRPr sz="2200">
                <a:solidFill>
                  <a:srgbClr val="BED5EB"/>
                </a:solidFill>
                <a:latin typeface="Nirmala UI"/>
              </a:defRPr>
            </a:pPr>
            <a:r>
              <a:t>হ</a:t>
            </a:r>
          </a:p>
        </p:txBody>
      </p:sp>
      <p:sp>
        <p:nvSpPr>
          <p:cNvPr id="10" name="decor_bengali"/>
          <p:cNvSpPr txBox="1"/>
          <p:nvPr/>
        </p:nvSpPr>
        <p:spPr>
          <a:xfrm>
            <a:off x="11018520" y="4892040"/>
            <a:ext cx="411480" cy="320040"/>
          </a:xfrm>
          <a:prstGeom prst="rect">
            <a:avLst/>
          </a:prstGeom>
          <a:noFill/>
        </p:spPr>
        <p:txBody>
          <a:bodyPr wrap="none">
            <a:spAutoFit/>
          </a:bodyPr>
          <a:lstStyle/>
          <a:p>
            <a:pPr algn="ctr">
              <a:defRPr sz="1800">
                <a:solidFill>
                  <a:srgbClr val="BED5EB"/>
                </a:solidFill>
                <a:latin typeface="Nirmala UI"/>
              </a:defRPr>
            </a:pPr>
            <a:r>
              <a:t>স</a:t>
            </a:r>
          </a:p>
        </p:txBody>
      </p:sp>
      <p:sp>
        <p:nvSpPr>
          <p:cNvPr id="9" name="decor_bengali"/>
          <p:cNvSpPr txBox="1"/>
          <p:nvPr/>
        </p:nvSpPr>
        <p:spPr>
          <a:xfrm>
            <a:off x="11292840" y="2788920"/>
            <a:ext cx="411480" cy="320040"/>
          </a:xfrm>
          <a:prstGeom prst="rect">
            <a:avLst/>
          </a:prstGeom>
          <a:noFill/>
        </p:spPr>
        <p:txBody>
          <a:bodyPr wrap="none">
            <a:spAutoFit/>
          </a:bodyPr>
          <a:lstStyle/>
          <a:p>
            <a:pPr algn="ctr">
              <a:defRPr sz="2000">
                <a:solidFill>
                  <a:srgbClr val="BED5EB"/>
                </a:solidFill>
                <a:latin typeface="Nirmala UI"/>
              </a:defRPr>
            </a:pPr>
            <a:r>
              <a:t>র</a:t>
            </a:r>
          </a:p>
        </p:txBody>
      </p:sp>
      <p:sp>
        <p:nvSpPr>
          <p:cNvPr id="8" name="decor_bengali"/>
          <p:cNvSpPr txBox="1"/>
          <p:nvPr/>
        </p:nvSpPr>
        <p:spPr>
          <a:xfrm>
            <a:off x="10927080" y="1371600"/>
            <a:ext cx="411480" cy="320040"/>
          </a:xfrm>
          <a:prstGeom prst="rect">
            <a:avLst/>
          </a:prstGeom>
          <a:noFill/>
        </p:spPr>
        <p:txBody>
          <a:bodyPr wrap="none">
            <a:spAutoFit/>
          </a:bodyPr>
          <a:lstStyle/>
          <a:p>
            <a:pPr algn="ctr">
              <a:defRPr sz="1800">
                <a:solidFill>
                  <a:srgbClr val="BED5EB"/>
                </a:solidFill>
                <a:latin typeface="Nirmala UI"/>
              </a:defRPr>
            </a:pPr>
            <a:r>
              <a:t>ম</a:t>
            </a:r>
          </a:p>
        </p:txBody>
      </p:sp>
      <p:sp>
        <p:nvSpPr>
          <p:cNvPr id="7" name="decor_bengali"/>
          <p:cNvSpPr txBox="1"/>
          <p:nvPr/>
        </p:nvSpPr>
        <p:spPr>
          <a:xfrm>
            <a:off x="11201400" y="502920"/>
            <a:ext cx="411480" cy="320040"/>
          </a:xfrm>
          <a:prstGeom prst="rect">
            <a:avLst/>
          </a:prstGeom>
          <a:noFill/>
        </p:spPr>
        <p:txBody>
          <a:bodyPr wrap="none">
            <a:spAutoFit/>
          </a:bodyPr>
          <a:lstStyle/>
          <a:p>
            <a:pPr algn="ctr">
              <a:defRPr sz="2000">
                <a:solidFill>
                  <a:srgbClr val="BED5EB"/>
                </a:solidFill>
                <a:latin typeface="Nirmala UI"/>
              </a:defRPr>
            </a:pPr>
            <a:r>
              <a:t>প</a:t>
            </a:r>
          </a:p>
        </p:txBody>
      </p:sp>
      <p:sp>
        <p:nvSpPr>
          <p:cNvPr id="6" name="decor_bengali"/>
          <p:cNvSpPr txBox="1"/>
          <p:nvPr/>
        </p:nvSpPr>
        <p:spPr>
          <a:xfrm>
            <a:off x="384048" y="4572000"/>
            <a:ext cx="411480" cy="320040"/>
          </a:xfrm>
          <a:prstGeom prst="rect">
            <a:avLst/>
          </a:prstGeom>
          <a:noFill/>
        </p:spPr>
        <p:txBody>
          <a:bodyPr wrap="none">
            <a:spAutoFit/>
          </a:bodyPr>
          <a:lstStyle/>
          <a:p>
            <a:pPr algn="ctr">
              <a:defRPr sz="2400">
                <a:solidFill>
                  <a:srgbClr val="BED5EB"/>
                </a:solidFill>
                <a:latin typeface="Nirmala UI"/>
              </a:defRPr>
            </a:pPr>
            <a:r>
              <a:t>ন</a:t>
            </a:r>
          </a:p>
        </p:txBody>
      </p:sp>
      <p:sp>
        <p:nvSpPr>
          <p:cNvPr id="5" name="decor_bengali"/>
          <p:cNvSpPr txBox="1"/>
          <p:nvPr/>
        </p:nvSpPr>
        <p:spPr>
          <a:xfrm>
            <a:off x="182880" y="2560320"/>
            <a:ext cx="411480" cy="320040"/>
          </a:xfrm>
          <a:prstGeom prst="rect">
            <a:avLst/>
          </a:prstGeom>
          <a:noFill/>
        </p:spPr>
        <p:txBody>
          <a:bodyPr wrap="none">
            <a:spAutoFit/>
          </a:bodyPr>
          <a:lstStyle/>
          <a:p>
            <a:pPr algn="ctr">
              <a:defRPr sz="1800">
                <a:solidFill>
                  <a:srgbClr val="BED5EB"/>
                </a:solidFill>
                <a:latin typeface="Nirmala UI"/>
              </a:defRPr>
            </a:pPr>
            <a:r>
              <a:t>ত</a:t>
            </a:r>
          </a:p>
        </p:txBody>
      </p:sp>
      <p:sp>
        <p:nvSpPr>
          <p:cNvPr id="4" name="decor_bengali"/>
          <p:cNvSpPr txBox="1"/>
          <p:nvPr/>
        </p:nvSpPr>
        <p:spPr>
          <a:xfrm>
            <a:off x="457200" y="1417320"/>
            <a:ext cx="411480" cy="320040"/>
          </a:xfrm>
          <a:prstGeom prst="rect">
            <a:avLst/>
          </a:prstGeom>
          <a:noFill/>
        </p:spPr>
        <p:txBody>
          <a:bodyPr wrap="none">
            <a:spAutoFit/>
          </a:bodyPr>
          <a:lstStyle/>
          <a:p>
            <a:pPr algn="ctr">
              <a:defRPr sz="2200">
                <a:solidFill>
                  <a:srgbClr val="BED5EB"/>
                </a:solidFill>
                <a:latin typeface="Nirmala UI"/>
              </a:defRPr>
            </a:pPr>
            <a:r>
              <a:t>চ</a:t>
            </a:r>
          </a:p>
        </p:txBody>
      </p:sp>
      <p:sp>
        <p:nvSpPr>
          <p:cNvPr id="3" name="decor_bengali"/>
          <p:cNvSpPr txBox="1"/>
          <p:nvPr/>
        </p:nvSpPr>
        <p:spPr>
          <a:xfrm>
            <a:off x="228600" y="411480"/>
            <a:ext cx="411480" cy="320040"/>
          </a:xfrm>
          <a:prstGeom prst="rect">
            <a:avLst/>
          </a:prstGeom>
          <a:noFill/>
        </p:spPr>
        <p:txBody>
          <a:bodyPr wrap="none">
            <a:spAutoFit/>
          </a:bodyPr>
          <a:lstStyle/>
          <a:p>
            <a:pPr algn="ctr">
              <a:defRPr sz="2200">
                <a:solidFill>
                  <a:srgbClr val="BED5EB"/>
                </a:solidFill>
                <a:latin typeface="Nirmala UI"/>
              </a:defRPr>
            </a:pPr>
            <a:r>
              <a:t>গ</a:t>
            </a:r>
          </a:p>
        </p:txBody>
      </p:sp>
      <p:pic>
        <p:nvPicPr>
          <p:cNvPr id="2" name="background_full_image" descr="pastel_travel_analytics_dashboard_background.png"/>
          <p:cNvPicPr>
            <a:picLocks noChangeAspect="1"/>
          </p:cNvPicPr>
          <p:nvPr/>
        </p:nvPicPr>
        <p:blipFill>
          <a:blip r:embed="rId3"/>
          <a:stretch>
            <a:fillRect/>
          </a:stretch>
        </p:blipFill>
        <p:spPr>
          <a:xfrm>
            <a:off x="0" y="0"/>
            <a:ext cx="12191695" cy="6858000"/>
          </a:xfrm>
          <a:prstGeom prst="rect">
            <a:avLst/>
          </a:prstGeom>
        </p:spPr>
      </p:pic>
      <p:sp>
        <p:nvSpPr>
          <p:cNvPr id="13" name="content_title"/>
          <p:cNvSpPr txBox="1"/>
          <p:nvPr/>
        </p:nvSpPr>
        <p:spPr>
          <a:xfrm>
            <a:off x="685800" y="502920"/>
            <a:ext cx="10881360" cy="731520"/>
          </a:xfrm>
          <a:prstGeom prst="rect">
            <a:avLst/>
          </a:prstGeom>
          <a:noFill/>
        </p:spPr>
        <p:txBody>
          <a:bodyPr wrap="square" lIns="0" rIns="0">
            <a:spAutoFit/>
          </a:bodyPr>
          <a:lstStyle/>
          <a:p>
            <a:pPr algn="l">
              <a:defRPr sz="4000" b="1">
                <a:solidFill>
                  <a:srgbClr val="0F274E"/>
                </a:solidFill>
                <a:latin typeface="Aptos Display"/>
              </a:defRPr>
            </a:pPr>
            <a:r>
              <a:t>Primary results</a:t>
            </a:r>
          </a:p>
        </p:txBody>
      </p:sp>
      <p:sp>
        <p:nvSpPr>
          <p:cNvPr id="14" name="content_subtitle"/>
          <p:cNvSpPr txBox="1"/>
          <p:nvPr/>
        </p:nvSpPr>
        <p:spPr>
          <a:xfrm>
            <a:off x="2304288" y="1088136"/>
            <a:ext cx="9384792" cy="384048"/>
          </a:xfrm>
          <a:prstGeom prst="rect">
            <a:avLst/>
          </a:prstGeom>
          <a:noFill/>
        </p:spPr>
        <p:txBody>
          <a:bodyPr wrap="none">
            <a:spAutoFit/>
          </a:bodyPr>
          <a:lstStyle/>
          <a:p>
            <a:pPr>
              <a:defRPr sz="1700">
                <a:solidFill>
                  <a:srgbClr val="4B5970"/>
                </a:solidFill>
                <a:latin typeface="Aptos"/>
              </a:defRPr>
            </a:pPr>
            <a:r>
              <a:rPr sz="1800"/>
              <a:t>Mean scores show a grounding-completeness trade-off</a:t>
            </a:r>
          </a:p>
        </p:txBody>
      </p:sp>
      <p:sp>
        <p:nvSpPr>
          <p:cNvPr id="15" name="decor_title_underline"/>
          <p:cNvSpPr/>
          <p:nvPr/>
        </p:nvSpPr>
        <p:spPr>
          <a:xfrm>
            <a:off x="713232" y="1161288"/>
            <a:ext cx="1417320" cy="50292"/>
          </a:xfrm>
          <a:prstGeom prst="rect">
            <a:avLst/>
          </a:prstGeom>
          <a:solidFill>
            <a:srgbClr val="00A29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content_panel"/>
          <p:cNvSpPr/>
          <p:nvPr/>
        </p:nvSpPr>
        <p:spPr>
          <a:xfrm>
            <a:off x="822960" y="1508760"/>
            <a:ext cx="8138160" cy="4069080"/>
          </a:xfrm>
          <a:prstGeom prst="roundRect">
            <a:avLst/>
          </a:prstGeom>
          <a:solidFill>
            <a:srgbClr val="FFFFFF">
              <a:alpha val="98000"/>
            </a:srgbClr>
          </a:solidFill>
          <a:ln w="10160">
            <a:solidFill>
              <a:srgbClr val="BE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9" name="content_chart_primary" descr="primary_results.png"/>
          <p:cNvPicPr>
            <a:picLocks noChangeAspect="1"/>
          </p:cNvPicPr>
          <p:nvPr/>
        </p:nvPicPr>
        <p:blipFill>
          <a:blip r:embed="rId4"/>
          <a:stretch>
            <a:fillRect/>
          </a:stretch>
        </p:blipFill>
        <p:spPr>
          <a:xfrm>
            <a:off x="960120" y="1691640"/>
            <a:ext cx="7818120" cy="3611880"/>
          </a:xfrm>
          <a:prstGeom prst="rect">
            <a:avLst/>
          </a:prstGeom>
        </p:spPr>
      </p:pic>
      <p:sp>
        <p:nvSpPr>
          <p:cNvPr id="20" name="content_panel"/>
          <p:cNvSpPr/>
          <p:nvPr/>
        </p:nvSpPr>
        <p:spPr>
          <a:xfrm>
            <a:off x="9235440" y="1481328"/>
            <a:ext cx="2331720" cy="749808"/>
          </a:xfrm>
          <a:prstGeom prst="roundRect">
            <a:avLst/>
          </a:prstGeom>
          <a:solidFill>
            <a:srgbClr val="FFFFFF">
              <a:alpha val="96000"/>
            </a:srgbClr>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decor_icon_circle"/>
          <p:cNvSpPr/>
          <p:nvPr/>
        </p:nvSpPr>
        <p:spPr>
          <a:xfrm>
            <a:off x="9372600" y="1655064"/>
            <a:ext cx="384048" cy="384048"/>
          </a:xfrm>
          <a:prstGeom prst="ellipse">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decor_icon_text"/>
          <p:cNvSpPr txBox="1"/>
          <p:nvPr/>
        </p:nvSpPr>
        <p:spPr>
          <a:xfrm>
            <a:off x="9372600" y="1677924"/>
            <a:ext cx="384048" cy="365759"/>
          </a:xfrm>
          <a:prstGeom prst="rect">
            <a:avLst/>
          </a:prstGeom>
          <a:noFill/>
        </p:spPr>
        <p:txBody>
          <a:bodyPr wrap="none">
            <a:spAutoFit/>
          </a:bodyPr>
          <a:lstStyle/>
          <a:p>
            <a:pPr algn="ctr"/>
            <a:r>
              <a:rPr sz="1100" b="1">
                <a:solidFill>
                  <a:srgbClr val="1676A4"/>
                </a:solidFill>
                <a:latin typeface="Aptos Display"/>
              </a:rPr>
              <a:t>AI</a:t>
            </a:r>
          </a:p>
        </p:txBody>
      </p:sp>
      <p:sp>
        <p:nvSpPr>
          <p:cNvPr id="23" name="content_text"/>
          <p:cNvSpPr txBox="1"/>
          <p:nvPr/>
        </p:nvSpPr>
        <p:spPr>
          <a:xfrm>
            <a:off x="9857232" y="1627632"/>
            <a:ext cx="1508760" cy="182880"/>
          </a:xfrm>
          <a:prstGeom prst="rect">
            <a:avLst/>
          </a:prstGeom>
          <a:noFill/>
        </p:spPr>
        <p:txBody>
          <a:bodyPr wrap="square" lIns="45720" tIns="27432" rIns="45720" bIns="27432">
            <a:spAutoFit/>
          </a:bodyPr>
          <a:lstStyle/>
          <a:p>
            <a:pPr algn="l">
              <a:defRPr sz="1050" b="0">
                <a:solidFill>
                  <a:srgbClr val="1B2941"/>
                </a:solidFill>
                <a:latin typeface="Aptos"/>
              </a:defRPr>
            </a:pPr>
            <a:r>
              <a:t>Structured pipeline higher on</a:t>
            </a:r>
          </a:p>
        </p:txBody>
      </p:sp>
      <p:sp>
        <p:nvSpPr>
          <p:cNvPr id="24" name="content_text"/>
          <p:cNvSpPr txBox="1"/>
          <p:nvPr/>
        </p:nvSpPr>
        <p:spPr>
          <a:xfrm>
            <a:off x="9857232" y="1984248"/>
            <a:ext cx="1463040" cy="237744"/>
          </a:xfrm>
          <a:prstGeom prst="rect">
            <a:avLst/>
          </a:prstGeom>
          <a:noFill/>
        </p:spPr>
        <p:txBody>
          <a:bodyPr wrap="square" lIns="45720" tIns="27432" rIns="45720" bIns="27432">
            <a:spAutoFit/>
          </a:bodyPr>
          <a:lstStyle/>
          <a:p>
            <a:pPr algn="l">
              <a:defRPr sz="1130" b="1">
                <a:solidFill>
                  <a:srgbClr val="00A29B"/>
                </a:solidFill>
                <a:latin typeface="Aptos"/>
              </a:defRPr>
            </a:pPr>
            <a:r>
              <a:rPr dirty="0"/>
              <a:t>hallucination control</a:t>
            </a:r>
          </a:p>
        </p:txBody>
      </p:sp>
      <p:sp>
        <p:nvSpPr>
          <p:cNvPr id="25" name="content_panel"/>
          <p:cNvSpPr/>
          <p:nvPr/>
        </p:nvSpPr>
        <p:spPr>
          <a:xfrm>
            <a:off x="9235440" y="2459736"/>
            <a:ext cx="2331720" cy="749808"/>
          </a:xfrm>
          <a:prstGeom prst="roundRect">
            <a:avLst/>
          </a:prstGeom>
          <a:solidFill>
            <a:srgbClr val="FFFFFF">
              <a:alpha val="96000"/>
            </a:srgbClr>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decor_icon_circle"/>
          <p:cNvSpPr/>
          <p:nvPr/>
        </p:nvSpPr>
        <p:spPr>
          <a:xfrm>
            <a:off x="9372600" y="2633472"/>
            <a:ext cx="384048" cy="384048"/>
          </a:xfrm>
          <a:prstGeom prst="ellipse">
            <a:avLst/>
          </a:prstGeom>
          <a:solidFill>
            <a:srgbClr val="E7FAF7"/>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decor_icon_text"/>
          <p:cNvSpPr txBox="1"/>
          <p:nvPr/>
        </p:nvSpPr>
        <p:spPr>
          <a:xfrm>
            <a:off x="9372600" y="2656332"/>
            <a:ext cx="384048" cy="365759"/>
          </a:xfrm>
          <a:prstGeom prst="rect">
            <a:avLst/>
          </a:prstGeom>
          <a:noFill/>
        </p:spPr>
        <p:txBody>
          <a:bodyPr wrap="none">
            <a:spAutoFit/>
          </a:bodyPr>
          <a:lstStyle/>
          <a:p>
            <a:pPr algn="ctr"/>
            <a:r>
              <a:rPr sz="1100" b="1">
                <a:solidFill>
                  <a:srgbClr val="1676A4"/>
                </a:solidFill>
                <a:latin typeface="Aptos Display"/>
              </a:rPr>
              <a:t>RESULT</a:t>
            </a:r>
          </a:p>
        </p:txBody>
      </p:sp>
      <p:sp>
        <p:nvSpPr>
          <p:cNvPr id="28" name="content_text"/>
          <p:cNvSpPr txBox="1"/>
          <p:nvPr/>
        </p:nvSpPr>
        <p:spPr>
          <a:xfrm>
            <a:off x="9857232" y="2606040"/>
            <a:ext cx="1508760" cy="182880"/>
          </a:xfrm>
          <a:prstGeom prst="rect">
            <a:avLst/>
          </a:prstGeom>
          <a:noFill/>
        </p:spPr>
        <p:txBody>
          <a:bodyPr wrap="square" lIns="45720" tIns="27432" rIns="45720" bIns="27432">
            <a:spAutoFit/>
          </a:bodyPr>
          <a:lstStyle/>
          <a:p>
            <a:pPr algn="l">
              <a:defRPr sz="1050" b="0">
                <a:solidFill>
                  <a:srgbClr val="1B2941"/>
                </a:solidFill>
                <a:latin typeface="Aptos"/>
              </a:defRPr>
            </a:pPr>
            <a:r>
              <a:t>Structured pipeline slightly higher on</a:t>
            </a:r>
          </a:p>
        </p:txBody>
      </p:sp>
      <p:sp>
        <p:nvSpPr>
          <p:cNvPr id="29" name="content_text"/>
          <p:cNvSpPr txBox="1"/>
          <p:nvPr/>
        </p:nvSpPr>
        <p:spPr>
          <a:xfrm>
            <a:off x="9843516" y="2951479"/>
            <a:ext cx="1463040" cy="237744"/>
          </a:xfrm>
          <a:prstGeom prst="rect">
            <a:avLst/>
          </a:prstGeom>
          <a:noFill/>
        </p:spPr>
        <p:txBody>
          <a:bodyPr wrap="square" lIns="45720" tIns="27432" rIns="45720" bIns="27432">
            <a:spAutoFit/>
          </a:bodyPr>
          <a:lstStyle/>
          <a:p>
            <a:pPr algn="l">
              <a:defRPr sz="1130" b="1">
                <a:solidFill>
                  <a:srgbClr val="6F54C7"/>
                </a:solidFill>
                <a:latin typeface="Aptos"/>
              </a:defRPr>
            </a:pPr>
            <a:r>
              <a:t>overall validity</a:t>
            </a:r>
          </a:p>
        </p:txBody>
      </p:sp>
      <p:sp>
        <p:nvSpPr>
          <p:cNvPr id="30" name="content_panel"/>
          <p:cNvSpPr/>
          <p:nvPr/>
        </p:nvSpPr>
        <p:spPr>
          <a:xfrm>
            <a:off x="9235440" y="3591559"/>
            <a:ext cx="2331720" cy="749808"/>
          </a:xfrm>
          <a:prstGeom prst="roundRect">
            <a:avLst/>
          </a:prstGeom>
          <a:solidFill>
            <a:srgbClr val="FFFFFF">
              <a:alpha val="96000"/>
            </a:srgbClr>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decor_icon_circle"/>
          <p:cNvSpPr/>
          <p:nvPr/>
        </p:nvSpPr>
        <p:spPr>
          <a:xfrm>
            <a:off x="9372600" y="3611880"/>
            <a:ext cx="384048" cy="384048"/>
          </a:xfrm>
          <a:prstGeom prst="ellipse">
            <a:avLst/>
          </a:prstGeom>
          <a:solidFill>
            <a:srgbClr val="E7FAF7"/>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decor_icon_text"/>
          <p:cNvSpPr txBox="1"/>
          <p:nvPr/>
        </p:nvSpPr>
        <p:spPr>
          <a:xfrm>
            <a:off x="9372600" y="3634740"/>
            <a:ext cx="384048" cy="365759"/>
          </a:xfrm>
          <a:prstGeom prst="rect">
            <a:avLst/>
          </a:prstGeom>
          <a:noFill/>
        </p:spPr>
        <p:txBody>
          <a:bodyPr wrap="none">
            <a:spAutoFit/>
          </a:bodyPr>
          <a:lstStyle/>
          <a:p>
            <a:pPr algn="ctr"/>
            <a:r>
              <a:rPr sz="1100" b="1">
                <a:solidFill>
                  <a:srgbClr val="1676A4"/>
                </a:solidFill>
                <a:latin typeface="Aptos Display"/>
              </a:rPr>
              <a:t>BASE</a:t>
            </a:r>
          </a:p>
        </p:txBody>
      </p:sp>
      <p:sp>
        <p:nvSpPr>
          <p:cNvPr id="33" name="content_text"/>
          <p:cNvSpPr txBox="1"/>
          <p:nvPr/>
        </p:nvSpPr>
        <p:spPr>
          <a:xfrm>
            <a:off x="9857232" y="3584448"/>
            <a:ext cx="1508760" cy="182880"/>
          </a:xfrm>
          <a:prstGeom prst="rect">
            <a:avLst/>
          </a:prstGeom>
          <a:noFill/>
        </p:spPr>
        <p:txBody>
          <a:bodyPr wrap="square" lIns="45720" tIns="27432" rIns="45720" bIns="27432">
            <a:spAutoFit/>
          </a:bodyPr>
          <a:lstStyle/>
          <a:p>
            <a:pPr algn="l">
              <a:defRPr sz="1050" b="0">
                <a:solidFill>
                  <a:srgbClr val="1B2941"/>
                </a:solidFill>
                <a:latin typeface="Aptos"/>
              </a:defRPr>
            </a:pPr>
            <a:r>
              <a:t>Baseline higher on</a:t>
            </a:r>
          </a:p>
        </p:txBody>
      </p:sp>
      <p:sp>
        <p:nvSpPr>
          <p:cNvPr id="34" name="content_text"/>
          <p:cNvSpPr txBox="1"/>
          <p:nvPr/>
        </p:nvSpPr>
        <p:spPr>
          <a:xfrm>
            <a:off x="9857232" y="3822192"/>
            <a:ext cx="1463040" cy="237744"/>
          </a:xfrm>
          <a:prstGeom prst="rect">
            <a:avLst/>
          </a:prstGeom>
          <a:noFill/>
        </p:spPr>
        <p:txBody>
          <a:bodyPr wrap="square" lIns="45720" tIns="27432" rIns="45720" bIns="27432">
            <a:spAutoFit/>
          </a:bodyPr>
          <a:lstStyle/>
          <a:p>
            <a:pPr algn="l">
              <a:defRPr sz="1130" b="1">
                <a:solidFill>
                  <a:srgbClr val="1668C4"/>
                </a:solidFill>
                <a:latin typeface="Aptos"/>
              </a:defRPr>
            </a:pPr>
            <a:r>
              <a:t>most completeness and feasibility criteria</a:t>
            </a:r>
          </a:p>
        </p:txBody>
      </p:sp>
      <p:sp>
        <p:nvSpPr>
          <p:cNvPr id="35" name="content_panel"/>
          <p:cNvSpPr/>
          <p:nvPr/>
        </p:nvSpPr>
        <p:spPr>
          <a:xfrm>
            <a:off x="9235440" y="4517136"/>
            <a:ext cx="2331720" cy="749808"/>
          </a:xfrm>
          <a:prstGeom prst="roundRect">
            <a:avLst/>
          </a:prstGeom>
          <a:solidFill>
            <a:srgbClr val="FFFFFF">
              <a:alpha val="96000"/>
            </a:srgbClr>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6" name="decor_icon_circle"/>
          <p:cNvSpPr/>
          <p:nvPr/>
        </p:nvSpPr>
        <p:spPr>
          <a:xfrm>
            <a:off x="9372600" y="4590288"/>
            <a:ext cx="384048" cy="384048"/>
          </a:xfrm>
          <a:prstGeom prst="ellipse">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7" name="decor_icon_text"/>
          <p:cNvSpPr txBox="1"/>
          <p:nvPr/>
        </p:nvSpPr>
        <p:spPr>
          <a:xfrm>
            <a:off x="9372600" y="4613148"/>
            <a:ext cx="384048" cy="365759"/>
          </a:xfrm>
          <a:prstGeom prst="rect">
            <a:avLst/>
          </a:prstGeom>
          <a:noFill/>
        </p:spPr>
        <p:txBody>
          <a:bodyPr wrap="none">
            <a:spAutoFit/>
          </a:bodyPr>
          <a:lstStyle/>
          <a:p>
            <a:pPr algn="ctr"/>
            <a:r>
              <a:rPr sz="1100" b="1">
                <a:solidFill>
                  <a:srgbClr val="1676A4"/>
                </a:solidFill>
                <a:latin typeface="Aptos Display"/>
              </a:rPr>
              <a:t>TIE</a:t>
            </a:r>
          </a:p>
        </p:txBody>
      </p:sp>
      <p:sp>
        <p:nvSpPr>
          <p:cNvPr id="38" name="content_text"/>
          <p:cNvSpPr txBox="1"/>
          <p:nvPr/>
        </p:nvSpPr>
        <p:spPr>
          <a:xfrm>
            <a:off x="9857232" y="4562856"/>
            <a:ext cx="1508760" cy="182880"/>
          </a:xfrm>
          <a:prstGeom prst="rect">
            <a:avLst/>
          </a:prstGeom>
          <a:noFill/>
        </p:spPr>
        <p:txBody>
          <a:bodyPr wrap="square" lIns="45720" tIns="27432" rIns="45720" bIns="27432">
            <a:spAutoFit/>
          </a:bodyPr>
          <a:lstStyle/>
          <a:p>
            <a:pPr algn="l">
              <a:defRPr sz="1050" b="0">
                <a:solidFill>
                  <a:srgbClr val="1B2941"/>
                </a:solidFill>
                <a:latin typeface="Aptos"/>
              </a:defRPr>
            </a:pPr>
            <a:r>
              <a:t>Tied on</a:t>
            </a:r>
          </a:p>
        </p:txBody>
      </p:sp>
      <p:sp>
        <p:nvSpPr>
          <p:cNvPr id="39" name="content_text"/>
          <p:cNvSpPr txBox="1"/>
          <p:nvPr/>
        </p:nvSpPr>
        <p:spPr>
          <a:xfrm>
            <a:off x="9885680" y="4718304"/>
            <a:ext cx="1463040" cy="237744"/>
          </a:xfrm>
          <a:prstGeom prst="rect">
            <a:avLst/>
          </a:prstGeom>
          <a:noFill/>
        </p:spPr>
        <p:txBody>
          <a:bodyPr wrap="square" lIns="45720" tIns="27432" rIns="45720" bIns="27432">
            <a:spAutoFit/>
          </a:bodyPr>
          <a:lstStyle/>
          <a:p>
            <a:pPr algn="l">
              <a:defRPr sz="1130" b="1">
                <a:solidFill>
                  <a:srgbClr val="00A29B"/>
                </a:solidFill>
                <a:latin typeface="Aptos"/>
              </a:defRPr>
            </a:pPr>
            <a:r>
              <a:rPr dirty="0"/>
              <a:t>budget adherence and language consistency</a:t>
            </a:r>
          </a:p>
        </p:txBody>
      </p:sp>
      <p:sp>
        <p:nvSpPr>
          <p:cNvPr id="40" name="content_panel"/>
          <p:cNvSpPr/>
          <p:nvPr/>
        </p:nvSpPr>
        <p:spPr>
          <a:xfrm>
            <a:off x="2057400" y="5715000"/>
            <a:ext cx="6035040" cy="530352"/>
          </a:xfrm>
          <a:prstGeom prst="roundRect">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41" name="content_text"/>
          <p:cNvSpPr txBox="1"/>
          <p:nvPr/>
        </p:nvSpPr>
        <p:spPr>
          <a:xfrm>
            <a:off x="2304288" y="5806440"/>
            <a:ext cx="5532120" cy="192024"/>
          </a:xfrm>
          <a:prstGeom prst="rect">
            <a:avLst/>
          </a:prstGeom>
          <a:noFill/>
        </p:spPr>
        <p:txBody>
          <a:bodyPr wrap="square" lIns="45720" tIns="27432" rIns="45720" bIns="27432">
            <a:spAutoFit/>
          </a:bodyPr>
          <a:lstStyle/>
          <a:p>
            <a:pPr algn="ctr">
              <a:defRPr sz="1300" b="1">
                <a:solidFill>
                  <a:srgbClr val="00A29B"/>
                </a:solidFill>
                <a:latin typeface="Aptos"/>
              </a:defRPr>
            </a:pPr>
            <a:r>
              <a:rPr sz="1200"/>
              <a:t>Key message: structure improved grounding descriptively, but baseline kept more completeness.</a:t>
            </a:r>
          </a:p>
        </p:txBody>
      </p:sp>
      <p:sp>
        <p:nvSpPr>
          <p:cNvPr id="42" name="content_footer"/>
          <p:cNvSpPr txBox="1"/>
          <p:nvPr/>
        </p:nvSpPr>
        <p:spPr>
          <a:xfrm>
            <a:off x="566928" y="6510528"/>
            <a:ext cx="4572000" cy="228600"/>
          </a:xfrm>
          <a:prstGeom prst="rect">
            <a:avLst/>
          </a:prstGeom>
          <a:noFill/>
        </p:spPr>
        <p:txBody>
          <a:bodyPr wrap="square" lIns="45720" tIns="27432" rIns="45720" bIns="27432">
            <a:spAutoFit/>
          </a:bodyPr>
          <a:lstStyle/>
          <a:p>
            <a:pPr algn="l">
              <a:defRPr sz="850" b="0">
                <a:solidFill>
                  <a:srgbClr val="258F97"/>
                </a:solidFill>
                <a:latin typeface="Aptos"/>
              </a:defRPr>
            </a:pPr>
            <a:r>
              <a:t>MSc Data and Artificial Intelligence</a:t>
            </a:r>
          </a:p>
        </p:txBody>
      </p:sp>
      <p:sp>
        <p:nvSpPr>
          <p:cNvPr id="43" name="content_slide_number"/>
          <p:cNvSpPr txBox="1"/>
          <p:nvPr/>
        </p:nvSpPr>
        <p:spPr>
          <a:xfrm>
            <a:off x="11384280" y="6510528"/>
            <a:ext cx="411480" cy="228600"/>
          </a:xfrm>
          <a:prstGeom prst="rect">
            <a:avLst/>
          </a:prstGeom>
          <a:noFill/>
        </p:spPr>
        <p:txBody>
          <a:bodyPr wrap="square" lIns="45720" tIns="27432" rIns="45720" bIns="27432">
            <a:spAutoFit/>
          </a:bodyPr>
          <a:lstStyle/>
          <a:p>
            <a:pPr algn="r">
              <a:defRPr sz="850" b="0">
                <a:solidFill>
                  <a:srgbClr val="76879C"/>
                </a:solidFill>
                <a:latin typeface="Aptos"/>
              </a:defRPr>
            </a:pPr>
            <a:r>
              <a:t>5/12</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ecor_bengali"/>
          <p:cNvSpPr txBox="1"/>
          <p:nvPr/>
        </p:nvSpPr>
        <p:spPr>
          <a:xfrm>
            <a:off x="10012680" y="5742432"/>
            <a:ext cx="411480" cy="320040"/>
          </a:xfrm>
          <a:prstGeom prst="rect">
            <a:avLst/>
          </a:prstGeom>
          <a:noFill/>
        </p:spPr>
        <p:txBody>
          <a:bodyPr wrap="none">
            <a:spAutoFit/>
          </a:bodyPr>
          <a:lstStyle/>
          <a:p>
            <a:pPr algn="ctr">
              <a:defRPr sz="1800">
                <a:solidFill>
                  <a:srgbClr val="BED5EB"/>
                </a:solidFill>
                <a:latin typeface="Nirmala UI"/>
              </a:defRPr>
            </a:pPr>
            <a:r>
              <a:t>ব</a:t>
            </a:r>
          </a:p>
        </p:txBody>
      </p:sp>
      <p:sp>
        <p:nvSpPr>
          <p:cNvPr id="11" name="decor_bengali"/>
          <p:cNvSpPr txBox="1"/>
          <p:nvPr/>
        </p:nvSpPr>
        <p:spPr>
          <a:xfrm>
            <a:off x="1097280" y="5852160"/>
            <a:ext cx="411480" cy="320040"/>
          </a:xfrm>
          <a:prstGeom prst="rect">
            <a:avLst/>
          </a:prstGeom>
          <a:noFill/>
        </p:spPr>
        <p:txBody>
          <a:bodyPr wrap="none">
            <a:spAutoFit/>
          </a:bodyPr>
          <a:lstStyle/>
          <a:p>
            <a:pPr algn="ctr">
              <a:defRPr sz="2200">
                <a:solidFill>
                  <a:srgbClr val="BED5EB"/>
                </a:solidFill>
                <a:latin typeface="Nirmala UI"/>
              </a:defRPr>
            </a:pPr>
            <a:r>
              <a:t>য</a:t>
            </a:r>
          </a:p>
        </p:txBody>
      </p:sp>
      <p:sp>
        <p:nvSpPr>
          <p:cNvPr id="10" name="decor_bengali"/>
          <p:cNvSpPr txBox="1"/>
          <p:nvPr/>
        </p:nvSpPr>
        <p:spPr>
          <a:xfrm>
            <a:off x="11018520" y="4892040"/>
            <a:ext cx="411480" cy="320040"/>
          </a:xfrm>
          <a:prstGeom prst="rect">
            <a:avLst/>
          </a:prstGeom>
          <a:noFill/>
        </p:spPr>
        <p:txBody>
          <a:bodyPr wrap="none">
            <a:spAutoFit/>
          </a:bodyPr>
          <a:lstStyle/>
          <a:p>
            <a:pPr algn="ctr">
              <a:defRPr sz="2200">
                <a:solidFill>
                  <a:srgbClr val="BED5EB"/>
                </a:solidFill>
                <a:latin typeface="Nirmala UI"/>
              </a:defRPr>
            </a:pPr>
            <a:r>
              <a:t>হ</a:t>
            </a:r>
          </a:p>
        </p:txBody>
      </p:sp>
      <p:sp>
        <p:nvSpPr>
          <p:cNvPr id="9" name="decor_bengali"/>
          <p:cNvSpPr txBox="1"/>
          <p:nvPr/>
        </p:nvSpPr>
        <p:spPr>
          <a:xfrm>
            <a:off x="11292840" y="2788920"/>
            <a:ext cx="411480" cy="320040"/>
          </a:xfrm>
          <a:prstGeom prst="rect">
            <a:avLst/>
          </a:prstGeom>
          <a:noFill/>
        </p:spPr>
        <p:txBody>
          <a:bodyPr wrap="none">
            <a:spAutoFit/>
          </a:bodyPr>
          <a:lstStyle/>
          <a:p>
            <a:pPr algn="ctr">
              <a:defRPr sz="2400">
                <a:solidFill>
                  <a:srgbClr val="BED5EB"/>
                </a:solidFill>
                <a:latin typeface="Nirmala UI"/>
              </a:defRPr>
            </a:pPr>
            <a:r>
              <a:t>স</a:t>
            </a:r>
          </a:p>
        </p:txBody>
      </p:sp>
      <p:sp>
        <p:nvSpPr>
          <p:cNvPr id="8" name="decor_bengali"/>
          <p:cNvSpPr txBox="1"/>
          <p:nvPr/>
        </p:nvSpPr>
        <p:spPr>
          <a:xfrm>
            <a:off x="10927080" y="1371600"/>
            <a:ext cx="411480" cy="320040"/>
          </a:xfrm>
          <a:prstGeom prst="rect">
            <a:avLst/>
          </a:prstGeom>
          <a:noFill/>
        </p:spPr>
        <p:txBody>
          <a:bodyPr wrap="none">
            <a:spAutoFit/>
          </a:bodyPr>
          <a:lstStyle/>
          <a:p>
            <a:pPr algn="ctr">
              <a:defRPr sz="2000">
                <a:solidFill>
                  <a:srgbClr val="BED5EB"/>
                </a:solidFill>
                <a:latin typeface="Nirmala UI"/>
              </a:defRPr>
            </a:pPr>
            <a:r>
              <a:t>র</a:t>
            </a:r>
          </a:p>
        </p:txBody>
      </p:sp>
      <p:sp>
        <p:nvSpPr>
          <p:cNvPr id="7" name="decor_bengali"/>
          <p:cNvSpPr txBox="1"/>
          <p:nvPr/>
        </p:nvSpPr>
        <p:spPr>
          <a:xfrm>
            <a:off x="11201400" y="502920"/>
            <a:ext cx="411480" cy="320040"/>
          </a:xfrm>
          <a:prstGeom prst="rect">
            <a:avLst/>
          </a:prstGeom>
          <a:noFill/>
        </p:spPr>
        <p:txBody>
          <a:bodyPr wrap="none">
            <a:spAutoFit/>
          </a:bodyPr>
          <a:lstStyle/>
          <a:p>
            <a:pPr algn="ctr">
              <a:defRPr sz="1800">
                <a:solidFill>
                  <a:srgbClr val="BED5EB"/>
                </a:solidFill>
                <a:latin typeface="Nirmala UI"/>
              </a:defRPr>
            </a:pPr>
            <a:r>
              <a:t>ম</a:t>
            </a:r>
          </a:p>
        </p:txBody>
      </p:sp>
      <p:sp>
        <p:nvSpPr>
          <p:cNvPr id="6" name="decor_bengali"/>
          <p:cNvSpPr txBox="1"/>
          <p:nvPr/>
        </p:nvSpPr>
        <p:spPr>
          <a:xfrm>
            <a:off x="384048" y="4572000"/>
            <a:ext cx="411480" cy="320040"/>
          </a:xfrm>
          <a:prstGeom prst="rect">
            <a:avLst/>
          </a:prstGeom>
          <a:noFill/>
        </p:spPr>
        <p:txBody>
          <a:bodyPr wrap="none">
            <a:spAutoFit/>
          </a:bodyPr>
          <a:lstStyle/>
          <a:p>
            <a:pPr algn="ctr">
              <a:defRPr sz="1800">
                <a:solidFill>
                  <a:srgbClr val="BED5EB"/>
                </a:solidFill>
                <a:latin typeface="Nirmala UI"/>
              </a:defRPr>
            </a:pPr>
            <a:r>
              <a:t>প</a:t>
            </a:r>
          </a:p>
        </p:txBody>
      </p:sp>
      <p:sp>
        <p:nvSpPr>
          <p:cNvPr id="5" name="decor_bengali"/>
          <p:cNvSpPr txBox="1"/>
          <p:nvPr/>
        </p:nvSpPr>
        <p:spPr>
          <a:xfrm>
            <a:off x="182880" y="2560320"/>
            <a:ext cx="411480" cy="320040"/>
          </a:xfrm>
          <a:prstGeom prst="rect">
            <a:avLst/>
          </a:prstGeom>
          <a:noFill/>
        </p:spPr>
        <p:txBody>
          <a:bodyPr wrap="none">
            <a:spAutoFit/>
          </a:bodyPr>
          <a:lstStyle/>
          <a:p>
            <a:pPr algn="ctr">
              <a:defRPr sz="2200">
                <a:solidFill>
                  <a:srgbClr val="BED5EB"/>
                </a:solidFill>
                <a:latin typeface="Nirmala UI"/>
              </a:defRPr>
            </a:pPr>
            <a:r>
              <a:t>ন</a:t>
            </a:r>
          </a:p>
        </p:txBody>
      </p:sp>
      <p:sp>
        <p:nvSpPr>
          <p:cNvPr id="4" name="decor_bengali"/>
          <p:cNvSpPr txBox="1"/>
          <p:nvPr/>
        </p:nvSpPr>
        <p:spPr>
          <a:xfrm>
            <a:off x="457200" y="1417320"/>
            <a:ext cx="411480" cy="320040"/>
          </a:xfrm>
          <a:prstGeom prst="rect">
            <a:avLst/>
          </a:prstGeom>
          <a:noFill/>
        </p:spPr>
        <p:txBody>
          <a:bodyPr wrap="none">
            <a:spAutoFit/>
          </a:bodyPr>
          <a:lstStyle/>
          <a:p>
            <a:pPr algn="ctr">
              <a:defRPr sz="2400">
                <a:solidFill>
                  <a:srgbClr val="BED5EB"/>
                </a:solidFill>
                <a:latin typeface="Nirmala UI"/>
              </a:defRPr>
            </a:pPr>
            <a:r>
              <a:t>ত</a:t>
            </a:r>
          </a:p>
        </p:txBody>
      </p:sp>
      <p:sp>
        <p:nvSpPr>
          <p:cNvPr id="3" name="decor_bengali"/>
          <p:cNvSpPr txBox="1"/>
          <p:nvPr/>
        </p:nvSpPr>
        <p:spPr>
          <a:xfrm>
            <a:off x="228600" y="411480"/>
            <a:ext cx="411480" cy="320040"/>
          </a:xfrm>
          <a:prstGeom prst="rect">
            <a:avLst/>
          </a:prstGeom>
          <a:noFill/>
        </p:spPr>
        <p:txBody>
          <a:bodyPr wrap="none">
            <a:spAutoFit/>
          </a:bodyPr>
          <a:lstStyle/>
          <a:p>
            <a:pPr algn="ctr">
              <a:defRPr sz="1800">
                <a:solidFill>
                  <a:srgbClr val="BED5EB"/>
                </a:solidFill>
                <a:latin typeface="Nirmala UI"/>
              </a:defRPr>
            </a:pPr>
            <a:r>
              <a:t>চ</a:t>
            </a:r>
          </a:p>
        </p:txBody>
      </p:sp>
      <p:pic>
        <p:nvPicPr>
          <p:cNvPr id="2" name="background_full_image" descr="pastel_travel_analytics_dashboard_background.png"/>
          <p:cNvPicPr>
            <a:picLocks noChangeAspect="1"/>
          </p:cNvPicPr>
          <p:nvPr/>
        </p:nvPicPr>
        <p:blipFill>
          <a:blip r:embed="rId3"/>
          <a:stretch>
            <a:fillRect/>
          </a:stretch>
        </p:blipFill>
        <p:spPr>
          <a:xfrm>
            <a:off x="0" y="0"/>
            <a:ext cx="12191695" cy="6858000"/>
          </a:xfrm>
          <a:prstGeom prst="rect">
            <a:avLst/>
          </a:prstGeom>
        </p:spPr>
      </p:pic>
      <p:sp>
        <p:nvSpPr>
          <p:cNvPr id="13" name="content_title"/>
          <p:cNvSpPr txBox="1"/>
          <p:nvPr/>
        </p:nvSpPr>
        <p:spPr>
          <a:xfrm>
            <a:off x="685800" y="502920"/>
            <a:ext cx="10881360" cy="731520"/>
          </a:xfrm>
          <a:prstGeom prst="rect">
            <a:avLst/>
          </a:prstGeom>
          <a:noFill/>
        </p:spPr>
        <p:txBody>
          <a:bodyPr wrap="square" lIns="0" rIns="0">
            <a:spAutoFit/>
          </a:bodyPr>
          <a:lstStyle/>
          <a:p>
            <a:pPr algn="l">
              <a:defRPr sz="3500" b="1">
                <a:solidFill>
                  <a:srgbClr val="0F274E"/>
                </a:solidFill>
                <a:latin typeface="Aptos Display"/>
              </a:defRPr>
            </a:pPr>
            <a:r>
              <a:t>What the results actually mean</a:t>
            </a:r>
          </a:p>
        </p:txBody>
      </p:sp>
      <p:sp>
        <p:nvSpPr>
          <p:cNvPr id="14" name="content_subtitle"/>
          <p:cNvSpPr txBox="1"/>
          <p:nvPr/>
        </p:nvSpPr>
        <p:spPr>
          <a:xfrm>
            <a:off x="713232" y="1193292"/>
            <a:ext cx="10789920" cy="384048"/>
          </a:xfrm>
          <a:prstGeom prst="rect">
            <a:avLst/>
          </a:prstGeom>
          <a:noFill/>
        </p:spPr>
        <p:txBody>
          <a:bodyPr wrap="none">
            <a:spAutoFit/>
          </a:bodyPr>
          <a:lstStyle/>
          <a:p>
            <a:pPr>
              <a:defRPr sz="1700">
                <a:solidFill>
                  <a:srgbClr val="4B5970"/>
                </a:solidFill>
                <a:latin typeface="Aptos"/>
              </a:defRPr>
            </a:pPr>
            <a:r>
              <a:rPr dirty="0"/>
              <a:t>The structured pipeline changed the error profile.</a:t>
            </a:r>
          </a:p>
        </p:txBody>
      </p:sp>
      <p:sp>
        <p:nvSpPr>
          <p:cNvPr id="15" name="decor_title_underline"/>
          <p:cNvSpPr/>
          <p:nvPr/>
        </p:nvSpPr>
        <p:spPr>
          <a:xfrm>
            <a:off x="713232" y="1161288"/>
            <a:ext cx="1417320" cy="50292"/>
          </a:xfrm>
          <a:prstGeom prst="rect">
            <a:avLst/>
          </a:prstGeom>
          <a:solidFill>
            <a:srgbClr val="00A29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6" name="decor_sticker_clipboard" descr="clipboard.png"/>
          <p:cNvPicPr>
            <a:picLocks noChangeAspect="1"/>
          </p:cNvPicPr>
          <p:nvPr/>
        </p:nvPicPr>
        <p:blipFill>
          <a:blip r:embed="rId4"/>
          <a:stretch>
            <a:fillRect/>
          </a:stretch>
        </p:blipFill>
        <p:spPr>
          <a:xfrm rot="180000">
            <a:off x="9738360" y="4297680"/>
            <a:ext cx="685800" cy="717279"/>
          </a:xfrm>
          <a:prstGeom prst="rect">
            <a:avLst/>
          </a:prstGeom>
        </p:spPr>
      </p:pic>
      <p:sp>
        <p:nvSpPr>
          <p:cNvPr id="18" name="content_panel"/>
          <p:cNvSpPr/>
          <p:nvPr/>
        </p:nvSpPr>
        <p:spPr>
          <a:xfrm>
            <a:off x="868680" y="1600200"/>
            <a:ext cx="3886200" cy="1874519"/>
          </a:xfrm>
          <a:prstGeom prst="roundRect">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decor_icon_circle"/>
          <p:cNvSpPr/>
          <p:nvPr/>
        </p:nvSpPr>
        <p:spPr>
          <a:xfrm>
            <a:off x="1051560" y="1828800"/>
            <a:ext cx="457200" cy="457200"/>
          </a:xfrm>
          <a:prstGeom prst="ellipse">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decor_icon_text"/>
          <p:cNvSpPr txBox="1"/>
          <p:nvPr/>
        </p:nvSpPr>
        <p:spPr>
          <a:xfrm>
            <a:off x="1051560" y="1851660"/>
            <a:ext cx="457200" cy="438912"/>
          </a:xfrm>
          <a:prstGeom prst="rect">
            <a:avLst/>
          </a:prstGeom>
          <a:noFill/>
        </p:spPr>
        <p:txBody>
          <a:bodyPr wrap="none">
            <a:spAutoFit/>
          </a:bodyPr>
          <a:lstStyle/>
          <a:p>
            <a:pPr algn="ctr"/>
            <a:r>
              <a:rPr sz="1100" b="1">
                <a:solidFill>
                  <a:srgbClr val="1676A4"/>
                </a:solidFill>
                <a:latin typeface="Aptos Display"/>
              </a:rPr>
              <a:t>CHECK</a:t>
            </a:r>
          </a:p>
        </p:txBody>
      </p:sp>
      <p:sp>
        <p:nvSpPr>
          <p:cNvPr id="21" name="content_text"/>
          <p:cNvSpPr txBox="1"/>
          <p:nvPr/>
        </p:nvSpPr>
        <p:spPr>
          <a:xfrm>
            <a:off x="1627632" y="1783080"/>
            <a:ext cx="2743200" cy="256032"/>
          </a:xfrm>
          <a:prstGeom prst="rect">
            <a:avLst/>
          </a:prstGeom>
          <a:noFill/>
        </p:spPr>
        <p:txBody>
          <a:bodyPr wrap="square" lIns="45720" tIns="27432" rIns="45720" bIns="27432">
            <a:spAutoFit/>
          </a:bodyPr>
          <a:lstStyle/>
          <a:p>
            <a:pPr algn="l">
              <a:defRPr sz="1500" b="1">
                <a:solidFill>
                  <a:srgbClr val="00A29B"/>
                </a:solidFill>
                <a:latin typeface="Aptos"/>
              </a:defRPr>
            </a:pPr>
            <a:r>
              <a:rPr dirty="0"/>
              <a:t>Where the structured pipeline helped</a:t>
            </a:r>
          </a:p>
        </p:txBody>
      </p:sp>
      <p:sp>
        <p:nvSpPr>
          <p:cNvPr id="22" name="content_bullets"/>
          <p:cNvSpPr txBox="1"/>
          <p:nvPr/>
        </p:nvSpPr>
        <p:spPr>
          <a:xfrm>
            <a:off x="1597152" y="2356104"/>
            <a:ext cx="2743200" cy="960120"/>
          </a:xfrm>
          <a:prstGeom prst="rect">
            <a:avLst/>
          </a:prstGeom>
          <a:noFill/>
        </p:spPr>
        <p:txBody>
          <a:bodyPr wrap="square" lIns="73152" rIns="36576">
            <a:spAutoFit/>
          </a:bodyPr>
          <a:lstStyle/>
          <a:p>
            <a:pPr>
              <a:spcAft>
                <a:spcPts val="900"/>
              </a:spcAft>
              <a:defRPr sz="1080">
                <a:solidFill>
                  <a:srgbClr val="1B2941"/>
                </a:solidFill>
                <a:latin typeface="Aptos"/>
              </a:defRPr>
            </a:pPr>
            <a:r>
              <a:rPr sz="1400"/>
              <a:t>•  Better hallucination control</a:t>
            </a:r>
          </a:p>
          <a:p>
            <a:r>
              <a:rPr sz="1400"/>
              <a:t>•  Slightly higher holistic overall validity</a:t>
            </a:r>
          </a:p>
        </p:txBody>
      </p:sp>
      <p:sp>
        <p:nvSpPr>
          <p:cNvPr id="23" name="content_panel"/>
          <p:cNvSpPr/>
          <p:nvPr/>
        </p:nvSpPr>
        <p:spPr>
          <a:xfrm>
            <a:off x="868680" y="3749039"/>
            <a:ext cx="3886200" cy="1508760"/>
          </a:xfrm>
          <a:prstGeom prst="roundRect">
            <a:avLst/>
          </a:prstGeom>
          <a:solidFill>
            <a:srgbClr val="FEEFF6"/>
          </a:solidFill>
          <a:ln w="10160">
            <a:solidFill>
              <a:srgbClr val="DB5EA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decor_icon_circle"/>
          <p:cNvSpPr/>
          <p:nvPr/>
        </p:nvSpPr>
        <p:spPr>
          <a:xfrm>
            <a:off x="1051560" y="3977639"/>
            <a:ext cx="457200" cy="457200"/>
          </a:xfrm>
          <a:prstGeom prst="ellipse">
            <a:avLst/>
          </a:prstGeom>
          <a:solidFill>
            <a:srgbClr val="FEEFF6"/>
          </a:solidFill>
          <a:ln w="10160">
            <a:solidFill>
              <a:srgbClr val="DB5EA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decor_icon_text"/>
          <p:cNvSpPr txBox="1"/>
          <p:nvPr/>
        </p:nvSpPr>
        <p:spPr>
          <a:xfrm>
            <a:off x="1051560" y="4000500"/>
            <a:ext cx="457200" cy="438912"/>
          </a:xfrm>
          <a:prstGeom prst="rect">
            <a:avLst/>
          </a:prstGeom>
          <a:noFill/>
        </p:spPr>
        <p:txBody>
          <a:bodyPr wrap="none">
            <a:spAutoFit/>
          </a:bodyPr>
          <a:lstStyle/>
          <a:p>
            <a:pPr algn="ctr"/>
            <a:r>
              <a:rPr sz="1100" b="1">
                <a:solidFill>
                  <a:srgbClr val="1676A4"/>
                </a:solidFill>
                <a:latin typeface="Aptos Display"/>
              </a:rPr>
              <a:t>TRADE</a:t>
            </a:r>
          </a:p>
        </p:txBody>
      </p:sp>
      <p:sp>
        <p:nvSpPr>
          <p:cNvPr id="26" name="content_text"/>
          <p:cNvSpPr txBox="1"/>
          <p:nvPr/>
        </p:nvSpPr>
        <p:spPr>
          <a:xfrm>
            <a:off x="1627632" y="3931920"/>
            <a:ext cx="2743200" cy="256032"/>
          </a:xfrm>
          <a:prstGeom prst="rect">
            <a:avLst/>
          </a:prstGeom>
          <a:noFill/>
        </p:spPr>
        <p:txBody>
          <a:bodyPr wrap="square" lIns="45720" tIns="27432" rIns="45720" bIns="27432">
            <a:spAutoFit/>
          </a:bodyPr>
          <a:lstStyle/>
          <a:p>
            <a:pPr algn="l">
              <a:defRPr sz="1500" b="1">
                <a:solidFill>
                  <a:srgbClr val="DB5EA2"/>
                </a:solidFill>
                <a:latin typeface="Aptos"/>
              </a:defRPr>
            </a:pPr>
            <a:r>
              <a:t>Where it lost detail</a:t>
            </a:r>
          </a:p>
        </p:txBody>
      </p:sp>
      <p:sp>
        <p:nvSpPr>
          <p:cNvPr id="27" name="content_bullets"/>
          <p:cNvSpPr txBox="1"/>
          <p:nvPr/>
        </p:nvSpPr>
        <p:spPr>
          <a:xfrm>
            <a:off x="1645920" y="4315968"/>
            <a:ext cx="2743200" cy="777240"/>
          </a:xfrm>
          <a:prstGeom prst="rect">
            <a:avLst/>
          </a:prstGeom>
          <a:noFill/>
        </p:spPr>
        <p:txBody>
          <a:bodyPr wrap="square" lIns="73152" rIns="36576">
            <a:spAutoFit/>
          </a:bodyPr>
          <a:lstStyle/>
          <a:p>
            <a:pPr>
              <a:spcAft>
                <a:spcPts val="900"/>
              </a:spcAft>
              <a:defRPr sz="1080">
                <a:solidFill>
                  <a:srgbClr val="1B2941"/>
                </a:solidFill>
                <a:latin typeface="Aptos"/>
              </a:defRPr>
            </a:pPr>
            <a:r>
              <a:t>•  Lower accommodation support</a:t>
            </a:r>
          </a:p>
          <a:p>
            <a:pPr>
              <a:spcAft>
                <a:spcPts val="900"/>
              </a:spcAft>
              <a:defRPr sz="1080">
                <a:solidFill>
                  <a:srgbClr val="1B2941"/>
                </a:solidFill>
                <a:latin typeface="Aptos"/>
              </a:defRPr>
            </a:pPr>
            <a:r>
              <a:t>•  Lower itinerary completeness</a:t>
            </a:r>
          </a:p>
          <a:p>
            <a:pPr>
              <a:spcAft>
                <a:spcPts val="900"/>
              </a:spcAft>
              <a:defRPr sz="1080">
                <a:solidFill>
                  <a:srgbClr val="1B2941"/>
                </a:solidFill>
                <a:latin typeface="Aptos"/>
              </a:defRPr>
            </a:pPr>
            <a:r>
              <a:t>•  Some constraint satisfaction trade-offs</a:t>
            </a:r>
          </a:p>
        </p:txBody>
      </p:sp>
      <p:sp>
        <p:nvSpPr>
          <p:cNvPr id="28" name="content_panel"/>
          <p:cNvSpPr/>
          <p:nvPr/>
        </p:nvSpPr>
        <p:spPr>
          <a:xfrm>
            <a:off x="5074920" y="1325880"/>
            <a:ext cx="6080760" cy="4251960"/>
          </a:xfrm>
          <a:prstGeom prst="roundRect">
            <a:avLst/>
          </a:prstGeom>
          <a:solidFill>
            <a:srgbClr val="FFFFFF">
              <a:alpha val="98000"/>
            </a:srgbClr>
          </a:solidFill>
          <a:ln w="10160">
            <a:solidFill>
              <a:srgbClr val="BE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29" name="content_chart_diff" descr="difference_chart.png"/>
          <p:cNvPicPr>
            <a:picLocks noChangeAspect="1"/>
          </p:cNvPicPr>
          <p:nvPr/>
        </p:nvPicPr>
        <p:blipFill>
          <a:blip r:embed="rId5"/>
          <a:stretch>
            <a:fillRect/>
          </a:stretch>
        </p:blipFill>
        <p:spPr>
          <a:xfrm>
            <a:off x="5257800" y="1600200"/>
            <a:ext cx="5715000" cy="3566160"/>
          </a:xfrm>
          <a:prstGeom prst="rect">
            <a:avLst/>
          </a:prstGeom>
        </p:spPr>
      </p:pic>
      <p:sp>
        <p:nvSpPr>
          <p:cNvPr id="30" name="content_panel"/>
          <p:cNvSpPr/>
          <p:nvPr/>
        </p:nvSpPr>
        <p:spPr>
          <a:xfrm>
            <a:off x="3657600" y="5760719"/>
            <a:ext cx="4927600" cy="585217"/>
          </a:xfrm>
          <a:prstGeom prst="roundRect">
            <a:avLst/>
          </a:prstGeom>
          <a:solidFill>
            <a:srgbClr val="F3EFFF"/>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content_text"/>
          <p:cNvSpPr txBox="1"/>
          <p:nvPr/>
        </p:nvSpPr>
        <p:spPr>
          <a:xfrm>
            <a:off x="3840480" y="5843016"/>
            <a:ext cx="4480560" cy="182880"/>
          </a:xfrm>
          <a:prstGeom prst="rect">
            <a:avLst/>
          </a:prstGeom>
          <a:noFill/>
        </p:spPr>
        <p:txBody>
          <a:bodyPr wrap="square" lIns="45720" tIns="27432" rIns="45720" bIns="27432">
            <a:spAutoFit/>
          </a:bodyPr>
          <a:lstStyle/>
          <a:p>
            <a:pPr algn="ctr">
              <a:defRPr sz="1250" b="1">
                <a:solidFill>
                  <a:srgbClr val="6F54C7"/>
                </a:solidFill>
                <a:latin typeface="Aptos"/>
              </a:defRPr>
            </a:pPr>
            <a:r>
              <a:t>Main interpretation: greater grounding, but some loss of completeness.</a:t>
            </a:r>
          </a:p>
        </p:txBody>
      </p:sp>
      <p:sp>
        <p:nvSpPr>
          <p:cNvPr id="32" name="content_footer"/>
          <p:cNvSpPr txBox="1"/>
          <p:nvPr/>
        </p:nvSpPr>
        <p:spPr>
          <a:xfrm>
            <a:off x="566928" y="6510528"/>
            <a:ext cx="4572000" cy="228600"/>
          </a:xfrm>
          <a:prstGeom prst="rect">
            <a:avLst/>
          </a:prstGeom>
          <a:noFill/>
        </p:spPr>
        <p:txBody>
          <a:bodyPr wrap="square" lIns="45720" tIns="27432" rIns="45720" bIns="27432">
            <a:spAutoFit/>
          </a:bodyPr>
          <a:lstStyle/>
          <a:p>
            <a:pPr algn="l">
              <a:defRPr sz="850" b="0">
                <a:solidFill>
                  <a:srgbClr val="258F97"/>
                </a:solidFill>
                <a:latin typeface="Aptos"/>
              </a:defRPr>
            </a:pPr>
            <a:r>
              <a:t>MSc Data and Artificial Intelligence</a:t>
            </a:r>
          </a:p>
        </p:txBody>
      </p:sp>
      <p:sp>
        <p:nvSpPr>
          <p:cNvPr id="33" name="content_slide_number"/>
          <p:cNvSpPr txBox="1"/>
          <p:nvPr/>
        </p:nvSpPr>
        <p:spPr>
          <a:xfrm>
            <a:off x="11384280" y="6510528"/>
            <a:ext cx="411480" cy="228600"/>
          </a:xfrm>
          <a:prstGeom prst="rect">
            <a:avLst/>
          </a:prstGeom>
          <a:noFill/>
        </p:spPr>
        <p:txBody>
          <a:bodyPr wrap="square" lIns="45720" tIns="27432" rIns="45720" bIns="27432">
            <a:spAutoFit/>
          </a:bodyPr>
          <a:lstStyle/>
          <a:p>
            <a:pPr algn="r">
              <a:defRPr sz="850" b="0">
                <a:solidFill>
                  <a:srgbClr val="76879C"/>
                </a:solidFill>
                <a:latin typeface="Aptos"/>
              </a:defRPr>
            </a:pPr>
            <a:r>
              <a:t>6/12</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ecor_bengali"/>
          <p:cNvSpPr txBox="1"/>
          <p:nvPr/>
        </p:nvSpPr>
        <p:spPr>
          <a:xfrm>
            <a:off x="10012680" y="5742432"/>
            <a:ext cx="411480" cy="320040"/>
          </a:xfrm>
          <a:prstGeom prst="rect">
            <a:avLst/>
          </a:prstGeom>
          <a:noFill/>
        </p:spPr>
        <p:txBody>
          <a:bodyPr wrap="none">
            <a:spAutoFit/>
          </a:bodyPr>
          <a:lstStyle/>
          <a:p>
            <a:pPr algn="ctr">
              <a:defRPr sz="1800">
                <a:solidFill>
                  <a:srgbClr val="BED5EB"/>
                </a:solidFill>
                <a:latin typeface="Nirmala UI"/>
              </a:defRPr>
            </a:pPr>
            <a:r>
              <a:t>ল</a:t>
            </a:r>
          </a:p>
        </p:txBody>
      </p:sp>
      <p:sp>
        <p:nvSpPr>
          <p:cNvPr id="11" name="decor_bengali"/>
          <p:cNvSpPr txBox="1"/>
          <p:nvPr/>
        </p:nvSpPr>
        <p:spPr>
          <a:xfrm>
            <a:off x="1097280" y="5852160"/>
            <a:ext cx="411480" cy="320040"/>
          </a:xfrm>
          <a:prstGeom prst="rect">
            <a:avLst/>
          </a:prstGeom>
          <a:noFill/>
        </p:spPr>
        <p:txBody>
          <a:bodyPr wrap="none">
            <a:spAutoFit/>
          </a:bodyPr>
          <a:lstStyle/>
          <a:p>
            <a:pPr algn="ctr">
              <a:defRPr sz="2000">
                <a:solidFill>
                  <a:srgbClr val="BED5EB"/>
                </a:solidFill>
                <a:latin typeface="Nirmala UI"/>
              </a:defRPr>
            </a:pPr>
            <a:r>
              <a:t>ব</a:t>
            </a:r>
          </a:p>
        </p:txBody>
      </p:sp>
      <p:sp>
        <p:nvSpPr>
          <p:cNvPr id="10" name="decor_bengali"/>
          <p:cNvSpPr txBox="1"/>
          <p:nvPr/>
        </p:nvSpPr>
        <p:spPr>
          <a:xfrm>
            <a:off x="11018520" y="4892040"/>
            <a:ext cx="411480" cy="320040"/>
          </a:xfrm>
          <a:prstGeom prst="rect">
            <a:avLst/>
          </a:prstGeom>
          <a:noFill/>
        </p:spPr>
        <p:txBody>
          <a:bodyPr wrap="none">
            <a:spAutoFit/>
          </a:bodyPr>
          <a:lstStyle/>
          <a:p>
            <a:pPr algn="ctr">
              <a:defRPr sz="1800">
                <a:solidFill>
                  <a:srgbClr val="BED5EB"/>
                </a:solidFill>
                <a:latin typeface="Nirmala UI"/>
              </a:defRPr>
            </a:pPr>
            <a:r>
              <a:t>য</a:t>
            </a:r>
          </a:p>
        </p:txBody>
      </p:sp>
      <p:sp>
        <p:nvSpPr>
          <p:cNvPr id="9" name="decor_bengali"/>
          <p:cNvSpPr txBox="1"/>
          <p:nvPr/>
        </p:nvSpPr>
        <p:spPr>
          <a:xfrm>
            <a:off x="11292840" y="2788920"/>
            <a:ext cx="411480" cy="320040"/>
          </a:xfrm>
          <a:prstGeom prst="rect">
            <a:avLst/>
          </a:prstGeom>
          <a:noFill/>
        </p:spPr>
        <p:txBody>
          <a:bodyPr wrap="none">
            <a:spAutoFit/>
          </a:bodyPr>
          <a:lstStyle/>
          <a:p>
            <a:pPr algn="ctr">
              <a:defRPr sz="2200">
                <a:solidFill>
                  <a:srgbClr val="BED5EB"/>
                </a:solidFill>
                <a:latin typeface="Nirmala UI"/>
              </a:defRPr>
            </a:pPr>
            <a:r>
              <a:t>হ</a:t>
            </a:r>
          </a:p>
        </p:txBody>
      </p:sp>
      <p:sp>
        <p:nvSpPr>
          <p:cNvPr id="8" name="decor_bengali"/>
          <p:cNvSpPr txBox="1"/>
          <p:nvPr/>
        </p:nvSpPr>
        <p:spPr>
          <a:xfrm>
            <a:off x="10927080" y="1371600"/>
            <a:ext cx="411480" cy="320040"/>
          </a:xfrm>
          <a:prstGeom prst="rect">
            <a:avLst/>
          </a:prstGeom>
          <a:noFill/>
        </p:spPr>
        <p:txBody>
          <a:bodyPr wrap="none">
            <a:spAutoFit/>
          </a:bodyPr>
          <a:lstStyle/>
          <a:p>
            <a:pPr algn="ctr">
              <a:defRPr sz="1800">
                <a:solidFill>
                  <a:srgbClr val="BED5EB"/>
                </a:solidFill>
                <a:latin typeface="Nirmala UI"/>
              </a:defRPr>
            </a:pPr>
            <a:r>
              <a:t>স</a:t>
            </a:r>
          </a:p>
        </p:txBody>
      </p:sp>
      <p:sp>
        <p:nvSpPr>
          <p:cNvPr id="7" name="decor_bengali"/>
          <p:cNvSpPr txBox="1"/>
          <p:nvPr/>
        </p:nvSpPr>
        <p:spPr>
          <a:xfrm>
            <a:off x="11201400" y="502920"/>
            <a:ext cx="411480" cy="320040"/>
          </a:xfrm>
          <a:prstGeom prst="rect">
            <a:avLst/>
          </a:prstGeom>
          <a:noFill/>
        </p:spPr>
        <p:txBody>
          <a:bodyPr wrap="none">
            <a:spAutoFit/>
          </a:bodyPr>
          <a:lstStyle/>
          <a:p>
            <a:pPr algn="ctr">
              <a:defRPr sz="1800">
                <a:solidFill>
                  <a:srgbClr val="BED5EB"/>
                </a:solidFill>
                <a:latin typeface="Nirmala UI"/>
              </a:defRPr>
            </a:pPr>
            <a:r>
              <a:t>র</a:t>
            </a:r>
          </a:p>
        </p:txBody>
      </p:sp>
      <p:sp>
        <p:nvSpPr>
          <p:cNvPr id="6" name="decor_bengali"/>
          <p:cNvSpPr txBox="1"/>
          <p:nvPr/>
        </p:nvSpPr>
        <p:spPr>
          <a:xfrm>
            <a:off x="384048" y="4572000"/>
            <a:ext cx="411480" cy="320040"/>
          </a:xfrm>
          <a:prstGeom prst="rect">
            <a:avLst/>
          </a:prstGeom>
          <a:noFill/>
        </p:spPr>
        <p:txBody>
          <a:bodyPr wrap="none">
            <a:spAutoFit/>
          </a:bodyPr>
          <a:lstStyle/>
          <a:p>
            <a:pPr algn="ctr">
              <a:defRPr sz="1800">
                <a:solidFill>
                  <a:srgbClr val="BED5EB"/>
                </a:solidFill>
                <a:latin typeface="Nirmala UI"/>
              </a:defRPr>
            </a:pPr>
            <a:r>
              <a:t>ম</a:t>
            </a:r>
          </a:p>
        </p:txBody>
      </p:sp>
      <p:sp>
        <p:nvSpPr>
          <p:cNvPr id="5" name="decor_bengali"/>
          <p:cNvSpPr txBox="1"/>
          <p:nvPr/>
        </p:nvSpPr>
        <p:spPr>
          <a:xfrm>
            <a:off x="182880" y="2560320"/>
            <a:ext cx="411480" cy="320040"/>
          </a:xfrm>
          <a:prstGeom prst="rect">
            <a:avLst/>
          </a:prstGeom>
          <a:noFill/>
        </p:spPr>
        <p:txBody>
          <a:bodyPr wrap="none">
            <a:spAutoFit/>
          </a:bodyPr>
          <a:lstStyle/>
          <a:p>
            <a:pPr algn="ctr">
              <a:defRPr sz="2400">
                <a:solidFill>
                  <a:srgbClr val="BED5EB"/>
                </a:solidFill>
                <a:latin typeface="Nirmala UI"/>
              </a:defRPr>
            </a:pPr>
            <a:r>
              <a:t>প</a:t>
            </a:r>
          </a:p>
        </p:txBody>
      </p:sp>
      <p:sp>
        <p:nvSpPr>
          <p:cNvPr id="4" name="decor_bengali"/>
          <p:cNvSpPr txBox="1"/>
          <p:nvPr/>
        </p:nvSpPr>
        <p:spPr>
          <a:xfrm>
            <a:off x="457200" y="1417320"/>
            <a:ext cx="411480" cy="320040"/>
          </a:xfrm>
          <a:prstGeom prst="rect">
            <a:avLst/>
          </a:prstGeom>
          <a:noFill/>
        </p:spPr>
        <p:txBody>
          <a:bodyPr wrap="none">
            <a:spAutoFit/>
          </a:bodyPr>
          <a:lstStyle/>
          <a:p>
            <a:pPr algn="ctr">
              <a:defRPr sz="2000">
                <a:solidFill>
                  <a:srgbClr val="BED5EB"/>
                </a:solidFill>
                <a:latin typeface="Nirmala UI"/>
              </a:defRPr>
            </a:pPr>
            <a:r>
              <a:t>ন</a:t>
            </a:r>
          </a:p>
        </p:txBody>
      </p:sp>
      <p:sp>
        <p:nvSpPr>
          <p:cNvPr id="3" name="decor_bengali"/>
          <p:cNvSpPr txBox="1"/>
          <p:nvPr/>
        </p:nvSpPr>
        <p:spPr>
          <a:xfrm>
            <a:off x="228600" y="411480"/>
            <a:ext cx="411480" cy="320040"/>
          </a:xfrm>
          <a:prstGeom prst="rect">
            <a:avLst/>
          </a:prstGeom>
          <a:noFill/>
        </p:spPr>
        <p:txBody>
          <a:bodyPr wrap="none">
            <a:spAutoFit/>
          </a:bodyPr>
          <a:lstStyle/>
          <a:p>
            <a:pPr algn="ctr">
              <a:defRPr sz="2200">
                <a:solidFill>
                  <a:srgbClr val="BED5EB"/>
                </a:solidFill>
                <a:latin typeface="Nirmala UI"/>
              </a:defRPr>
            </a:pPr>
            <a:r>
              <a:t>ত</a:t>
            </a:r>
          </a:p>
        </p:txBody>
      </p:sp>
      <p:pic>
        <p:nvPicPr>
          <p:cNvPr id="2" name="background_full_image" descr="pastel_ai_travel_collage_background.png"/>
          <p:cNvPicPr>
            <a:picLocks noChangeAspect="1"/>
          </p:cNvPicPr>
          <p:nvPr/>
        </p:nvPicPr>
        <p:blipFill>
          <a:blip r:embed="rId3"/>
          <a:stretch>
            <a:fillRect/>
          </a:stretch>
        </p:blipFill>
        <p:spPr>
          <a:xfrm>
            <a:off x="0" y="0"/>
            <a:ext cx="12191695" cy="6858000"/>
          </a:xfrm>
          <a:prstGeom prst="rect">
            <a:avLst/>
          </a:prstGeom>
        </p:spPr>
      </p:pic>
      <p:sp>
        <p:nvSpPr>
          <p:cNvPr id="13" name="content_title"/>
          <p:cNvSpPr txBox="1"/>
          <p:nvPr/>
        </p:nvSpPr>
        <p:spPr>
          <a:xfrm>
            <a:off x="685800" y="502920"/>
            <a:ext cx="10881360" cy="731520"/>
          </a:xfrm>
          <a:prstGeom prst="rect">
            <a:avLst/>
          </a:prstGeom>
          <a:noFill/>
        </p:spPr>
        <p:txBody>
          <a:bodyPr wrap="square" lIns="0" rIns="0">
            <a:spAutoFit/>
          </a:bodyPr>
          <a:lstStyle/>
          <a:p>
            <a:pPr algn="l">
              <a:defRPr sz="3500" b="1">
                <a:solidFill>
                  <a:srgbClr val="0F274E"/>
                </a:solidFill>
                <a:latin typeface="Aptos Display"/>
              </a:defRPr>
            </a:pPr>
            <a:r>
              <a:t>Statistics and validation</a:t>
            </a:r>
          </a:p>
        </p:txBody>
      </p:sp>
      <p:sp>
        <p:nvSpPr>
          <p:cNvPr id="14" name="content_subtitle"/>
          <p:cNvSpPr txBox="1"/>
          <p:nvPr/>
        </p:nvSpPr>
        <p:spPr>
          <a:xfrm>
            <a:off x="2468880" y="1060704"/>
            <a:ext cx="9220200" cy="384048"/>
          </a:xfrm>
          <a:prstGeom prst="rect">
            <a:avLst/>
          </a:prstGeom>
          <a:noFill/>
        </p:spPr>
        <p:txBody>
          <a:bodyPr wrap="none">
            <a:spAutoFit/>
          </a:bodyPr>
          <a:lstStyle/>
          <a:p>
            <a:pPr>
              <a:defRPr sz="1700">
                <a:solidFill>
                  <a:srgbClr val="4B5970"/>
                </a:solidFill>
                <a:latin typeface="Aptos"/>
              </a:defRPr>
            </a:pPr>
            <a:r>
              <a:t>Primary inferential outcomes and deterministic checks</a:t>
            </a:r>
          </a:p>
        </p:txBody>
      </p:sp>
      <p:sp>
        <p:nvSpPr>
          <p:cNvPr id="15" name="decor_title_underline"/>
          <p:cNvSpPr/>
          <p:nvPr/>
        </p:nvSpPr>
        <p:spPr>
          <a:xfrm>
            <a:off x="713232" y="1161288"/>
            <a:ext cx="1417320" cy="50292"/>
          </a:xfrm>
          <a:prstGeom prst="rect">
            <a:avLst/>
          </a:prstGeom>
          <a:solidFill>
            <a:srgbClr val="00A29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7" name="content_panel"/>
          <p:cNvSpPr/>
          <p:nvPr/>
        </p:nvSpPr>
        <p:spPr>
          <a:xfrm>
            <a:off x="868680" y="1508760"/>
            <a:ext cx="4983480" cy="2926080"/>
          </a:xfrm>
          <a:prstGeom prst="roundRect">
            <a:avLst/>
          </a:prstGeom>
          <a:solidFill>
            <a:srgbClr val="FFFFFF">
              <a:alpha val="97000"/>
            </a:srgbClr>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content_text"/>
          <p:cNvSpPr txBox="1"/>
          <p:nvPr/>
        </p:nvSpPr>
        <p:spPr>
          <a:xfrm>
            <a:off x="1143000" y="1709928"/>
            <a:ext cx="2651760" cy="320040"/>
          </a:xfrm>
          <a:prstGeom prst="rect">
            <a:avLst/>
          </a:prstGeom>
          <a:noFill/>
        </p:spPr>
        <p:txBody>
          <a:bodyPr wrap="square" lIns="45720" tIns="27432" rIns="45720" bIns="27432">
            <a:spAutoFit/>
          </a:bodyPr>
          <a:lstStyle/>
          <a:p>
            <a:pPr algn="l">
              <a:defRPr sz="1900" b="1">
                <a:solidFill>
                  <a:srgbClr val="00A29B"/>
                </a:solidFill>
                <a:latin typeface="Aptos"/>
              </a:defRPr>
            </a:pPr>
            <a:r>
              <a:t>Inferential results</a:t>
            </a:r>
          </a:p>
        </p:txBody>
      </p:sp>
      <p:sp>
        <p:nvSpPr>
          <p:cNvPr id="19" name="content_panel"/>
          <p:cNvSpPr/>
          <p:nvPr/>
        </p:nvSpPr>
        <p:spPr>
          <a:xfrm>
            <a:off x="1143000" y="2148840"/>
            <a:ext cx="4343400" cy="749808"/>
          </a:xfrm>
          <a:prstGeom prst="roundRect">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content_text"/>
          <p:cNvSpPr txBox="1"/>
          <p:nvPr/>
        </p:nvSpPr>
        <p:spPr>
          <a:xfrm>
            <a:off x="1417320" y="2267712"/>
            <a:ext cx="2011680" cy="228600"/>
          </a:xfrm>
          <a:prstGeom prst="rect">
            <a:avLst/>
          </a:prstGeom>
          <a:noFill/>
        </p:spPr>
        <p:txBody>
          <a:bodyPr wrap="square" lIns="45720" tIns="27432" rIns="45720" bIns="27432">
            <a:spAutoFit/>
          </a:bodyPr>
          <a:lstStyle/>
          <a:p>
            <a:pPr algn="l">
              <a:defRPr sz="1350" b="1">
                <a:solidFill>
                  <a:srgbClr val="00A29B"/>
                </a:solidFill>
                <a:latin typeface="Aptos"/>
              </a:defRPr>
            </a:pPr>
            <a:r>
              <a:t>Hallucination control</a:t>
            </a:r>
          </a:p>
        </p:txBody>
      </p:sp>
      <p:sp>
        <p:nvSpPr>
          <p:cNvPr id="21" name="content_text"/>
          <p:cNvSpPr txBox="1"/>
          <p:nvPr/>
        </p:nvSpPr>
        <p:spPr>
          <a:xfrm>
            <a:off x="1417320" y="2542032"/>
            <a:ext cx="3749039" cy="228600"/>
          </a:xfrm>
          <a:prstGeom prst="rect">
            <a:avLst/>
          </a:prstGeom>
          <a:noFill/>
        </p:spPr>
        <p:txBody>
          <a:bodyPr wrap="square" lIns="45720" tIns="27432" rIns="45720" bIns="27432">
            <a:spAutoFit/>
          </a:bodyPr>
          <a:lstStyle/>
          <a:p>
            <a:pPr algn="l">
              <a:defRPr sz="950" b="0">
                <a:solidFill>
                  <a:srgbClr val="1B2941"/>
                </a:solidFill>
                <a:latin typeface="Aptos"/>
              </a:defRPr>
            </a:pPr>
            <a:r>
              <a:rPr sz="1100"/>
              <a:t>Δ = +0.200; Holm p = .5155; not statistically significant.</a:t>
            </a:r>
          </a:p>
        </p:txBody>
      </p:sp>
      <p:sp>
        <p:nvSpPr>
          <p:cNvPr id="22" name="content_panel"/>
          <p:cNvSpPr/>
          <p:nvPr/>
        </p:nvSpPr>
        <p:spPr>
          <a:xfrm>
            <a:off x="1143000" y="3063240"/>
            <a:ext cx="4343400" cy="749808"/>
          </a:xfrm>
          <a:prstGeom prst="roundRect">
            <a:avLst/>
          </a:prstGeom>
          <a:solidFill>
            <a:srgbClr val="F3EFFF"/>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content_text"/>
          <p:cNvSpPr txBox="1"/>
          <p:nvPr/>
        </p:nvSpPr>
        <p:spPr>
          <a:xfrm>
            <a:off x="1417320" y="3182112"/>
            <a:ext cx="2011680" cy="228600"/>
          </a:xfrm>
          <a:prstGeom prst="rect">
            <a:avLst/>
          </a:prstGeom>
          <a:noFill/>
        </p:spPr>
        <p:txBody>
          <a:bodyPr wrap="square" lIns="45720" tIns="27432" rIns="45720" bIns="27432">
            <a:spAutoFit/>
          </a:bodyPr>
          <a:lstStyle/>
          <a:p>
            <a:pPr algn="l">
              <a:defRPr sz="1350" b="1">
                <a:solidFill>
                  <a:srgbClr val="6F54C7"/>
                </a:solidFill>
                <a:latin typeface="Aptos"/>
              </a:defRPr>
            </a:pPr>
            <a:r>
              <a:t>Overall validity</a:t>
            </a:r>
          </a:p>
        </p:txBody>
      </p:sp>
      <p:sp>
        <p:nvSpPr>
          <p:cNvPr id="24" name="content_text"/>
          <p:cNvSpPr txBox="1"/>
          <p:nvPr/>
        </p:nvSpPr>
        <p:spPr>
          <a:xfrm>
            <a:off x="1417320" y="3456432"/>
            <a:ext cx="3749039" cy="228600"/>
          </a:xfrm>
          <a:prstGeom prst="rect">
            <a:avLst/>
          </a:prstGeom>
          <a:noFill/>
        </p:spPr>
        <p:txBody>
          <a:bodyPr wrap="square" lIns="45720" tIns="27432" rIns="45720" bIns="27432">
            <a:spAutoFit/>
          </a:bodyPr>
          <a:lstStyle/>
          <a:p>
            <a:pPr algn="l">
              <a:defRPr sz="950" b="0">
                <a:solidFill>
                  <a:srgbClr val="1B2941"/>
                </a:solidFill>
                <a:latin typeface="Aptos"/>
              </a:defRPr>
            </a:pPr>
            <a:r>
              <a:rPr sz="1100"/>
              <a:t>Δ = +0.075; Holm p = 1.000; not statistically significant.</a:t>
            </a:r>
          </a:p>
        </p:txBody>
      </p:sp>
      <p:sp>
        <p:nvSpPr>
          <p:cNvPr id="25" name="content_text"/>
          <p:cNvSpPr txBox="1"/>
          <p:nvPr/>
        </p:nvSpPr>
        <p:spPr>
          <a:xfrm>
            <a:off x="1143000" y="3968496"/>
            <a:ext cx="4389120" cy="228600"/>
          </a:xfrm>
          <a:prstGeom prst="rect">
            <a:avLst/>
          </a:prstGeom>
          <a:noFill/>
        </p:spPr>
        <p:txBody>
          <a:bodyPr wrap="square" lIns="45720" tIns="27432" rIns="45720" bIns="27432">
            <a:spAutoFit/>
          </a:bodyPr>
          <a:lstStyle/>
          <a:p>
            <a:pPr algn="ctr">
              <a:defRPr sz="1250" b="1">
                <a:solidFill>
                  <a:srgbClr val="0F274E"/>
                </a:solidFill>
                <a:latin typeface="Aptos"/>
              </a:defRPr>
            </a:pPr>
            <a:r>
              <a:t>No corrected primary result reached statistical significance.</a:t>
            </a:r>
          </a:p>
        </p:txBody>
      </p:sp>
      <p:sp>
        <p:nvSpPr>
          <p:cNvPr id="26" name="content_panel"/>
          <p:cNvSpPr/>
          <p:nvPr/>
        </p:nvSpPr>
        <p:spPr>
          <a:xfrm>
            <a:off x="6263640" y="1508760"/>
            <a:ext cx="4937760" cy="2926080"/>
          </a:xfrm>
          <a:prstGeom prst="roundRect">
            <a:avLst/>
          </a:prstGeom>
          <a:solidFill>
            <a:srgbClr val="FFFFFF">
              <a:alpha val="97000"/>
            </a:srgbClr>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content_text"/>
          <p:cNvSpPr txBox="1"/>
          <p:nvPr/>
        </p:nvSpPr>
        <p:spPr>
          <a:xfrm>
            <a:off x="6537960" y="1709928"/>
            <a:ext cx="2926080" cy="320040"/>
          </a:xfrm>
          <a:prstGeom prst="rect">
            <a:avLst/>
          </a:prstGeom>
          <a:noFill/>
        </p:spPr>
        <p:txBody>
          <a:bodyPr wrap="square" lIns="45720" tIns="27432" rIns="45720" bIns="27432">
            <a:spAutoFit/>
          </a:bodyPr>
          <a:lstStyle/>
          <a:p>
            <a:pPr algn="l">
              <a:defRPr sz="1900" b="1">
                <a:solidFill>
                  <a:srgbClr val="6F54C7"/>
                </a:solidFill>
                <a:latin typeface="Aptos"/>
              </a:defRPr>
            </a:pPr>
            <a:r>
              <a:t>Rule-based validation</a:t>
            </a:r>
          </a:p>
        </p:txBody>
      </p:sp>
      <p:sp>
        <p:nvSpPr>
          <p:cNvPr id="28" name="content_panel"/>
          <p:cNvSpPr/>
          <p:nvPr/>
        </p:nvSpPr>
        <p:spPr>
          <a:xfrm>
            <a:off x="6629400" y="2148840"/>
            <a:ext cx="2057400" cy="914400"/>
          </a:xfrm>
          <a:prstGeom prst="roundRect">
            <a:avLst/>
          </a:prstGeom>
          <a:solidFill>
            <a:srgbClr val="ECF6FF"/>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9" name="content_text"/>
          <p:cNvSpPr txBox="1"/>
          <p:nvPr/>
        </p:nvSpPr>
        <p:spPr>
          <a:xfrm>
            <a:off x="6748272" y="2267712"/>
            <a:ext cx="1828800" cy="201168"/>
          </a:xfrm>
          <a:prstGeom prst="rect">
            <a:avLst/>
          </a:prstGeom>
          <a:noFill/>
        </p:spPr>
        <p:txBody>
          <a:bodyPr wrap="square" lIns="45720" tIns="27432" rIns="45720" bIns="27432">
            <a:spAutoFit/>
          </a:bodyPr>
          <a:lstStyle/>
          <a:p>
            <a:pPr algn="ctr">
              <a:defRPr sz="950" b="0">
                <a:solidFill>
                  <a:srgbClr val="1B2941"/>
                </a:solidFill>
                <a:latin typeface="Aptos"/>
              </a:defRPr>
            </a:pPr>
            <a:r>
              <a:t>Baseline mean validation score</a:t>
            </a:r>
          </a:p>
        </p:txBody>
      </p:sp>
      <p:sp>
        <p:nvSpPr>
          <p:cNvPr id="30" name="content_text"/>
          <p:cNvSpPr txBox="1"/>
          <p:nvPr/>
        </p:nvSpPr>
        <p:spPr>
          <a:xfrm>
            <a:off x="6748272" y="2542032"/>
            <a:ext cx="1828800" cy="256032"/>
          </a:xfrm>
          <a:prstGeom prst="rect">
            <a:avLst/>
          </a:prstGeom>
          <a:noFill/>
        </p:spPr>
        <p:txBody>
          <a:bodyPr wrap="square" lIns="45720" tIns="27432" rIns="45720" bIns="27432">
            <a:spAutoFit/>
          </a:bodyPr>
          <a:lstStyle/>
          <a:p>
            <a:pPr algn="ctr">
              <a:defRPr sz="1800" b="1">
                <a:solidFill>
                  <a:srgbClr val="00A29B"/>
                </a:solidFill>
                <a:latin typeface="Aptos"/>
              </a:defRPr>
            </a:pPr>
            <a:r>
              <a:t>94.11%</a:t>
            </a:r>
          </a:p>
        </p:txBody>
      </p:sp>
      <p:sp>
        <p:nvSpPr>
          <p:cNvPr id="31" name="content_text"/>
          <p:cNvSpPr txBox="1"/>
          <p:nvPr/>
        </p:nvSpPr>
        <p:spPr>
          <a:xfrm>
            <a:off x="6748272" y="2862072"/>
            <a:ext cx="1828800" cy="182880"/>
          </a:xfrm>
          <a:prstGeom prst="rect">
            <a:avLst/>
          </a:prstGeom>
          <a:noFill/>
        </p:spPr>
        <p:txBody>
          <a:bodyPr wrap="square" lIns="45720" tIns="27432" rIns="45720" bIns="27432">
            <a:spAutoFit/>
          </a:bodyPr>
          <a:lstStyle/>
          <a:p>
            <a:pPr algn="ctr">
              <a:defRPr sz="980" b="0">
                <a:solidFill>
                  <a:srgbClr val="4B5970"/>
                </a:solidFill>
                <a:latin typeface="Aptos"/>
              </a:defRPr>
            </a:pPr>
            <a:r>
              <a:t>Pass rate 100.0%</a:t>
            </a:r>
          </a:p>
        </p:txBody>
      </p:sp>
      <p:sp>
        <p:nvSpPr>
          <p:cNvPr id="32" name="content_panel"/>
          <p:cNvSpPr/>
          <p:nvPr/>
        </p:nvSpPr>
        <p:spPr>
          <a:xfrm>
            <a:off x="8961120" y="2148840"/>
            <a:ext cx="2057400" cy="914400"/>
          </a:xfrm>
          <a:prstGeom prst="roundRect">
            <a:avLst/>
          </a:prstGeom>
          <a:solidFill>
            <a:srgbClr val="F3EFFF"/>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3" name="content_text"/>
          <p:cNvSpPr txBox="1"/>
          <p:nvPr/>
        </p:nvSpPr>
        <p:spPr>
          <a:xfrm>
            <a:off x="9079992" y="2267712"/>
            <a:ext cx="1828800" cy="201168"/>
          </a:xfrm>
          <a:prstGeom prst="rect">
            <a:avLst/>
          </a:prstGeom>
          <a:noFill/>
        </p:spPr>
        <p:txBody>
          <a:bodyPr wrap="square" lIns="45720" tIns="27432" rIns="45720" bIns="27432">
            <a:spAutoFit/>
          </a:bodyPr>
          <a:lstStyle/>
          <a:p>
            <a:pPr algn="ctr">
              <a:defRPr sz="950" b="0">
                <a:solidFill>
                  <a:srgbClr val="1B2941"/>
                </a:solidFill>
                <a:latin typeface="Aptos"/>
              </a:defRPr>
            </a:pPr>
            <a:r>
              <a:t>Structured pipeline mean validation score</a:t>
            </a:r>
          </a:p>
        </p:txBody>
      </p:sp>
      <p:sp>
        <p:nvSpPr>
          <p:cNvPr id="34" name="content_text"/>
          <p:cNvSpPr txBox="1"/>
          <p:nvPr/>
        </p:nvSpPr>
        <p:spPr>
          <a:xfrm>
            <a:off x="9079992" y="2542032"/>
            <a:ext cx="1828800" cy="256032"/>
          </a:xfrm>
          <a:prstGeom prst="rect">
            <a:avLst/>
          </a:prstGeom>
          <a:noFill/>
        </p:spPr>
        <p:txBody>
          <a:bodyPr wrap="square" lIns="45720" tIns="27432" rIns="45720" bIns="27432">
            <a:spAutoFit/>
          </a:bodyPr>
          <a:lstStyle/>
          <a:p>
            <a:pPr algn="ctr">
              <a:defRPr sz="1800" b="1">
                <a:solidFill>
                  <a:srgbClr val="6F54C7"/>
                </a:solidFill>
                <a:latin typeface="Aptos"/>
              </a:defRPr>
            </a:pPr>
            <a:r>
              <a:t>93.68%</a:t>
            </a:r>
          </a:p>
        </p:txBody>
      </p:sp>
      <p:sp>
        <p:nvSpPr>
          <p:cNvPr id="35" name="content_text"/>
          <p:cNvSpPr txBox="1"/>
          <p:nvPr/>
        </p:nvSpPr>
        <p:spPr>
          <a:xfrm>
            <a:off x="9079992" y="2862072"/>
            <a:ext cx="1828800" cy="182880"/>
          </a:xfrm>
          <a:prstGeom prst="rect">
            <a:avLst/>
          </a:prstGeom>
          <a:noFill/>
        </p:spPr>
        <p:txBody>
          <a:bodyPr wrap="square" lIns="45720" tIns="27432" rIns="45720" bIns="27432">
            <a:spAutoFit/>
          </a:bodyPr>
          <a:lstStyle/>
          <a:p>
            <a:pPr algn="ctr">
              <a:defRPr sz="980" b="0">
                <a:solidFill>
                  <a:srgbClr val="4B5970"/>
                </a:solidFill>
                <a:latin typeface="Aptos"/>
              </a:defRPr>
            </a:pPr>
            <a:r>
              <a:t>Pass rate 97.5%</a:t>
            </a:r>
          </a:p>
        </p:txBody>
      </p:sp>
      <p:sp>
        <p:nvSpPr>
          <p:cNvPr id="36" name="content_bullets"/>
          <p:cNvSpPr txBox="1"/>
          <p:nvPr/>
        </p:nvSpPr>
        <p:spPr>
          <a:xfrm>
            <a:off x="6492240" y="3337560"/>
            <a:ext cx="4480560" cy="914400"/>
          </a:xfrm>
          <a:prstGeom prst="rect">
            <a:avLst/>
          </a:prstGeom>
          <a:noFill/>
        </p:spPr>
        <p:txBody>
          <a:bodyPr wrap="square" lIns="73152" rIns="36576">
            <a:spAutoFit/>
          </a:bodyPr>
          <a:lstStyle/>
          <a:p>
            <a:pPr>
              <a:spcAft>
                <a:spcPts val="900"/>
              </a:spcAft>
              <a:defRPr sz="1050">
                <a:solidFill>
                  <a:srgbClr val="1B2941"/>
                </a:solidFill>
                <a:latin typeface="Aptos"/>
              </a:defRPr>
            </a:pPr>
            <a:r>
              <a:rPr sz="1200"/>
              <a:t>•  Date failures: 40.0% structured vs 37.5% baseline</a:t>
            </a:r>
          </a:p>
          <a:p>
            <a:r>
              <a:rPr sz="1200"/>
              <a:t>•  Required-day failures: 27.5% vs 17.5%</a:t>
            </a:r>
          </a:p>
          <a:p>
            <a:r>
              <a:rPr sz="1200"/>
              <a:t>•  Accommodation omissions: 22.5% vs 15.0%</a:t>
            </a:r>
          </a:p>
        </p:txBody>
      </p:sp>
      <p:sp>
        <p:nvSpPr>
          <p:cNvPr id="37" name="content_panel"/>
          <p:cNvSpPr/>
          <p:nvPr/>
        </p:nvSpPr>
        <p:spPr>
          <a:xfrm>
            <a:off x="868680" y="4892040"/>
            <a:ext cx="7574280" cy="503274"/>
          </a:xfrm>
          <a:prstGeom prst="roundRect">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8" name="content_text"/>
          <p:cNvSpPr txBox="1"/>
          <p:nvPr/>
        </p:nvSpPr>
        <p:spPr>
          <a:xfrm>
            <a:off x="167640" y="5033772"/>
            <a:ext cx="9006840" cy="278538"/>
          </a:xfrm>
          <a:prstGeom prst="rect">
            <a:avLst/>
          </a:prstGeom>
          <a:noFill/>
        </p:spPr>
        <p:txBody>
          <a:bodyPr wrap="square" lIns="45720" tIns="27432" rIns="45720" bIns="27432">
            <a:normAutofit/>
          </a:bodyPr>
          <a:lstStyle/>
          <a:p>
            <a:pPr algn="ctr"/>
            <a:r>
              <a:rPr sz="1150"/>
              <a:t>Second-rater validation: 24 outputs; 80.6% exact agreement; 19.4% one-point differences; 0 major disagreements.</a:t>
            </a:r>
          </a:p>
        </p:txBody>
      </p:sp>
      <p:sp>
        <p:nvSpPr>
          <p:cNvPr id="39" name="content_footer"/>
          <p:cNvSpPr txBox="1"/>
          <p:nvPr/>
        </p:nvSpPr>
        <p:spPr>
          <a:xfrm>
            <a:off x="566928" y="6510528"/>
            <a:ext cx="4572000" cy="228600"/>
          </a:xfrm>
          <a:prstGeom prst="rect">
            <a:avLst/>
          </a:prstGeom>
          <a:noFill/>
        </p:spPr>
        <p:txBody>
          <a:bodyPr wrap="square" lIns="45720" tIns="27432" rIns="45720" bIns="27432">
            <a:spAutoFit/>
          </a:bodyPr>
          <a:lstStyle/>
          <a:p>
            <a:pPr algn="l">
              <a:defRPr sz="850" b="0">
                <a:solidFill>
                  <a:srgbClr val="258F97"/>
                </a:solidFill>
                <a:latin typeface="Aptos"/>
              </a:defRPr>
            </a:pPr>
            <a:r>
              <a:t>MSc Data and Artificial Intelligence</a:t>
            </a:r>
          </a:p>
        </p:txBody>
      </p:sp>
      <p:sp>
        <p:nvSpPr>
          <p:cNvPr id="40" name="content_slide_number"/>
          <p:cNvSpPr txBox="1"/>
          <p:nvPr/>
        </p:nvSpPr>
        <p:spPr>
          <a:xfrm>
            <a:off x="11384280" y="6510528"/>
            <a:ext cx="411480" cy="228600"/>
          </a:xfrm>
          <a:prstGeom prst="rect">
            <a:avLst/>
          </a:prstGeom>
          <a:noFill/>
        </p:spPr>
        <p:txBody>
          <a:bodyPr wrap="square" lIns="45720" tIns="27432" rIns="45720" bIns="27432">
            <a:spAutoFit/>
          </a:bodyPr>
          <a:lstStyle/>
          <a:p>
            <a:pPr algn="r">
              <a:defRPr sz="850" b="0">
                <a:solidFill>
                  <a:srgbClr val="76879C"/>
                </a:solidFill>
                <a:latin typeface="Aptos"/>
              </a:defRPr>
            </a:pPr>
            <a:r>
              <a:t>7/12</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ecor_bengali"/>
          <p:cNvSpPr txBox="1"/>
          <p:nvPr/>
        </p:nvSpPr>
        <p:spPr>
          <a:xfrm>
            <a:off x="10012680" y="5742432"/>
            <a:ext cx="411480" cy="320040"/>
          </a:xfrm>
          <a:prstGeom prst="rect">
            <a:avLst/>
          </a:prstGeom>
          <a:noFill/>
        </p:spPr>
        <p:txBody>
          <a:bodyPr wrap="none">
            <a:spAutoFit/>
          </a:bodyPr>
          <a:lstStyle/>
          <a:p>
            <a:pPr algn="ctr">
              <a:defRPr sz="2000">
                <a:solidFill>
                  <a:srgbClr val="BED5EB"/>
                </a:solidFill>
                <a:latin typeface="Nirmala UI"/>
              </a:defRPr>
            </a:pPr>
            <a:r>
              <a:t>শ</a:t>
            </a:r>
          </a:p>
        </p:txBody>
      </p:sp>
      <p:sp>
        <p:nvSpPr>
          <p:cNvPr id="11" name="decor_bengali"/>
          <p:cNvSpPr txBox="1"/>
          <p:nvPr/>
        </p:nvSpPr>
        <p:spPr>
          <a:xfrm>
            <a:off x="1097280" y="5852160"/>
            <a:ext cx="411480" cy="320040"/>
          </a:xfrm>
          <a:prstGeom prst="rect">
            <a:avLst/>
          </a:prstGeom>
          <a:noFill/>
        </p:spPr>
        <p:txBody>
          <a:bodyPr wrap="none">
            <a:spAutoFit/>
          </a:bodyPr>
          <a:lstStyle/>
          <a:p>
            <a:pPr algn="ctr">
              <a:defRPr sz="2000">
                <a:solidFill>
                  <a:srgbClr val="BED5EB"/>
                </a:solidFill>
                <a:latin typeface="Nirmala UI"/>
              </a:defRPr>
            </a:pPr>
            <a:r>
              <a:t>ল</a:t>
            </a:r>
          </a:p>
        </p:txBody>
      </p:sp>
      <p:sp>
        <p:nvSpPr>
          <p:cNvPr id="10" name="decor_bengali"/>
          <p:cNvSpPr txBox="1"/>
          <p:nvPr/>
        </p:nvSpPr>
        <p:spPr>
          <a:xfrm>
            <a:off x="11018520" y="4892040"/>
            <a:ext cx="411480" cy="320040"/>
          </a:xfrm>
          <a:prstGeom prst="rect">
            <a:avLst/>
          </a:prstGeom>
          <a:noFill/>
        </p:spPr>
        <p:txBody>
          <a:bodyPr wrap="none">
            <a:spAutoFit/>
          </a:bodyPr>
          <a:lstStyle/>
          <a:p>
            <a:pPr algn="ctr">
              <a:defRPr sz="2000">
                <a:solidFill>
                  <a:srgbClr val="BED5EB"/>
                </a:solidFill>
                <a:latin typeface="Nirmala UI"/>
              </a:defRPr>
            </a:pPr>
            <a:r>
              <a:t>ব</a:t>
            </a:r>
          </a:p>
        </p:txBody>
      </p:sp>
      <p:sp>
        <p:nvSpPr>
          <p:cNvPr id="9" name="decor_bengali"/>
          <p:cNvSpPr txBox="1"/>
          <p:nvPr/>
        </p:nvSpPr>
        <p:spPr>
          <a:xfrm>
            <a:off x="11292840" y="2788920"/>
            <a:ext cx="411480" cy="320040"/>
          </a:xfrm>
          <a:prstGeom prst="rect">
            <a:avLst/>
          </a:prstGeom>
          <a:noFill/>
        </p:spPr>
        <p:txBody>
          <a:bodyPr wrap="none">
            <a:spAutoFit/>
          </a:bodyPr>
          <a:lstStyle/>
          <a:p>
            <a:pPr algn="ctr">
              <a:defRPr sz="1800">
                <a:solidFill>
                  <a:srgbClr val="BED5EB"/>
                </a:solidFill>
                <a:latin typeface="Nirmala UI"/>
              </a:defRPr>
            </a:pPr>
            <a:r>
              <a:t>য</a:t>
            </a:r>
          </a:p>
        </p:txBody>
      </p:sp>
      <p:sp>
        <p:nvSpPr>
          <p:cNvPr id="8" name="decor_bengali"/>
          <p:cNvSpPr txBox="1"/>
          <p:nvPr/>
        </p:nvSpPr>
        <p:spPr>
          <a:xfrm>
            <a:off x="10927080" y="1371600"/>
            <a:ext cx="411480" cy="320040"/>
          </a:xfrm>
          <a:prstGeom prst="rect">
            <a:avLst/>
          </a:prstGeom>
          <a:noFill/>
        </p:spPr>
        <p:txBody>
          <a:bodyPr wrap="none">
            <a:spAutoFit/>
          </a:bodyPr>
          <a:lstStyle/>
          <a:p>
            <a:pPr algn="ctr">
              <a:defRPr sz="1800">
                <a:solidFill>
                  <a:srgbClr val="BED5EB"/>
                </a:solidFill>
                <a:latin typeface="Nirmala UI"/>
              </a:defRPr>
            </a:pPr>
            <a:r>
              <a:t>হ</a:t>
            </a:r>
          </a:p>
        </p:txBody>
      </p:sp>
      <p:sp>
        <p:nvSpPr>
          <p:cNvPr id="7" name="decor_bengali"/>
          <p:cNvSpPr txBox="1"/>
          <p:nvPr/>
        </p:nvSpPr>
        <p:spPr>
          <a:xfrm>
            <a:off x="11201400" y="502920"/>
            <a:ext cx="411480" cy="320040"/>
          </a:xfrm>
          <a:prstGeom prst="rect">
            <a:avLst/>
          </a:prstGeom>
          <a:noFill/>
        </p:spPr>
        <p:txBody>
          <a:bodyPr wrap="none">
            <a:spAutoFit/>
          </a:bodyPr>
          <a:lstStyle/>
          <a:p>
            <a:pPr algn="ctr">
              <a:defRPr sz="2000">
                <a:solidFill>
                  <a:srgbClr val="BED5EB"/>
                </a:solidFill>
                <a:latin typeface="Nirmala UI"/>
              </a:defRPr>
            </a:pPr>
            <a:r>
              <a:t>স</a:t>
            </a:r>
          </a:p>
        </p:txBody>
      </p:sp>
      <p:sp>
        <p:nvSpPr>
          <p:cNvPr id="6" name="decor_bengali"/>
          <p:cNvSpPr txBox="1"/>
          <p:nvPr/>
        </p:nvSpPr>
        <p:spPr>
          <a:xfrm>
            <a:off x="384048" y="4572000"/>
            <a:ext cx="411480" cy="320040"/>
          </a:xfrm>
          <a:prstGeom prst="rect">
            <a:avLst/>
          </a:prstGeom>
          <a:noFill/>
        </p:spPr>
        <p:txBody>
          <a:bodyPr wrap="none">
            <a:spAutoFit/>
          </a:bodyPr>
          <a:lstStyle/>
          <a:p>
            <a:pPr algn="ctr">
              <a:defRPr sz="2000">
                <a:solidFill>
                  <a:srgbClr val="BED5EB"/>
                </a:solidFill>
                <a:latin typeface="Nirmala UI"/>
              </a:defRPr>
            </a:pPr>
            <a:r>
              <a:t>র</a:t>
            </a:r>
          </a:p>
        </p:txBody>
      </p:sp>
      <p:sp>
        <p:nvSpPr>
          <p:cNvPr id="5" name="decor_bengali"/>
          <p:cNvSpPr txBox="1"/>
          <p:nvPr/>
        </p:nvSpPr>
        <p:spPr>
          <a:xfrm>
            <a:off x="182880" y="2560320"/>
            <a:ext cx="411480" cy="320040"/>
          </a:xfrm>
          <a:prstGeom prst="rect">
            <a:avLst/>
          </a:prstGeom>
          <a:noFill/>
        </p:spPr>
        <p:txBody>
          <a:bodyPr wrap="none">
            <a:spAutoFit/>
          </a:bodyPr>
          <a:lstStyle/>
          <a:p>
            <a:pPr algn="ctr">
              <a:defRPr sz="2400">
                <a:solidFill>
                  <a:srgbClr val="BED5EB"/>
                </a:solidFill>
                <a:latin typeface="Nirmala UI"/>
              </a:defRPr>
            </a:pPr>
            <a:r>
              <a:t>ম</a:t>
            </a:r>
          </a:p>
        </p:txBody>
      </p:sp>
      <p:sp>
        <p:nvSpPr>
          <p:cNvPr id="4" name="decor_bengali"/>
          <p:cNvSpPr txBox="1"/>
          <p:nvPr/>
        </p:nvSpPr>
        <p:spPr>
          <a:xfrm>
            <a:off x="457200" y="1417320"/>
            <a:ext cx="411480" cy="320040"/>
          </a:xfrm>
          <a:prstGeom prst="rect">
            <a:avLst/>
          </a:prstGeom>
          <a:noFill/>
        </p:spPr>
        <p:txBody>
          <a:bodyPr wrap="none">
            <a:spAutoFit/>
          </a:bodyPr>
          <a:lstStyle/>
          <a:p>
            <a:pPr algn="ctr">
              <a:defRPr sz="2200">
                <a:solidFill>
                  <a:srgbClr val="BED5EB"/>
                </a:solidFill>
                <a:latin typeface="Nirmala UI"/>
              </a:defRPr>
            </a:pPr>
            <a:r>
              <a:t>প</a:t>
            </a:r>
          </a:p>
        </p:txBody>
      </p:sp>
      <p:sp>
        <p:nvSpPr>
          <p:cNvPr id="3" name="decor_bengali"/>
          <p:cNvSpPr txBox="1"/>
          <p:nvPr/>
        </p:nvSpPr>
        <p:spPr>
          <a:xfrm>
            <a:off x="228600" y="411480"/>
            <a:ext cx="411480" cy="320040"/>
          </a:xfrm>
          <a:prstGeom prst="rect">
            <a:avLst/>
          </a:prstGeom>
          <a:noFill/>
        </p:spPr>
        <p:txBody>
          <a:bodyPr wrap="none">
            <a:spAutoFit/>
          </a:bodyPr>
          <a:lstStyle/>
          <a:p>
            <a:pPr algn="ctr">
              <a:defRPr sz="2000">
                <a:solidFill>
                  <a:srgbClr val="BED5EB"/>
                </a:solidFill>
                <a:latin typeface="Nirmala UI"/>
              </a:defRPr>
            </a:pPr>
            <a:r>
              <a:t>ন</a:t>
            </a:r>
          </a:p>
        </p:txBody>
      </p:sp>
      <p:pic>
        <p:nvPicPr>
          <p:cNvPr id="2" name="background_full_image" descr="pastel_travel_data_infographic_template.png"/>
          <p:cNvPicPr>
            <a:picLocks noChangeAspect="1"/>
          </p:cNvPicPr>
          <p:nvPr/>
        </p:nvPicPr>
        <p:blipFill>
          <a:blip r:embed="rId3"/>
          <a:stretch>
            <a:fillRect/>
          </a:stretch>
        </p:blipFill>
        <p:spPr>
          <a:xfrm>
            <a:off x="0" y="0"/>
            <a:ext cx="12191695" cy="6858000"/>
          </a:xfrm>
          <a:prstGeom prst="rect">
            <a:avLst/>
          </a:prstGeom>
        </p:spPr>
      </p:pic>
      <p:sp>
        <p:nvSpPr>
          <p:cNvPr id="13" name="content_title"/>
          <p:cNvSpPr txBox="1"/>
          <p:nvPr/>
        </p:nvSpPr>
        <p:spPr>
          <a:xfrm>
            <a:off x="685800" y="502920"/>
            <a:ext cx="10881360" cy="731520"/>
          </a:xfrm>
          <a:prstGeom prst="rect">
            <a:avLst/>
          </a:prstGeom>
          <a:noFill/>
        </p:spPr>
        <p:txBody>
          <a:bodyPr wrap="square" lIns="0" rIns="0">
            <a:spAutoFit/>
          </a:bodyPr>
          <a:lstStyle/>
          <a:p>
            <a:pPr algn="l">
              <a:defRPr sz="3300" b="1">
                <a:solidFill>
                  <a:srgbClr val="0F274E"/>
                </a:solidFill>
                <a:latin typeface="Aptos Display"/>
              </a:defRPr>
            </a:pPr>
            <a:r>
              <a:t>English and Bengali findings</a:t>
            </a:r>
          </a:p>
        </p:txBody>
      </p:sp>
      <p:sp>
        <p:nvSpPr>
          <p:cNvPr id="14" name="content_subtitle"/>
          <p:cNvSpPr txBox="1"/>
          <p:nvPr/>
        </p:nvSpPr>
        <p:spPr>
          <a:xfrm>
            <a:off x="2237232" y="1009305"/>
            <a:ext cx="9451848" cy="384048"/>
          </a:xfrm>
          <a:prstGeom prst="rect">
            <a:avLst/>
          </a:prstGeom>
          <a:noFill/>
        </p:spPr>
        <p:txBody>
          <a:bodyPr wrap="none">
            <a:spAutoFit/>
          </a:bodyPr>
          <a:lstStyle/>
          <a:p>
            <a:pPr>
              <a:defRPr sz="1700">
                <a:solidFill>
                  <a:srgbClr val="4B5970"/>
                </a:solidFill>
                <a:latin typeface="Aptos"/>
              </a:defRPr>
            </a:pPr>
            <a:r>
              <a:rPr dirty="0"/>
              <a:t>Both languages showed the same direction, but the gap was smaller in Bengali.</a:t>
            </a:r>
          </a:p>
        </p:txBody>
      </p:sp>
      <p:sp>
        <p:nvSpPr>
          <p:cNvPr id="15" name="decor_title_underline"/>
          <p:cNvSpPr/>
          <p:nvPr/>
        </p:nvSpPr>
        <p:spPr>
          <a:xfrm>
            <a:off x="713232" y="1161288"/>
            <a:ext cx="1417320" cy="50292"/>
          </a:xfrm>
          <a:prstGeom prst="rect">
            <a:avLst/>
          </a:prstGeom>
          <a:solidFill>
            <a:srgbClr val="00A29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6" name="decor_sticker_map" descr="map.png"/>
          <p:cNvPicPr>
            <a:picLocks noChangeAspect="1"/>
          </p:cNvPicPr>
          <p:nvPr/>
        </p:nvPicPr>
        <p:blipFill>
          <a:blip r:embed="rId4"/>
          <a:stretch>
            <a:fillRect/>
          </a:stretch>
        </p:blipFill>
        <p:spPr>
          <a:xfrm rot="21180000">
            <a:off x="502920" y="4480560"/>
            <a:ext cx="1188720" cy="686863"/>
          </a:xfrm>
          <a:prstGeom prst="rect">
            <a:avLst/>
          </a:prstGeom>
        </p:spPr>
      </p:pic>
      <p:pic>
        <p:nvPicPr>
          <p:cNvPr id="17" name="decor_sticker_suitcase" descr="suitcase.png"/>
          <p:cNvPicPr>
            <a:picLocks noChangeAspect="1"/>
          </p:cNvPicPr>
          <p:nvPr/>
        </p:nvPicPr>
        <p:blipFill>
          <a:blip r:embed="rId5"/>
          <a:stretch>
            <a:fillRect/>
          </a:stretch>
        </p:blipFill>
        <p:spPr>
          <a:xfrm>
            <a:off x="9966960" y="4160520"/>
            <a:ext cx="822960" cy="1163734"/>
          </a:xfrm>
          <a:prstGeom prst="rect">
            <a:avLst/>
          </a:prstGeom>
        </p:spPr>
      </p:pic>
      <p:sp>
        <p:nvSpPr>
          <p:cNvPr id="18" name="content_panel"/>
          <p:cNvSpPr/>
          <p:nvPr/>
        </p:nvSpPr>
        <p:spPr>
          <a:xfrm>
            <a:off x="868680" y="1508760"/>
            <a:ext cx="5577840" cy="3840480"/>
          </a:xfrm>
          <a:prstGeom prst="roundRect">
            <a:avLst/>
          </a:prstGeom>
          <a:solidFill>
            <a:srgbClr val="FFFFFF">
              <a:alpha val="98000"/>
            </a:srgbClr>
          </a:solidFill>
          <a:ln w="10160">
            <a:solidFill>
              <a:srgbClr val="BE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9" name="content_chart_language" descr="language_chart.png"/>
          <p:cNvPicPr>
            <a:picLocks noChangeAspect="1"/>
          </p:cNvPicPr>
          <p:nvPr/>
        </p:nvPicPr>
        <p:blipFill>
          <a:blip r:embed="rId6"/>
          <a:stretch>
            <a:fillRect/>
          </a:stretch>
        </p:blipFill>
        <p:spPr>
          <a:xfrm>
            <a:off x="1143000" y="1783080"/>
            <a:ext cx="4983480" cy="3063240"/>
          </a:xfrm>
          <a:prstGeom prst="rect">
            <a:avLst/>
          </a:prstGeom>
        </p:spPr>
      </p:pic>
      <p:sp>
        <p:nvSpPr>
          <p:cNvPr id="20" name="content_panel"/>
          <p:cNvSpPr/>
          <p:nvPr/>
        </p:nvSpPr>
        <p:spPr>
          <a:xfrm>
            <a:off x="6812280" y="1711961"/>
            <a:ext cx="4160520" cy="914400"/>
          </a:xfrm>
          <a:prstGeom prst="roundRect">
            <a:avLst/>
          </a:prstGeom>
          <a:solidFill>
            <a:srgbClr val="ECF6FF"/>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content_text"/>
          <p:cNvSpPr txBox="1"/>
          <p:nvPr/>
        </p:nvSpPr>
        <p:spPr>
          <a:xfrm>
            <a:off x="7086600" y="1755648"/>
            <a:ext cx="1828800" cy="228600"/>
          </a:xfrm>
          <a:prstGeom prst="rect">
            <a:avLst/>
          </a:prstGeom>
          <a:noFill/>
        </p:spPr>
        <p:txBody>
          <a:bodyPr wrap="square" lIns="45720" tIns="27432" rIns="45720" bIns="27432">
            <a:spAutoFit/>
          </a:bodyPr>
          <a:lstStyle/>
          <a:p>
            <a:pPr algn="l">
              <a:defRPr sz="1400" b="1">
                <a:solidFill>
                  <a:srgbClr val="1668C4"/>
                </a:solidFill>
                <a:latin typeface="Aptos"/>
              </a:defRPr>
            </a:pPr>
            <a:r>
              <a:t>English</a:t>
            </a:r>
          </a:p>
        </p:txBody>
      </p:sp>
      <p:sp>
        <p:nvSpPr>
          <p:cNvPr id="22" name="content_text"/>
          <p:cNvSpPr txBox="1"/>
          <p:nvPr/>
        </p:nvSpPr>
        <p:spPr>
          <a:xfrm>
            <a:off x="7086600" y="2029968"/>
            <a:ext cx="2926080" cy="365760"/>
          </a:xfrm>
          <a:prstGeom prst="rect">
            <a:avLst/>
          </a:prstGeom>
          <a:noFill/>
        </p:spPr>
        <p:txBody>
          <a:bodyPr wrap="square" lIns="45720" tIns="27432" rIns="45720" bIns="27432">
            <a:spAutoFit/>
          </a:bodyPr>
          <a:lstStyle/>
          <a:p>
            <a:pPr algn="l">
              <a:defRPr sz="1100" b="0">
                <a:solidFill>
                  <a:srgbClr val="1B2941"/>
                </a:solidFill>
                <a:latin typeface="Aptos"/>
              </a:defRPr>
            </a:pPr>
            <a:r>
              <a:t>Baseline = 1.60</a:t>
            </a:r>
            <a:br/>
            <a:r>
              <a:t>Structured = 1.70</a:t>
            </a:r>
            <a:br/>
            <a:r>
              <a:t>Difference = +0.10</a:t>
            </a:r>
          </a:p>
        </p:txBody>
      </p:sp>
      <p:sp>
        <p:nvSpPr>
          <p:cNvPr id="23" name="content_panel"/>
          <p:cNvSpPr/>
          <p:nvPr/>
        </p:nvSpPr>
        <p:spPr>
          <a:xfrm>
            <a:off x="6812280" y="2843784"/>
            <a:ext cx="4160520" cy="914400"/>
          </a:xfrm>
          <a:prstGeom prst="roundRect">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content_text"/>
          <p:cNvSpPr txBox="1"/>
          <p:nvPr/>
        </p:nvSpPr>
        <p:spPr>
          <a:xfrm>
            <a:off x="7086600" y="2898648"/>
            <a:ext cx="1828800" cy="228600"/>
          </a:xfrm>
          <a:prstGeom prst="rect">
            <a:avLst/>
          </a:prstGeom>
          <a:noFill/>
        </p:spPr>
        <p:txBody>
          <a:bodyPr wrap="square" lIns="45720" tIns="27432" rIns="45720" bIns="27432">
            <a:spAutoFit/>
          </a:bodyPr>
          <a:lstStyle/>
          <a:p>
            <a:pPr algn="l">
              <a:defRPr sz="1400" b="1">
                <a:solidFill>
                  <a:srgbClr val="00A29B"/>
                </a:solidFill>
                <a:latin typeface="Aptos"/>
              </a:defRPr>
            </a:pPr>
            <a:r>
              <a:t>Bengali</a:t>
            </a:r>
          </a:p>
        </p:txBody>
      </p:sp>
      <p:sp>
        <p:nvSpPr>
          <p:cNvPr id="25" name="content_text"/>
          <p:cNvSpPr txBox="1"/>
          <p:nvPr/>
        </p:nvSpPr>
        <p:spPr>
          <a:xfrm>
            <a:off x="7086600" y="3172968"/>
            <a:ext cx="2926080" cy="365760"/>
          </a:xfrm>
          <a:prstGeom prst="rect">
            <a:avLst/>
          </a:prstGeom>
          <a:noFill/>
        </p:spPr>
        <p:txBody>
          <a:bodyPr wrap="square" lIns="45720" tIns="27432" rIns="45720" bIns="27432">
            <a:spAutoFit/>
          </a:bodyPr>
          <a:lstStyle/>
          <a:p>
            <a:pPr algn="l">
              <a:defRPr sz="1100" b="0">
                <a:solidFill>
                  <a:srgbClr val="1B2941"/>
                </a:solidFill>
                <a:latin typeface="Aptos"/>
              </a:defRPr>
            </a:pPr>
            <a:r>
              <a:t>Baseline = 1.50</a:t>
            </a:r>
            <a:br/>
            <a:r>
              <a:t>Structured = 1.55</a:t>
            </a:r>
            <a:br/>
            <a:r>
              <a:t>Difference = +0.05</a:t>
            </a:r>
          </a:p>
        </p:txBody>
      </p:sp>
      <p:sp>
        <p:nvSpPr>
          <p:cNvPr id="26" name="content_panel"/>
          <p:cNvSpPr/>
          <p:nvPr/>
        </p:nvSpPr>
        <p:spPr>
          <a:xfrm>
            <a:off x="6812280" y="3941064"/>
            <a:ext cx="4160520" cy="1143000"/>
          </a:xfrm>
          <a:prstGeom prst="roundRect">
            <a:avLst/>
          </a:prstGeom>
          <a:solidFill>
            <a:srgbClr val="F3EFFF"/>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content_text"/>
          <p:cNvSpPr txBox="1"/>
          <p:nvPr/>
        </p:nvSpPr>
        <p:spPr>
          <a:xfrm>
            <a:off x="7086600" y="4050791"/>
            <a:ext cx="1828800" cy="228600"/>
          </a:xfrm>
          <a:prstGeom prst="rect">
            <a:avLst/>
          </a:prstGeom>
          <a:noFill/>
        </p:spPr>
        <p:txBody>
          <a:bodyPr wrap="square" lIns="45720" tIns="27432" rIns="45720" bIns="27432">
            <a:spAutoFit/>
          </a:bodyPr>
          <a:lstStyle/>
          <a:p>
            <a:pPr algn="l">
              <a:defRPr sz="1400" b="1">
                <a:solidFill>
                  <a:srgbClr val="6F54C7"/>
                </a:solidFill>
                <a:latin typeface="Aptos"/>
              </a:defRPr>
            </a:pPr>
            <a:r>
              <a:t>Interpretation</a:t>
            </a:r>
          </a:p>
        </p:txBody>
      </p:sp>
      <p:sp>
        <p:nvSpPr>
          <p:cNvPr id="28" name="content_text"/>
          <p:cNvSpPr txBox="1"/>
          <p:nvPr/>
        </p:nvSpPr>
        <p:spPr>
          <a:xfrm>
            <a:off x="7086600" y="4334256"/>
            <a:ext cx="3429000" cy="457200"/>
          </a:xfrm>
          <a:prstGeom prst="rect">
            <a:avLst/>
          </a:prstGeom>
          <a:noFill/>
        </p:spPr>
        <p:txBody>
          <a:bodyPr wrap="square" lIns="45720" tIns="27432" rIns="45720" bIns="27432">
            <a:spAutoFit/>
          </a:bodyPr>
          <a:lstStyle/>
          <a:p>
            <a:pPr algn="l">
              <a:defRPr sz="1060" b="0">
                <a:solidFill>
                  <a:srgbClr val="1B2941"/>
                </a:solidFill>
                <a:latin typeface="Aptos"/>
              </a:defRPr>
            </a:pPr>
            <a:r>
              <a:t>The directional pattern was similar, but Bengali did not show as large an improvement. This suggests the multilingual part of the task remains important.</a:t>
            </a:r>
          </a:p>
        </p:txBody>
      </p:sp>
      <p:sp>
        <p:nvSpPr>
          <p:cNvPr id="29" name="content_footer"/>
          <p:cNvSpPr txBox="1"/>
          <p:nvPr/>
        </p:nvSpPr>
        <p:spPr>
          <a:xfrm>
            <a:off x="566928" y="6510528"/>
            <a:ext cx="4572000" cy="228600"/>
          </a:xfrm>
          <a:prstGeom prst="rect">
            <a:avLst/>
          </a:prstGeom>
          <a:noFill/>
        </p:spPr>
        <p:txBody>
          <a:bodyPr wrap="square" lIns="45720" tIns="27432" rIns="45720" bIns="27432">
            <a:spAutoFit/>
          </a:bodyPr>
          <a:lstStyle/>
          <a:p>
            <a:pPr algn="l">
              <a:defRPr sz="850" b="0">
                <a:solidFill>
                  <a:srgbClr val="258F97"/>
                </a:solidFill>
                <a:latin typeface="Aptos"/>
              </a:defRPr>
            </a:pPr>
            <a:r>
              <a:t>MSc Data and Artificial Intelligence</a:t>
            </a:r>
          </a:p>
        </p:txBody>
      </p:sp>
      <p:sp>
        <p:nvSpPr>
          <p:cNvPr id="30" name="content_slide_number"/>
          <p:cNvSpPr txBox="1"/>
          <p:nvPr/>
        </p:nvSpPr>
        <p:spPr>
          <a:xfrm>
            <a:off x="11384280" y="6510528"/>
            <a:ext cx="411480" cy="228600"/>
          </a:xfrm>
          <a:prstGeom prst="rect">
            <a:avLst/>
          </a:prstGeom>
          <a:noFill/>
        </p:spPr>
        <p:txBody>
          <a:bodyPr wrap="square" lIns="45720" tIns="27432" rIns="45720" bIns="27432">
            <a:spAutoFit/>
          </a:bodyPr>
          <a:lstStyle/>
          <a:p>
            <a:pPr algn="r">
              <a:defRPr sz="850" b="0">
                <a:solidFill>
                  <a:srgbClr val="76879C"/>
                </a:solidFill>
                <a:latin typeface="Aptos"/>
              </a:defRPr>
            </a:pPr>
            <a:r>
              <a:t>8/12</a:t>
            </a:r>
          </a:p>
        </p:txBody>
      </p:sp>
      <p:sp>
        <p:nvSpPr>
          <p:cNvPr id="31" name="TextBox 30"/>
          <p:cNvSpPr txBox="1"/>
          <p:nvPr/>
        </p:nvSpPr>
        <p:spPr>
          <a:xfrm>
            <a:off x="7086600" y="1417320"/>
            <a:ext cx="3291840" cy="228600"/>
          </a:xfrm>
          <a:prstGeom prst="rect">
            <a:avLst/>
          </a:prstGeom>
          <a:noFill/>
        </p:spPr>
        <p:txBody>
          <a:bodyPr wrap="none">
            <a:spAutoFit/>
          </a:bodyPr>
          <a:lstStyle/>
          <a:p>
            <a:r>
              <a:rPr sz="1200" b="1">
                <a:solidFill>
                  <a:srgbClr val="3C5078"/>
                </a:solidFill>
              </a:rPr>
              <a:t>Overall validity score (0–2)</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ecor_bengali"/>
          <p:cNvSpPr txBox="1"/>
          <p:nvPr/>
        </p:nvSpPr>
        <p:spPr>
          <a:xfrm>
            <a:off x="10012680" y="5742432"/>
            <a:ext cx="411480" cy="320040"/>
          </a:xfrm>
          <a:prstGeom prst="rect">
            <a:avLst/>
          </a:prstGeom>
          <a:noFill/>
        </p:spPr>
        <p:txBody>
          <a:bodyPr wrap="none">
            <a:spAutoFit/>
          </a:bodyPr>
          <a:lstStyle/>
          <a:p>
            <a:pPr algn="ctr">
              <a:defRPr sz="2200">
                <a:solidFill>
                  <a:srgbClr val="BED5EB"/>
                </a:solidFill>
                <a:latin typeface="Nirmala UI"/>
              </a:defRPr>
            </a:pPr>
            <a:r>
              <a:t>অ</a:t>
            </a:r>
          </a:p>
        </p:txBody>
      </p:sp>
      <p:sp>
        <p:nvSpPr>
          <p:cNvPr id="11" name="decor_bengali"/>
          <p:cNvSpPr txBox="1"/>
          <p:nvPr/>
        </p:nvSpPr>
        <p:spPr>
          <a:xfrm>
            <a:off x="1097280" y="5852160"/>
            <a:ext cx="411480" cy="320040"/>
          </a:xfrm>
          <a:prstGeom prst="rect">
            <a:avLst/>
          </a:prstGeom>
          <a:noFill/>
        </p:spPr>
        <p:txBody>
          <a:bodyPr wrap="none">
            <a:spAutoFit/>
          </a:bodyPr>
          <a:lstStyle/>
          <a:p>
            <a:pPr algn="ctr">
              <a:defRPr sz="1800">
                <a:solidFill>
                  <a:srgbClr val="BED5EB"/>
                </a:solidFill>
                <a:latin typeface="Nirmala UI"/>
              </a:defRPr>
            </a:pPr>
            <a:r>
              <a:t>শ</a:t>
            </a:r>
          </a:p>
        </p:txBody>
      </p:sp>
      <p:sp>
        <p:nvSpPr>
          <p:cNvPr id="10" name="decor_bengali"/>
          <p:cNvSpPr txBox="1"/>
          <p:nvPr/>
        </p:nvSpPr>
        <p:spPr>
          <a:xfrm>
            <a:off x="11018520" y="4892040"/>
            <a:ext cx="411480" cy="320040"/>
          </a:xfrm>
          <a:prstGeom prst="rect">
            <a:avLst/>
          </a:prstGeom>
          <a:noFill/>
        </p:spPr>
        <p:txBody>
          <a:bodyPr wrap="none">
            <a:spAutoFit/>
          </a:bodyPr>
          <a:lstStyle/>
          <a:p>
            <a:pPr algn="ctr">
              <a:defRPr sz="2400">
                <a:solidFill>
                  <a:srgbClr val="BED5EB"/>
                </a:solidFill>
                <a:latin typeface="Nirmala UI"/>
              </a:defRPr>
            </a:pPr>
            <a:r>
              <a:t>ল</a:t>
            </a:r>
          </a:p>
        </p:txBody>
      </p:sp>
      <p:sp>
        <p:nvSpPr>
          <p:cNvPr id="9" name="decor_bengali"/>
          <p:cNvSpPr txBox="1"/>
          <p:nvPr/>
        </p:nvSpPr>
        <p:spPr>
          <a:xfrm>
            <a:off x="11292840" y="2788920"/>
            <a:ext cx="411480" cy="320040"/>
          </a:xfrm>
          <a:prstGeom prst="rect">
            <a:avLst/>
          </a:prstGeom>
          <a:noFill/>
        </p:spPr>
        <p:txBody>
          <a:bodyPr wrap="none">
            <a:spAutoFit/>
          </a:bodyPr>
          <a:lstStyle/>
          <a:p>
            <a:pPr algn="ctr">
              <a:defRPr sz="2200">
                <a:solidFill>
                  <a:srgbClr val="BED5EB"/>
                </a:solidFill>
                <a:latin typeface="Nirmala UI"/>
              </a:defRPr>
            </a:pPr>
            <a:r>
              <a:t>ব</a:t>
            </a:r>
          </a:p>
        </p:txBody>
      </p:sp>
      <p:sp>
        <p:nvSpPr>
          <p:cNvPr id="8" name="decor_bengali"/>
          <p:cNvSpPr txBox="1"/>
          <p:nvPr/>
        </p:nvSpPr>
        <p:spPr>
          <a:xfrm>
            <a:off x="10927080" y="1371600"/>
            <a:ext cx="411480" cy="320040"/>
          </a:xfrm>
          <a:prstGeom prst="rect">
            <a:avLst/>
          </a:prstGeom>
          <a:noFill/>
        </p:spPr>
        <p:txBody>
          <a:bodyPr wrap="none">
            <a:spAutoFit/>
          </a:bodyPr>
          <a:lstStyle/>
          <a:p>
            <a:pPr algn="ctr">
              <a:defRPr sz="1800">
                <a:solidFill>
                  <a:srgbClr val="BED5EB"/>
                </a:solidFill>
                <a:latin typeface="Nirmala UI"/>
              </a:defRPr>
            </a:pPr>
            <a:r>
              <a:t>য</a:t>
            </a:r>
          </a:p>
        </p:txBody>
      </p:sp>
      <p:sp>
        <p:nvSpPr>
          <p:cNvPr id="7" name="decor_bengali"/>
          <p:cNvSpPr txBox="1"/>
          <p:nvPr/>
        </p:nvSpPr>
        <p:spPr>
          <a:xfrm>
            <a:off x="11201400" y="502920"/>
            <a:ext cx="411480" cy="320040"/>
          </a:xfrm>
          <a:prstGeom prst="rect">
            <a:avLst/>
          </a:prstGeom>
          <a:noFill/>
        </p:spPr>
        <p:txBody>
          <a:bodyPr wrap="none">
            <a:spAutoFit/>
          </a:bodyPr>
          <a:lstStyle/>
          <a:p>
            <a:pPr algn="ctr">
              <a:defRPr sz="2000">
                <a:solidFill>
                  <a:srgbClr val="BED5EB"/>
                </a:solidFill>
                <a:latin typeface="Nirmala UI"/>
              </a:defRPr>
            </a:pPr>
            <a:r>
              <a:t>হ</a:t>
            </a:r>
          </a:p>
        </p:txBody>
      </p:sp>
      <p:sp>
        <p:nvSpPr>
          <p:cNvPr id="6" name="decor_bengali"/>
          <p:cNvSpPr txBox="1"/>
          <p:nvPr/>
        </p:nvSpPr>
        <p:spPr>
          <a:xfrm>
            <a:off x="384048" y="4572000"/>
            <a:ext cx="411480" cy="320040"/>
          </a:xfrm>
          <a:prstGeom prst="rect">
            <a:avLst/>
          </a:prstGeom>
          <a:noFill/>
        </p:spPr>
        <p:txBody>
          <a:bodyPr wrap="none">
            <a:spAutoFit/>
          </a:bodyPr>
          <a:lstStyle/>
          <a:p>
            <a:pPr algn="ctr">
              <a:defRPr sz="2000">
                <a:solidFill>
                  <a:srgbClr val="BED5EB"/>
                </a:solidFill>
                <a:latin typeface="Nirmala UI"/>
              </a:defRPr>
            </a:pPr>
            <a:r>
              <a:t>স</a:t>
            </a:r>
          </a:p>
        </p:txBody>
      </p:sp>
      <p:sp>
        <p:nvSpPr>
          <p:cNvPr id="5" name="decor_bengali"/>
          <p:cNvSpPr txBox="1"/>
          <p:nvPr/>
        </p:nvSpPr>
        <p:spPr>
          <a:xfrm>
            <a:off x="182880" y="2560320"/>
            <a:ext cx="411480" cy="320040"/>
          </a:xfrm>
          <a:prstGeom prst="rect">
            <a:avLst/>
          </a:prstGeom>
          <a:noFill/>
        </p:spPr>
        <p:txBody>
          <a:bodyPr wrap="none">
            <a:spAutoFit/>
          </a:bodyPr>
          <a:lstStyle/>
          <a:p>
            <a:pPr algn="ctr">
              <a:defRPr sz="2200">
                <a:solidFill>
                  <a:srgbClr val="BED5EB"/>
                </a:solidFill>
                <a:latin typeface="Nirmala UI"/>
              </a:defRPr>
            </a:pPr>
            <a:r>
              <a:t>র</a:t>
            </a:r>
          </a:p>
        </p:txBody>
      </p:sp>
      <p:sp>
        <p:nvSpPr>
          <p:cNvPr id="4" name="decor_bengali"/>
          <p:cNvSpPr txBox="1"/>
          <p:nvPr/>
        </p:nvSpPr>
        <p:spPr>
          <a:xfrm>
            <a:off x="457200" y="1417320"/>
            <a:ext cx="411480" cy="320040"/>
          </a:xfrm>
          <a:prstGeom prst="rect">
            <a:avLst/>
          </a:prstGeom>
          <a:noFill/>
        </p:spPr>
        <p:txBody>
          <a:bodyPr wrap="none">
            <a:spAutoFit/>
          </a:bodyPr>
          <a:lstStyle/>
          <a:p>
            <a:pPr algn="ctr">
              <a:defRPr sz="2200">
                <a:solidFill>
                  <a:srgbClr val="BED5EB"/>
                </a:solidFill>
                <a:latin typeface="Nirmala UI"/>
              </a:defRPr>
            </a:pPr>
            <a:r>
              <a:t>ম</a:t>
            </a:r>
          </a:p>
        </p:txBody>
      </p:sp>
      <p:sp>
        <p:nvSpPr>
          <p:cNvPr id="3" name="decor_bengali"/>
          <p:cNvSpPr txBox="1"/>
          <p:nvPr/>
        </p:nvSpPr>
        <p:spPr>
          <a:xfrm>
            <a:off x="228600" y="411480"/>
            <a:ext cx="411480" cy="320040"/>
          </a:xfrm>
          <a:prstGeom prst="rect">
            <a:avLst/>
          </a:prstGeom>
          <a:noFill/>
        </p:spPr>
        <p:txBody>
          <a:bodyPr wrap="none">
            <a:spAutoFit/>
          </a:bodyPr>
          <a:lstStyle/>
          <a:p>
            <a:pPr algn="ctr">
              <a:defRPr sz="2400">
                <a:solidFill>
                  <a:srgbClr val="BED5EB"/>
                </a:solidFill>
                <a:latin typeface="Nirmala UI"/>
              </a:defRPr>
            </a:pPr>
            <a:r>
              <a:t>প</a:t>
            </a:r>
          </a:p>
        </p:txBody>
      </p:sp>
      <p:pic>
        <p:nvPicPr>
          <p:cNvPr id="2" name="background_full_image" descr="pastel_travel_analytics_dashboard_background.png"/>
          <p:cNvPicPr>
            <a:picLocks noChangeAspect="1"/>
          </p:cNvPicPr>
          <p:nvPr/>
        </p:nvPicPr>
        <p:blipFill>
          <a:blip r:embed="rId3"/>
          <a:stretch>
            <a:fillRect/>
          </a:stretch>
        </p:blipFill>
        <p:spPr>
          <a:xfrm>
            <a:off x="0" y="0"/>
            <a:ext cx="12191695" cy="6858000"/>
          </a:xfrm>
          <a:prstGeom prst="rect">
            <a:avLst/>
          </a:prstGeom>
        </p:spPr>
      </p:pic>
      <p:sp>
        <p:nvSpPr>
          <p:cNvPr id="13" name="content_title"/>
          <p:cNvSpPr txBox="1"/>
          <p:nvPr/>
        </p:nvSpPr>
        <p:spPr>
          <a:xfrm>
            <a:off x="685800" y="502920"/>
            <a:ext cx="10881360" cy="731520"/>
          </a:xfrm>
          <a:prstGeom prst="rect">
            <a:avLst/>
          </a:prstGeom>
          <a:noFill/>
        </p:spPr>
        <p:txBody>
          <a:bodyPr wrap="square" lIns="0" rIns="0">
            <a:spAutoFit/>
          </a:bodyPr>
          <a:lstStyle/>
          <a:p>
            <a:r>
              <a:rPr sz="3400" b="1">
                <a:solidFill>
                  <a:srgbClr val="0F2C50"/>
                </a:solidFill>
                <a:latin typeface="Aptos Display"/>
              </a:rPr>
              <a:t>Supplementary three-system evaluation</a:t>
            </a:r>
          </a:p>
        </p:txBody>
      </p:sp>
      <p:sp>
        <p:nvSpPr>
          <p:cNvPr id="14" name="content_subtitle"/>
          <p:cNvSpPr txBox="1"/>
          <p:nvPr/>
        </p:nvSpPr>
        <p:spPr>
          <a:xfrm>
            <a:off x="2468880" y="1099953"/>
            <a:ext cx="4880153" cy="353943"/>
          </a:xfrm>
          <a:prstGeom prst="rect">
            <a:avLst/>
          </a:prstGeom>
          <a:noFill/>
        </p:spPr>
        <p:txBody>
          <a:bodyPr wrap="square">
            <a:spAutoFit/>
          </a:bodyPr>
          <a:lstStyle/>
          <a:p>
            <a:r>
              <a:t>Exploratory deterministic validation</a:t>
            </a:r>
          </a:p>
        </p:txBody>
      </p:sp>
      <p:sp>
        <p:nvSpPr>
          <p:cNvPr id="15" name="decor_title_underline"/>
          <p:cNvSpPr/>
          <p:nvPr/>
        </p:nvSpPr>
        <p:spPr>
          <a:xfrm>
            <a:off x="713232" y="1161288"/>
            <a:ext cx="1417320" cy="50292"/>
          </a:xfrm>
          <a:prstGeom prst="rect">
            <a:avLst/>
          </a:prstGeom>
          <a:solidFill>
            <a:srgbClr val="00A29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7" name="decor_sticker_clipboard" descr="clipboard.png"/>
          <p:cNvPicPr>
            <a:picLocks noChangeAspect="1"/>
          </p:cNvPicPr>
          <p:nvPr/>
        </p:nvPicPr>
        <p:blipFill>
          <a:blip r:embed="rId4"/>
          <a:stretch>
            <a:fillRect/>
          </a:stretch>
        </p:blipFill>
        <p:spPr>
          <a:xfrm rot="21300000">
            <a:off x="9784080" y="4526280"/>
            <a:ext cx="685800" cy="717279"/>
          </a:xfrm>
          <a:prstGeom prst="rect">
            <a:avLst/>
          </a:prstGeom>
        </p:spPr>
      </p:pic>
      <p:sp>
        <p:nvSpPr>
          <p:cNvPr id="19" name="content_panel"/>
          <p:cNvSpPr/>
          <p:nvPr/>
        </p:nvSpPr>
        <p:spPr>
          <a:xfrm>
            <a:off x="868680" y="1554480"/>
            <a:ext cx="5303520" cy="3794760"/>
          </a:xfrm>
          <a:prstGeom prst="roundRect">
            <a:avLst/>
          </a:prstGeom>
          <a:solidFill>
            <a:srgbClr val="FFFFFF">
              <a:alpha val="98000"/>
            </a:srgbClr>
          </a:solidFill>
          <a:ln w="10160">
            <a:solidFill>
              <a:srgbClr val="BE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content_panel"/>
          <p:cNvSpPr/>
          <p:nvPr/>
        </p:nvSpPr>
        <p:spPr>
          <a:xfrm>
            <a:off x="6446520" y="1554480"/>
            <a:ext cx="4983480" cy="3794760"/>
          </a:xfrm>
          <a:prstGeom prst="roundRect">
            <a:avLst/>
          </a:prstGeom>
          <a:solidFill>
            <a:srgbClr val="FFFFFF">
              <a:alpha val="97000"/>
            </a:srgbClr>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4" name="content_panel"/>
          <p:cNvSpPr/>
          <p:nvPr/>
        </p:nvSpPr>
        <p:spPr>
          <a:xfrm>
            <a:off x="6728155" y="2172843"/>
            <a:ext cx="4404665" cy="2558034"/>
          </a:xfrm>
          <a:prstGeom prst="roundRect">
            <a:avLst/>
          </a:prstGeom>
          <a:solidFill>
            <a:srgbClr val="FAFAFF"/>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lIns="73152" tIns="27432" rIns="73152" bIns="27432" rtlCol="0" anchor="ctr"/>
          <a:lstStyle/>
          <a:p>
            <a:r>
              <a:rPr sz="1500" dirty="0">
                <a:solidFill>
                  <a:srgbClr val="0F2D55"/>
                </a:solidFill>
              </a:rPr>
              <a:t>•  Baseline: mean 93.64%, median 90.91%</a:t>
            </a:r>
            <a:endParaRPr lang="en-GB" sz="1500" dirty="0">
              <a:solidFill>
                <a:srgbClr val="0F2D55"/>
              </a:solidFill>
            </a:endParaRPr>
          </a:p>
          <a:p>
            <a:br>
              <a:rPr dirty="0"/>
            </a:br>
            <a:r>
              <a:rPr sz="1500" dirty="0">
                <a:solidFill>
                  <a:srgbClr val="0F2D55"/>
                </a:solidFill>
              </a:rPr>
              <a:t>•  Structured pipeline: mean 93.64%, median 90.91%</a:t>
            </a:r>
            <a:endParaRPr lang="en-GB" sz="1500" dirty="0">
              <a:solidFill>
                <a:srgbClr val="0F2D55"/>
              </a:solidFill>
            </a:endParaRPr>
          </a:p>
          <a:p>
            <a:br>
              <a:rPr dirty="0"/>
            </a:br>
            <a:r>
              <a:rPr sz="1500" dirty="0">
                <a:solidFill>
                  <a:srgbClr val="0F2D55"/>
                </a:solidFill>
              </a:rPr>
              <a:t>•  Multi-agent: mean 93.64%, median 95.45%</a:t>
            </a:r>
            <a:endParaRPr lang="en-GB" sz="1500" dirty="0">
              <a:solidFill>
                <a:srgbClr val="0F2D55"/>
              </a:solidFill>
            </a:endParaRPr>
          </a:p>
          <a:p>
            <a:br>
              <a:rPr dirty="0"/>
            </a:br>
            <a:r>
              <a:rPr sz="1500" dirty="0">
                <a:solidFill>
                  <a:srgbClr val="0F2D55"/>
                </a:solidFill>
              </a:rPr>
              <a:t>•  No supplementary inferential test reported</a:t>
            </a:r>
          </a:p>
        </p:txBody>
      </p:sp>
      <p:sp>
        <p:nvSpPr>
          <p:cNvPr id="30" name="content_footer"/>
          <p:cNvSpPr txBox="1"/>
          <p:nvPr/>
        </p:nvSpPr>
        <p:spPr>
          <a:xfrm>
            <a:off x="1828800" y="5664708"/>
            <a:ext cx="7772400" cy="310896"/>
          </a:xfrm>
          <a:prstGeom prst="rect">
            <a:avLst/>
          </a:prstGeom>
          <a:noFill/>
        </p:spPr>
        <p:txBody>
          <a:bodyPr wrap="square" lIns="45720" tIns="27432" rIns="45720" bIns="27432">
            <a:spAutoFit/>
          </a:bodyPr>
          <a:lstStyle/>
          <a:p>
            <a:pPr algn="ctr"/>
            <a:r>
              <a:rPr>
                <a:solidFill>
                  <a:srgbClr val="0F2D55"/>
                </a:solidFill>
              </a:rPr>
              <a:t>No clear deterministic advantage; exploratory only.</a:t>
            </a:r>
          </a:p>
        </p:txBody>
      </p:sp>
      <p:sp>
        <p:nvSpPr>
          <p:cNvPr id="31" name="content_slide_number"/>
          <p:cNvSpPr txBox="1"/>
          <p:nvPr/>
        </p:nvSpPr>
        <p:spPr>
          <a:xfrm>
            <a:off x="11384280" y="6510528"/>
            <a:ext cx="411480" cy="228600"/>
          </a:xfrm>
          <a:prstGeom prst="rect">
            <a:avLst/>
          </a:prstGeom>
          <a:noFill/>
        </p:spPr>
        <p:txBody>
          <a:bodyPr wrap="square" lIns="45720" tIns="27432" rIns="45720" bIns="27432">
            <a:spAutoFit/>
          </a:bodyPr>
          <a:lstStyle/>
          <a:p>
            <a:pPr algn="r">
              <a:defRPr sz="850" b="0">
                <a:solidFill>
                  <a:srgbClr val="76879C"/>
                </a:solidFill>
                <a:latin typeface="Aptos"/>
              </a:defRPr>
            </a:pPr>
            <a:r>
              <a:t>9/12</a:t>
            </a:r>
          </a:p>
        </p:txBody>
      </p:sp>
      <p:graphicFrame>
        <p:nvGraphicFramePr>
          <p:cNvPr id="33" name="Chart 32"/>
          <p:cNvGraphicFramePr>
            <a:graphicFrameLocks noGrp="1"/>
          </p:cNvGraphicFramePr>
          <p:nvPr/>
        </p:nvGraphicFramePr>
        <p:xfrm>
          <a:off x="1828800" y="1920240"/>
          <a:ext cx="4389120" cy="3063240"/>
        </p:xfrm>
        <a:graphic>
          <a:graphicData uri="http://schemas.openxmlformats.org/drawingml/2006/chart">
            <c:chart xmlns:c="http://schemas.openxmlformats.org/drawingml/2006/chart" xmlns:r="http://schemas.openxmlformats.org/officeDocument/2006/relationships" r:id="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ecor_bengali"/>
          <p:cNvSpPr txBox="1"/>
          <p:nvPr/>
        </p:nvSpPr>
        <p:spPr>
          <a:xfrm>
            <a:off x="10012680" y="5742432"/>
            <a:ext cx="411480" cy="320040"/>
          </a:xfrm>
          <a:prstGeom prst="rect">
            <a:avLst/>
          </a:prstGeom>
          <a:noFill/>
        </p:spPr>
        <p:txBody>
          <a:bodyPr wrap="none">
            <a:spAutoFit/>
          </a:bodyPr>
          <a:lstStyle/>
          <a:p>
            <a:pPr algn="ctr">
              <a:defRPr sz="1800">
                <a:solidFill>
                  <a:srgbClr val="BED5EB"/>
                </a:solidFill>
                <a:latin typeface="Nirmala UI"/>
              </a:defRPr>
            </a:pPr>
            <a:r>
              <a:t>আ</a:t>
            </a:r>
          </a:p>
        </p:txBody>
      </p:sp>
      <p:sp>
        <p:nvSpPr>
          <p:cNvPr id="11" name="decor_bengali"/>
          <p:cNvSpPr txBox="1"/>
          <p:nvPr/>
        </p:nvSpPr>
        <p:spPr>
          <a:xfrm>
            <a:off x="1097280" y="5852160"/>
            <a:ext cx="411480" cy="320040"/>
          </a:xfrm>
          <a:prstGeom prst="rect">
            <a:avLst/>
          </a:prstGeom>
          <a:noFill/>
        </p:spPr>
        <p:txBody>
          <a:bodyPr wrap="none">
            <a:spAutoFit/>
          </a:bodyPr>
          <a:lstStyle/>
          <a:p>
            <a:pPr algn="ctr">
              <a:defRPr sz="2000">
                <a:solidFill>
                  <a:srgbClr val="BED5EB"/>
                </a:solidFill>
                <a:latin typeface="Nirmala UI"/>
              </a:defRPr>
            </a:pPr>
            <a:r>
              <a:t>অ</a:t>
            </a:r>
          </a:p>
        </p:txBody>
      </p:sp>
      <p:sp>
        <p:nvSpPr>
          <p:cNvPr id="10" name="decor_bengali"/>
          <p:cNvSpPr txBox="1"/>
          <p:nvPr/>
        </p:nvSpPr>
        <p:spPr>
          <a:xfrm>
            <a:off x="11018520" y="4892040"/>
            <a:ext cx="411480" cy="320040"/>
          </a:xfrm>
          <a:prstGeom prst="rect">
            <a:avLst/>
          </a:prstGeom>
          <a:noFill/>
        </p:spPr>
        <p:txBody>
          <a:bodyPr wrap="none">
            <a:spAutoFit/>
          </a:bodyPr>
          <a:lstStyle/>
          <a:p>
            <a:pPr algn="ctr">
              <a:defRPr sz="2200">
                <a:solidFill>
                  <a:srgbClr val="BED5EB"/>
                </a:solidFill>
                <a:latin typeface="Nirmala UI"/>
              </a:defRPr>
            </a:pPr>
            <a:r>
              <a:t>শ</a:t>
            </a:r>
          </a:p>
        </p:txBody>
      </p:sp>
      <p:sp>
        <p:nvSpPr>
          <p:cNvPr id="9" name="decor_bengali"/>
          <p:cNvSpPr txBox="1"/>
          <p:nvPr/>
        </p:nvSpPr>
        <p:spPr>
          <a:xfrm>
            <a:off x="11292840" y="2788920"/>
            <a:ext cx="411480" cy="320040"/>
          </a:xfrm>
          <a:prstGeom prst="rect">
            <a:avLst/>
          </a:prstGeom>
          <a:noFill/>
        </p:spPr>
        <p:txBody>
          <a:bodyPr wrap="none">
            <a:spAutoFit/>
          </a:bodyPr>
          <a:lstStyle/>
          <a:p>
            <a:pPr algn="ctr">
              <a:defRPr sz="2400">
                <a:solidFill>
                  <a:srgbClr val="BED5EB"/>
                </a:solidFill>
                <a:latin typeface="Nirmala UI"/>
              </a:defRPr>
            </a:pPr>
            <a:r>
              <a:t>ল</a:t>
            </a:r>
          </a:p>
        </p:txBody>
      </p:sp>
      <p:sp>
        <p:nvSpPr>
          <p:cNvPr id="8" name="decor_bengali"/>
          <p:cNvSpPr txBox="1"/>
          <p:nvPr/>
        </p:nvSpPr>
        <p:spPr>
          <a:xfrm>
            <a:off x="10927080" y="1371600"/>
            <a:ext cx="411480" cy="320040"/>
          </a:xfrm>
          <a:prstGeom prst="rect">
            <a:avLst/>
          </a:prstGeom>
          <a:noFill/>
        </p:spPr>
        <p:txBody>
          <a:bodyPr wrap="none">
            <a:spAutoFit/>
          </a:bodyPr>
          <a:lstStyle/>
          <a:p>
            <a:pPr algn="ctr">
              <a:defRPr sz="2400">
                <a:solidFill>
                  <a:srgbClr val="BED5EB"/>
                </a:solidFill>
                <a:latin typeface="Nirmala UI"/>
              </a:defRPr>
            </a:pPr>
            <a:r>
              <a:t>ব</a:t>
            </a:r>
          </a:p>
        </p:txBody>
      </p:sp>
      <p:sp>
        <p:nvSpPr>
          <p:cNvPr id="7" name="decor_bengali"/>
          <p:cNvSpPr txBox="1"/>
          <p:nvPr/>
        </p:nvSpPr>
        <p:spPr>
          <a:xfrm>
            <a:off x="11201400" y="502920"/>
            <a:ext cx="411480" cy="320040"/>
          </a:xfrm>
          <a:prstGeom prst="rect">
            <a:avLst/>
          </a:prstGeom>
          <a:noFill/>
        </p:spPr>
        <p:txBody>
          <a:bodyPr wrap="none">
            <a:spAutoFit/>
          </a:bodyPr>
          <a:lstStyle/>
          <a:p>
            <a:pPr algn="ctr">
              <a:defRPr sz="2000">
                <a:solidFill>
                  <a:srgbClr val="BED5EB"/>
                </a:solidFill>
                <a:latin typeface="Nirmala UI"/>
              </a:defRPr>
            </a:pPr>
            <a:r>
              <a:t>য</a:t>
            </a:r>
          </a:p>
        </p:txBody>
      </p:sp>
      <p:sp>
        <p:nvSpPr>
          <p:cNvPr id="6" name="decor_bengali"/>
          <p:cNvSpPr txBox="1"/>
          <p:nvPr/>
        </p:nvSpPr>
        <p:spPr>
          <a:xfrm>
            <a:off x="384048" y="4572000"/>
            <a:ext cx="411480" cy="320040"/>
          </a:xfrm>
          <a:prstGeom prst="rect">
            <a:avLst/>
          </a:prstGeom>
          <a:noFill/>
        </p:spPr>
        <p:txBody>
          <a:bodyPr wrap="none">
            <a:spAutoFit/>
          </a:bodyPr>
          <a:lstStyle/>
          <a:p>
            <a:pPr algn="ctr">
              <a:defRPr sz="1800">
                <a:solidFill>
                  <a:srgbClr val="BED5EB"/>
                </a:solidFill>
                <a:latin typeface="Nirmala UI"/>
              </a:defRPr>
            </a:pPr>
            <a:r>
              <a:t>হ</a:t>
            </a:r>
          </a:p>
        </p:txBody>
      </p:sp>
      <p:sp>
        <p:nvSpPr>
          <p:cNvPr id="5" name="decor_bengali"/>
          <p:cNvSpPr txBox="1"/>
          <p:nvPr/>
        </p:nvSpPr>
        <p:spPr>
          <a:xfrm>
            <a:off x="182880" y="2560320"/>
            <a:ext cx="411480" cy="320040"/>
          </a:xfrm>
          <a:prstGeom prst="rect">
            <a:avLst/>
          </a:prstGeom>
          <a:noFill/>
        </p:spPr>
        <p:txBody>
          <a:bodyPr wrap="none">
            <a:spAutoFit/>
          </a:bodyPr>
          <a:lstStyle/>
          <a:p>
            <a:pPr algn="ctr">
              <a:defRPr sz="2400">
                <a:solidFill>
                  <a:srgbClr val="BED5EB"/>
                </a:solidFill>
                <a:latin typeface="Nirmala UI"/>
              </a:defRPr>
            </a:pPr>
            <a:r>
              <a:t>স</a:t>
            </a:r>
          </a:p>
        </p:txBody>
      </p:sp>
      <p:sp>
        <p:nvSpPr>
          <p:cNvPr id="4" name="decor_bengali"/>
          <p:cNvSpPr txBox="1"/>
          <p:nvPr/>
        </p:nvSpPr>
        <p:spPr>
          <a:xfrm>
            <a:off x="457200" y="1417320"/>
            <a:ext cx="411480" cy="320040"/>
          </a:xfrm>
          <a:prstGeom prst="rect">
            <a:avLst/>
          </a:prstGeom>
          <a:noFill/>
        </p:spPr>
        <p:txBody>
          <a:bodyPr wrap="none">
            <a:spAutoFit/>
          </a:bodyPr>
          <a:lstStyle/>
          <a:p>
            <a:pPr algn="ctr">
              <a:defRPr sz="2400">
                <a:solidFill>
                  <a:srgbClr val="BED5EB"/>
                </a:solidFill>
                <a:latin typeface="Nirmala UI"/>
              </a:defRPr>
            </a:pPr>
            <a:r>
              <a:t>র</a:t>
            </a:r>
          </a:p>
        </p:txBody>
      </p:sp>
      <p:sp>
        <p:nvSpPr>
          <p:cNvPr id="3" name="decor_bengali"/>
          <p:cNvSpPr txBox="1"/>
          <p:nvPr/>
        </p:nvSpPr>
        <p:spPr>
          <a:xfrm>
            <a:off x="228600" y="411480"/>
            <a:ext cx="411480" cy="320040"/>
          </a:xfrm>
          <a:prstGeom prst="rect">
            <a:avLst/>
          </a:prstGeom>
          <a:noFill/>
        </p:spPr>
        <p:txBody>
          <a:bodyPr wrap="none">
            <a:spAutoFit/>
          </a:bodyPr>
          <a:lstStyle/>
          <a:p>
            <a:pPr algn="ctr">
              <a:defRPr sz="1800">
                <a:solidFill>
                  <a:srgbClr val="BED5EB"/>
                </a:solidFill>
                <a:latin typeface="Nirmala UI"/>
              </a:defRPr>
            </a:pPr>
            <a:r>
              <a:t>ম</a:t>
            </a:r>
          </a:p>
        </p:txBody>
      </p:sp>
      <p:pic>
        <p:nvPicPr>
          <p:cNvPr id="2" name="background_full_image" descr="pastel_ai_travel_planning_collage.png"/>
          <p:cNvPicPr>
            <a:picLocks noChangeAspect="1"/>
          </p:cNvPicPr>
          <p:nvPr/>
        </p:nvPicPr>
        <p:blipFill>
          <a:blip r:embed="rId3"/>
          <a:stretch>
            <a:fillRect/>
          </a:stretch>
        </p:blipFill>
        <p:spPr>
          <a:xfrm>
            <a:off x="0" y="0"/>
            <a:ext cx="12191695" cy="6858000"/>
          </a:xfrm>
          <a:prstGeom prst="rect">
            <a:avLst/>
          </a:prstGeom>
        </p:spPr>
      </p:pic>
      <p:sp>
        <p:nvSpPr>
          <p:cNvPr id="13" name="content_title"/>
          <p:cNvSpPr txBox="1"/>
          <p:nvPr/>
        </p:nvSpPr>
        <p:spPr>
          <a:xfrm>
            <a:off x="685800" y="502920"/>
            <a:ext cx="10881360" cy="731520"/>
          </a:xfrm>
          <a:prstGeom prst="rect">
            <a:avLst/>
          </a:prstGeom>
          <a:noFill/>
        </p:spPr>
        <p:txBody>
          <a:bodyPr wrap="square" lIns="0" rIns="0">
            <a:spAutoFit/>
          </a:bodyPr>
          <a:lstStyle/>
          <a:p>
            <a:pPr algn="l">
              <a:defRPr sz="3400" b="1">
                <a:solidFill>
                  <a:srgbClr val="0F274E"/>
                </a:solidFill>
                <a:latin typeface="Aptos Display"/>
              </a:defRPr>
            </a:pPr>
            <a:r>
              <a:t>Key findings, contribution, and limitations</a:t>
            </a:r>
          </a:p>
        </p:txBody>
      </p:sp>
      <p:sp>
        <p:nvSpPr>
          <p:cNvPr id="14" name="content_subtitle"/>
          <p:cNvSpPr txBox="1"/>
          <p:nvPr/>
        </p:nvSpPr>
        <p:spPr>
          <a:xfrm>
            <a:off x="713232" y="1344168"/>
            <a:ext cx="10789920" cy="384048"/>
          </a:xfrm>
          <a:prstGeom prst="rect">
            <a:avLst/>
          </a:prstGeom>
          <a:noFill/>
        </p:spPr>
        <p:txBody>
          <a:bodyPr wrap="none">
            <a:spAutoFit/>
          </a:bodyPr>
          <a:lstStyle/>
          <a:p>
            <a:pPr>
              <a:defRPr sz="1700">
                <a:solidFill>
                  <a:srgbClr val="4B5970"/>
                </a:solidFill>
                <a:latin typeface="Aptos"/>
              </a:defRPr>
            </a:pPr>
            <a:r>
              <a:t>What the project adds</a:t>
            </a:r>
          </a:p>
        </p:txBody>
      </p:sp>
      <p:sp>
        <p:nvSpPr>
          <p:cNvPr id="15" name="decor_title_underline"/>
          <p:cNvSpPr/>
          <p:nvPr/>
        </p:nvSpPr>
        <p:spPr>
          <a:xfrm>
            <a:off x="713232" y="1161288"/>
            <a:ext cx="1417320" cy="50292"/>
          </a:xfrm>
          <a:prstGeom prst="rect">
            <a:avLst/>
          </a:prstGeom>
          <a:solidFill>
            <a:srgbClr val="00A29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8" name="decor_sticker_train" descr="train.png"/>
          <p:cNvPicPr>
            <a:picLocks noChangeAspect="1"/>
          </p:cNvPicPr>
          <p:nvPr/>
        </p:nvPicPr>
        <p:blipFill>
          <a:blip r:embed="rId4"/>
          <a:stretch>
            <a:fillRect/>
          </a:stretch>
        </p:blipFill>
        <p:spPr>
          <a:xfrm rot="21420000">
            <a:off x="9738360" y="5029200"/>
            <a:ext cx="1600200" cy="732294"/>
          </a:xfrm>
          <a:prstGeom prst="rect">
            <a:avLst/>
          </a:prstGeom>
        </p:spPr>
      </p:pic>
      <p:sp>
        <p:nvSpPr>
          <p:cNvPr id="20" name="content_panel"/>
          <p:cNvSpPr/>
          <p:nvPr/>
        </p:nvSpPr>
        <p:spPr>
          <a:xfrm>
            <a:off x="1234440" y="1828800"/>
            <a:ext cx="2971800" cy="3200400"/>
          </a:xfrm>
          <a:prstGeom prst="roundRect">
            <a:avLst/>
          </a:prstGeom>
          <a:solidFill>
            <a:srgbClr val="FFFFFF">
              <a:alpha val="97000"/>
            </a:srgbClr>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decor_icon_circle"/>
          <p:cNvSpPr/>
          <p:nvPr/>
        </p:nvSpPr>
        <p:spPr>
          <a:xfrm>
            <a:off x="1463040" y="2057400"/>
            <a:ext cx="475488" cy="475488"/>
          </a:xfrm>
          <a:prstGeom prst="ellipse">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decor_icon_text"/>
          <p:cNvSpPr txBox="1"/>
          <p:nvPr/>
        </p:nvSpPr>
        <p:spPr>
          <a:xfrm>
            <a:off x="1463040" y="2080260"/>
            <a:ext cx="475488" cy="457200"/>
          </a:xfrm>
          <a:prstGeom prst="rect">
            <a:avLst/>
          </a:prstGeom>
          <a:noFill/>
        </p:spPr>
        <p:txBody>
          <a:bodyPr wrap="none">
            <a:spAutoFit/>
          </a:bodyPr>
          <a:lstStyle/>
          <a:p>
            <a:pPr algn="ctr"/>
            <a:r>
              <a:rPr sz="1100" b="1">
                <a:solidFill>
                  <a:srgbClr val="1676A4"/>
                </a:solidFill>
                <a:latin typeface="Aptos Display"/>
              </a:rPr>
              <a:t>02</a:t>
            </a:r>
          </a:p>
        </p:txBody>
      </p:sp>
      <p:sp>
        <p:nvSpPr>
          <p:cNvPr id="23" name="content_text"/>
          <p:cNvSpPr txBox="1"/>
          <p:nvPr/>
        </p:nvSpPr>
        <p:spPr>
          <a:xfrm>
            <a:off x="2075688" y="2084831"/>
            <a:ext cx="1828800" cy="292608"/>
          </a:xfrm>
          <a:prstGeom prst="rect">
            <a:avLst/>
          </a:prstGeom>
          <a:noFill/>
        </p:spPr>
        <p:txBody>
          <a:bodyPr wrap="square" lIns="45720" tIns="27432" rIns="45720" bIns="27432">
            <a:spAutoFit/>
          </a:bodyPr>
          <a:lstStyle/>
          <a:p>
            <a:pPr algn="l">
              <a:defRPr sz="1700" b="1">
                <a:solidFill>
                  <a:srgbClr val="00A29B"/>
                </a:solidFill>
                <a:latin typeface="Aptos"/>
              </a:defRPr>
            </a:pPr>
            <a:r>
              <a:t>Key findings</a:t>
            </a:r>
          </a:p>
        </p:txBody>
      </p:sp>
      <p:sp>
        <p:nvSpPr>
          <p:cNvPr id="24" name="content_bullets"/>
          <p:cNvSpPr txBox="1"/>
          <p:nvPr/>
        </p:nvSpPr>
        <p:spPr>
          <a:xfrm>
            <a:off x="1554480" y="2651760"/>
            <a:ext cx="2423160" cy="2011680"/>
          </a:xfrm>
          <a:prstGeom prst="rect">
            <a:avLst/>
          </a:prstGeom>
          <a:noFill/>
        </p:spPr>
        <p:txBody>
          <a:bodyPr wrap="square" lIns="73152" rIns="36576">
            <a:spAutoFit/>
          </a:bodyPr>
          <a:lstStyle/>
          <a:p>
            <a:r>
              <a:rPr sz="1170">
                <a:solidFill>
                  <a:srgbClr val="1F2937"/>
                </a:solidFill>
                <a:latin typeface="Aptos"/>
              </a:rPr>
              <a:t>•  Structured pipeline improved hallucination control descriptively.</a:t>
            </a:r>
          </a:p>
          <a:p>
            <a:r>
              <a:rPr sz="1170">
                <a:solidFill>
                  <a:srgbClr val="1F2937"/>
                </a:solidFill>
                <a:latin typeface="Aptos"/>
              </a:rPr>
              <a:t>•  Holistic overall validity was slightly higher, but not statistically significant.</a:t>
            </a:r>
          </a:p>
          <a:p>
            <a:r>
              <a:rPr sz="1170">
                <a:solidFill>
                  <a:srgbClr val="1F2937"/>
                </a:solidFill>
                <a:latin typeface="Aptos"/>
              </a:rPr>
              <a:t>•  Baseline remained stronger on several completeness and feasibility criteria.</a:t>
            </a:r>
          </a:p>
          <a:p>
            <a:r>
              <a:rPr sz="1170">
                <a:solidFill>
                  <a:srgbClr val="1F2937"/>
                </a:solidFill>
                <a:latin typeface="Aptos"/>
              </a:rPr>
              <a:t>•  Multi-agent workflow showed no clear deterministic advantage.</a:t>
            </a:r>
          </a:p>
        </p:txBody>
      </p:sp>
      <p:sp>
        <p:nvSpPr>
          <p:cNvPr id="25" name="content_panel"/>
          <p:cNvSpPr/>
          <p:nvPr/>
        </p:nvSpPr>
        <p:spPr>
          <a:xfrm>
            <a:off x="4572000" y="1828800"/>
            <a:ext cx="2971800" cy="3200400"/>
          </a:xfrm>
          <a:prstGeom prst="roundRect">
            <a:avLst/>
          </a:prstGeom>
          <a:solidFill>
            <a:srgbClr val="FFFFFF">
              <a:alpha val="97000"/>
            </a:srgbClr>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decor_icon_circle"/>
          <p:cNvSpPr/>
          <p:nvPr/>
        </p:nvSpPr>
        <p:spPr>
          <a:xfrm>
            <a:off x="4800600" y="2057400"/>
            <a:ext cx="475488" cy="475488"/>
          </a:xfrm>
          <a:prstGeom prst="ellipse">
            <a:avLst/>
          </a:prstGeom>
          <a:solidFill>
            <a:srgbClr val="E7FAF7"/>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decor_icon_text"/>
          <p:cNvSpPr txBox="1"/>
          <p:nvPr/>
        </p:nvSpPr>
        <p:spPr>
          <a:xfrm>
            <a:off x="4800600" y="2080260"/>
            <a:ext cx="475488" cy="457200"/>
          </a:xfrm>
          <a:prstGeom prst="rect">
            <a:avLst/>
          </a:prstGeom>
          <a:noFill/>
        </p:spPr>
        <p:txBody>
          <a:bodyPr wrap="none">
            <a:spAutoFit/>
          </a:bodyPr>
          <a:lstStyle/>
          <a:p>
            <a:pPr algn="ctr"/>
            <a:r>
              <a:rPr sz="1100" b="1">
                <a:solidFill>
                  <a:srgbClr val="1676A4"/>
                </a:solidFill>
                <a:latin typeface="Aptos Display"/>
              </a:rPr>
              <a:t>01</a:t>
            </a:r>
          </a:p>
        </p:txBody>
      </p:sp>
      <p:sp>
        <p:nvSpPr>
          <p:cNvPr id="28" name="content_text"/>
          <p:cNvSpPr txBox="1"/>
          <p:nvPr/>
        </p:nvSpPr>
        <p:spPr>
          <a:xfrm>
            <a:off x="5413248" y="2084831"/>
            <a:ext cx="1828800" cy="292608"/>
          </a:xfrm>
          <a:prstGeom prst="rect">
            <a:avLst/>
          </a:prstGeom>
          <a:noFill/>
        </p:spPr>
        <p:txBody>
          <a:bodyPr wrap="square" lIns="45720" tIns="27432" rIns="45720" bIns="27432">
            <a:spAutoFit/>
          </a:bodyPr>
          <a:lstStyle/>
          <a:p>
            <a:pPr algn="l">
              <a:defRPr sz="1700" b="1">
                <a:solidFill>
                  <a:srgbClr val="6F54C7"/>
                </a:solidFill>
                <a:latin typeface="Aptos"/>
              </a:defRPr>
            </a:pPr>
            <a:r>
              <a:t>Contribution</a:t>
            </a:r>
          </a:p>
        </p:txBody>
      </p:sp>
      <p:sp>
        <p:nvSpPr>
          <p:cNvPr id="29" name="content_bullets"/>
          <p:cNvSpPr txBox="1"/>
          <p:nvPr/>
        </p:nvSpPr>
        <p:spPr>
          <a:xfrm>
            <a:off x="4892040" y="2651760"/>
            <a:ext cx="2423160" cy="2011680"/>
          </a:xfrm>
          <a:prstGeom prst="rect">
            <a:avLst/>
          </a:prstGeom>
          <a:noFill/>
        </p:spPr>
        <p:txBody>
          <a:bodyPr wrap="square" lIns="73152" rIns="36576">
            <a:normAutofit/>
          </a:bodyPr>
          <a:lstStyle/>
          <a:p>
            <a:r>
              <a:rPr sz="1300"/>
              <a:t>•  Bilingual English-Bengali TravelPlanner evaluation</a:t>
            </a:r>
          </a:p>
          <a:p>
            <a:r>
              <a:rPr sz="1300"/>
              <a:t>•  Matched 40-case and 80-output design</a:t>
            </a:r>
          </a:p>
          <a:p>
            <a:r>
              <a:rPr sz="1300"/>
              <a:t>•  Manual rubric + rule validation + blinded second-rater check</a:t>
            </a:r>
          </a:p>
          <a:p>
            <a:r>
              <a:rPr sz="1300"/>
              <a:t>•  Repair stage suggests a useful future direction</a:t>
            </a:r>
          </a:p>
        </p:txBody>
      </p:sp>
      <p:sp>
        <p:nvSpPr>
          <p:cNvPr id="30" name="content_panel"/>
          <p:cNvSpPr/>
          <p:nvPr/>
        </p:nvSpPr>
        <p:spPr>
          <a:xfrm>
            <a:off x="7909560" y="1828800"/>
            <a:ext cx="2971800" cy="3200400"/>
          </a:xfrm>
          <a:prstGeom prst="roundRect">
            <a:avLst/>
          </a:prstGeom>
          <a:solidFill>
            <a:srgbClr val="FFFFFF">
              <a:alpha val="97000"/>
            </a:srgbClr>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decor_icon_circle"/>
          <p:cNvSpPr/>
          <p:nvPr/>
        </p:nvSpPr>
        <p:spPr>
          <a:xfrm>
            <a:off x="8138160" y="2057400"/>
            <a:ext cx="475488" cy="475488"/>
          </a:xfrm>
          <a:prstGeom prst="ellipse">
            <a:avLst/>
          </a:prstGeom>
          <a:solidFill>
            <a:srgbClr val="E7FAF7"/>
          </a:solidFill>
          <a:ln w="10160">
            <a:solidFill>
              <a:srgbClr val="1668C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2" name="decor_icon_text"/>
          <p:cNvSpPr txBox="1"/>
          <p:nvPr/>
        </p:nvSpPr>
        <p:spPr>
          <a:xfrm>
            <a:off x="8138160" y="2080260"/>
            <a:ext cx="475488" cy="457200"/>
          </a:xfrm>
          <a:prstGeom prst="rect">
            <a:avLst/>
          </a:prstGeom>
          <a:noFill/>
        </p:spPr>
        <p:txBody>
          <a:bodyPr wrap="none">
            <a:spAutoFit/>
          </a:bodyPr>
          <a:lstStyle/>
          <a:p>
            <a:pPr algn="ctr"/>
            <a:r>
              <a:rPr sz="1100" b="1">
                <a:solidFill>
                  <a:srgbClr val="1676A4"/>
                </a:solidFill>
                <a:latin typeface="Aptos Display"/>
              </a:rPr>
              <a:t>TRADE</a:t>
            </a:r>
          </a:p>
        </p:txBody>
      </p:sp>
      <p:sp>
        <p:nvSpPr>
          <p:cNvPr id="33" name="content_text"/>
          <p:cNvSpPr txBox="1"/>
          <p:nvPr/>
        </p:nvSpPr>
        <p:spPr>
          <a:xfrm>
            <a:off x="8750808" y="2084831"/>
            <a:ext cx="1828800" cy="292608"/>
          </a:xfrm>
          <a:prstGeom prst="rect">
            <a:avLst/>
          </a:prstGeom>
          <a:noFill/>
        </p:spPr>
        <p:txBody>
          <a:bodyPr wrap="square" lIns="45720" tIns="27432" rIns="45720" bIns="27432">
            <a:spAutoFit/>
          </a:bodyPr>
          <a:lstStyle/>
          <a:p>
            <a:pPr algn="l">
              <a:defRPr sz="1700" b="1">
                <a:solidFill>
                  <a:srgbClr val="1668C4"/>
                </a:solidFill>
                <a:latin typeface="Aptos"/>
              </a:defRPr>
            </a:pPr>
            <a:r>
              <a:t>Limitations</a:t>
            </a:r>
          </a:p>
        </p:txBody>
      </p:sp>
      <p:sp>
        <p:nvSpPr>
          <p:cNvPr id="34" name="content_bullets"/>
          <p:cNvSpPr txBox="1"/>
          <p:nvPr/>
        </p:nvSpPr>
        <p:spPr>
          <a:xfrm>
            <a:off x="8183879" y="2633472"/>
            <a:ext cx="2560320" cy="2148840"/>
          </a:xfrm>
          <a:prstGeom prst="rect">
            <a:avLst/>
          </a:prstGeom>
          <a:noFill/>
        </p:spPr>
        <p:txBody>
          <a:bodyPr wrap="square" lIns="73152" rIns="36576">
            <a:normAutofit/>
          </a:bodyPr>
          <a:lstStyle/>
          <a:p>
            <a:r>
              <a:rPr sz="1120"/>
              <a:t>• Independent second-rater check completed on 24 outputs</a:t>
            </a:r>
          </a:p>
          <a:p>
            <a:r>
              <a:rPr sz="1120"/>
              <a:t>• Full-dataset multi-rater reliability not tested</a:t>
            </a:r>
          </a:p>
          <a:p>
            <a:r>
              <a:rPr sz="1120"/>
              <a:t>• One model and one benchmark family</a:t>
            </a:r>
          </a:p>
          <a:p>
            <a:r>
              <a:rPr sz="1120"/>
              <a:t>• Prompt-only design: no live tools, retrieval or memory</a:t>
            </a:r>
          </a:p>
          <a:p>
            <a:r>
              <a:rPr sz="1120"/>
              <a:t>• Supplementary multi-agent sample was very small</a:t>
            </a:r>
          </a:p>
        </p:txBody>
      </p:sp>
      <p:sp>
        <p:nvSpPr>
          <p:cNvPr id="35" name="content_panel"/>
          <p:cNvSpPr/>
          <p:nvPr/>
        </p:nvSpPr>
        <p:spPr>
          <a:xfrm>
            <a:off x="2103120" y="5440680"/>
            <a:ext cx="7909560" cy="686574"/>
          </a:xfrm>
          <a:prstGeom prst="roundRect">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6" name="content_text"/>
          <p:cNvSpPr txBox="1"/>
          <p:nvPr/>
        </p:nvSpPr>
        <p:spPr>
          <a:xfrm>
            <a:off x="2331720" y="5577840"/>
            <a:ext cx="7406640" cy="201168"/>
          </a:xfrm>
          <a:prstGeom prst="rect">
            <a:avLst/>
          </a:prstGeom>
          <a:noFill/>
        </p:spPr>
        <p:txBody>
          <a:bodyPr wrap="square" lIns="45720" tIns="27432" rIns="45720" bIns="27432">
            <a:spAutoFit/>
          </a:bodyPr>
          <a:lstStyle/>
          <a:p>
            <a:r>
              <a:rPr sz="1350" b="1">
                <a:solidFill>
                  <a:srgbClr val="0F766E"/>
                </a:solidFill>
                <a:latin typeface="Aptos"/>
              </a:rPr>
              <a:t>Overall conclusion: structure improved grounding, but it was not a universal improvement in planning quality.</a:t>
            </a:r>
          </a:p>
        </p:txBody>
      </p:sp>
      <p:sp>
        <p:nvSpPr>
          <p:cNvPr id="37" name="content_footer"/>
          <p:cNvSpPr txBox="1"/>
          <p:nvPr/>
        </p:nvSpPr>
        <p:spPr>
          <a:xfrm>
            <a:off x="566928" y="6510528"/>
            <a:ext cx="4572000" cy="228600"/>
          </a:xfrm>
          <a:prstGeom prst="rect">
            <a:avLst/>
          </a:prstGeom>
          <a:noFill/>
        </p:spPr>
        <p:txBody>
          <a:bodyPr wrap="square" lIns="45720" tIns="27432" rIns="45720" bIns="27432">
            <a:spAutoFit/>
          </a:bodyPr>
          <a:lstStyle/>
          <a:p>
            <a:pPr algn="l">
              <a:defRPr sz="850" b="0">
                <a:solidFill>
                  <a:srgbClr val="258F97"/>
                </a:solidFill>
                <a:latin typeface="Aptos"/>
              </a:defRPr>
            </a:pPr>
            <a:r>
              <a:t>MSc Data and Artificial Intelligence</a:t>
            </a:r>
          </a:p>
        </p:txBody>
      </p:sp>
      <p:sp>
        <p:nvSpPr>
          <p:cNvPr id="38" name="content_slide_number"/>
          <p:cNvSpPr txBox="1"/>
          <p:nvPr/>
        </p:nvSpPr>
        <p:spPr>
          <a:xfrm>
            <a:off x="11384280" y="6510528"/>
            <a:ext cx="411480" cy="228600"/>
          </a:xfrm>
          <a:prstGeom prst="rect">
            <a:avLst/>
          </a:prstGeom>
          <a:noFill/>
        </p:spPr>
        <p:txBody>
          <a:bodyPr wrap="square" lIns="45720" tIns="27432" rIns="45720" bIns="27432">
            <a:spAutoFit/>
          </a:bodyPr>
          <a:lstStyle/>
          <a:p>
            <a:pPr algn="r">
              <a:defRPr sz="850" b="0">
                <a:solidFill>
                  <a:srgbClr val="76879C"/>
                </a:solidFill>
                <a:latin typeface="Aptos"/>
              </a:defRPr>
            </a:pPr>
            <a:r>
              <a:t>10/12</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ecor_bengali"/>
          <p:cNvSpPr txBox="1"/>
          <p:nvPr/>
        </p:nvSpPr>
        <p:spPr>
          <a:xfrm>
            <a:off x="10012680" y="5742432"/>
            <a:ext cx="411480" cy="320040"/>
          </a:xfrm>
          <a:prstGeom prst="rect">
            <a:avLst/>
          </a:prstGeom>
          <a:noFill/>
        </p:spPr>
        <p:txBody>
          <a:bodyPr wrap="none">
            <a:spAutoFit/>
          </a:bodyPr>
          <a:lstStyle/>
          <a:p>
            <a:pPr algn="ctr">
              <a:defRPr sz="2200">
                <a:solidFill>
                  <a:srgbClr val="BED5EB"/>
                </a:solidFill>
                <a:latin typeface="Nirmala UI"/>
              </a:defRPr>
            </a:pPr>
            <a:r>
              <a:t>ই</a:t>
            </a:r>
          </a:p>
        </p:txBody>
      </p:sp>
      <p:sp>
        <p:nvSpPr>
          <p:cNvPr id="11" name="decor_bengali"/>
          <p:cNvSpPr txBox="1"/>
          <p:nvPr/>
        </p:nvSpPr>
        <p:spPr>
          <a:xfrm>
            <a:off x="1097280" y="5852160"/>
            <a:ext cx="411480" cy="320040"/>
          </a:xfrm>
          <a:prstGeom prst="rect">
            <a:avLst/>
          </a:prstGeom>
          <a:noFill/>
        </p:spPr>
        <p:txBody>
          <a:bodyPr wrap="none">
            <a:spAutoFit/>
          </a:bodyPr>
          <a:lstStyle/>
          <a:p>
            <a:pPr algn="ctr">
              <a:defRPr sz="2400">
                <a:solidFill>
                  <a:srgbClr val="BED5EB"/>
                </a:solidFill>
                <a:latin typeface="Nirmala UI"/>
              </a:defRPr>
            </a:pPr>
            <a:r>
              <a:t>আ</a:t>
            </a:r>
          </a:p>
        </p:txBody>
      </p:sp>
      <p:sp>
        <p:nvSpPr>
          <p:cNvPr id="10" name="decor_bengali"/>
          <p:cNvSpPr txBox="1"/>
          <p:nvPr/>
        </p:nvSpPr>
        <p:spPr>
          <a:xfrm>
            <a:off x="11018520" y="4892040"/>
            <a:ext cx="411480" cy="320040"/>
          </a:xfrm>
          <a:prstGeom prst="rect">
            <a:avLst/>
          </a:prstGeom>
          <a:noFill/>
        </p:spPr>
        <p:txBody>
          <a:bodyPr wrap="none">
            <a:spAutoFit/>
          </a:bodyPr>
          <a:lstStyle/>
          <a:p>
            <a:pPr algn="ctr">
              <a:defRPr sz="1800">
                <a:solidFill>
                  <a:srgbClr val="BED5EB"/>
                </a:solidFill>
                <a:latin typeface="Nirmala UI"/>
              </a:defRPr>
            </a:pPr>
            <a:r>
              <a:t>অ</a:t>
            </a:r>
          </a:p>
        </p:txBody>
      </p:sp>
      <p:sp>
        <p:nvSpPr>
          <p:cNvPr id="9" name="decor_bengali"/>
          <p:cNvSpPr txBox="1"/>
          <p:nvPr/>
        </p:nvSpPr>
        <p:spPr>
          <a:xfrm>
            <a:off x="11292840" y="2788920"/>
            <a:ext cx="411480" cy="320040"/>
          </a:xfrm>
          <a:prstGeom prst="rect">
            <a:avLst/>
          </a:prstGeom>
          <a:noFill/>
        </p:spPr>
        <p:txBody>
          <a:bodyPr wrap="none">
            <a:spAutoFit/>
          </a:bodyPr>
          <a:lstStyle/>
          <a:p>
            <a:pPr algn="ctr">
              <a:defRPr sz="2000">
                <a:solidFill>
                  <a:srgbClr val="BED5EB"/>
                </a:solidFill>
                <a:latin typeface="Nirmala UI"/>
              </a:defRPr>
            </a:pPr>
            <a:r>
              <a:t>শ</a:t>
            </a:r>
          </a:p>
        </p:txBody>
      </p:sp>
      <p:sp>
        <p:nvSpPr>
          <p:cNvPr id="8" name="decor_bengali"/>
          <p:cNvSpPr txBox="1"/>
          <p:nvPr/>
        </p:nvSpPr>
        <p:spPr>
          <a:xfrm>
            <a:off x="10927080" y="1371600"/>
            <a:ext cx="411480" cy="320040"/>
          </a:xfrm>
          <a:prstGeom prst="rect">
            <a:avLst/>
          </a:prstGeom>
          <a:noFill/>
        </p:spPr>
        <p:txBody>
          <a:bodyPr wrap="none">
            <a:spAutoFit/>
          </a:bodyPr>
          <a:lstStyle/>
          <a:p>
            <a:pPr algn="ctr">
              <a:defRPr sz="2400">
                <a:solidFill>
                  <a:srgbClr val="BED5EB"/>
                </a:solidFill>
                <a:latin typeface="Nirmala UI"/>
              </a:defRPr>
            </a:pPr>
            <a:r>
              <a:t>ল</a:t>
            </a:r>
          </a:p>
        </p:txBody>
      </p:sp>
      <p:sp>
        <p:nvSpPr>
          <p:cNvPr id="7" name="decor_bengali"/>
          <p:cNvSpPr txBox="1"/>
          <p:nvPr/>
        </p:nvSpPr>
        <p:spPr>
          <a:xfrm>
            <a:off x="11201400" y="502920"/>
            <a:ext cx="411480" cy="320040"/>
          </a:xfrm>
          <a:prstGeom prst="rect">
            <a:avLst/>
          </a:prstGeom>
          <a:noFill/>
        </p:spPr>
        <p:txBody>
          <a:bodyPr wrap="none">
            <a:spAutoFit/>
          </a:bodyPr>
          <a:lstStyle/>
          <a:p>
            <a:pPr algn="ctr">
              <a:defRPr sz="2000">
                <a:solidFill>
                  <a:srgbClr val="BED5EB"/>
                </a:solidFill>
                <a:latin typeface="Nirmala UI"/>
              </a:defRPr>
            </a:pPr>
            <a:r>
              <a:t>ব</a:t>
            </a:r>
          </a:p>
        </p:txBody>
      </p:sp>
      <p:sp>
        <p:nvSpPr>
          <p:cNvPr id="6" name="decor_bengali"/>
          <p:cNvSpPr txBox="1"/>
          <p:nvPr/>
        </p:nvSpPr>
        <p:spPr>
          <a:xfrm>
            <a:off x="384048" y="4572000"/>
            <a:ext cx="411480" cy="320040"/>
          </a:xfrm>
          <a:prstGeom prst="rect">
            <a:avLst/>
          </a:prstGeom>
          <a:noFill/>
        </p:spPr>
        <p:txBody>
          <a:bodyPr wrap="none">
            <a:spAutoFit/>
          </a:bodyPr>
          <a:lstStyle/>
          <a:p>
            <a:pPr algn="ctr">
              <a:defRPr sz="2000">
                <a:solidFill>
                  <a:srgbClr val="BED5EB"/>
                </a:solidFill>
                <a:latin typeface="Nirmala UI"/>
              </a:defRPr>
            </a:pPr>
            <a:r>
              <a:t>য</a:t>
            </a:r>
          </a:p>
        </p:txBody>
      </p:sp>
      <p:sp>
        <p:nvSpPr>
          <p:cNvPr id="5" name="decor_bengali"/>
          <p:cNvSpPr txBox="1"/>
          <p:nvPr/>
        </p:nvSpPr>
        <p:spPr>
          <a:xfrm>
            <a:off x="182880" y="2560320"/>
            <a:ext cx="411480" cy="320040"/>
          </a:xfrm>
          <a:prstGeom prst="rect">
            <a:avLst/>
          </a:prstGeom>
          <a:noFill/>
        </p:spPr>
        <p:txBody>
          <a:bodyPr wrap="none">
            <a:spAutoFit/>
          </a:bodyPr>
          <a:lstStyle/>
          <a:p>
            <a:pPr algn="ctr">
              <a:defRPr sz="2400">
                <a:solidFill>
                  <a:srgbClr val="BED5EB"/>
                </a:solidFill>
                <a:latin typeface="Nirmala UI"/>
              </a:defRPr>
            </a:pPr>
            <a:r>
              <a:t>হ</a:t>
            </a:r>
          </a:p>
        </p:txBody>
      </p:sp>
      <p:sp>
        <p:nvSpPr>
          <p:cNvPr id="4" name="decor_bengali"/>
          <p:cNvSpPr txBox="1"/>
          <p:nvPr/>
        </p:nvSpPr>
        <p:spPr>
          <a:xfrm>
            <a:off x="457200" y="1417320"/>
            <a:ext cx="411480" cy="320040"/>
          </a:xfrm>
          <a:prstGeom prst="rect">
            <a:avLst/>
          </a:prstGeom>
          <a:noFill/>
        </p:spPr>
        <p:txBody>
          <a:bodyPr wrap="none">
            <a:spAutoFit/>
          </a:bodyPr>
          <a:lstStyle/>
          <a:p>
            <a:pPr algn="ctr">
              <a:defRPr sz="2400">
                <a:solidFill>
                  <a:srgbClr val="BED5EB"/>
                </a:solidFill>
                <a:latin typeface="Nirmala UI"/>
              </a:defRPr>
            </a:pPr>
            <a:r>
              <a:t>স</a:t>
            </a:r>
          </a:p>
        </p:txBody>
      </p:sp>
      <p:sp>
        <p:nvSpPr>
          <p:cNvPr id="3" name="decor_bengali"/>
          <p:cNvSpPr txBox="1"/>
          <p:nvPr/>
        </p:nvSpPr>
        <p:spPr>
          <a:xfrm>
            <a:off x="228600" y="411480"/>
            <a:ext cx="411480" cy="320040"/>
          </a:xfrm>
          <a:prstGeom prst="rect">
            <a:avLst/>
          </a:prstGeom>
          <a:noFill/>
        </p:spPr>
        <p:txBody>
          <a:bodyPr wrap="none">
            <a:spAutoFit/>
          </a:bodyPr>
          <a:lstStyle/>
          <a:p>
            <a:pPr algn="ctr">
              <a:defRPr sz="2400">
                <a:solidFill>
                  <a:srgbClr val="BED5EB"/>
                </a:solidFill>
                <a:latin typeface="Nirmala UI"/>
              </a:defRPr>
            </a:pPr>
            <a:r>
              <a:t>র</a:t>
            </a:r>
          </a:p>
        </p:txBody>
      </p:sp>
      <p:pic>
        <p:nvPicPr>
          <p:cNvPr id="2" name="background_full_image" descr="pastel_ai_travel_collage_background.png"/>
          <p:cNvPicPr>
            <a:picLocks noChangeAspect="1"/>
          </p:cNvPicPr>
          <p:nvPr/>
        </p:nvPicPr>
        <p:blipFill>
          <a:blip r:embed="rId3"/>
          <a:stretch>
            <a:fillRect/>
          </a:stretch>
        </p:blipFill>
        <p:spPr>
          <a:xfrm>
            <a:off x="0" y="0"/>
            <a:ext cx="12191695" cy="6858000"/>
          </a:xfrm>
          <a:prstGeom prst="rect">
            <a:avLst/>
          </a:prstGeom>
        </p:spPr>
      </p:pic>
      <p:sp>
        <p:nvSpPr>
          <p:cNvPr id="13" name="content_title"/>
          <p:cNvSpPr txBox="1"/>
          <p:nvPr/>
        </p:nvSpPr>
        <p:spPr>
          <a:xfrm>
            <a:off x="685800" y="502920"/>
            <a:ext cx="10881360" cy="731520"/>
          </a:xfrm>
          <a:prstGeom prst="rect">
            <a:avLst/>
          </a:prstGeom>
          <a:noFill/>
        </p:spPr>
        <p:txBody>
          <a:bodyPr wrap="square" lIns="0" rIns="0">
            <a:spAutoFit/>
          </a:bodyPr>
          <a:lstStyle/>
          <a:p>
            <a:pPr algn="l">
              <a:defRPr sz="3800" b="1">
                <a:solidFill>
                  <a:srgbClr val="0F274E"/>
                </a:solidFill>
                <a:latin typeface="Aptos Display"/>
              </a:defRPr>
            </a:pPr>
            <a:r>
              <a:t>Final conclusion</a:t>
            </a:r>
          </a:p>
        </p:txBody>
      </p:sp>
      <p:sp>
        <p:nvSpPr>
          <p:cNvPr id="14" name="content_subtitle"/>
          <p:cNvSpPr txBox="1"/>
          <p:nvPr/>
        </p:nvSpPr>
        <p:spPr>
          <a:xfrm>
            <a:off x="4452112" y="959103"/>
            <a:ext cx="5230368" cy="353943"/>
          </a:xfrm>
          <a:prstGeom prst="rect">
            <a:avLst/>
          </a:prstGeom>
          <a:noFill/>
        </p:spPr>
        <p:txBody>
          <a:bodyPr wrap="square">
            <a:spAutoFit/>
          </a:bodyPr>
          <a:lstStyle/>
          <a:p>
            <a:pPr>
              <a:defRPr sz="1700">
                <a:solidFill>
                  <a:srgbClr val="4B5970"/>
                </a:solidFill>
                <a:latin typeface="Aptos"/>
              </a:defRPr>
            </a:pPr>
            <a:r>
              <a:rPr dirty="0"/>
              <a:t>A balanced, evidence-based story</a:t>
            </a:r>
          </a:p>
        </p:txBody>
      </p:sp>
      <p:sp>
        <p:nvSpPr>
          <p:cNvPr id="15" name="decor_title_underline"/>
          <p:cNvSpPr/>
          <p:nvPr/>
        </p:nvSpPr>
        <p:spPr>
          <a:xfrm>
            <a:off x="713232" y="1161288"/>
            <a:ext cx="1417320" cy="50292"/>
          </a:xfrm>
          <a:prstGeom prst="rect">
            <a:avLst/>
          </a:prstGeom>
          <a:solidFill>
            <a:srgbClr val="00A29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content_panel"/>
          <p:cNvSpPr/>
          <p:nvPr/>
        </p:nvSpPr>
        <p:spPr>
          <a:xfrm>
            <a:off x="1920240" y="1508759"/>
            <a:ext cx="7040880" cy="906271"/>
          </a:xfrm>
          <a:prstGeom prst="roundRect">
            <a:avLst/>
          </a:prstGeom>
          <a:solidFill>
            <a:srgbClr val="FFFFFF">
              <a:alpha val="97000"/>
            </a:srgbClr>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0" name="decor_icon_circle"/>
          <p:cNvSpPr/>
          <p:nvPr/>
        </p:nvSpPr>
        <p:spPr>
          <a:xfrm>
            <a:off x="2148840" y="1709928"/>
            <a:ext cx="438912" cy="438912"/>
          </a:xfrm>
          <a:prstGeom prst="ellipse">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1" name="decor_icon_text"/>
          <p:cNvSpPr txBox="1"/>
          <p:nvPr/>
        </p:nvSpPr>
        <p:spPr>
          <a:xfrm>
            <a:off x="2148840" y="1732787"/>
            <a:ext cx="438912" cy="420623"/>
          </a:xfrm>
          <a:prstGeom prst="rect">
            <a:avLst/>
          </a:prstGeom>
          <a:noFill/>
        </p:spPr>
        <p:txBody>
          <a:bodyPr wrap="none">
            <a:spAutoFit/>
          </a:bodyPr>
          <a:lstStyle/>
          <a:p>
            <a:pPr algn="ctr"/>
            <a:r>
              <a:rPr sz="1100" b="1">
                <a:solidFill>
                  <a:srgbClr val="1676A4"/>
                </a:solidFill>
                <a:latin typeface="Aptos Display"/>
              </a:rPr>
              <a:t>CHECK</a:t>
            </a:r>
          </a:p>
        </p:txBody>
      </p:sp>
      <p:sp>
        <p:nvSpPr>
          <p:cNvPr id="22" name="content_text"/>
          <p:cNvSpPr txBox="1"/>
          <p:nvPr/>
        </p:nvSpPr>
        <p:spPr>
          <a:xfrm>
            <a:off x="2743200" y="1655063"/>
            <a:ext cx="3840480" cy="228600"/>
          </a:xfrm>
          <a:prstGeom prst="rect">
            <a:avLst/>
          </a:prstGeom>
          <a:noFill/>
        </p:spPr>
        <p:txBody>
          <a:bodyPr wrap="square" lIns="45720" tIns="27432" rIns="45720" bIns="27432">
            <a:spAutoFit/>
          </a:bodyPr>
          <a:lstStyle/>
          <a:p>
            <a:pPr algn="l">
              <a:defRPr sz="1450" b="1">
                <a:solidFill>
                  <a:srgbClr val="00A29B"/>
                </a:solidFill>
                <a:latin typeface="Aptos"/>
              </a:defRPr>
            </a:pPr>
            <a:r>
              <a:t>1. Structured helps grounding</a:t>
            </a:r>
          </a:p>
        </p:txBody>
      </p:sp>
      <p:sp>
        <p:nvSpPr>
          <p:cNvPr id="23" name="content_text"/>
          <p:cNvSpPr txBox="1"/>
          <p:nvPr/>
        </p:nvSpPr>
        <p:spPr>
          <a:xfrm>
            <a:off x="2743200" y="1920240"/>
            <a:ext cx="6217920" cy="274320"/>
          </a:xfrm>
          <a:prstGeom prst="rect">
            <a:avLst/>
          </a:prstGeom>
          <a:noFill/>
        </p:spPr>
        <p:txBody>
          <a:bodyPr wrap="square" lIns="45720" tIns="27432" rIns="45720" bIns="27432">
            <a:spAutoFit/>
          </a:bodyPr>
          <a:lstStyle/>
          <a:p>
            <a:r>
              <a:rPr sz="1220">
                <a:solidFill>
                  <a:srgbClr val="1F2937"/>
                </a:solidFill>
                <a:latin typeface="Aptos"/>
              </a:rPr>
              <a:t>The structured pipeline improved hallucination control descriptively and slightly improved holistic validity, but not significantly after correction.</a:t>
            </a:r>
          </a:p>
        </p:txBody>
      </p:sp>
      <p:sp>
        <p:nvSpPr>
          <p:cNvPr id="24" name="content_panel"/>
          <p:cNvSpPr/>
          <p:nvPr/>
        </p:nvSpPr>
        <p:spPr>
          <a:xfrm>
            <a:off x="1920240" y="2651760"/>
            <a:ext cx="7040880" cy="906272"/>
          </a:xfrm>
          <a:prstGeom prst="roundRect">
            <a:avLst/>
          </a:prstGeom>
          <a:solidFill>
            <a:srgbClr val="FFFFFF">
              <a:alpha val="97000"/>
            </a:srgbClr>
          </a:solidFill>
          <a:ln w="10160">
            <a:solidFill>
              <a:srgbClr val="DB5EA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5" name="decor_icon_circle"/>
          <p:cNvSpPr/>
          <p:nvPr/>
        </p:nvSpPr>
        <p:spPr>
          <a:xfrm>
            <a:off x="2148840" y="2852928"/>
            <a:ext cx="438912" cy="438912"/>
          </a:xfrm>
          <a:prstGeom prst="ellipse">
            <a:avLst/>
          </a:prstGeom>
          <a:solidFill>
            <a:srgbClr val="E7FAF7"/>
          </a:solidFill>
          <a:ln w="10160">
            <a:solidFill>
              <a:srgbClr val="DB5EA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decor_icon_text"/>
          <p:cNvSpPr txBox="1"/>
          <p:nvPr/>
        </p:nvSpPr>
        <p:spPr>
          <a:xfrm>
            <a:off x="2148840" y="2875788"/>
            <a:ext cx="438912" cy="420623"/>
          </a:xfrm>
          <a:prstGeom prst="rect">
            <a:avLst/>
          </a:prstGeom>
          <a:noFill/>
        </p:spPr>
        <p:txBody>
          <a:bodyPr wrap="none">
            <a:spAutoFit/>
          </a:bodyPr>
          <a:lstStyle/>
          <a:p>
            <a:pPr algn="ctr"/>
            <a:r>
              <a:rPr sz="1100" b="1">
                <a:solidFill>
                  <a:srgbClr val="1676A4"/>
                </a:solidFill>
                <a:latin typeface="Aptos Display"/>
              </a:rPr>
              <a:t>TRADE</a:t>
            </a:r>
          </a:p>
        </p:txBody>
      </p:sp>
      <p:sp>
        <p:nvSpPr>
          <p:cNvPr id="27" name="content_text"/>
          <p:cNvSpPr txBox="1"/>
          <p:nvPr/>
        </p:nvSpPr>
        <p:spPr>
          <a:xfrm>
            <a:off x="2743200" y="2798064"/>
            <a:ext cx="3840480" cy="228600"/>
          </a:xfrm>
          <a:prstGeom prst="rect">
            <a:avLst/>
          </a:prstGeom>
          <a:noFill/>
        </p:spPr>
        <p:txBody>
          <a:bodyPr wrap="square" lIns="45720" tIns="27432" rIns="45720" bIns="27432">
            <a:spAutoFit/>
          </a:bodyPr>
          <a:lstStyle/>
          <a:p>
            <a:pPr algn="l">
              <a:defRPr sz="1450" b="1">
                <a:solidFill>
                  <a:srgbClr val="DB5EA2"/>
                </a:solidFill>
                <a:latin typeface="Aptos"/>
              </a:defRPr>
            </a:pPr>
            <a:r>
              <a:t>2. It does not solve everything</a:t>
            </a:r>
          </a:p>
        </p:txBody>
      </p:sp>
      <p:sp>
        <p:nvSpPr>
          <p:cNvPr id="28" name="content_text"/>
          <p:cNvSpPr txBox="1"/>
          <p:nvPr/>
        </p:nvSpPr>
        <p:spPr>
          <a:xfrm>
            <a:off x="2743200" y="3063240"/>
            <a:ext cx="6217920" cy="274320"/>
          </a:xfrm>
          <a:prstGeom prst="rect">
            <a:avLst/>
          </a:prstGeom>
          <a:noFill/>
        </p:spPr>
        <p:txBody>
          <a:bodyPr wrap="square" lIns="45720" tIns="27432" rIns="45720" bIns="27432">
            <a:spAutoFit/>
          </a:bodyPr>
          <a:lstStyle/>
          <a:p>
            <a:pPr algn="l">
              <a:defRPr sz="1130" b="0">
                <a:solidFill>
                  <a:srgbClr val="1B2941"/>
                </a:solidFill>
                <a:latin typeface="Aptos"/>
              </a:defRPr>
            </a:pPr>
            <a:r>
              <a:t>The baseline remained stronger on several practical completeness and feasibility criteria.</a:t>
            </a:r>
          </a:p>
        </p:txBody>
      </p:sp>
      <p:sp>
        <p:nvSpPr>
          <p:cNvPr id="29" name="content_panel"/>
          <p:cNvSpPr/>
          <p:nvPr/>
        </p:nvSpPr>
        <p:spPr>
          <a:xfrm>
            <a:off x="1920240" y="3794759"/>
            <a:ext cx="7040880" cy="881379"/>
          </a:xfrm>
          <a:prstGeom prst="roundRect">
            <a:avLst/>
          </a:prstGeom>
          <a:solidFill>
            <a:srgbClr val="FFFFFF">
              <a:alpha val="97000"/>
            </a:srgbClr>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0" name="decor_icon_circle"/>
          <p:cNvSpPr/>
          <p:nvPr/>
        </p:nvSpPr>
        <p:spPr>
          <a:xfrm>
            <a:off x="2148840" y="3995928"/>
            <a:ext cx="438912" cy="438912"/>
          </a:xfrm>
          <a:prstGeom prst="ellipse">
            <a:avLst/>
          </a:prstGeom>
          <a:solidFill>
            <a:srgbClr val="E7FAF7"/>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1" name="decor_icon_text"/>
          <p:cNvSpPr txBox="1"/>
          <p:nvPr/>
        </p:nvSpPr>
        <p:spPr>
          <a:xfrm>
            <a:off x="2148840" y="4018788"/>
            <a:ext cx="438912" cy="420623"/>
          </a:xfrm>
          <a:prstGeom prst="rect">
            <a:avLst/>
          </a:prstGeom>
          <a:noFill/>
        </p:spPr>
        <p:txBody>
          <a:bodyPr wrap="none">
            <a:spAutoFit/>
          </a:bodyPr>
          <a:lstStyle/>
          <a:p>
            <a:pPr algn="ctr"/>
            <a:r>
              <a:rPr sz="1100" b="1">
                <a:solidFill>
                  <a:srgbClr val="1676A4"/>
                </a:solidFill>
                <a:latin typeface="Aptos Display"/>
              </a:rPr>
              <a:t>OUT</a:t>
            </a:r>
          </a:p>
        </p:txBody>
      </p:sp>
      <p:sp>
        <p:nvSpPr>
          <p:cNvPr id="32" name="content_text"/>
          <p:cNvSpPr txBox="1"/>
          <p:nvPr/>
        </p:nvSpPr>
        <p:spPr>
          <a:xfrm>
            <a:off x="2743200" y="3941064"/>
            <a:ext cx="3840480" cy="228600"/>
          </a:xfrm>
          <a:prstGeom prst="rect">
            <a:avLst/>
          </a:prstGeom>
          <a:noFill/>
        </p:spPr>
        <p:txBody>
          <a:bodyPr wrap="square" lIns="45720" tIns="27432" rIns="45720" bIns="27432">
            <a:spAutoFit/>
          </a:bodyPr>
          <a:lstStyle/>
          <a:p>
            <a:pPr algn="l">
              <a:defRPr sz="1450" b="1">
                <a:solidFill>
                  <a:srgbClr val="6F54C7"/>
                </a:solidFill>
                <a:latin typeface="Aptos"/>
              </a:defRPr>
            </a:pPr>
            <a:r>
              <a:t>3. Evaluation must be multidimensional</a:t>
            </a:r>
          </a:p>
        </p:txBody>
      </p:sp>
      <p:sp>
        <p:nvSpPr>
          <p:cNvPr id="33" name="content_text"/>
          <p:cNvSpPr txBox="1"/>
          <p:nvPr/>
        </p:nvSpPr>
        <p:spPr>
          <a:xfrm>
            <a:off x="2743200" y="4206240"/>
            <a:ext cx="6217920" cy="274320"/>
          </a:xfrm>
          <a:prstGeom prst="rect">
            <a:avLst/>
          </a:prstGeom>
          <a:noFill/>
        </p:spPr>
        <p:txBody>
          <a:bodyPr wrap="square" lIns="45720" tIns="27432" rIns="45720" bIns="27432">
            <a:spAutoFit/>
          </a:bodyPr>
          <a:lstStyle/>
          <a:p>
            <a:pPr algn="l">
              <a:defRPr sz="1130" b="0">
                <a:solidFill>
                  <a:srgbClr val="1B2941"/>
                </a:solidFill>
                <a:latin typeface="Aptos"/>
              </a:defRPr>
            </a:pPr>
            <a:r>
              <a:t>AI travel planners should be judged on grounding, completeness, constraints and multilingual robustness.</a:t>
            </a:r>
          </a:p>
        </p:txBody>
      </p:sp>
      <p:sp>
        <p:nvSpPr>
          <p:cNvPr id="34" name="content_panel"/>
          <p:cNvSpPr/>
          <p:nvPr/>
        </p:nvSpPr>
        <p:spPr>
          <a:xfrm>
            <a:off x="762000" y="5201919"/>
            <a:ext cx="7040880" cy="668529"/>
          </a:xfrm>
          <a:prstGeom prst="roundRect">
            <a:avLst/>
          </a:prstGeom>
          <a:solidFill>
            <a:srgbClr val="E7FAF7"/>
          </a:solidFill>
          <a:ln w="10160">
            <a:solidFill>
              <a:srgbClr val="00A29B"/>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5" name="content_text"/>
          <p:cNvSpPr txBox="1"/>
          <p:nvPr/>
        </p:nvSpPr>
        <p:spPr>
          <a:xfrm>
            <a:off x="990600" y="5348222"/>
            <a:ext cx="6583680" cy="201168"/>
          </a:xfrm>
          <a:prstGeom prst="rect">
            <a:avLst/>
          </a:prstGeom>
          <a:noFill/>
        </p:spPr>
        <p:txBody>
          <a:bodyPr wrap="square" lIns="45720" tIns="27432" rIns="45720" bIns="27432">
            <a:spAutoFit/>
          </a:bodyPr>
          <a:lstStyle/>
          <a:p>
            <a:r>
              <a:rPr sz="1500" b="1">
                <a:solidFill>
                  <a:srgbClr val="0F766E"/>
                </a:solidFill>
                <a:latin typeface="Aptos"/>
              </a:rPr>
              <a:t>More structure changed the error profile, but better planning depends on measuring the full picture.</a:t>
            </a:r>
          </a:p>
        </p:txBody>
      </p:sp>
      <p:sp>
        <p:nvSpPr>
          <p:cNvPr id="36" name="content_footer"/>
          <p:cNvSpPr txBox="1"/>
          <p:nvPr/>
        </p:nvSpPr>
        <p:spPr>
          <a:xfrm>
            <a:off x="566928" y="6510528"/>
            <a:ext cx="4572000" cy="228600"/>
          </a:xfrm>
          <a:prstGeom prst="rect">
            <a:avLst/>
          </a:prstGeom>
          <a:noFill/>
        </p:spPr>
        <p:txBody>
          <a:bodyPr wrap="square" lIns="45720" tIns="27432" rIns="45720" bIns="27432">
            <a:spAutoFit/>
          </a:bodyPr>
          <a:lstStyle/>
          <a:p>
            <a:pPr algn="l">
              <a:defRPr sz="850" b="0">
                <a:solidFill>
                  <a:srgbClr val="258F97"/>
                </a:solidFill>
                <a:latin typeface="Aptos"/>
              </a:defRPr>
            </a:pPr>
            <a:r>
              <a:t>MSc Data and Artificial Intelligence</a:t>
            </a:r>
          </a:p>
        </p:txBody>
      </p:sp>
      <p:sp>
        <p:nvSpPr>
          <p:cNvPr id="37" name="content_slide_number"/>
          <p:cNvSpPr txBox="1"/>
          <p:nvPr/>
        </p:nvSpPr>
        <p:spPr>
          <a:xfrm>
            <a:off x="11384280" y="6510528"/>
            <a:ext cx="411480" cy="228600"/>
          </a:xfrm>
          <a:prstGeom prst="rect">
            <a:avLst/>
          </a:prstGeom>
          <a:noFill/>
        </p:spPr>
        <p:txBody>
          <a:bodyPr wrap="square" lIns="45720" tIns="27432" rIns="45720" bIns="27432">
            <a:spAutoFit/>
          </a:bodyPr>
          <a:lstStyle/>
          <a:p>
            <a:pPr algn="r">
              <a:defRPr sz="850" b="0">
                <a:solidFill>
                  <a:srgbClr val="76879C"/>
                </a:solidFill>
                <a:latin typeface="Aptos"/>
              </a:defRPr>
            </a:pPr>
            <a:r>
              <a:t>11/12</a:t>
            </a:r>
          </a:p>
        </p:txBody>
      </p:sp>
      <p:pic>
        <p:nvPicPr>
          <p:cNvPr id="41" name="Picture 40">
            <a:extLst>
              <a:ext uri="{FF2B5EF4-FFF2-40B4-BE49-F238E27FC236}">
                <a16:creationId xmlns:a16="http://schemas.microsoft.com/office/drawing/2014/main" id="{7C29B4BF-07B0-8432-B583-FAA2FC0853B2}"/>
              </a:ext>
            </a:extLst>
          </p:cNvPr>
          <p:cNvPicPr>
            <a:picLocks noChangeAspect="1"/>
          </p:cNvPicPr>
          <p:nvPr/>
        </p:nvPicPr>
        <p:blipFill>
          <a:blip r:embed="rId4"/>
          <a:stretch>
            <a:fillRect/>
          </a:stretch>
        </p:blipFill>
        <p:spPr>
          <a:xfrm>
            <a:off x="9600501" y="213452"/>
            <a:ext cx="2386461" cy="234686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decor_bengali"/>
          <p:cNvSpPr txBox="1"/>
          <p:nvPr/>
        </p:nvSpPr>
        <p:spPr>
          <a:xfrm>
            <a:off x="10012680" y="5742432"/>
            <a:ext cx="411480" cy="320040"/>
          </a:xfrm>
          <a:prstGeom prst="rect">
            <a:avLst/>
          </a:prstGeom>
          <a:noFill/>
        </p:spPr>
        <p:txBody>
          <a:bodyPr wrap="none">
            <a:spAutoFit/>
          </a:bodyPr>
          <a:lstStyle/>
          <a:p>
            <a:pPr algn="ctr">
              <a:defRPr sz="2400">
                <a:solidFill>
                  <a:srgbClr val="BED5EB"/>
                </a:solidFill>
                <a:latin typeface="Nirmala UI"/>
              </a:defRPr>
            </a:pPr>
            <a:r>
              <a:t>ক</a:t>
            </a:r>
          </a:p>
        </p:txBody>
      </p:sp>
      <p:sp>
        <p:nvSpPr>
          <p:cNvPr id="11" name="decor_bengali"/>
          <p:cNvSpPr txBox="1"/>
          <p:nvPr/>
        </p:nvSpPr>
        <p:spPr>
          <a:xfrm>
            <a:off x="1097280" y="5852160"/>
            <a:ext cx="411480" cy="320040"/>
          </a:xfrm>
          <a:prstGeom prst="rect">
            <a:avLst/>
          </a:prstGeom>
          <a:noFill/>
        </p:spPr>
        <p:txBody>
          <a:bodyPr wrap="none">
            <a:spAutoFit/>
          </a:bodyPr>
          <a:lstStyle/>
          <a:p>
            <a:pPr algn="ctr">
              <a:defRPr sz="2200">
                <a:solidFill>
                  <a:srgbClr val="BED5EB"/>
                </a:solidFill>
                <a:latin typeface="Nirmala UI"/>
              </a:defRPr>
            </a:pPr>
            <a:r>
              <a:t>ই</a:t>
            </a:r>
          </a:p>
        </p:txBody>
      </p:sp>
      <p:sp>
        <p:nvSpPr>
          <p:cNvPr id="10" name="decor_bengali"/>
          <p:cNvSpPr txBox="1"/>
          <p:nvPr/>
        </p:nvSpPr>
        <p:spPr>
          <a:xfrm>
            <a:off x="11018520" y="4892040"/>
            <a:ext cx="411480" cy="320040"/>
          </a:xfrm>
          <a:prstGeom prst="rect">
            <a:avLst/>
          </a:prstGeom>
          <a:noFill/>
        </p:spPr>
        <p:txBody>
          <a:bodyPr wrap="none">
            <a:spAutoFit/>
          </a:bodyPr>
          <a:lstStyle/>
          <a:p>
            <a:pPr algn="ctr">
              <a:defRPr sz="2400">
                <a:solidFill>
                  <a:srgbClr val="BED5EB"/>
                </a:solidFill>
                <a:latin typeface="Nirmala UI"/>
              </a:defRPr>
            </a:pPr>
            <a:r>
              <a:t>আ</a:t>
            </a:r>
          </a:p>
        </p:txBody>
      </p:sp>
      <p:sp>
        <p:nvSpPr>
          <p:cNvPr id="9" name="decor_bengali"/>
          <p:cNvSpPr txBox="1"/>
          <p:nvPr/>
        </p:nvSpPr>
        <p:spPr>
          <a:xfrm>
            <a:off x="11292840" y="2788920"/>
            <a:ext cx="411480" cy="320040"/>
          </a:xfrm>
          <a:prstGeom prst="rect">
            <a:avLst/>
          </a:prstGeom>
          <a:noFill/>
        </p:spPr>
        <p:txBody>
          <a:bodyPr wrap="none">
            <a:spAutoFit/>
          </a:bodyPr>
          <a:lstStyle/>
          <a:p>
            <a:pPr algn="ctr">
              <a:defRPr sz="2200">
                <a:solidFill>
                  <a:srgbClr val="BED5EB"/>
                </a:solidFill>
                <a:latin typeface="Nirmala UI"/>
              </a:defRPr>
            </a:pPr>
            <a:r>
              <a:t>অ</a:t>
            </a:r>
          </a:p>
        </p:txBody>
      </p:sp>
      <p:sp>
        <p:nvSpPr>
          <p:cNvPr id="8" name="decor_bengali"/>
          <p:cNvSpPr txBox="1"/>
          <p:nvPr/>
        </p:nvSpPr>
        <p:spPr>
          <a:xfrm>
            <a:off x="10927080" y="1371600"/>
            <a:ext cx="411480" cy="320040"/>
          </a:xfrm>
          <a:prstGeom prst="rect">
            <a:avLst/>
          </a:prstGeom>
          <a:noFill/>
        </p:spPr>
        <p:txBody>
          <a:bodyPr wrap="none">
            <a:spAutoFit/>
          </a:bodyPr>
          <a:lstStyle/>
          <a:p>
            <a:pPr algn="ctr">
              <a:defRPr sz="1800">
                <a:solidFill>
                  <a:srgbClr val="BED5EB"/>
                </a:solidFill>
                <a:latin typeface="Nirmala UI"/>
              </a:defRPr>
            </a:pPr>
            <a:r>
              <a:t>শ</a:t>
            </a:r>
          </a:p>
        </p:txBody>
      </p:sp>
      <p:sp>
        <p:nvSpPr>
          <p:cNvPr id="7" name="decor_bengali"/>
          <p:cNvSpPr txBox="1"/>
          <p:nvPr/>
        </p:nvSpPr>
        <p:spPr>
          <a:xfrm>
            <a:off x="11201400" y="502920"/>
            <a:ext cx="411480" cy="320040"/>
          </a:xfrm>
          <a:prstGeom prst="rect">
            <a:avLst/>
          </a:prstGeom>
          <a:noFill/>
        </p:spPr>
        <p:txBody>
          <a:bodyPr wrap="none">
            <a:spAutoFit/>
          </a:bodyPr>
          <a:lstStyle/>
          <a:p>
            <a:pPr algn="ctr">
              <a:defRPr sz="2400">
                <a:solidFill>
                  <a:srgbClr val="BED5EB"/>
                </a:solidFill>
                <a:latin typeface="Nirmala UI"/>
              </a:defRPr>
            </a:pPr>
            <a:r>
              <a:t>ল</a:t>
            </a:r>
          </a:p>
        </p:txBody>
      </p:sp>
      <p:sp>
        <p:nvSpPr>
          <p:cNvPr id="6" name="decor_bengali"/>
          <p:cNvSpPr txBox="1"/>
          <p:nvPr/>
        </p:nvSpPr>
        <p:spPr>
          <a:xfrm>
            <a:off x="384048" y="4572000"/>
            <a:ext cx="411480" cy="320040"/>
          </a:xfrm>
          <a:prstGeom prst="rect">
            <a:avLst/>
          </a:prstGeom>
          <a:noFill/>
        </p:spPr>
        <p:txBody>
          <a:bodyPr wrap="none">
            <a:spAutoFit/>
          </a:bodyPr>
          <a:lstStyle/>
          <a:p>
            <a:pPr algn="ctr">
              <a:defRPr sz="2000">
                <a:solidFill>
                  <a:srgbClr val="BED5EB"/>
                </a:solidFill>
                <a:latin typeface="Nirmala UI"/>
              </a:defRPr>
            </a:pPr>
            <a:r>
              <a:t>ব</a:t>
            </a:r>
          </a:p>
        </p:txBody>
      </p:sp>
      <p:sp>
        <p:nvSpPr>
          <p:cNvPr id="5" name="decor_bengali"/>
          <p:cNvSpPr txBox="1"/>
          <p:nvPr/>
        </p:nvSpPr>
        <p:spPr>
          <a:xfrm>
            <a:off x="182880" y="2560320"/>
            <a:ext cx="411480" cy="320040"/>
          </a:xfrm>
          <a:prstGeom prst="rect">
            <a:avLst/>
          </a:prstGeom>
          <a:noFill/>
        </p:spPr>
        <p:txBody>
          <a:bodyPr wrap="none">
            <a:spAutoFit/>
          </a:bodyPr>
          <a:lstStyle/>
          <a:p>
            <a:pPr algn="ctr">
              <a:defRPr sz="2200">
                <a:solidFill>
                  <a:srgbClr val="BED5EB"/>
                </a:solidFill>
                <a:latin typeface="Nirmala UI"/>
              </a:defRPr>
            </a:pPr>
            <a:r>
              <a:t>য</a:t>
            </a:r>
          </a:p>
        </p:txBody>
      </p:sp>
      <p:sp>
        <p:nvSpPr>
          <p:cNvPr id="4" name="decor_bengali"/>
          <p:cNvSpPr txBox="1"/>
          <p:nvPr/>
        </p:nvSpPr>
        <p:spPr>
          <a:xfrm>
            <a:off x="457200" y="1417320"/>
            <a:ext cx="411480" cy="320040"/>
          </a:xfrm>
          <a:prstGeom prst="rect">
            <a:avLst/>
          </a:prstGeom>
          <a:noFill/>
        </p:spPr>
        <p:txBody>
          <a:bodyPr wrap="none">
            <a:spAutoFit/>
          </a:bodyPr>
          <a:lstStyle/>
          <a:p>
            <a:pPr algn="ctr">
              <a:defRPr sz="2200">
                <a:solidFill>
                  <a:srgbClr val="BED5EB"/>
                </a:solidFill>
                <a:latin typeface="Nirmala UI"/>
              </a:defRPr>
            </a:pPr>
            <a:r>
              <a:t>হ</a:t>
            </a:r>
          </a:p>
        </p:txBody>
      </p:sp>
      <p:sp>
        <p:nvSpPr>
          <p:cNvPr id="3" name="decor_bengali"/>
          <p:cNvSpPr txBox="1"/>
          <p:nvPr/>
        </p:nvSpPr>
        <p:spPr>
          <a:xfrm>
            <a:off x="228600" y="411480"/>
            <a:ext cx="411480" cy="320040"/>
          </a:xfrm>
          <a:prstGeom prst="rect">
            <a:avLst/>
          </a:prstGeom>
          <a:noFill/>
        </p:spPr>
        <p:txBody>
          <a:bodyPr wrap="none">
            <a:spAutoFit/>
          </a:bodyPr>
          <a:lstStyle/>
          <a:p>
            <a:pPr algn="ctr">
              <a:defRPr sz="2400">
                <a:solidFill>
                  <a:srgbClr val="BED5EB"/>
                </a:solidFill>
                <a:latin typeface="Nirmala UI"/>
              </a:defRPr>
            </a:pPr>
            <a:r>
              <a:t>স</a:t>
            </a:r>
          </a:p>
        </p:txBody>
      </p:sp>
      <p:pic>
        <p:nvPicPr>
          <p:cNvPr id="2" name="background_full_image" descr="pastel_ai_travel_planning_collage.png"/>
          <p:cNvPicPr>
            <a:picLocks noChangeAspect="1"/>
          </p:cNvPicPr>
          <p:nvPr/>
        </p:nvPicPr>
        <p:blipFill>
          <a:blip r:embed="rId3"/>
          <a:stretch>
            <a:fillRect/>
          </a:stretch>
        </p:blipFill>
        <p:spPr>
          <a:xfrm>
            <a:off x="0" y="0"/>
            <a:ext cx="12191695" cy="6858000"/>
          </a:xfrm>
          <a:prstGeom prst="rect">
            <a:avLst/>
          </a:prstGeom>
        </p:spPr>
      </p:pic>
      <p:sp>
        <p:nvSpPr>
          <p:cNvPr id="13" name="content_title"/>
          <p:cNvSpPr txBox="1"/>
          <p:nvPr/>
        </p:nvSpPr>
        <p:spPr>
          <a:xfrm>
            <a:off x="685800" y="502920"/>
            <a:ext cx="10881360" cy="731520"/>
          </a:xfrm>
          <a:prstGeom prst="rect">
            <a:avLst/>
          </a:prstGeom>
          <a:noFill/>
        </p:spPr>
        <p:txBody>
          <a:bodyPr wrap="square" lIns="0" rIns="0">
            <a:spAutoFit/>
          </a:bodyPr>
          <a:lstStyle/>
          <a:p>
            <a:r>
              <a:rPr sz="3400" b="1">
                <a:solidFill>
                  <a:srgbClr val="0F2C50"/>
                </a:solidFill>
                <a:latin typeface="Aptos Display"/>
              </a:rPr>
              <a:t>Selected dissertation references</a:t>
            </a:r>
          </a:p>
        </p:txBody>
      </p:sp>
      <p:sp>
        <p:nvSpPr>
          <p:cNvPr id="14" name="content_subtitle"/>
          <p:cNvSpPr txBox="1"/>
          <p:nvPr/>
        </p:nvSpPr>
        <p:spPr>
          <a:xfrm>
            <a:off x="2331720" y="1120141"/>
            <a:ext cx="9357360" cy="384048"/>
          </a:xfrm>
          <a:prstGeom prst="rect">
            <a:avLst/>
          </a:prstGeom>
          <a:noFill/>
        </p:spPr>
        <p:txBody>
          <a:bodyPr wrap="none">
            <a:spAutoFit/>
          </a:bodyPr>
          <a:lstStyle/>
          <a:p>
            <a:r>
              <a:rPr sz="1700">
                <a:solidFill>
                  <a:srgbClr val="414B5F"/>
                </a:solidFill>
                <a:latin typeface="Aptos"/>
              </a:rPr>
              <a:t>Key sources used in the final report</a:t>
            </a:r>
          </a:p>
        </p:txBody>
      </p:sp>
      <p:sp>
        <p:nvSpPr>
          <p:cNvPr id="15" name="decor_title_underline"/>
          <p:cNvSpPr/>
          <p:nvPr/>
        </p:nvSpPr>
        <p:spPr>
          <a:xfrm>
            <a:off x="713232" y="1161288"/>
            <a:ext cx="1417320" cy="50292"/>
          </a:xfrm>
          <a:prstGeom prst="rect">
            <a:avLst/>
          </a:prstGeom>
          <a:solidFill>
            <a:srgbClr val="00A29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pic>
        <p:nvPicPr>
          <p:cNvPr id="18" name="decor_sticker_plane" descr="plane.png"/>
          <p:cNvPicPr>
            <a:picLocks noChangeAspect="1"/>
          </p:cNvPicPr>
          <p:nvPr/>
        </p:nvPicPr>
        <p:blipFill>
          <a:blip r:embed="rId4"/>
          <a:stretch>
            <a:fillRect/>
          </a:stretch>
        </p:blipFill>
        <p:spPr>
          <a:xfrm rot="300000">
            <a:off x="9921240" y="1188720"/>
            <a:ext cx="1234440" cy="617220"/>
          </a:xfrm>
          <a:prstGeom prst="rect">
            <a:avLst/>
          </a:prstGeom>
        </p:spPr>
      </p:pic>
      <p:pic>
        <p:nvPicPr>
          <p:cNvPr id="19" name="decor_sticker_train" descr="train.png"/>
          <p:cNvPicPr>
            <a:picLocks noChangeAspect="1"/>
          </p:cNvPicPr>
          <p:nvPr/>
        </p:nvPicPr>
        <p:blipFill>
          <a:blip r:embed="rId5"/>
          <a:stretch>
            <a:fillRect/>
          </a:stretch>
        </p:blipFill>
        <p:spPr>
          <a:xfrm rot="21360000">
            <a:off x="9784080" y="3108960"/>
            <a:ext cx="1508760" cy="690449"/>
          </a:xfrm>
          <a:prstGeom prst="rect">
            <a:avLst/>
          </a:prstGeom>
        </p:spPr>
      </p:pic>
      <p:pic>
        <p:nvPicPr>
          <p:cNvPr id="20" name="decor_sticker_hotel" descr="hotel.png"/>
          <p:cNvPicPr>
            <a:picLocks noChangeAspect="1"/>
          </p:cNvPicPr>
          <p:nvPr/>
        </p:nvPicPr>
        <p:blipFill>
          <a:blip r:embed="rId6"/>
          <a:stretch>
            <a:fillRect/>
          </a:stretch>
        </p:blipFill>
        <p:spPr>
          <a:xfrm rot="180000">
            <a:off x="10012680" y="4754880"/>
            <a:ext cx="1097280" cy="778557"/>
          </a:xfrm>
          <a:prstGeom prst="rect">
            <a:avLst/>
          </a:prstGeom>
        </p:spPr>
      </p:pic>
      <p:sp>
        <p:nvSpPr>
          <p:cNvPr id="21" name="content_panel"/>
          <p:cNvSpPr/>
          <p:nvPr/>
        </p:nvSpPr>
        <p:spPr>
          <a:xfrm>
            <a:off x="2331720" y="1600200"/>
            <a:ext cx="4206240" cy="4160520"/>
          </a:xfrm>
          <a:prstGeom prst="roundRect">
            <a:avLst/>
          </a:prstGeom>
          <a:solidFill>
            <a:srgbClr val="FFFFFF">
              <a:alpha val="97000"/>
            </a:srgbClr>
          </a:solidFill>
          <a:ln w="10160">
            <a:solidFill>
              <a:srgbClr val="BE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content_panel"/>
          <p:cNvSpPr/>
          <p:nvPr/>
        </p:nvSpPr>
        <p:spPr>
          <a:xfrm>
            <a:off x="6720840" y="1600200"/>
            <a:ext cx="4206240" cy="4160520"/>
          </a:xfrm>
          <a:prstGeom prst="roundRect">
            <a:avLst/>
          </a:prstGeom>
          <a:solidFill>
            <a:srgbClr val="FFFFFF">
              <a:alpha val="97000"/>
            </a:srgbClr>
          </a:solidFill>
          <a:ln w="10160">
            <a:solidFill>
              <a:srgbClr val="BEDA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content_text"/>
          <p:cNvSpPr txBox="1"/>
          <p:nvPr/>
        </p:nvSpPr>
        <p:spPr>
          <a:xfrm>
            <a:off x="2606040" y="1874519"/>
            <a:ext cx="3611880" cy="411480"/>
          </a:xfrm>
          <a:prstGeom prst="rect">
            <a:avLst/>
          </a:prstGeom>
          <a:noFill/>
        </p:spPr>
        <p:txBody>
          <a:bodyPr wrap="square" lIns="45720" tIns="27432" rIns="45720" bIns="27432">
            <a:spAutoFit/>
          </a:bodyPr>
          <a:lstStyle/>
          <a:p>
            <a:r>
              <a:rPr sz="1000">
                <a:solidFill>
                  <a:srgbClr val="1F2937"/>
                </a:solidFill>
                <a:latin typeface="Aptos"/>
              </a:rPr>
              <a:t>[8] Xie, J. et al., “TravelPlanner: A Benchmark for Real-World Planning with Language Agents,” ICML 2024.</a:t>
            </a:r>
          </a:p>
        </p:txBody>
      </p:sp>
      <p:sp>
        <p:nvSpPr>
          <p:cNvPr id="24" name="content_text"/>
          <p:cNvSpPr txBox="1"/>
          <p:nvPr/>
        </p:nvSpPr>
        <p:spPr>
          <a:xfrm>
            <a:off x="2606040" y="2624327"/>
            <a:ext cx="3611880" cy="411480"/>
          </a:xfrm>
          <a:prstGeom prst="rect">
            <a:avLst/>
          </a:prstGeom>
          <a:noFill/>
        </p:spPr>
        <p:txBody>
          <a:bodyPr wrap="square" lIns="45720" tIns="27432" rIns="45720" bIns="27432">
            <a:spAutoFit/>
          </a:bodyPr>
          <a:lstStyle/>
          <a:p>
            <a:r>
              <a:rPr sz="1000">
                <a:solidFill>
                  <a:srgbClr val="1F2937"/>
                </a:solidFill>
                <a:latin typeface="Aptos"/>
              </a:rPr>
              <a:t>[13] Yao, S. et al., “ReAct: Synergizing Reasoning and Acting in Language Models,” ICLR 2023.</a:t>
            </a:r>
          </a:p>
        </p:txBody>
      </p:sp>
      <p:sp>
        <p:nvSpPr>
          <p:cNvPr id="25" name="content_text"/>
          <p:cNvSpPr txBox="1"/>
          <p:nvPr/>
        </p:nvSpPr>
        <p:spPr>
          <a:xfrm>
            <a:off x="2606040" y="3374135"/>
            <a:ext cx="3611880" cy="411480"/>
          </a:xfrm>
          <a:prstGeom prst="rect">
            <a:avLst/>
          </a:prstGeom>
          <a:noFill/>
        </p:spPr>
        <p:txBody>
          <a:bodyPr wrap="square" lIns="45720" tIns="27432" rIns="45720" bIns="27432">
            <a:spAutoFit/>
          </a:bodyPr>
          <a:lstStyle/>
          <a:p>
            <a:r>
              <a:rPr sz="1000">
                <a:solidFill>
                  <a:srgbClr val="1F2937"/>
                </a:solidFill>
                <a:latin typeface="Aptos"/>
              </a:rPr>
              <a:t>[17] Google, “Gemini API Documentation,” Google AI for Developers, accessed 2026.</a:t>
            </a:r>
          </a:p>
        </p:txBody>
      </p:sp>
      <p:sp>
        <p:nvSpPr>
          <p:cNvPr id="26" name="content_text"/>
          <p:cNvSpPr txBox="1"/>
          <p:nvPr/>
        </p:nvSpPr>
        <p:spPr>
          <a:xfrm>
            <a:off x="2606040" y="4123944"/>
            <a:ext cx="3611880" cy="411480"/>
          </a:xfrm>
          <a:prstGeom prst="rect">
            <a:avLst/>
          </a:prstGeom>
          <a:noFill/>
        </p:spPr>
        <p:txBody>
          <a:bodyPr wrap="square" lIns="45720" tIns="27432" rIns="45720" bIns="27432">
            <a:spAutoFit/>
          </a:bodyPr>
          <a:lstStyle/>
          <a:p>
            <a:r>
              <a:rPr sz="1000">
                <a:solidFill>
                  <a:srgbClr val="1F2937"/>
                </a:solidFill>
                <a:latin typeface="Aptos"/>
              </a:rPr>
              <a:t>[22] Wei, J. et al., “Chain-of-Thought Prompting Elicits Reasoning in Large Language Models,” NeurIPS 2022.</a:t>
            </a:r>
          </a:p>
        </p:txBody>
      </p:sp>
      <p:sp>
        <p:nvSpPr>
          <p:cNvPr id="27" name="content_text"/>
          <p:cNvSpPr txBox="1"/>
          <p:nvPr/>
        </p:nvSpPr>
        <p:spPr>
          <a:xfrm>
            <a:off x="2606040" y="4873752"/>
            <a:ext cx="3611880" cy="411480"/>
          </a:xfrm>
          <a:prstGeom prst="rect">
            <a:avLst/>
          </a:prstGeom>
          <a:noFill/>
        </p:spPr>
        <p:txBody>
          <a:bodyPr wrap="square" lIns="45720" tIns="27432" rIns="45720" bIns="27432">
            <a:spAutoFit/>
          </a:bodyPr>
          <a:lstStyle/>
          <a:p>
            <a:r>
              <a:rPr sz="1000">
                <a:solidFill>
                  <a:srgbClr val="1F2937"/>
                </a:solidFill>
                <a:latin typeface="Aptos"/>
              </a:rPr>
              <a:t>[23] Schick, T. et al., “Toolformer: Language Models Can Teach Themselves to Use Tools,” 2023.</a:t>
            </a:r>
          </a:p>
        </p:txBody>
      </p:sp>
      <p:sp>
        <p:nvSpPr>
          <p:cNvPr id="28" name="content_text"/>
          <p:cNvSpPr txBox="1"/>
          <p:nvPr/>
        </p:nvSpPr>
        <p:spPr>
          <a:xfrm>
            <a:off x="6995160" y="1874519"/>
            <a:ext cx="3611880" cy="502920"/>
          </a:xfrm>
          <a:prstGeom prst="rect">
            <a:avLst/>
          </a:prstGeom>
          <a:noFill/>
        </p:spPr>
        <p:txBody>
          <a:bodyPr wrap="square" lIns="45720" tIns="27432" rIns="45720" bIns="27432">
            <a:spAutoFit/>
          </a:bodyPr>
          <a:lstStyle/>
          <a:p>
            <a:r>
              <a:rPr sz="1000">
                <a:solidFill>
                  <a:srgbClr val="1F2937"/>
                </a:solidFill>
                <a:latin typeface="Aptos"/>
              </a:rPr>
              <a:t>[24] Park, J. S. et al., “Generative Agents: Interactive Simulacra of Human Behavior,” UIST 2023.</a:t>
            </a:r>
          </a:p>
        </p:txBody>
      </p:sp>
      <p:sp>
        <p:nvSpPr>
          <p:cNvPr id="29" name="content_text"/>
          <p:cNvSpPr txBox="1"/>
          <p:nvPr/>
        </p:nvSpPr>
        <p:spPr>
          <a:xfrm>
            <a:off x="6995160" y="2743200"/>
            <a:ext cx="3611880" cy="502920"/>
          </a:xfrm>
          <a:prstGeom prst="rect">
            <a:avLst/>
          </a:prstGeom>
          <a:noFill/>
        </p:spPr>
        <p:txBody>
          <a:bodyPr wrap="square" lIns="45720" tIns="27432" rIns="45720" bIns="27432">
            <a:spAutoFit/>
          </a:bodyPr>
          <a:lstStyle/>
          <a:p>
            <a:r>
              <a:rPr sz="1000">
                <a:solidFill>
                  <a:srgbClr val="1F2937"/>
                </a:solidFill>
                <a:latin typeface="Aptos"/>
              </a:rPr>
              <a:t>[25] Mialon, G. et al., “Augmented Language Models: A Survey,” 2023.</a:t>
            </a:r>
          </a:p>
        </p:txBody>
      </p:sp>
      <p:sp>
        <p:nvSpPr>
          <p:cNvPr id="30" name="content_text"/>
          <p:cNvSpPr txBox="1"/>
          <p:nvPr/>
        </p:nvSpPr>
        <p:spPr>
          <a:xfrm>
            <a:off x="6995160" y="3611879"/>
            <a:ext cx="3611880" cy="502920"/>
          </a:xfrm>
          <a:prstGeom prst="rect">
            <a:avLst/>
          </a:prstGeom>
          <a:noFill/>
        </p:spPr>
        <p:txBody>
          <a:bodyPr wrap="square" lIns="45720" tIns="27432" rIns="45720" bIns="27432">
            <a:spAutoFit/>
          </a:bodyPr>
          <a:lstStyle/>
          <a:p>
            <a:r>
              <a:rPr sz="1000">
                <a:solidFill>
                  <a:srgbClr val="1F2937"/>
                </a:solidFill>
                <a:latin typeface="Aptos"/>
              </a:rPr>
              <a:t>[26] LangChain, “Agents,” LangChain Documentation, accessed 2026.</a:t>
            </a:r>
          </a:p>
        </p:txBody>
      </p:sp>
      <p:sp>
        <p:nvSpPr>
          <p:cNvPr id="31" name="content_text"/>
          <p:cNvSpPr txBox="1"/>
          <p:nvPr/>
        </p:nvSpPr>
        <p:spPr>
          <a:xfrm>
            <a:off x="6995160" y="4480559"/>
            <a:ext cx="3611880" cy="502920"/>
          </a:xfrm>
          <a:prstGeom prst="rect">
            <a:avLst/>
          </a:prstGeom>
          <a:noFill/>
        </p:spPr>
        <p:txBody>
          <a:bodyPr wrap="square" lIns="45720" tIns="27432" rIns="45720" bIns="27432">
            <a:spAutoFit/>
          </a:bodyPr>
          <a:lstStyle/>
          <a:p>
            <a:r>
              <a:rPr sz="1000">
                <a:solidFill>
                  <a:srgbClr val="1F2937"/>
                </a:solidFill>
                <a:latin typeface="Aptos"/>
              </a:rPr>
              <a:t>[29] Oh, J., Kim, E., and Oh, A., “Flex-TravelPlanner,” 2025.</a:t>
            </a:r>
          </a:p>
        </p:txBody>
      </p:sp>
      <p:sp>
        <p:nvSpPr>
          <p:cNvPr id="32" name="content_panel"/>
          <p:cNvSpPr/>
          <p:nvPr/>
        </p:nvSpPr>
        <p:spPr>
          <a:xfrm>
            <a:off x="4114800" y="5989319"/>
            <a:ext cx="4023360" cy="612647"/>
          </a:xfrm>
          <a:prstGeom prst="roundRect">
            <a:avLst/>
          </a:prstGeom>
          <a:solidFill>
            <a:srgbClr val="F3EFFF"/>
          </a:solidFill>
          <a:ln w="10160">
            <a:solidFill>
              <a:srgbClr val="6F54C7"/>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33" name="content_text"/>
          <p:cNvSpPr txBox="1"/>
          <p:nvPr/>
        </p:nvSpPr>
        <p:spPr>
          <a:xfrm>
            <a:off x="4315968" y="6080760"/>
            <a:ext cx="3657600" cy="201168"/>
          </a:xfrm>
          <a:prstGeom prst="rect">
            <a:avLst/>
          </a:prstGeom>
          <a:noFill/>
        </p:spPr>
        <p:txBody>
          <a:bodyPr wrap="square" lIns="45720" tIns="27432" rIns="45720" bIns="27432">
            <a:spAutoFit/>
          </a:bodyPr>
          <a:lstStyle/>
          <a:p>
            <a:pPr algn="ctr"/>
            <a:r>
              <a:rPr sz="1350" b="1">
                <a:solidFill>
                  <a:srgbClr val="0F766E"/>
                </a:solidFill>
                <a:latin typeface="Aptos"/>
              </a:rPr>
              <a:t>Full IEEE reference list is available in the dissertation.</a:t>
            </a:r>
          </a:p>
        </p:txBody>
      </p:sp>
      <p:sp>
        <p:nvSpPr>
          <p:cNvPr id="34" name="content_footer"/>
          <p:cNvSpPr txBox="1"/>
          <p:nvPr/>
        </p:nvSpPr>
        <p:spPr>
          <a:xfrm>
            <a:off x="566928" y="6510528"/>
            <a:ext cx="4572000" cy="228600"/>
          </a:xfrm>
          <a:prstGeom prst="rect">
            <a:avLst/>
          </a:prstGeom>
          <a:noFill/>
        </p:spPr>
        <p:txBody>
          <a:bodyPr wrap="square" lIns="45720" tIns="27432" rIns="45720" bIns="27432">
            <a:spAutoFit/>
          </a:bodyPr>
          <a:lstStyle/>
          <a:p>
            <a:pPr algn="l">
              <a:defRPr sz="850" b="0">
                <a:solidFill>
                  <a:srgbClr val="258F97"/>
                </a:solidFill>
                <a:latin typeface="Aptos"/>
              </a:defRPr>
            </a:pPr>
            <a:r>
              <a:t>MSc Data and Artificial Intelligence</a:t>
            </a:r>
          </a:p>
        </p:txBody>
      </p:sp>
      <p:sp>
        <p:nvSpPr>
          <p:cNvPr id="35" name="content_slide_number"/>
          <p:cNvSpPr txBox="1"/>
          <p:nvPr/>
        </p:nvSpPr>
        <p:spPr>
          <a:xfrm>
            <a:off x="11384280" y="6510528"/>
            <a:ext cx="411480" cy="228600"/>
          </a:xfrm>
          <a:prstGeom prst="rect">
            <a:avLst/>
          </a:prstGeom>
          <a:noFill/>
        </p:spPr>
        <p:txBody>
          <a:bodyPr wrap="square" lIns="45720" tIns="27432" rIns="45720" bIns="27432">
            <a:spAutoFit/>
          </a:bodyPr>
          <a:lstStyle/>
          <a:p>
            <a:pPr algn="r">
              <a:defRPr sz="850" b="0">
                <a:solidFill>
                  <a:srgbClr val="76879C"/>
                </a:solidFill>
                <a:latin typeface="Aptos"/>
              </a:defRPr>
            </a:pPr>
            <a:r>
              <a:t>12/12</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4420</TotalTime>
  <Words>2728</Words>
  <Application>Microsoft Office PowerPoint</Application>
  <PresentationFormat>Widescreen</PresentationFormat>
  <Paragraphs>377</Paragraphs>
  <Slides>12</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Rabeya Begum (2209407)</cp:lastModifiedBy>
  <cp:revision>5</cp:revision>
  <dcterms:created xsi:type="dcterms:W3CDTF">2013-01-27T09:14:16Z</dcterms:created>
  <dcterms:modified xsi:type="dcterms:W3CDTF">2026-08-28T11:38:05Z</dcterms:modified>
  <cp:category/>
</cp:coreProperties>
</file>