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4"/>
  </p:sldMasterIdLst>
  <p:notesMasterIdLst>
    <p:notesMasterId r:id="rId15"/>
  </p:notesMasterIdLst>
  <p:sldIdLst>
    <p:sldId id="257" r:id="rId5"/>
    <p:sldId id="258" r:id="rId6"/>
    <p:sldId id="271" r:id="rId7"/>
    <p:sldId id="274" r:id="rId8"/>
    <p:sldId id="264" r:id="rId9"/>
    <p:sldId id="265" r:id="rId10"/>
    <p:sldId id="266" r:id="rId11"/>
    <p:sldId id="269" r:id="rId12"/>
    <p:sldId id="267" r:id="rId13"/>
    <p:sldId id="25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C1187D-DB35-404C-A659-AEC4C5AADE79}" v="2665" dt="2025-01-30T11:49:48.3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234" autoAdjust="0"/>
    <p:restoredTop sz="93922" autoAdjust="0"/>
  </p:normalViewPr>
  <p:slideViewPr>
    <p:cSldViewPr snapToGrid="0">
      <p:cViewPr varScale="1">
        <p:scale>
          <a:sx n="63" d="100"/>
          <a:sy n="63" d="100"/>
        </p:scale>
        <p:origin x="7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rallt Elias (Hywel Dda UHB- Therapy Assistant Practitioner)" userId="e0557363-1627-4f0e-96b0-993fd4755ca1" providerId="ADAL" clId="{08C1187D-DB35-404C-A659-AEC4C5AADE79}"/>
    <pc:docChg chg="undo custSel addSld delSld modSld">
      <pc:chgData name="Gerallt Elias (Hywel Dda UHB- Therapy Assistant Practitioner)" userId="e0557363-1627-4f0e-96b0-993fd4755ca1" providerId="ADAL" clId="{08C1187D-DB35-404C-A659-AEC4C5AADE79}" dt="2025-01-30T11:49:48.362" v="3151" actId="20577"/>
      <pc:docMkLst>
        <pc:docMk/>
      </pc:docMkLst>
      <pc:sldChg chg="modSp mod">
        <pc:chgData name="Gerallt Elias (Hywel Dda UHB- Therapy Assistant Practitioner)" userId="e0557363-1627-4f0e-96b0-993fd4755ca1" providerId="ADAL" clId="{08C1187D-DB35-404C-A659-AEC4C5AADE79}" dt="2025-01-22T20:17:22.311" v="400" actId="20577"/>
        <pc:sldMkLst>
          <pc:docMk/>
          <pc:sldMk cId="1219774748" sldId="259"/>
        </pc:sldMkLst>
        <pc:spChg chg="mod">
          <ac:chgData name="Gerallt Elias (Hywel Dda UHB- Therapy Assistant Practitioner)" userId="e0557363-1627-4f0e-96b0-993fd4755ca1" providerId="ADAL" clId="{08C1187D-DB35-404C-A659-AEC4C5AADE79}" dt="2025-01-22T20:17:22.311" v="400" actId="20577"/>
          <ac:spMkLst>
            <pc:docMk/>
            <pc:sldMk cId="1219774748" sldId="259"/>
            <ac:spMk id="4" creationId="{00000000-0000-0000-0000-000000000000}"/>
          </ac:spMkLst>
        </pc:spChg>
      </pc:sldChg>
      <pc:sldChg chg="addSp delSp modSp new del mod">
        <pc:chgData name="Gerallt Elias (Hywel Dda UHB- Therapy Assistant Practitioner)" userId="e0557363-1627-4f0e-96b0-993fd4755ca1" providerId="ADAL" clId="{08C1187D-DB35-404C-A659-AEC4C5AADE79}" dt="2025-01-14T23:20:57.729" v="138" actId="2696"/>
        <pc:sldMkLst>
          <pc:docMk/>
          <pc:sldMk cId="712353338" sldId="263"/>
        </pc:sldMkLst>
        <pc:spChg chg="del mod">
          <ac:chgData name="Gerallt Elias (Hywel Dda UHB- Therapy Assistant Practitioner)" userId="e0557363-1627-4f0e-96b0-993fd4755ca1" providerId="ADAL" clId="{08C1187D-DB35-404C-A659-AEC4C5AADE79}" dt="2025-01-14T23:16:21.811" v="4" actId="478"/>
          <ac:spMkLst>
            <pc:docMk/>
            <pc:sldMk cId="712353338" sldId="263"/>
            <ac:spMk id="2" creationId="{C761DACC-058D-4ACC-265B-B08FD4CEC410}"/>
          </ac:spMkLst>
        </pc:spChg>
        <pc:spChg chg="del">
          <ac:chgData name="Gerallt Elias (Hywel Dda UHB- Therapy Assistant Practitioner)" userId="e0557363-1627-4f0e-96b0-993fd4755ca1" providerId="ADAL" clId="{08C1187D-DB35-404C-A659-AEC4C5AADE79}" dt="2025-01-14T23:16:09.086" v="1" actId="478"/>
          <ac:spMkLst>
            <pc:docMk/>
            <pc:sldMk cId="712353338" sldId="263"/>
            <ac:spMk id="3" creationId="{8A46FDBD-6B3E-F88A-E547-1A6DDFB051A1}"/>
          </ac:spMkLst>
        </pc:spChg>
        <pc:spChg chg="add mod">
          <ac:chgData name="Gerallt Elias (Hywel Dda UHB- Therapy Assistant Practitioner)" userId="e0557363-1627-4f0e-96b0-993fd4755ca1" providerId="ADAL" clId="{08C1187D-DB35-404C-A659-AEC4C5AADE79}" dt="2025-01-14T23:19:45.287" v="124" actId="1076"/>
          <ac:spMkLst>
            <pc:docMk/>
            <pc:sldMk cId="712353338" sldId="263"/>
            <ac:spMk id="4" creationId="{6E9A6052-B6C9-6902-A5B1-D589F0BBFFF2}"/>
          </ac:spMkLst>
        </pc:spChg>
      </pc:sldChg>
      <pc:sldChg chg="addSp delSp modSp new mod modAnim">
        <pc:chgData name="Gerallt Elias (Hywel Dda UHB- Therapy Assistant Practitioner)" userId="e0557363-1627-4f0e-96b0-993fd4755ca1" providerId="ADAL" clId="{08C1187D-DB35-404C-A659-AEC4C5AADE79}" dt="2025-01-30T11:45:11.676" v="2896" actId="20577"/>
        <pc:sldMkLst>
          <pc:docMk/>
          <pc:sldMk cId="2604506363" sldId="264"/>
        </pc:sldMkLst>
        <pc:spChg chg="add del mod">
          <ac:chgData name="Gerallt Elias (Hywel Dda UHB- Therapy Assistant Practitioner)" userId="e0557363-1627-4f0e-96b0-993fd4755ca1" providerId="ADAL" clId="{08C1187D-DB35-404C-A659-AEC4C5AADE79}" dt="2025-01-14T23:17:28.776" v="98"/>
          <ac:spMkLst>
            <pc:docMk/>
            <pc:sldMk cId="2604506363" sldId="264"/>
            <ac:spMk id="2" creationId="{33F11047-5EA8-7183-660E-16ED531B6C55}"/>
          </ac:spMkLst>
        </pc:spChg>
        <pc:spChg chg="add mod">
          <ac:chgData name="Gerallt Elias (Hywel Dda UHB- Therapy Assistant Practitioner)" userId="e0557363-1627-4f0e-96b0-993fd4755ca1" providerId="ADAL" clId="{08C1187D-DB35-404C-A659-AEC4C5AADE79}" dt="2025-01-30T11:45:11.676" v="2896" actId="20577"/>
          <ac:spMkLst>
            <pc:docMk/>
            <pc:sldMk cId="2604506363" sldId="264"/>
            <ac:spMk id="3" creationId="{18D445F8-B33D-5F00-7072-84114F6D0E41}"/>
          </ac:spMkLst>
        </pc:spChg>
        <pc:picChg chg="mod">
          <ac:chgData name="Gerallt Elias (Hywel Dda UHB- Therapy Assistant Practitioner)" userId="e0557363-1627-4f0e-96b0-993fd4755ca1" providerId="ADAL" clId="{08C1187D-DB35-404C-A659-AEC4C5AADE79}" dt="2025-01-30T11:44:20.378" v="2756" actId="1076"/>
          <ac:picMkLst>
            <pc:docMk/>
            <pc:sldMk cId="2604506363" sldId="264"/>
            <ac:picMk id="2" creationId="{00000000-0000-0000-0000-000000000000}"/>
          </ac:picMkLst>
        </pc:picChg>
      </pc:sldChg>
      <pc:sldChg chg="addSp delSp modSp new mod modAnim">
        <pc:chgData name="Gerallt Elias (Hywel Dda UHB- Therapy Assistant Practitioner)" userId="e0557363-1627-4f0e-96b0-993fd4755ca1" providerId="ADAL" clId="{08C1187D-DB35-404C-A659-AEC4C5AADE79}" dt="2025-01-30T11:49:48.362" v="3151" actId="20577"/>
        <pc:sldMkLst>
          <pc:docMk/>
          <pc:sldMk cId="1552909815" sldId="265"/>
        </pc:sldMkLst>
        <pc:spChg chg="add del mod">
          <ac:chgData name="Gerallt Elias (Hywel Dda UHB- Therapy Assistant Practitioner)" userId="e0557363-1627-4f0e-96b0-993fd4755ca1" providerId="ADAL" clId="{08C1187D-DB35-404C-A659-AEC4C5AADE79}" dt="2025-01-14T23:18:16.687" v="106"/>
          <ac:spMkLst>
            <pc:docMk/>
            <pc:sldMk cId="1552909815" sldId="265"/>
            <ac:spMk id="2" creationId="{6D63CE28-6B79-1295-5756-A1E306AB44D3}"/>
          </ac:spMkLst>
        </pc:spChg>
        <pc:spChg chg="add mod">
          <ac:chgData name="Gerallt Elias (Hywel Dda UHB- Therapy Assistant Practitioner)" userId="e0557363-1627-4f0e-96b0-993fd4755ca1" providerId="ADAL" clId="{08C1187D-DB35-404C-A659-AEC4C5AADE79}" dt="2025-01-30T11:49:48.362" v="3151" actId="20577"/>
          <ac:spMkLst>
            <pc:docMk/>
            <pc:sldMk cId="1552909815" sldId="265"/>
            <ac:spMk id="3" creationId="{6C02625D-5CFC-9C4F-00F5-B66C09303D33}"/>
          </ac:spMkLst>
        </pc:spChg>
      </pc:sldChg>
      <pc:sldChg chg="addSp delSp modSp new mod modAnim">
        <pc:chgData name="Gerallt Elias (Hywel Dda UHB- Therapy Assistant Practitioner)" userId="e0557363-1627-4f0e-96b0-993fd4755ca1" providerId="ADAL" clId="{08C1187D-DB35-404C-A659-AEC4C5AADE79}" dt="2025-01-30T11:21:48.599" v="2111" actId="20577"/>
        <pc:sldMkLst>
          <pc:docMk/>
          <pc:sldMk cId="2218044571" sldId="266"/>
        </pc:sldMkLst>
        <pc:spChg chg="add del mod">
          <ac:chgData name="Gerallt Elias (Hywel Dda UHB- Therapy Assistant Practitioner)" userId="e0557363-1627-4f0e-96b0-993fd4755ca1" providerId="ADAL" clId="{08C1187D-DB35-404C-A659-AEC4C5AADE79}" dt="2025-01-14T23:19:34.568" v="122"/>
          <ac:spMkLst>
            <pc:docMk/>
            <pc:sldMk cId="2218044571" sldId="266"/>
            <ac:spMk id="2" creationId="{D2AD70B5-6A87-5AF5-D0D8-2C2C8C332337}"/>
          </ac:spMkLst>
        </pc:spChg>
        <pc:spChg chg="add mod">
          <ac:chgData name="Gerallt Elias (Hywel Dda UHB- Therapy Assistant Practitioner)" userId="e0557363-1627-4f0e-96b0-993fd4755ca1" providerId="ADAL" clId="{08C1187D-DB35-404C-A659-AEC4C5AADE79}" dt="2025-01-30T11:21:48.599" v="2111" actId="20577"/>
          <ac:spMkLst>
            <pc:docMk/>
            <pc:sldMk cId="2218044571" sldId="266"/>
            <ac:spMk id="3" creationId="{430AC48B-92F5-6521-6A3A-F317C583D5F5}"/>
          </ac:spMkLst>
        </pc:spChg>
        <pc:picChg chg="mod modCrop">
          <ac:chgData name="Gerallt Elias (Hywel Dda UHB- Therapy Assistant Practitioner)" userId="e0557363-1627-4f0e-96b0-993fd4755ca1" providerId="ADAL" clId="{08C1187D-DB35-404C-A659-AEC4C5AADE79}" dt="2025-01-30T11:14:08.979" v="1650" actId="1076"/>
          <ac:picMkLst>
            <pc:docMk/>
            <pc:sldMk cId="2218044571" sldId="266"/>
            <ac:picMk id="4" creationId="{00000000-0000-0000-0000-000000000000}"/>
          </ac:picMkLst>
        </pc:picChg>
      </pc:sldChg>
      <pc:sldChg chg="addSp modSp new mod modAnim">
        <pc:chgData name="Gerallt Elias (Hywel Dda UHB- Therapy Assistant Practitioner)" userId="e0557363-1627-4f0e-96b0-993fd4755ca1" providerId="ADAL" clId="{08C1187D-DB35-404C-A659-AEC4C5AADE79}" dt="2025-01-30T11:28:29.410" v="2247" actId="20577"/>
        <pc:sldMkLst>
          <pc:docMk/>
          <pc:sldMk cId="1237716781" sldId="267"/>
        </pc:sldMkLst>
        <pc:spChg chg="add mod">
          <ac:chgData name="Gerallt Elias (Hywel Dda UHB- Therapy Assistant Practitioner)" userId="e0557363-1627-4f0e-96b0-993fd4755ca1" providerId="ADAL" clId="{08C1187D-DB35-404C-A659-AEC4C5AADE79}" dt="2025-01-30T11:28:29.410" v="2247" actId="20577"/>
          <ac:spMkLst>
            <pc:docMk/>
            <pc:sldMk cId="1237716781" sldId="267"/>
            <ac:spMk id="2" creationId="{ADE05024-7819-3665-BF19-C8481834CF0E}"/>
          </ac:spMkLst>
        </pc:spChg>
      </pc:sldChg>
      <pc:sldChg chg="addSp delSp modSp mod delAnim">
        <pc:chgData name="Gerallt Elias (Hywel Dda UHB- Therapy Assistant Practitioner)" userId="e0557363-1627-4f0e-96b0-993fd4755ca1" providerId="ADAL" clId="{08C1187D-DB35-404C-A659-AEC4C5AADE79}" dt="2025-01-30T11:35:50.546" v="2285" actId="403"/>
        <pc:sldMkLst>
          <pc:docMk/>
          <pc:sldMk cId="458830611" sldId="269"/>
        </pc:sldMkLst>
        <pc:spChg chg="mod">
          <ac:chgData name="Gerallt Elias (Hywel Dda UHB- Therapy Assistant Practitioner)" userId="e0557363-1627-4f0e-96b0-993fd4755ca1" providerId="ADAL" clId="{08C1187D-DB35-404C-A659-AEC4C5AADE79}" dt="2025-01-30T11:34:16.458" v="2260" actId="20577"/>
          <ac:spMkLst>
            <pc:docMk/>
            <pc:sldMk cId="458830611" sldId="269"/>
            <ac:spMk id="6" creationId="{00000000-0000-0000-0000-000000000000}"/>
          </ac:spMkLst>
        </pc:spChg>
        <pc:graphicFrameChg chg="add mod">
          <ac:chgData name="Gerallt Elias (Hywel Dda UHB- Therapy Assistant Practitioner)" userId="e0557363-1627-4f0e-96b0-993fd4755ca1" providerId="ADAL" clId="{08C1187D-DB35-404C-A659-AEC4C5AADE79}" dt="2025-01-30T11:35:50.546" v="2285" actId="403"/>
          <ac:graphicFrameMkLst>
            <pc:docMk/>
            <pc:sldMk cId="458830611" sldId="269"/>
            <ac:graphicFrameMk id="2" creationId="{6BD20D42-0AC4-8EBE-DE7B-BEAC6CD56471}"/>
          </ac:graphicFrameMkLst>
        </pc:graphicFrameChg>
        <pc:graphicFrameChg chg="del">
          <ac:chgData name="Gerallt Elias (Hywel Dda UHB- Therapy Assistant Practitioner)" userId="e0557363-1627-4f0e-96b0-993fd4755ca1" providerId="ADAL" clId="{08C1187D-DB35-404C-A659-AEC4C5AADE79}" dt="2025-01-30T11:33:51.913" v="2249" actId="478"/>
          <ac:graphicFrameMkLst>
            <pc:docMk/>
            <pc:sldMk cId="458830611" sldId="269"/>
            <ac:graphicFrameMk id="4" creationId="{00000000-0000-0000-0000-000000000000}"/>
          </ac:graphicFrameMkLst>
        </pc:graphicFrameChg>
      </pc:sldChg>
      <pc:sldChg chg="addSp delSp modSp del mod addAnim delAnim">
        <pc:chgData name="Gerallt Elias (Hywel Dda UHB- Therapy Assistant Practitioner)" userId="e0557363-1627-4f0e-96b0-993fd4755ca1" providerId="ADAL" clId="{08C1187D-DB35-404C-A659-AEC4C5AADE79}" dt="2025-01-30T11:33:44.424" v="2248" actId="47"/>
        <pc:sldMkLst>
          <pc:docMk/>
          <pc:sldMk cId="1993700501" sldId="270"/>
        </pc:sldMkLst>
        <pc:spChg chg="mod">
          <ac:chgData name="Gerallt Elias (Hywel Dda UHB- Therapy Assistant Practitioner)" userId="e0557363-1627-4f0e-96b0-993fd4755ca1" providerId="ADAL" clId="{08C1187D-DB35-404C-A659-AEC4C5AADE79}" dt="2025-01-30T11:06:10.434" v="1494" actId="1076"/>
          <ac:spMkLst>
            <pc:docMk/>
            <pc:sldMk cId="1993700501" sldId="270"/>
            <ac:spMk id="3" creationId="{00000000-0000-0000-0000-000000000000}"/>
          </ac:spMkLst>
        </pc:spChg>
        <pc:spChg chg="add del mod">
          <ac:chgData name="Gerallt Elias (Hywel Dda UHB- Therapy Assistant Practitioner)" userId="e0557363-1627-4f0e-96b0-993fd4755ca1" providerId="ADAL" clId="{08C1187D-DB35-404C-A659-AEC4C5AADE79}" dt="2025-01-30T11:25:32.256" v="2234" actId="20577"/>
          <ac:spMkLst>
            <pc:docMk/>
            <pc:sldMk cId="1993700501" sldId="270"/>
            <ac:spMk id="4" creationId="{00000000-0000-0000-0000-000000000000}"/>
          </ac:spMkLst>
        </pc:spChg>
        <pc:spChg chg="add del">
          <ac:chgData name="Gerallt Elias (Hywel Dda UHB- Therapy Assistant Practitioner)" userId="e0557363-1627-4f0e-96b0-993fd4755ca1" providerId="ADAL" clId="{08C1187D-DB35-404C-A659-AEC4C5AADE79}" dt="2025-01-30T11:24:29.595" v="2187" actId="22"/>
          <ac:spMkLst>
            <pc:docMk/>
            <pc:sldMk cId="1993700501" sldId="270"/>
            <ac:spMk id="7" creationId="{982AFC79-1621-E3BF-05B8-DEEFD34D9148}"/>
          </ac:spMkLst>
        </pc:spChg>
        <pc:spChg chg="add del">
          <ac:chgData name="Gerallt Elias (Hywel Dda UHB- Therapy Assistant Practitioner)" userId="e0557363-1627-4f0e-96b0-993fd4755ca1" providerId="ADAL" clId="{08C1187D-DB35-404C-A659-AEC4C5AADE79}" dt="2025-01-30T11:24:28.212" v="2185" actId="22"/>
          <ac:spMkLst>
            <pc:docMk/>
            <pc:sldMk cId="1993700501" sldId="270"/>
            <ac:spMk id="9" creationId="{883F2BA0-8809-6E4E-161E-6FD868C16F05}"/>
          </ac:spMkLst>
        </pc:spChg>
      </pc:sldChg>
      <pc:sldChg chg="addSp delSp modSp new mod">
        <pc:chgData name="Gerallt Elias (Hywel Dda UHB- Therapy Assistant Practitioner)" userId="e0557363-1627-4f0e-96b0-993fd4755ca1" providerId="ADAL" clId="{08C1187D-DB35-404C-A659-AEC4C5AADE79}" dt="2025-01-30T11:38:05.671" v="2387" actId="113"/>
        <pc:sldMkLst>
          <pc:docMk/>
          <pc:sldMk cId="1341688772" sldId="271"/>
        </pc:sldMkLst>
        <pc:spChg chg="del">
          <ac:chgData name="Gerallt Elias (Hywel Dda UHB- Therapy Assistant Practitioner)" userId="e0557363-1627-4f0e-96b0-993fd4755ca1" providerId="ADAL" clId="{08C1187D-DB35-404C-A659-AEC4C5AADE79}" dt="2025-01-22T20:18:36.286" v="406" actId="478"/>
          <ac:spMkLst>
            <pc:docMk/>
            <pc:sldMk cId="1341688772" sldId="271"/>
            <ac:spMk id="2" creationId="{C136267A-3DD3-B8F2-4255-9F5A010FB411}"/>
          </ac:spMkLst>
        </pc:spChg>
        <pc:spChg chg="del">
          <ac:chgData name="Gerallt Elias (Hywel Dda UHB- Therapy Assistant Practitioner)" userId="e0557363-1627-4f0e-96b0-993fd4755ca1" providerId="ADAL" clId="{08C1187D-DB35-404C-A659-AEC4C5AADE79}" dt="2025-01-22T20:18:28.616" v="402"/>
          <ac:spMkLst>
            <pc:docMk/>
            <pc:sldMk cId="1341688772" sldId="271"/>
            <ac:spMk id="3" creationId="{192630DC-0E93-AF27-D820-285151B47B88}"/>
          </ac:spMkLst>
        </pc:spChg>
        <pc:spChg chg="del">
          <ac:chgData name="Gerallt Elias (Hywel Dda UHB- Therapy Assistant Practitioner)" userId="e0557363-1627-4f0e-96b0-993fd4755ca1" providerId="ADAL" clId="{08C1187D-DB35-404C-A659-AEC4C5AADE79}" dt="2025-01-22T20:18:40.022" v="407" actId="478"/>
          <ac:spMkLst>
            <pc:docMk/>
            <pc:sldMk cId="1341688772" sldId="271"/>
            <ac:spMk id="4" creationId="{18E9A768-C51E-D09C-53CE-3D50A7DA61C7}"/>
          </ac:spMkLst>
        </pc:spChg>
        <pc:spChg chg="add del mod">
          <ac:chgData name="Gerallt Elias (Hywel Dda UHB- Therapy Assistant Practitioner)" userId="e0557363-1627-4f0e-96b0-993fd4755ca1" providerId="ADAL" clId="{08C1187D-DB35-404C-A659-AEC4C5AADE79}" dt="2025-01-22T20:18:31.761" v="403" actId="478"/>
          <ac:spMkLst>
            <pc:docMk/>
            <pc:sldMk cId="1341688772" sldId="271"/>
            <ac:spMk id="5" creationId="{04001978-6425-F3F0-8068-D38181C3C209}"/>
          </ac:spMkLst>
        </pc:spChg>
        <pc:spChg chg="add del mod">
          <ac:chgData name="Gerallt Elias (Hywel Dda UHB- Therapy Assistant Practitioner)" userId="e0557363-1627-4f0e-96b0-993fd4755ca1" providerId="ADAL" clId="{08C1187D-DB35-404C-A659-AEC4C5AADE79}" dt="2025-01-22T20:18:34.705" v="405" actId="478"/>
          <ac:spMkLst>
            <pc:docMk/>
            <pc:sldMk cId="1341688772" sldId="271"/>
            <ac:spMk id="6" creationId="{D470EECF-3251-A3B6-8B38-084209A4AE4E}"/>
          </ac:spMkLst>
        </pc:spChg>
        <pc:spChg chg="add del mod">
          <ac:chgData name="Gerallt Elias (Hywel Dda UHB- Therapy Assistant Practitioner)" userId="e0557363-1627-4f0e-96b0-993fd4755ca1" providerId="ADAL" clId="{08C1187D-DB35-404C-A659-AEC4C5AADE79}" dt="2025-01-22T20:19:02.640" v="411" actId="478"/>
          <ac:spMkLst>
            <pc:docMk/>
            <pc:sldMk cId="1341688772" sldId="271"/>
            <ac:spMk id="7" creationId="{4CC44AC4-1484-4BD0-3BB3-A05CE6995454}"/>
          </ac:spMkLst>
        </pc:spChg>
        <pc:spChg chg="add">
          <ac:chgData name="Gerallt Elias (Hywel Dda UHB- Therapy Assistant Practitioner)" userId="e0557363-1627-4f0e-96b0-993fd4755ca1" providerId="ADAL" clId="{08C1187D-DB35-404C-A659-AEC4C5AADE79}" dt="2025-01-22T20:18:47.670" v="409"/>
          <ac:spMkLst>
            <pc:docMk/>
            <pc:sldMk cId="1341688772" sldId="271"/>
            <ac:spMk id="8" creationId="{E6922ACF-2A2A-9B5E-94A4-3DCE2C0B1FA5}"/>
          </ac:spMkLst>
        </pc:spChg>
        <pc:spChg chg="add">
          <ac:chgData name="Gerallt Elias (Hywel Dda UHB- Therapy Assistant Practitioner)" userId="e0557363-1627-4f0e-96b0-993fd4755ca1" providerId="ADAL" clId="{08C1187D-DB35-404C-A659-AEC4C5AADE79}" dt="2025-01-22T20:18:55.609" v="410"/>
          <ac:spMkLst>
            <pc:docMk/>
            <pc:sldMk cId="1341688772" sldId="271"/>
            <ac:spMk id="9" creationId="{1D71D73C-EEB5-2805-EA88-DC08645B3064}"/>
          </ac:spMkLst>
        </pc:spChg>
        <pc:spChg chg="add mod">
          <ac:chgData name="Gerallt Elias (Hywel Dda UHB- Therapy Assistant Practitioner)" userId="e0557363-1627-4f0e-96b0-993fd4755ca1" providerId="ADAL" clId="{08C1187D-DB35-404C-A659-AEC4C5AADE79}" dt="2025-01-30T11:38:05.671" v="2387" actId="113"/>
          <ac:spMkLst>
            <pc:docMk/>
            <pc:sldMk cId="1341688772" sldId="271"/>
            <ac:spMk id="10" creationId="{97CA9EF3-E2D4-97D2-5E9C-898C65283471}"/>
          </ac:spMkLst>
        </pc:spChg>
        <pc:spChg chg="add mod">
          <ac:chgData name="Gerallt Elias (Hywel Dda UHB- Therapy Assistant Practitioner)" userId="e0557363-1627-4f0e-96b0-993fd4755ca1" providerId="ADAL" clId="{08C1187D-DB35-404C-A659-AEC4C5AADE79}" dt="2025-01-22T20:20:13.435" v="425" actId="1076"/>
          <ac:spMkLst>
            <pc:docMk/>
            <pc:sldMk cId="1341688772" sldId="271"/>
            <ac:spMk id="12" creationId="{A4FB2B5C-C0EF-1F41-0D6A-056CD65E002E}"/>
          </ac:spMkLst>
        </pc:spChg>
      </pc:sldChg>
      <pc:sldChg chg="addSp delSp modSp new mod">
        <pc:chgData name="Gerallt Elias (Hywel Dda UHB- Therapy Assistant Practitioner)" userId="e0557363-1627-4f0e-96b0-993fd4755ca1" providerId="ADAL" clId="{08C1187D-DB35-404C-A659-AEC4C5AADE79}" dt="2025-01-22T20:30:31.237" v="452" actId="14100"/>
        <pc:sldMkLst>
          <pc:docMk/>
          <pc:sldMk cId="1351831974" sldId="272"/>
        </pc:sldMkLst>
        <pc:spChg chg="del">
          <ac:chgData name="Gerallt Elias (Hywel Dda UHB- Therapy Assistant Practitioner)" userId="e0557363-1627-4f0e-96b0-993fd4755ca1" providerId="ADAL" clId="{08C1187D-DB35-404C-A659-AEC4C5AADE79}" dt="2025-01-22T20:20:37.911" v="427" actId="478"/>
          <ac:spMkLst>
            <pc:docMk/>
            <pc:sldMk cId="1351831974" sldId="272"/>
            <ac:spMk id="2" creationId="{1640EDE9-E619-AAC7-482A-778C32792C1A}"/>
          </ac:spMkLst>
        </pc:spChg>
        <pc:spChg chg="del">
          <ac:chgData name="Gerallt Elias (Hywel Dda UHB- Therapy Assistant Practitioner)" userId="e0557363-1627-4f0e-96b0-993fd4755ca1" providerId="ADAL" clId="{08C1187D-DB35-404C-A659-AEC4C5AADE79}" dt="2025-01-22T20:20:42.205" v="429" actId="478"/>
          <ac:spMkLst>
            <pc:docMk/>
            <pc:sldMk cId="1351831974" sldId="272"/>
            <ac:spMk id="3" creationId="{E0D0513C-C0D2-141C-614C-E506F9801E78}"/>
          </ac:spMkLst>
        </pc:spChg>
        <pc:spChg chg="del">
          <ac:chgData name="Gerallt Elias (Hywel Dda UHB- Therapy Assistant Practitioner)" userId="e0557363-1627-4f0e-96b0-993fd4755ca1" providerId="ADAL" clId="{08C1187D-DB35-404C-A659-AEC4C5AADE79}" dt="2025-01-22T20:20:40.417" v="428" actId="478"/>
          <ac:spMkLst>
            <pc:docMk/>
            <pc:sldMk cId="1351831974" sldId="272"/>
            <ac:spMk id="4" creationId="{EEADE48B-2643-14A5-B5D0-E5B07CA761C6}"/>
          </ac:spMkLst>
        </pc:spChg>
        <pc:picChg chg="add mod modCrop">
          <ac:chgData name="Gerallt Elias (Hywel Dda UHB- Therapy Assistant Practitioner)" userId="e0557363-1627-4f0e-96b0-993fd4755ca1" providerId="ADAL" clId="{08C1187D-DB35-404C-A659-AEC4C5AADE79}" dt="2025-01-22T20:29:27.573" v="438" actId="14100"/>
          <ac:picMkLst>
            <pc:docMk/>
            <pc:sldMk cId="1351831974" sldId="272"/>
            <ac:picMk id="6" creationId="{AC7129AD-A783-692A-CB4C-6DF3EE6B8387}"/>
          </ac:picMkLst>
        </pc:picChg>
        <pc:picChg chg="add mod modCrop">
          <ac:chgData name="Gerallt Elias (Hywel Dda UHB- Therapy Assistant Practitioner)" userId="e0557363-1627-4f0e-96b0-993fd4755ca1" providerId="ADAL" clId="{08C1187D-DB35-404C-A659-AEC4C5AADE79}" dt="2025-01-22T20:30:31.237" v="452" actId="14100"/>
          <ac:picMkLst>
            <pc:docMk/>
            <pc:sldMk cId="1351831974" sldId="272"/>
            <ac:picMk id="8" creationId="{8A25E882-6306-701A-E56A-7E457FBA28A0}"/>
          </ac:picMkLst>
        </pc:picChg>
      </pc:sldChg>
      <pc:sldChg chg="new">
        <pc:chgData name="Gerallt Elias (Hywel Dda UHB- Therapy Assistant Practitioner)" userId="e0557363-1627-4f0e-96b0-993fd4755ca1" providerId="ADAL" clId="{08C1187D-DB35-404C-A659-AEC4C5AADE79}" dt="2025-01-22T20:30:46.676" v="453" actId="680"/>
        <pc:sldMkLst>
          <pc:docMk/>
          <pc:sldMk cId="1523490383" sldId="273"/>
        </pc:sldMkLst>
      </pc:sldChg>
      <pc:sldChg chg="modSp mod">
        <pc:chgData name="Gerallt Elias (Hywel Dda UHB- Therapy Assistant Practitioner)" userId="e0557363-1627-4f0e-96b0-993fd4755ca1" providerId="ADAL" clId="{08C1187D-DB35-404C-A659-AEC4C5AADE79}" dt="2025-01-30T10:55:16.389" v="1208" actId="20577"/>
        <pc:sldMkLst>
          <pc:docMk/>
          <pc:sldMk cId="1010785488" sldId="274"/>
        </pc:sldMkLst>
        <pc:spChg chg="mod">
          <ac:chgData name="Gerallt Elias (Hywel Dda UHB- Therapy Assistant Practitioner)" userId="e0557363-1627-4f0e-96b0-993fd4755ca1" providerId="ADAL" clId="{08C1187D-DB35-404C-A659-AEC4C5AADE79}" dt="2025-01-30T10:55:16.389" v="1208" actId="20577"/>
          <ac:spMkLst>
            <pc:docMk/>
            <pc:sldMk cId="1010785488" sldId="274"/>
            <ac:spMk id="6" creationId="{00000000-0000-0000-0000-000000000000}"/>
          </ac:spMkLst>
        </pc:spChg>
        <pc:picChg chg="mod">
          <ac:chgData name="Gerallt Elias (Hywel Dda UHB- Therapy Assistant Practitioner)" userId="e0557363-1627-4f0e-96b0-993fd4755ca1" providerId="ADAL" clId="{08C1187D-DB35-404C-A659-AEC4C5AADE79}" dt="2025-01-30T10:52:03.280" v="1097" actId="1076"/>
          <ac:picMkLst>
            <pc:docMk/>
            <pc:sldMk cId="1010785488" sldId="274"/>
            <ac:picMk id="2" creationId="{00000000-0000-0000-0000-000000000000}"/>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2400" dirty="0"/>
              <a:t>%</a:t>
            </a:r>
            <a:r>
              <a:rPr lang="en-GB" sz="2400" baseline="0" dirty="0"/>
              <a:t> of Staff checking Ferrules when issuing equipment pre/post training</a:t>
            </a:r>
            <a:endParaRPr lang="en-GB" sz="2400" dirty="0"/>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Sheet1!$C$3</c:f>
              <c:strCache>
                <c:ptCount val="1"/>
                <c:pt idx="0">
                  <c:v>Pre- Training </c:v>
                </c:pt>
              </c:strCache>
            </c:strRef>
          </c:tx>
          <c:spPr>
            <a:solidFill>
              <a:schemeClr val="accent1"/>
            </a:solidFill>
            <a:ln>
              <a:noFill/>
            </a:ln>
            <a:effectLst/>
          </c:spPr>
          <c:invertIfNegative val="0"/>
          <c:cat>
            <c:strRef>
              <c:f>Sheet1!$D$2:$F$2</c:f>
              <c:strCache>
                <c:ptCount val="3"/>
                <c:pt idx="0">
                  <c:v>Physio</c:v>
                </c:pt>
                <c:pt idx="1">
                  <c:v>OT</c:v>
                </c:pt>
                <c:pt idx="2">
                  <c:v>TAP</c:v>
                </c:pt>
              </c:strCache>
            </c:strRef>
          </c:cat>
          <c:val>
            <c:numRef>
              <c:f>Sheet1!$D$3:$F$3</c:f>
              <c:numCache>
                <c:formatCode>0%</c:formatCode>
                <c:ptCount val="3"/>
                <c:pt idx="0">
                  <c:v>0.2</c:v>
                </c:pt>
                <c:pt idx="1">
                  <c:v>0.1</c:v>
                </c:pt>
                <c:pt idx="2">
                  <c:v>0.65</c:v>
                </c:pt>
              </c:numCache>
            </c:numRef>
          </c:val>
          <c:extLst>
            <c:ext xmlns:c16="http://schemas.microsoft.com/office/drawing/2014/chart" uri="{C3380CC4-5D6E-409C-BE32-E72D297353CC}">
              <c16:uniqueId val="{00000000-4880-4FD4-BDC8-CA5D43A2A9D1}"/>
            </c:ext>
          </c:extLst>
        </c:ser>
        <c:ser>
          <c:idx val="1"/>
          <c:order val="1"/>
          <c:tx>
            <c:strRef>
              <c:f>Sheet1!$C$4</c:f>
              <c:strCache>
                <c:ptCount val="1"/>
                <c:pt idx="0">
                  <c:v>Post-training</c:v>
                </c:pt>
              </c:strCache>
            </c:strRef>
          </c:tx>
          <c:spPr>
            <a:solidFill>
              <a:schemeClr val="accent2"/>
            </a:solidFill>
            <a:ln>
              <a:noFill/>
            </a:ln>
            <a:effectLst/>
          </c:spPr>
          <c:invertIfNegative val="0"/>
          <c:cat>
            <c:strRef>
              <c:f>Sheet1!$D$2:$F$2</c:f>
              <c:strCache>
                <c:ptCount val="3"/>
                <c:pt idx="0">
                  <c:v>Physio</c:v>
                </c:pt>
                <c:pt idx="1">
                  <c:v>OT</c:v>
                </c:pt>
                <c:pt idx="2">
                  <c:v>TAP</c:v>
                </c:pt>
              </c:strCache>
            </c:strRef>
          </c:cat>
          <c:val>
            <c:numRef>
              <c:f>Sheet1!$D$4:$F$4</c:f>
              <c:numCache>
                <c:formatCode>0%</c:formatCode>
                <c:ptCount val="3"/>
                <c:pt idx="0">
                  <c:v>0.7</c:v>
                </c:pt>
                <c:pt idx="1">
                  <c:v>0.5</c:v>
                </c:pt>
                <c:pt idx="2">
                  <c:v>1</c:v>
                </c:pt>
              </c:numCache>
            </c:numRef>
          </c:val>
          <c:extLst>
            <c:ext xmlns:c16="http://schemas.microsoft.com/office/drawing/2014/chart" uri="{C3380CC4-5D6E-409C-BE32-E72D297353CC}">
              <c16:uniqueId val="{00000001-4880-4FD4-BDC8-CA5D43A2A9D1}"/>
            </c:ext>
          </c:extLst>
        </c:ser>
        <c:dLbls>
          <c:showLegendKey val="0"/>
          <c:showVal val="0"/>
          <c:showCatName val="0"/>
          <c:showSerName val="0"/>
          <c:showPercent val="0"/>
          <c:showBubbleSize val="0"/>
        </c:dLbls>
        <c:gapWidth val="219"/>
        <c:overlap val="-27"/>
        <c:axId val="776898607"/>
        <c:axId val="776891407"/>
      </c:barChart>
      <c:catAx>
        <c:axId val="77689860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en-US"/>
          </a:p>
        </c:txPr>
        <c:crossAx val="776891407"/>
        <c:crosses val="autoZero"/>
        <c:auto val="1"/>
        <c:lblAlgn val="ctr"/>
        <c:lblOffset val="100"/>
        <c:noMultiLvlLbl val="0"/>
      </c:catAx>
      <c:valAx>
        <c:axId val="776891407"/>
        <c:scaling>
          <c:orientation val="minMax"/>
          <c:max val="1"/>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en-US"/>
          </a:p>
        </c:txPr>
        <c:crossAx val="776898607"/>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8B627F-59E2-488D-8AA8-47D5FA991FBD}" type="datetimeFigureOut">
              <a:rPr lang="en-GB" smtClean="0"/>
              <a:t>31/01/2025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FDA2CD-0E97-4720-819C-50113B084E66}" type="slidenum">
              <a:rPr lang="en-GB" smtClean="0"/>
              <a:t>‹#›</a:t>
            </a:fld>
            <a:endParaRPr lang="en-GB"/>
          </a:p>
        </p:txBody>
      </p:sp>
    </p:spTree>
    <p:extLst>
      <p:ext uri="{BB962C8B-B14F-4D97-AF65-F5344CB8AC3E}">
        <p14:creationId xmlns:p14="http://schemas.microsoft.com/office/powerpoint/2010/main" val="11172909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FFDA2CD-0E97-4720-819C-50113B084E66}" type="slidenum">
              <a:rPr lang="en-GB" smtClean="0"/>
              <a:t>5</a:t>
            </a:fld>
            <a:endParaRPr lang="en-GB"/>
          </a:p>
        </p:txBody>
      </p:sp>
    </p:spTree>
    <p:extLst>
      <p:ext uri="{BB962C8B-B14F-4D97-AF65-F5344CB8AC3E}">
        <p14:creationId xmlns:p14="http://schemas.microsoft.com/office/powerpoint/2010/main" val="14014884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F43215-0394-457F-96A1-EDEC48B93C26}" type="datetimeFigureOut">
              <a:rPr lang="en-GB" smtClean="0"/>
              <a:t>31/01/2025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4366DD-542B-443C-924C-3050CB7EFAC4}" type="slidenum">
              <a:rPr lang="en-GB" smtClean="0"/>
              <a:t>‹#›</a:t>
            </a:fld>
            <a:endParaRPr lang="en-GB"/>
          </a:p>
        </p:txBody>
      </p:sp>
    </p:spTree>
    <p:extLst>
      <p:ext uri="{BB962C8B-B14F-4D97-AF65-F5344CB8AC3E}">
        <p14:creationId xmlns:p14="http://schemas.microsoft.com/office/powerpoint/2010/main" val="6595835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F43215-0394-457F-96A1-EDEC48B93C26}" type="datetimeFigureOut">
              <a:rPr lang="en-GB" smtClean="0"/>
              <a:t>31/01/2025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4366DD-542B-443C-924C-3050CB7EFAC4}" type="slidenum">
              <a:rPr lang="en-GB" smtClean="0"/>
              <a:t>‹#›</a:t>
            </a:fld>
            <a:endParaRPr lang="en-GB"/>
          </a:p>
        </p:txBody>
      </p:sp>
    </p:spTree>
    <p:extLst>
      <p:ext uri="{BB962C8B-B14F-4D97-AF65-F5344CB8AC3E}">
        <p14:creationId xmlns:p14="http://schemas.microsoft.com/office/powerpoint/2010/main" val="2923112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F43215-0394-457F-96A1-EDEC48B93C26}" type="datetimeFigureOut">
              <a:rPr lang="en-GB" smtClean="0"/>
              <a:t>31/01/2025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4366DD-542B-443C-924C-3050CB7EFAC4}" type="slidenum">
              <a:rPr lang="en-GB" smtClean="0"/>
              <a:t>‹#›</a:t>
            </a:fld>
            <a:endParaRPr lang="en-GB"/>
          </a:p>
        </p:txBody>
      </p:sp>
    </p:spTree>
    <p:extLst>
      <p:ext uri="{BB962C8B-B14F-4D97-AF65-F5344CB8AC3E}">
        <p14:creationId xmlns:p14="http://schemas.microsoft.com/office/powerpoint/2010/main" val="477141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F43215-0394-457F-96A1-EDEC48B93C26}" type="datetimeFigureOut">
              <a:rPr lang="en-GB" smtClean="0"/>
              <a:t>31/01/2025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4366DD-542B-443C-924C-3050CB7EFAC4}" type="slidenum">
              <a:rPr lang="en-GB" smtClean="0"/>
              <a:t>‹#›</a:t>
            </a:fld>
            <a:endParaRPr lang="en-GB"/>
          </a:p>
        </p:txBody>
      </p:sp>
    </p:spTree>
    <p:extLst>
      <p:ext uri="{BB962C8B-B14F-4D97-AF65-F5344CB8AC3E}">
        <p14:creationId xmlns:p14="http://schemas.microsoft.com/office/powerpoint/2010/main" val="32792349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F43215-0394-457F-96A1-EDEC48B93C26}" type="datetimeFigureOut">
              <a:rPr lang="en-GB" smtClean="0"/>
              <a:t>31/01/2025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4366DD-542B-443C-924C-3050CB7EFAC4}" type="slidenum">
              <a:rPr lang="en-GB" smtClean="0"/>
              <a:t>‹#›</a:t>
            </a:fld>
            <a:endParaRPr lang="en-GB"/>
          </a:p>
        </p:txBody>
      </p:sp>
    </p:spTree>
    <p:extLst>
      <p:ext uri="{BB962C8B-B14F-4D97-AF65-F5344CB8AC3E}">
        <p14:creationId xmlns:p14="http://schemas.microsoft.com/office/powerpoint/2010/main" val="8429992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F43215-0394-457F-96A1-EDEC48B93C26}" type="datetimeFigureOut">
              <a:rPr lang="en-GB" smtClean="0"/>
              <a:t>31/01/2025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4366DD-542B-443C-924C-3050CB7EFAC4}" type="slidenum">
              <a:rPr lang="en-GB" smtClean="0"/>
              <a:t>‹#›</a:t>
            </a:fld>
            <a:endParaRPr lang="en-GB"/>
          </a:p>
        </p:txBody>
      </p:sp>
    </p:spTree>
    <p:extLst>
      <p:ext uri="{BB962C8B-B14F-4D97-AF65-F5344CB8AC3E}">
        <p14:creationId xmlns:p14="http://schemas.microsoft.com/office/powerpoint/2010/main" val="25460888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F43215-0394-457F-96A1-EDEC48B93C26}" type="datetimeFigureOut">
              <a:rPr lang="en-GB" smtClean="0"/>
              <a:t>31/01/2025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4366DD-542B-443C-924C-3050CB7EFAC4}" type="slidenum">
              <a:rPr lang="en-GB" smtClean="0"/>
              <a:t>‹#›</a:t>
            </a:fld>
            <a:endParaRPr lang="en-GB"/>
          </a:p>
        </p:txBody>
      </p:sp>
    </p:spTree>
    <p:extLst>
      <p:ext uri="{BB962C8B-B14F-4D97-AF65-F5344CB8AC3E}">
        <p14:creationId xmlns:p14="http://schemas.microsoft.com/office/powerpoint/2010/main" val="4237888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F43215-0394-457F-96A1-EDEC48B93C26}" type="datetimeFigureOut">
              <a:rPr lang="en-GB" smtClean="0"/>
              <a:t>31/01/2025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4366DD-542B-443C-924C-3050CB7EFAC4}" type="slidenum">
              <a:rPr lang="en-GB" smtClean="0"/>
              <a:t>‹#›</a:t>
            </a:fld>
            <a:endParaRPr lang="en-GB"/>
          </a:p>
        </p:txBody>
      </p:sp>
    </p:spTree>
    <p:extLst>
      <p:ext uri="{BB962C8B-B14F-4D97-AF65-F5344CB8AC3E}">
        <p14:creationId xmlns:p14="http://schemas.microsoft.com/office/powerpoint/2010/main" val="17655655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F43215-0394-457F-96A1-EDEC48B93C26}" type="datetimeFigureOut">
              <a:rPr lang="en-GB" smtClean="0"/>
              <a:t>31/01/2025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4366DD-542B-443C-924C-3050CB7EFAC4}" type="slidenum">
              <a:rPr lang="en-GB" smtClean="0"/>
              <a:t>‹#›</a:t>
            </a:fld>
            <a:endParaRPr lang="en-GB"/>
          </a:p>
        </p:txBody>
      </p:sp>
    </p:spTree>
    <p:extLst>
      <p:ext uri="{BB962C8B-B14F-4D97-AF65-F5344CB8AC3E}">
        <p14:creationId xmlns:p14="http://schemas.microsoft.com/office/powerpoint/2010/main" val="2744399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F43215-0394-457F-96A1-EDEC48B93C26}" type="datetimeFigureOut">
              <a:rPr lang="en-GB" smtClean="0"/>
              <a:t>31/01/2025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4366DD-542B-443C-924C-3050CB7EFAC4}" type="slidenum">
              <a:rPr lang="en-GB" smtClean="0"/>
              <a:t>‹#›</a:t>
            </a:fld>
            <a:endParaRPr lang="en-GB"/>
          </a:p>
        </p:txBody>
      </p:sp>
    </p:spTree>
    <p:extLst>
      <p:ext uri="{BB962C8B-B14F-4D97-AF65-F5344CB8AC3E}">
        <p14:creationId xmlns:p14="http://schemas.microsoft.com/office/powerpoint/2010/main" val="2256092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F43215-0394-457F-96A1-EDEC48B93C26}" type="datetimeFigureOut">
              <a:rPr lang="en-GB" smtClean="0"/>
              <a:t>31/01/2025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4366DD-542B-443C-924C-3050CB7EFAC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0903145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F43215-0394-457F-96A1-EDEC48B93C26}" type="datetimeFigureOut">
              <a:rPr lang="en-GB" smtClean="0"/>
              <a:t>31/01/2025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4366DD-542B-443C-924C-3050CB7EFAC4}" type="slidenum">
              <a:rPr lang="en-GB" smtClean="0"/>
              <a:t>‹#›</a:t>
            </a:fld>
            <a:endParaRPr lang="en-GB"/>
          </a:p>
        </p:txBody>
      </p:sp>
    </p:spTree>
    <p:extLst>
      <p:ext uri="{BB962C8B-B14F-4D97-AF65-F5344CB8AC3E}">
        <p14:creationId xmlns:p14="http://schemas.microsoft.com/office/powerpoint/2010/main" val="30006668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F43215-0394-457F-96A1-EDEC48B93C26}" type="datetimeFigureOut">
              <a:rPr lang="en-GB" smtClean="0"/>
              <a:t>31/01/2025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4366DD-542B-443C-924C-3050CB7EFAC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304064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F43215-0394-457F-96A1-EDEC48B93C26}" type="datetimeFigureOut">
              <a:rPr lang="en-GB" smtClean="0"/>
              <a:t>31/01/2025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4366DD-542B-443C-924C-3050CB7EFAC4}" type="slidenum">
              <a:rPr lang="en-GB" smtClean="0"/>
              <a:t>‹#›</a:t>
            </a:fld>
            <a:endParaRPr lang="en-GB"/>
          </a:p>
        </p:txBody>
      </p:sp>
    </p:spTree>
    <p:extLst>
      <p:ext uri="{BB962C8B-B14F-4D97-AF65-F5344CB8AC3E}">
        <p14:creationId xmlns:p14="http://schemas.microsoft.com/office/powerpoint/2010/main" val="30631077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F43215-0394-457F-96A1-EDEC48B93C26}" type="datetimeFigureOut">
              <a:rPr lang="en-GB" smtClean="0"/>
              <a:t>31/01/2025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4366DD-542B-443C-924C-3050CB7EFAC4}" type="slidenum">
              <a:rPr lang="en-GB" smtClean="0"/>
              <a:t>‹#›</a:t>
            </a:fld>
            <a:endParaRPr lang="en-GB"/>
          </a:p>
        </p:txBody>
      </p:sp>
    </p:spTree>
    <p:extLst>
      <p:ext uri="{BB962C8B-B14F-4D97-AF65-F5344CB8AC3E}">
        <p14:creationId xmlns:p14="http://schemas.microsoft.com/office/powerpoint/2010/main" val="17794786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F43215-0394-457F-96A1-EDEC48B93C26}" type="datetimeFigureOut">
              <a:rPr lang="en-GB" smtClean="0"/>
              <a:t>31/01/2025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4366DD-542B-443C-924C-3050CB7EFAC4}" type="slidenum">
              <a:rPr lang="en-GB" smtClean="0"/>
              <a:t>‹#›</a:t>
            </a:fld>
            <a:endParaRPr lang="en-GB"/>
          </a:p>
        </p:txBody>
      </p:sp>
    </p:spTree>
    <p:extLst>
      <p:ext uri="{BB962C8B-B14F-4D97-AF65-F5344CB8AC3E}">
        <p14:creationId xmlns:p14="http://schemas.microsoft.com/office/powerpoint/2010/main" val="6955323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43215-0394-457F-96A1-EDEC48B93C26}" type="datetimeFigureOut">
              <a:rPr lang="en-GB" smtClean="0"/>
              <a:t>31/01/2025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54366DD-542B-443C-924C-3050CB7EFAC4}" type="slidenum">
              <a:rPr lang="en-GB" smtClean="0"/>
              <a:t>‹#›</a:t>
            </a:fld>
            <a:endParaRPr lang="en-GB"/>
          </a:p>
        </p:txBody>
      </p:sp>
    </p:spTree>
    <p:extLst>
      <p:ext uri="{BB962C8B-B14F-4D97-AF65-F5344CB8AC3E}">
        <p14:creationId xmlns:p14="http://schemas.microsoft.com/office/powerpoint/2010/main" val="3251096038"/>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5.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s/_rels/slide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2" name="Picture 4" descr="A diagram of a diagram&#10;&#10;Description automatically generated">
            <a:extLst>
              <a:ext uri="{FF2B5EF4-FFF2-40B4-BE49-F238E27FC236}">
                <a16:creationId xmlns:a16="http://schemas.microsoft.com/office/drawing/2014/main" id="{745681C3-FFF5-96CF-2414-44CBB3DA4219}"/>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7322"/>
          <a:stretch/>
        </p:blipFill>
        <p:spPr bwMode="auto">
          <a:xfrm>
            <a:off x="487680" y="1158240"/>
            <a:ext cx="6720840" cy="5471160"/>
          </a:xfrm>
          <a:prstGeom prst="rect">
            <a:avLst/>
          </a:prstGeom>
          <a:noFill/>
          <a:extLst>
            <a:ext uri="{909E8E84-426E-40DD-AFC4-6F175D3DCCD1}">
              <a14:hiddenFill xmlns:a14="http://schemas.microsoft.com/office/drawing/2010/main">
                <a:solidFill>
                  <a:srgbClr val="FFFFFF"/>
                </a:solidFill>
              </a14:hiddenFill>
            </a:ext>
          </a:extLst>
        </p:spPr>
      </p:pic>
      <p:sp>
        <p:nvSpPr>
          <p:cNvPr id="2072" name="Title 1">
            <a:extLst>
              <a:ext uri="{FF2B5EF4-FFF2-40B4-BE49-F238E27FC236}">
                <a16:creationId xmlns:a16="http://schemas.microsoft.com/office/drawing/2014/main" id="{5030A0BD-BC48-3CF1-E321-69AB673AFD6D}"/>
              </a:ext>
            </a:extLst>
          </p:cNvPr>
          <p:cNvSpPr>
            <a:spLocks noGrp="1"/>
          </p:cNvSpPr>
          <p:nvPr>
            <p:ph type="title"/>
          </p:nvPr>
        </p:nvSpPr>
        <p:spPr>
          <a:xfrm>
            <a:off x="7473686" y="1800043"/>
            <a:ext cx="2752354" cy="2709275"/>
          </a:xfrm>
          <a:prstGeom prst="ellipse">
            <a:avLst/>
          </a:prstGeom>
          <a:solidFill>
            <a:srgbClr val="92D050"/>
          </a:solidFill>
          <a:ln w="174625" cmpd="thinThick">
            <a:solidFill>
              <a:srgbClr val="262626"/>
            </a:solidFill>
          </a:ln>
        </p:spPr>
        <p:txBody>
          <a:bodyPr vert="horz" lIns="91440" tIns="45720" rIns="91440" bIns="45720" rtlCol="0" anchor="ctr">
            <a:normAutofit fontScale="90000"/>
          </a:bodyPr>
          <a:lstStyle/>
          <a:p>
            <a:pPr algn="ctr"/>
            <a:r>
              <a:rPr lang="en-US" sz="2600" b="1" kern="1200" dirty="0">
                <a:solidFill>
                  <a:schemeClr val="tx1"/>
                </a:solidFill>
                <a:latin typeface="Arial" panose="020B0604020202020204" pitchFamily="34" charset="0"/>
                <a:cs typeface="Arial" panose="020B0604020202020204" pitchFamily="34" charset="0"/>
              </a:rPr>
              <a:t>PDSA power point on the supply of walking aids with ferrules</a:t>
            </a:r>
            <a:r>
              <a:rPr lang="en-US" sz="2600" b="1" dirty="0">
                <a:solidFill>
                  <a:schemeClr val="tx1"/>
                </a:solidFill>
                <a:latin typeface="Arial" panose="020B0604020202020204" pitchFamily="34" charset="0"/>
                <a:cs typeface="Arial" panose="020B0604020202020204" pitchFamily="34" charset="0"/>
              </a:rPr>
              <a:t> </a:t>
            </a:r>
            <a:endParaRPr lang="en-US" sz="2600" b="1" kern="1200" dirty="0">
              <a:solidFill>
                <a:schemeClr val="tx1"/>
              </a:solidFill>
              <a:latin typeface="Arial" panose="020B0604020202020204" pitchFamily="34" charset="0"/>
              <a:cs typeface="Arial" panose="020B0604020202020204" pitchFamily="34" charset="0"/>
            </a:endParaRPr>
          </a:p>
        </p:txBody>
      </p:sp>
      <p:sp>
        <p:nvSpPr>
          <p:cNvPr id="3" name="Rectangle 2"/>
          <p:cNvSpPr/>
          <p:nvPr/>
        </p:nvSpPr>
        <p:spPr>
          <a:xfrm>
            <a:off x="72070" y="226814"/>
            <a:ext cx="8522558" cy="461665"/>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algn="ctr"/>
            <a:r>
              <a:rPr lang="en-US" sz="2400"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Gerallt </a:t>
            </a:r>
            <a:r>
              <a:rPr lang="en-US" sz="2400" b="1"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Wyn</a:t>
            </a:r>
            <a:r>
              <a:rPr lang="en-US" sz="2400"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Elias </a:t>
            </a:r>
          </a:p>
        </p:txBody>
      </p:sp>
      <p:sp>
        <p:nvSpPr>
          <p:cNvPr id="4" name="Rectangle 3"/>
          <p:cNvSpPr/>
          <p:nvPr/>
        </p:nvSpPr>
        <p:spPr>
          <a:xfrm>
            <a:off x="72070" y="1158240"/>
            <a:ext cx="4015843" cy="461665"/>
          </a:xfrm>
          <a:prstGeom prst="rect">
            <a:avLst/>
          </a:prstGeom>
          <a:ln/>
        </p:spPr>
        <p:style>
          <a:lnRef idx="2">
            <a:schemeClr val="accent5"/>
          </a:lnRef>
          <a:fillRef idx="1">
            <a:schemeClr val="lt1"/>
          </a:fillRef>
          <a:effectRef idx="0">
            <a:schemeClr val="accent5"/>
          </a:effectRef>
          <a:fontRef idx="minor">
            <a:schemeClr val="dk1"/>
          </a:fontRef>
        </p:style>
        <p:txBody>
          <a:bodyPr wrap="none" lIns="91440" tIns="45720" rIns="91440" bIns="45720">
            <a:spAutoFit/>
          </a:bodyPr>
          <a:lstStyle/>
          <a:p>
            <a:pPr algn="ctr"/>
            <a:r>
              <a:rPr lang="en-US" sz="2400" b="1"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Student number: 2413443 </a:t>
            </a:r>
          </a:p>
        </p:txBody>
      </p:sp>
    </p:spTree>
    <p:extLst>
      <p:ext uri="{BB962C8B-B14F-4D97-AF65-F5344CB8AC3E}">
        <p14:creationId xmlns:p14="http://schemas.microsoft.com/office/powerpoint/2010/main" val="254940826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72"/>
                                        </p:tgtEl>
                                        <p:attrNameLst>
                                          <p:attrName>style.visibility</p:attrName>
                                        </p:attrNameLst>
                                      </p:cBhvr>
                                      <p:to>
                                        <p:strVal val="visible"/>
                                      </p:to>
                                    </p:set>
                                    <p:anim calcmode="lin" valueType="num">
                                      <p:cBhvr additive="base">
                                        <p:cTn id="7" dur="500" fill="hold"/>
                                        <p:tgtEl>
                                          <p:spTgt spid="2072"/>
                                        </p:tgtEl>
                                        <p:attrNameLst>
                                          <p:attrName>ppt_x</p:attrName>
                                        </p:attrNameLst>
                                      </p:cBhvr>
                                      <p:tavLst>
                                        <p:tav tm="0">
                                          <p:val>
                                            <p:strVal val="#ppt_x"/>
                                          </p:val>
                                        </p:tav>
                                        <p:tav tm="100000">
                                          <p:val>
                                            <p:strVal val="#ppt_x"/>
                                          </p:val>
                                        </p:tav>
                                      </p:tavLst>
                                    </p:anim>
                                    <p:anim calcmode="lin" valueType="num">
                                      <p:cBhvr additive="base">
                                        <p:cTn id="8" dur="500" fill="hold"/>
                                        <p:tgtEl>
                                          <p:spTgt spid="207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7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0" y="194029"/>
            <a:ext cx="6776960" cy="1190179"/>
          </a:xfrm>
        </p:spPr>
        <p:txBody>
          <a:bodyPr>
            <a:normAutofit/>
          </a:bodyPr>
          <a:lstStyle/>
          <a:p>
            <a:pPr marL="0" indent="0">
              <a:buNone/>
            </a:pPr>
            <a:r>
              <a:rPr lang="en-GB" sz="2400" b="1" u="sng" dirty="0">
                <a:solidFill>
                  <a:schemeClr val="tx1"/>
                </a:solidFill>
                <a:latin typeface="Arial" panose="020B0604020202020204" pitchFamily="34" charset="0"/>
                <a:cs typeface="Arial" panose="020B0604020202020204" pitchFamily="34" charset="0"/>
              </a:rPr>
              <a:t>Walking aids with ferrules </a:t>
            </a:r>
          </a:p>
          <a:p>
            <a:pPr marL="0" indent="0">
              <a:buNone/>
            </a:pPr>
            <a:r>
              <a:rPr lang="en-GB" sz="1400" dirty="0"/>
              <a:t> </a:t>
            </a:r>
          </a:p>
          <a:p>
            <a:endParaRPr lang="en-GB" dirty="0"/>
          </a:p>
        </p:txBody>
      </p:sp>
      <p:pic>
        <p:nvPicPr>
          <p:cNvPr id="2" name="Picture 1"/>
          <p:cNvPicPr>
            <a:picLocks noChangeAspect="1"/>
          </p:cNvPicPr>
          <p:nvPr/>
        </p:nvPicPr>
        <p:blipFill>
          <a:blip r:embed="rId2"/>
          <a:stretch>
            <a:fillRect/>
          </a:stretch>
        </p:blipFill>
        <p:spPr>
          <a:xfrm>
            <a:off x="9463565" y="897872"/>
            <a:ext cx="2143125" cy="2143125"/>
          </a:xfrm>
          <a:prstGeom prst="rect">
            <a:avLst/>
          </a:prstGeom>
        </p:spPr>
      </p:pic>
      <p:sp>
        <p:nvSpPr>
          <p:cNvPr id="3" name="TextBox 2"/>
          <p:cNvSpPr txBox="1"/>
          <p:nvPr/>
        </p:nvSpPr>
        <p:spPr>
          <a:xfrm>
            <a:off x="8991541" y="3014058"/>
            <a:ext cx="2680083" cy="369332"/>
          </a:xfrm>
          <a:prstGeom prst="rect">
            <a:avLst/>
          </a:prstGeom>
          <a:noFill/>
        </p:spPr>
        <p:txBody>
          <a:bodyPr wrap="square" rtlCol="0">
            <a:spAutoFit/>
          </a:bodyPr>
          <a:lstStyle/>
          <a:p>
            <a:r>
              <a:rPr lang="en-GB" b="1" dirty="0" err="1"/>
              <a:t>Rollator</a:t>
            </a:r>
            <a:r>
              <a:rPr lang="en-GB" b="1" dirty="0"/>
              <a:t> Zimmer Frame </a:t>
            </a:r>
          </a:p>
        </p:txBody>
      </p:sp>
      <p:pic>
        <p:nvPicPr>
          <p:cNvPr id="5" name="Picture 4"/>
          <p:cNvPicPr>
            <a:picLocks noChangeAspect="1"/>
          </p:cNvPicPr>
          <p:nvPr/>
        </p:nvPicPr>
        <p:blipFill>
          <a:blip r:embed="rId3"/>
          <a:stretch>
            <a:fillRect/>
          </a:stretch>
        </p:blipFill>
        <p:spPr>
          <a:xfrm>
            <a:off x="9325745" y="3923621"/>
            <a:ext cx="2133600" cy="2133600"/>
          </a:xfrm>
          <a:prstGeom prst="rect">
            <a:avLst/>
          </a:prstGeom>
        </p:spPr>
      </p:pic>
      <p:sp>
        <p:nvSpPr>
          <p:cNvPr id="6" name="TextBox 5"/>
          <p:cNvSpPr txBox="1"/>
          <p:nvPr/>
        </p:nvSpPr>
        <p:spPr>
          <a:xfrm>
            <a:off x="9608233" y="6066746"/>
            <a:ext cx="2096086" cy="369332"/>
          </a:xfrm>
          <a:prstGeom prst="rect">
            <a:avLst/>
          </a:prstGeom>
          <a:noFill/>
        </p:spPr>
        <p:txBody>
          <a:bodyPr wrap="square" rtlCol="0">
            <a:spAutoFit/>
          </a:bodyPr>
          <a:lstStyle/>
          <a:p>
            <a:r>
              <a:rPr lang="en-GB" b="1" dirty="0"/>
              <a:t>Zimmer Frame </a:t>
            </a:r>
          </a:p>
        </p:txBody>
      </p:sp>
      <p:pic>
        <p:nvPicPr>
          <p:cNvPr id="8" name="Picture 7"/>
          <p:cNvPicPr>
            <a:picLocks noChangeAspect="1"/>
          </p:cNvPicPr>
          <p:nvPr/>
        </p:nvPicPr>
        <p:blipFill>
          <a:blip r:embed="rId4"/>
          <a:stretch>
            <a:fillRect/>
          </a:stretch>
        </p:blipFill>
        <p:spPr>
          <a:xfrm>
            <a:off x="6151702" y="870932"/>
            <a:ext cx="2143125" cy="2143125"/>
          </a:xfrm>
          <a:prstGeom prst="rect">
            <a:avLst/>
          </a:prstGeom>
        </p:spPr>
      </p:pic>
      <p:sp>
        <p:nvSpPr>
          <p:cNvPr id="9" name="TextBox 8"/>
          <p:cNvSpPr txBox="1"/>
          <p:nvPr/>
        </p:nvSpPr>
        <p:spPr>
          <a:xfrm>
            <a:off x="6607385" y="3040997"/>
            <a:ext cx="1762015" cy="369332"/>
          </a:xfrm>
          <a:prstGeom prst="rect">
            <a:avLst/>
          </a:prstGeom>
          <a:noFill/>
        </p:spPr>
        <p:txBody>
          <a:bodyPr wrap="square" rtlCol="0">
            <a:spAutoFit/>
          </a:bodyPr>
          <a:lstStyle/>
          <a:p>
            <a:r>
              <a:rPr lang="en-GB" b="1" dirty="0"/>
              <a:t>Gutter Frame </a:t>
            </a:r>
          </a:p>
        </p:txBody>
      </p:sp>
      <p:pic>
        <p:nvPicPr>
          <p:cNvPr id="10" name="Picture 9"/>
          <p:cNvPicPr>
            <a:picLocks noChangeAspect="1"/>
          </p:cNvPicPr>
          <p:nvPr/>
        </p:nvPicPr>
        <p:blipFill>
          <a:blip r:embed="rId5"/>
          <a:stretch>
            <a:fillRect/>
          </a:stretch>
        </p:blipFill>
        <p:spPr>
          <a:xfrm>
            <a:off x="6033610" y="3923621"/>
            <a:ext cx="2143125" cy="2143125"/>
          </a:xfrm>
          <a:prstGeom prst="rect">
            <a:avLst/>
          </a:prstGeom>
        </p:spPr>
      </p:pic>
      <p:sp>
        <p:nvSpPr>
          <p:cNvPr id="11" name="TextBox 10"/>
          <p:cNvSpPr txBox="1"/>
          <p:nvPr/>
        </p:nvSpPr>
        <p:spPr>
          <a:xfrm>
            <a:off x="6151702" y="6066747"/>
            <a:ext cx="2527038" cy="369332"/>
          </a:xfrm>
          <a:prstGeom prst="rect">
            <a:avLst/>
          </a:prstGeom>
          <a:noFill/>
        </p:spPr>
        <p:txBody>
          <a:bodyPr wrap="square" rtlCol="0">
            <a:spAutoFit/>
          </a:bodyPr>
          <a:lstStyle/>
          <a:p>
            <a:r>
              <a:rPr lang="en-GB" b="1" dirty="0"/>
              <a:t>Fisher walking sticks </a:t>
            </a:r>
          </a:p>
        </p:txBody>
      </p:sp>
      <p:pic>
        <p:nvPicPr>
          <p:cNvPr id="12" name="Picture 11"/>
          <p:cNvPicPr>
            <a:picLocks noChangeAspect="1"/>
          </p:cNvPicPr>
          <p:nvPr/>
        </p:nvPicPr>
        <p:blipFill>
          <a:blip r:embed="rId6"/>
          <a:stretch>
            <a:fillRect/>
          </a:stretch>
        </p:blipFill>
        <p:spPr>
          <a:xfrm>
            <a:off x="3388480" y="3923621"/>
            <a:ext cx="2143125" cy="2143125"/>
          </a:xfrm>
          <a:prstGeom prst="rect">
            <a:avLst/>
          </a:prstGeom>
        </p:spPr>
      </p:pic>
      <p:sp>
        <p:nvSpPr>
          <p:cNvPr id="13" name="TextBox 12"/>
          <p:cNvSpPr txBox="1"/>
          <p:nvPr/>
        </p:nvSpPr>
        <p:spPr>
          <a:xfrm>
            <a:off x="3828443" y="6066747"/>
            <a:ext cx="1899138" cy="369332"/>
          </a:xfrm>
          <a:prstGeom prst="rect">
            <a:avLst/>
          </a:prstGeom>
          <a:noFill/>
        </p:spPr>
        <p:txBody>
          <a:bodyPr wrap="square" rtlCol="0">
            <a:spAutoFit/>
          </a:bodyPr>
          <a:lstStyle/>
          <a:p>
            <a:r>
              <a:rPr lang="en-GB" b="1" dirty="0"/>
              <a:t>Quad stick </a:t>
            </a:r>
          </a:p>
        </p:txBody>
      </p:sp>
      <p:pic>
        <p:nvPicPr>
          <p:cNvPr id="14" name="Picture 13"/>
          <p:cNvPicPr>
            <a:picLocks noChangeAspect="1"/>
          </p:cNvPicPr>
          <p:nvPr/>
        </p:nvPicPr>
        <p:blipFill>
          <a:blip r:embed="rId7"/>
          <a:stretch>
            <a:fillRect/>
          </a:stretch>
        </p:blipFill>
        <p:spPr>
          <a:xfrm>
            <a:off x="577878" y="3923622"/>
            <a:ext cx="2143125" cy="2143125"/>
          </a:xfrm>
          <a:prstGeom prst="rect">
            <a:avLst/>
          </a:prstGeom>
        </p:spPr>
      </p:pic>
      <p:sp>
        <p:nvSpPr>
          <p:cNvPr id="15" name="TextBox 14"/>
          <p:cNvSpPr txBox="1"/>
          <p:nvPr/>
        </p:nvSpPr>
        <p:spPr>
          <a:xfrm>
            <a:off x="942535" y="6066747"/>
            <a:ext cx="1778468" cy="369332"/>
          </a:xfrm>
          <a:prstGeom prst="rect">
            <a:avLst/>
          </a:prstGeom>
          <a:noFill/>
        </p:spPr>
        <p:txBody>
          <a:bodyPr wrap="square" rtlCol="0">
            <a:spAutoFit/>
          </a:bodyPr>
          <a:lstStyle/>
          <a:p>
            <a:r>
              <a:rPr lang="en-GB" b="1" dirty="0"/>
              <a:t>Tripod Stick </a:t>
            </a:r>
          </a:p>
        </p:txBody>
      </p:sp>
      <p:pic>
        <p:nvPicPr>
          <p:cNvPr id="16" name="Picture 15"/>
          <p:cNvPicPr>
            <a:picLocks noChangeAspect="1"/>
          </p:cNvPicPr>
          <p:nvPr/>
        </p:nvPicPr>
        <p:blipFill>
          <a:blip r:embed="rId8"/>
          <a:stretch>
            <a:fillRect/>
          </a:stretch>
        </p:blipFill>
        <p:spPr>
          <a:xfrm>
            <a:off x="604036" y="897872"/>
            <a:ext cx="2143125" cy="2143125"/>
          </a:xfrm>
          <a:prstGeom prst="rect">
            <a:avLst/>
          </a:prstGeom>
        </p:spPr>
      </p:pic>
      <p:sp>
        <p:nvSpPr>
          <p:cNvPr id="17" name="TextBox 16"/>
          <p:cNvSpPr txBox="1"/>
          <p:nvPr/>
        </p:nvSpPr>
        <p:spPr>
          <a:xfrm>
            <a:off x="851440" y="3040997"/>
            <a:ext cx="1848749" cy="369332"/>
          </a:xfrm>
          <a:prstGeom prst="rect">
            <a:avLst/>
          </a:prstGeom>
          <a:noFill/>
        </p:spPr>
        <p:txBody>
          <a:bodyPr wrap="square" rtlCol="0">
            <a:spAutoFit/>
          </a:bodyPr>
          <a:lstStyle/>
          <a:p>
            <a:r>
              <a:rPr lang="en-GB" b="1" dirty="0"/>
              <a:t>Hemi Frame </a:t>
            </a:r>
          </a:p>
        </p:txBody>
      </p:sp>
      <p:pic>
        <p:nvPicPr>
          <p:cNvPr id="18" name="Picture 17"/>
          <p:cNvPicPr>
            <a:picLocks noChangeAspect="1"/>
          </p:cNvPicPr>
          <p:nvPr/>
        </p:nvPicPr>
        <p:blipFill>
          <a:blip r:embed="rId9"/>
          <a:stretch>
            <a:fillRect/>
          </a:stretch>
        </p:blipFill>
        <p:spPr>
          <a:xfrm>
            <a:off x="3311863" y="870933"/>
            <a:ext cx="2143125" cy="2143125"/>
          </a:xfrm>
          <a:prstGeom prst="rect">
            <a:avLst/>
          </a:prstGeom>
        </p:spPr>
      </p:pic>
      <p:sp>
        <p:nvSpPr>
          <p:cNvPr id="19" name="TextBox 18"/>
          <p:cNvSpPr txBox="1"/>
          <p:nvPr/>
        </p:nvSpPr>
        <p:spPr>
          <a:xfrm>
            <a:off x="3646002" y="3042783"/>
            <a:ext cx="1892177" cy="369332"/>
          </a:xfrm>
          <a:prstGeom prst="rect">
            <a:avLst/>
          </a:prstGeom>
          <a:noFill/>
        </p:spPr>
        <p:txBody>
          <a:bodyPr wrap="square" rtlCol="0">
            <a:spAutoFit/>
          </a:bodyPr>
          <a:lstStyle/>
          <a:p>
            <a:r>
              <a:rPr lang="en-GB" b="1" dirty="0"/>
              <a:t>Crutches</a:t>
            </a:r>
            <a:r>
              <a:rPr lang="en-GB" dirty="0"/>
              <a:t> </a:t>
            </a:r>
          </a:p>
        </p:txBody>
      </p:sp>
    </p:spTree>
    <p:extLst>
      <p:ext uri="{BB962C8B-B14F-4D97-AF65-F5344CB8AC3E}">
        <p14:creationId xmlns:p14="http://schemas.microsoft.com/office/powerpoint/2010/main" val="149390186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ppt_x"/>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8"/>
                                        </p:tgtEl>
                                        <p:attrNameLst>
                                          <p:attrName>style.visibility</p:attrName>
                                        </p:attrNameLst>
                                      </p:cBhvr>
                                      <p:to>
                                        <p:strVal val="visible"/>
                                      </p:to>
                                    </p:set>
                                    <p:anim calcmode="lin" valueType="num">
                                      <p:cBhvr additive="base">
                                        <p:cTn id="13" dur="500" fill="hold"/>
                                        <p:tgtEl>
                                          <p:spTgt spid="18"/>
                                        </p:tgtEl>
                                        <p:attrNameLst>
                                          <p:attrName>ppt_x</p:attrName>
                                        </p:attrNameLst>
                                      </p:cBhvr>
                                      <p:tavLst>
                                        <p:tav tm="0">
                                          <p:val>
                                            <p:strVal val="#ppt_x"/>
                                          </p:val>
                                        </p:tav>
                                        <p:tav tm="100000">
                                          <p:val>
                                            <p:strVal val="#ppt_x"/>
                                          </p:val>
                                        </p:tav>
                                      </p:tavLst>
                                    </p:anim>
                                    <p:anim calcmode="lin" valueType="num">
                                      <p:cBhvr additive="base">
                                        <p:cTn id="14"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gtEl>
                                        <p:attrNameLst>
                                          <p:attrName>style.visibility</p:attrName>
                                        </p:attrNameLst>
                                      </p:cBhvr>
                                      <p:to>
                                        <p:strVal val="visible"/>
                                      </p:to>
                                    </p:set>
                                    <p:anim calcmode="lin" valueType="num">
                                      <p:cBhvr additive="base">
                                        <p:cTn id="25" dur="500" fill="hold"/>
                                        <p:tgtEl>
                                          <p:spTgt spid="2"/>
                                        </p:tgtEl>
                                        <p:attrNameLst>
                                          <p:attrName>ppt_x</p:attrName>
                                        </p:attrNameLst>
                                      </p:cBhvr>
                                      <p:tavLst>
                                        <p:tav tm="0">
                                          <p:val>
                                            <p:strVal val="#ppt_x"/>
                                          </p:val>
                                        </p:tav>
                                        <p:tav tm="100000">
                                          <p:val>
                                            <p:strVal val="#ppt_x"/>
                                          </p:val>
                                        </p:tav>
                                      </p:tavLst>
                                    </p:anim>
                                    <p:anim calcmode="lin" valueType="num">
                                      <p:cBhvr additive="base">
                                        <p:cTn id="26"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500" fill="hold"/>
                                        <p:tgtEl>
                                          <p:spTgt spid="14"/>
                                        </p:tgtEl>
                                        <p:attrNameLst>
                                          <p:attrName>ppt_x</p:attrName>
                                        </p:attrNameLst>
                                      </p:cBhvr>
                                      <p:tavLst>
                                        <p:tav tm="0">
                                          <p:val>
                                            <p:strVal val="#ppt_x"/>
                                          </p:val>
                                        </p:tav>
                                        <p:tav tm="100000">
                                          <p:val>
                                            <p:strVal val="#ppt_x"/>
                                          </p:val>
                                        </p:tav>
                                      </p:tavLst>
                                    </p:anim>
                                    <p:anim calcmode="lin" valueType="num">
                                      <p:cBhvr additive="base">
                                        <p:cTn id="3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gtEl>
                                        <p:attrNameLst>
                                          <p:attrName>style.visibility</p:attrName>
                                        </p:attrNameLst>
                                      </p:cBhvr>
                                      <p:to>
                                        <p:strVal val="visible"/>
                                      </p:to>
                                    </p:set>
                                    <p:anim calcmode="lin" valueType="num">
                                      <p:cBhvr additive="base">
                                        <p:cTn id="49" dur="500" fill="hold"/>
                                        <p:tgtEl>
                                          <p:spTgt spid="5"/>
                                        </p:tgtEl>
                                        <p:attrNameLst>
                                          <p:attrName>ppt_x</p:attrName>
                                        </p:attrNameLst>
                                      </p:cBhvr>
                                      <p:tavLst>
                                        <p:tav tm="0">
                                          <p:val>
                                            <p:strVal val="#ppt_x"/>
                                          </p:val>
                                        </p:tav>
                                        <p:tav tm="100000">
                                          <p:val>
                                            <p:strVal val="#ppt_x"/>
                                          </p:val>
                                        </p:tav>
                                      </p:tavLst>
                                    </p:anim>
                                    <p:anim calcmode="lin" valueType="num">
                                      <p:cBhvr additive="base">
                                        <p:cTn id="5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4">
            <a:extLst>
              <a:ext uri="{FF2B5EF4-FFF2-40B4-BE49-F238E27FC236}">
                <a16:creationId xmlns:a16="http://schemas.microsoft.com/office/drawing/2014/main" id="{97CA9EF3-E2D4-97D2-5E9C-898C65283471}"/>
              </a:ext>
            </a:extLst>
          </p:cNvPr>
          <p:cNvSpPr>
            <a:spLocks noChangeArrowheads="1"/>
          </p:cNvSpPr>
          <p:nvPr/>
        </p:nvSpPr>
        <p:spPr bwMode="auto">
          <a:xfrm>
            <a:off x="162385" y="2386944"/>
            <a:ext cx="11785775" cy="3933693"/>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23805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sng" strike="noStrike" cap="none" normalizeH="0" baseline="0" dirty="0">
                <a:ln>
                  <a:noFill/>
                </a:ln>
                <a:solidFill>
                  <a:srgbClr val="242424"/>
                </a:solidFill>
                <a:effectLst/>
                <a:cs typeface="Arial" panose="020B0604020202020204" pitchFamily="34" charset="0"/>
              </a:rPr>
              <a:t>Why should you get your ferrule checked?</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rgbClr val="242424"/>
              </a:solidFill>
              <a:effectLst/>
              <a:cs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rgbClr val="242424"/>
                </a:solidFill>
                <a:effectLst/>
                <a:cs typeface="Arial" panose="020B0604020202020204" pitchFamily="34" charset="0"/>
              </a:rPr>
              <a:t>Ferrules with even the slightest bit of wear can have a catastrophic consequence for the user</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rgbClr val="242424"/>
                </a:solidFill>
                <a:effectLst/>
                <a:cs typeface="Arial" panose="020B0604020202020204" pitchFamily="34" charset="0"/>
              </a:rPr>
              <a:t>The risk of falling increases as you get older,</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rgbClr val="242424"/>
                </a:solidFill>
                <a:effectLst/>
                <a:cs typeface="Arial" panose="020B0604020202020204" pitchFamily="34" charset="0"/>
              </a:rPr>
              <a:t>Falls are one of the biggest causes of emergency hospital admission for older adults. </a:t>
            </a:r>
            <a:endParaRPr lang="en-US" altLang="en-US" sz="2000" dirty="0">
              <a:solidFill>
                <a:srgbClr val="242424"/>
              </a:solidFill>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endParaRPr kumimoji="0" lang="en-US" altLang="en-US" sz="2000" b="1" i="0" u="sng" strike="noStrike" cap="none" normalizeH="0" baseline="0" dirty="0" smtClean="0">
              <a:ln>
                <a:noFill/>
              </a:ln>
              <a:solidFill>
                <a:srgbClr val="242424"/>
              </a:solidFill>
              <a:effectLst/>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2000" b="1" i="0" u="sng" strike="noStrike" cap="none" normalizeH="0" baseline="0" dirty="0" smtClean="0">
                <a:ln>
                  <a:noFill/>
                </a:ln>
                <a:solidFill>
                  <a:srgbClr val="242424"/>
                </a:solidFill>
                <a:effectLst/>
                <a:cs typeface="Arial" panose="020B0604020202020204" pitchFamily="34" charset="0"/>
              </a:rPr>
              <a:t>They </a:t>
            </a:r>
            <a:r>
              <a:rPr kumimoji="0" lang="en-US" altLang="en-US" sz="2000" b="1" i="0" u="sng" strike="noStrike" cap="none" normalizeH="0" baseline="0" dirty="0">
                <a:ln>
                  <a:noFill/>
                </a:ln>
                <a:solidFill>
                  <a:srgbClr val="242424"/>
                </a:solidFill>
                <a:effectLst/>
                <a:cs typeface="Arial" panose="020B0604020202020204" pitchFamily="34" charset="0"/>
              </a:rPr>
              <a:t>can result in</a:t>
            </a:r>
            <a:r>
              <a:rPr kumimoji="0" lang="en-US" altLang="en-US" sz="2000" b="0" i="0" u="sng" strike="noStrike" cap="none" normalizeH="0" baseline="0" dirty="0">
                <a:ln>
                  <a:noFill/>
                </a:ln>
                <a:solidFill>
                  <a:srgbClr val="242424"/>
                </a:solidFill>
                <a:effectLst/>
                <a:cs typeface="Arial" panose="020B0604020202020204" pitchFamily="34" charset="0"/>
              </a:rPr>
              <a:t>:</a:t>
            </a:r>
            <a:endParaRPr kumimoji="0" lang="en-US" altLang="en-US" sz="2000" b="0" i="0" u="sng" strike="noStrike" cap="none" normalizeH="0" baseline="0" dirty="0">
              <a:ln>
                <a:noFill/>
              </a:ln>
              <a:solidFill>
                <a:schemeClr val="tx1"/>
              </a:solidFill>
              <a:effectLst/>
              <a:cs typeface="Arial" panose="020B0604020202020204" pitchFamily="34" charset="0"/>
            </a:endParaRPr>
          </a:p>
          <a:p>
            <a:pPr lvl="6" defTabSz="914400">
              <a:buFontTx/>
              <a:buChar char="•"/>
            </a:pPr>
            <a:r>
              <a:rPr lang="en-US" altLang="en-US" sz="2000" dirty="0">
                <a:solidFill>
                  <a:srgbClr val="242424"/>
                </a:solidFill>
                <a:cs typeface="Arial" panose="020B0604020202020204" pitchFamily="34" charset="0"/>
              </a:rPr>
              <a:t>S</a:t>
            </a:r>
            <a:r>
              <a:rPr kumimoji="0" lang="en-US" altLang="en-US" sz="2000" b="0" i="0" u="none" strike="noStrike" cap="none" normalizeH="0" baseline="0" dirty="0">
                <a:ln>
                  <a:noFill/>
                </a:ln>
                <a:solidFill>
                  <a:srgbClr val="242424"/>
                </a:solidFill>
                <a:effectLst/>
                <a:cs typeface="Arial" panose="020B0604020202020204" pitchFamily="34" charset="0"/>
              </a:rPr>
              <a:t>erious injury</a:t>
            </a:r>
          </a:p>
          <a:p>
            <a:pPr lvl="6" defTabSz="914400">
              <a:buFontTx/>
              <a:buChar char="•"/>
            </a:pPr>
            <a:r>
              <a:rPr lang="en-US" altLang="en-US" sz="2000" dirty="0">
                <a:solidFill>
                  <a:srgbClr val="242424"/>
                </a:solidFill>
                <a:cs typeface="Arial" panose="020B0604020202020204" pitchFamily="34" charset="0"/>
              </a:rPr>
              <a:t>L</a:t>
            </a:r>
            <a:r>
              <a:rPr kumimoji="0" lang="en-US" altLang="en-US" sz="2000" b="0" i="0" u="none" strike="noStrike" cap="none" normalizeH="0" baseline="0" dirty="0">
                <a:ln>
                  <a:noFill/>
                </a:ln>
                <a:solidFill>
                  <a:srgbClr val="242424"/>
                </a:solidFill>
                <a:effectLst/>
                <a:cs typeface="Arial" panose="020B0604020202020204" pitchFamily="34" charset="0"/>
              </a:rPr>
              <a:t>oss of mobility</a:t>
            </a:r>
          </a:p>
          <a:p>
            <a:pPr lvl="6" defTabSz="914400">
              <a:buFontTx/>
              <a:buChar char="•"/>
            </a:pPr>
            <a:r>
              <a:rPr lang="en-US" altLang="en-US" sz="2000" dirty="0">
                <a:solidFill>
                  <a:srgbClr val="242424"/>
                </a:solidFill>
                <a:cs typeface="Arial" panose="020B0604020202020204" pitchFamily="34" charset="0"/>
              </a:rPr>
              <a:t>L</a:t>
            </a:r>
            <a:r>
              <a:rPr kumimoji="0" lang="en-US" altLang="en-US" sz="2000" b="0" i="0" u="none" strike="noStrike" cap="none" normalizeH="0" baseline="0" dirty="0">
                <a:ln>
                  <a:noFill/>
                </a:ln>
                <a:solidFill>
                  <a:srgbClr val="242424"/>
                </a:solidFill>
                <a:effectLst/>
                <a:cs typeface="Arial" panose="020B0604020202020204" pitchFamily="34" charset="0"/>
              </a:rPr>
              <a:t>oss of independence</a:t>
            </a:r>
          </a:p>
          <a:p>
            <a:pPr lvl="6" defTabSz="914400">
              <a:buFontTx/>
              <a:buChar char="•"/>
            </a:pPr>
            <a:r>
              <a:rPr lang="en-US" altLang="en-US" sz="2000" dirty="0">
                <a:solidFill>
                  <a:srgbClr val="242424"/>
                </a:solidFill>
                <a:cs typeface="Arial" panose="020B0604020202020204" pitchFamily="34" charset="0"/>
              </a:rPr>
              <a:t>L</a:t>
            </a:r>
            <a:r>
              <a:rPr kumimoji="0" lang="en-US" altLang="en-US" sz="2000" b="0" i="0" u="none" strike="noStrike" cap="none" normalizeH="0" baseline="0" dirty="0">
                <a:ln>
                  <a:noFill/>
                </a:ln>
                <a:solidFill>
                  <a:srgbClr val="242424"/>
                </a:solidFill>
                <a:effectLst/>
                <a:cs typeface="Arial" panose="020B0604020202020204" pitchFamily="34" charset="0"/>
              </a:rPr>
              <a:t>oss of confidence.</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000" b="0" i="0" u="none" strike="noStrike" cap="none" normalizeH="0" baseline="0" dirty="0">
              <a:ln>
                <a:noFill/>
              </a:ln>
              <a:solidFill>
                <a:srgbClr val="242424"/>
              </a:solidFill>
              <a:effectLst/>
              <a:cs typeface="Arial" panose="020B0604020202020204" pitchFamily="34" charset="0"/>
            </a:endParaRPr>
          </a:p>
        </p:txBody>
      </p:sp>
      <p:sp>
        <p:nvSpPr>
          <p:cNvPr id="12" name="TextBox 11">
            <a:extLst>
              <a:ext uri="{FF2B5EF4-FFF2-40B4-BE49-F238E27FC236}">
                <a16:creationId xmlns:a16="http://schemas.microsoft.com/office/drawing/2014/main" id="{A4FB2B5C-C0EF-1F41-0D6A-056CD65E002E}"/>
              </a:ext>
            </a:extLst>
          </p:cNvPr>
          <p:cNvSpPr txBox="1"/>
          <p:nvPr/>
        </p:nvSpPr>
        <p:spPr>
          <a:xfrm>
            <a:off x="162385" y="251513"/>
            <a:ext cx="6101254" cy="400110"/>
          </a:xfrm>
          <a:prstGeom prst="rect">
            <a:avLst/>
          </a:prstGeom>
          <a:noFill/>
        </p:spPr>
        <p:txBody>
          <a:bodyPr wrap="square">
            <a:spAutoFit/>
          </a:bodyPr>
          <a:lstStyle/>
          <a:p>
            <a:r>
              <a:rPr lang="en-GB" sz="2000" b="1" i="0" u="sng" dirty="0">
                <a:effectLst/>
                <a:latin typeface="Arial" panose="020B0604020202020204" pitchFamily="34" charset="0"/>
                <a:cs typeface="Arial" panose="020B0604020202020204" pitchFamily="34" charset="0"/>
              </a:rPr>
              <a:t>Council, M</a:t>
            </a:r>
            <a:r>
              <a:rPr lang="en-GB" sz="2000" b="1" u="sng" dirty="0">
                <a:latin typeface="Arial" panose="020B0604020202020204" pitchFamily="34" charset="0"/>
                <a:cs typeface="Arial" panose="020B0604020202020204" pitchFamily="34" charset="0"/>
              </a:rPr>
              <a:t> </a:t>
            </a:r>
            <a:r>
              <a:rPr lang="en-GB" sz="2000" b="1" i="0" u="sng" dirty="0">
                <a:effectLst/>
                <a:latin typeface="Arial" panose="020B0604020202020204" pitchFamily="34" charset="0"/>
                <a:cs typeface="Arial" panose="020B0604020202020204" pitchFamily="34" charset="0"/>
              </a:rPr>
              <a:t>(2015) </a:t>
            </a:r>
            <a:endParaRPr lang="en-GB" sz="2000" b="1" u="sng" dirty="0">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2"/>
          <a:stretch>
            <a:fillRect/>
          </a:stretch>
        </p:blipFill>
        <p:spPr>
          <a:xfrm>
            <a:off x="6535102" y="0"/>
            <a:ext cx="3751898" cy="2540832"/>
          </a:xfrm>
          <a:prstGeom prst="rect">
            <a:avLst/>
          </a:prstGeom>
        </p:spPr>
      </p:pic>
    </p:spTree>
    <p:extLst>
      <p:ext uri="{BB962C8B-B14F-4D97-AF65-F5344CB8AC3E}">
        <p14:creationId xmlns:p14="http://schemas.microsoft.com/office/powerpoint/2010/main" val="1341688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48640" y="365760"/>
            <a:ext cx="9113520" cy="400110"/>
          </a:xfrm>
          <a:prstGeom prst="rect">
            <a:avLst/>
          </a:prstGeom>
          <a:noFill/>
        </p:spPr>
        <p:txBody>
          <a:bodyPr wrap="square" rtlCol="0">
            <a:spAutoFit/>
          </a:bodyPr>
          <a:lstStyle/>
          <a:p>
            <a:r>
              <a:rPr lang="en-GB" sz="2000" b="1" u="sng" dirty="0">
                <a:latin typeface="Arial" panose="020B0604020202020204" pitchFamily="34" charset="0"/>
                <a:cs typeface="Arial" panose="020B0604020202020204" pitchFamily="34" charset="0"/>
              </a:rPr>
              <a:t>Fab NHS Stuff  (2023)</a:t>
            </a:r>
          </a:p>
        </p:txBody>
      </p:sp>
      <p:sp>
        <p:nvSpPr>
          <p:cNvPr id="6" name="Rectangle 5"/>
          <p:cNvSpPr/>
          <p:nvPr/>
        </p:nvSpPr>
        <p:spPr>
          <a:xfrm>
            <a:off x="548640" y="1240871"/>
            <a:ext cx="10637520" cy="4985980"/>
          </a:xfrm>
          <a:prstGeom prst="rect">
            <a:avLst/>
          </a:prstGeom>
          <a:solidFill>
            <a:schemeClr val="bg1"/>
          </a:solidFill>
        </p:spPr>
        <p:txBody>
          <a:bodyPr wrap="square">
            <a:spAutoFit/>
          </a:bodyPr>
          <a:lstStyle/>
          <a:p>
            <a:r>
              <a:rPr lang="en-GB" sz="2000" b="1" u="sng" dirty="0">
                <a:latin typeface="Arial" panose="020B0604020202020204" pitchFamily="34" charset="0"/>
                <a:cs typeface="Arial" panose="020B0604020202020204" pitchFamily="34" charset="0"/>
              </a:rPr>
              <a:t>New initiative launched to 'give walking sticks an MOT’</a:t>
            </a:r>
          </a:p>
          <a:p>
            <a:endParaRPr lang="en-GB" sz="20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Worn ferrules cause falls. </a:t>
            </a:r>
          </a:p>
          <a:p>
            <a:pPr marL="457200" indent="-457200">
              <a:buFont typeface="+mj-lt"/>
              <a:buAutoNum type="arabicPeriod"/>
            </a:pPr>
            <a:endParaRPr lang="en-GB" sz="20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Initiative to encourage people to check ferrules. </a:t>
            </a:r>
          </a:p>
          <a:p>
            <a:pPr marL="457200" indent="-457200">
              <a:buFont typeface="+mj-lt"/>
              <a:buAutoNum type="arabicPeriod"/>
            </a:pPr>
            <a:endParaRPr lang="en-GB" sz="20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Check ferrules the same way as you would check your tyres on a car.</a:t>
            </a:r>
          </a:p>
          <a:p>
            <a:pPr marL="457200" indent="-457200">
              <a:buFont typeface="+mj-lt"/>
              <a:buAutoNum type="arabicPeriod"/>
            </a:pPr>
            <a:endParaRPr lang="en-GB" sz="20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Focus of initiative on patient facing roles  </a:t>
            </a:r>
          </a:p>
          <a:p>
            <a:pPr marL="457200" indent="-457200">
              <a:buFont typeface="+mj-lt"/>
              <a:buAutoNum type="arabicPeriod"/>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a:t>
            </a:r>
            <a:r>
              <a:rPr lang="en-GB" sz="2000" b="1" u="sng" dirty="0">
                <a:latin typeface="Arial" panose="020B0604020202020204" pitchFamily="34" charset="0"/>
                <a:cs typeface="Arial" panose="020B0604020202020204" pitchFamily="34" charset="0"/>
              </a:rPr>
              <a:t>The benefits of this simple check include:</a:t>
            </a:r>
          </a:p>
          <a:p>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Reduced risk of falls and injury</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Better posture</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Improve stability</a:t>
            </a:r>
          </a:p>
          <a:p>
            <a:pPr marL="285750" indent="-285750">
              <a:buFont typeface="Arial" panose="020B0604020202020204" pitchFamily="34" charset="0"/>
              <a:buChar char="•"/>
            </a:pPr>
            <a:endParaRPr lang="en-GB" dirty="0"/>
          </a:p>
        </p:txBody>
      </p:sp>
      <p:pic>
        <p:nvPicPr>
          <p:cNvPr id="2" name="Picture 1"/>
          <p:cNvPicPr>
            <a:picLocks noChangeAspect="1"/>
          </p:cNvPicPr>
          <p:nvPr/>
        </p:nvPicPr>
        <p:blipFill>
          <a:blip r:embed="rId2"/>
          <a:stretch>
            <a:fillRect/>
          </a:stretch>
        </p:blipFill>
        <p:spPr>
          <a:xfrm>
            <a:off x="6718738" y="4227257"/>
            <a:ext cx="4160520" cy="1911309"/>
          </a:xfrm>
          <a:prstGeom prst="rect">
            <a:avLst/>
          </a:prstGeom>
        </p:spPr>
      </p:pic>
    </p:spTree>
    <p:extLst>
      <p:ext uri="{BB962C8B-B14F-4D97-AF65-F5344CB8AC3E}">
        <p14:creationId xmlns:p14="http://schemas.microsoft.com/office/powerpoint/2010/main" val="1010785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8D445F8-B33D-5F00-7072-84114F6D0E41}"/>
              </a:ext>
            </a:extLst>
          </p:cNvPr>
          <p:cNvSpPr txBox="1"/>
          <p:nvPr/>
        </p:nvSpPr>
        <p:spPr>
          <a:xfrm>
            <a:off x="85660" y="830869"/>
            <a:ext cx="11843522" cy="5940088"/>
          </a:xfrm>
          <a:prstGeom prst="rect">
            <a:avLst/>
          </a:prstGeom>
          <a:solidFill>
            <a:schemeClr val="bg1"/>
          </a:solidFill>
        </p:spPr>
        <p:txBody>
          <a:bodyPr wrap="square" rtlCol="0">
            <a:spAutoFit/>
          </a:bodyPr>
          <a:lstStyle/>
          <a:p>
            <a:pPr algn="l" fontAlgn="base"/>
            <a:endParaRPr lang="en-GB" sz="2000" i="0" dirty="0">
              <a:solidFill>
                <a:srgbClr val="000000"/>
              </a:solidFill>
              <a:effectLst/>
              <a:latin typeface="Arial" panose="020B0604020202020204" pitchFamily="34" charset="0"/>
              <a:cs typeface="Arial" panose="020B0604020202020204" pitchFamily="34" charset="0"/>
            </a:endParaRPr>
          </a:p>
          <a:p>
            <a:pPr fontAlgn="base"/>
            <a:r>
              <a:rPr lang="en-GB" sz="2000" b="1" i="0" u="sng" dirty="0">
                <a:effectLst/>
                <a:latin typeface="Arial" panose="020B0604020202020204" pitchFamily="34" charset="0"/>
                <a:cs typeface="Arial" panose="020B0604020202020204" pitchFamily="34" charset="0"/>
              </a:rPr>
              <a:t>What are we trying to accomplish and why?</a:t>
            </a:r>
            <a:r>
              <a:rPr lang="en-GB" sz="2000" b="1" u="sng" dirty="0">
                <a:latin typeface="Arial" panose="020B0604020202020204" pitchFamily="34" charset="0"/>
                <a:cs typeface="Arial" panose="020B0604020202020204" pitchFamily="34" charset="0"/>
              </a:rPr>
              <a:t> </a:t>
            </a:r>
          </a:p>
          <a:p>
            <a:pPr marL="457200" indent="-457200" fontAlgn="base">
              <a:buFont typeface="+mj-lt"/>
              <a:buAutoNum type="arabicPeriod"/>
            </a:pPr>
            <a:endParaRPr lang="en-GB" sz="2000" dirty="0">
              <a:latin typeface="Arial" panose="020B0604020202020204" pitchFamily="34" charset="0"/>
              <a:cs typeface="Arial" panose="020B0604020202020204" pitchFamily="34" charset="0"/>
            </a:endParaRPr>
          </a:p>
          <a:p>
            <a:pPr marL="457200" indent="-457200" fontAlgn="base">
              <a:buFont typeface="Arial" panose="020B0604020202020204" pitchFamily="34" charset="0"/>
              <a:buChar char="•"/>
            </a:pPr>
            <a:r>
              <a:rPr lang="en-GB" sz="2000" dirty="0">
                <a:latin typeface="Arial" panose="020B0604020202020204" pitchFamily="34" charset="0"/>
                <a:cs typeface="Arial" panose="020B0604020202020204" pitchFamily="34" charset="0"/>
              </a:rPr>
              <a:t>Reduce the number of falls. </a:t>
            </a:r>
          </a:p>
          <a:p>
            <a:pPr marL="457200" indent="-457200" fontAlgn="base">
              <a:buFont typeface="Arial" panose="020B0604020202020204" pitchFamily="34" charset="0"/>
              <a:buChar char="•"/>
            </a:pPr>
            <a:r>
              <a:rPr lang="en-GB" sz="2000" dirty="0">
                <a:latin typeface="Arial" panose="020B0604020202020204" pitchFamily="34" charset="0"/>
                <a:cs typeface="Arial" panose="020B0604020202020204" pitchFamily="34" charset="0"/>
              </a:rPr>
              <a:t>Prevention of patients coming to harm with a potential outcome of fractures or even death.</a:t>
            </a:r>
          </a:p>
          <a:p>
            <a:pPr marL="457200" indent="-457200" fontAlgn="base">
              <a:buFont typeface="Arial" panose="020B0604020202020204" pitchFamily="34" charset="0"/>
              <a:buChar char="•"/>
            </a:pPr>
            <a:r>
              <a:rPr lang="en-GB" sz="2000" dirty="0">
                <a:latin typeface="Arial" panose="020B0604020202020204" pitchFamily="34" charset="0"/>
                <a:cs typeface="Arial" panose="020B0604020202020204" pitchFamily="34" charset="0"/>
              </a:rPr>
              <a:t>Hospital admission prevention.</a:t>
            </a:r>
            <a:r>
              <a:rPr lang="en-GB" sz="2000" i="0" dirty="0">
                <a:effectLst/>
                <a:latin typeface="Arial" panose="020B0604020202020204" pitchFamily="34" charset="0"/>
                <a:cs typeface="Arial" panose="020B0604020202020204" pitchFamily="34" charset="0"/>
              </a:rPr>
              <a:t> </a:t>
            </a:r>
          </a:p>
          <a:p>
            <a:pPr algn="l" fontAlgn="base"/>
            <a:r>
              <a:rPr lang="en-GB" sz="2000" i="0" dirty="0">
                <a:effectLst/>
                <a:latin typeface="Arial" panose="020B0604020202020204" pitchFamily="34" charset="0"/>
                <a:cs typeface="Arial" panose="020B0604020202020204" pitchFamily="34" charset="0"/>
              </a:rPr>
              <a:t> </a:t>
            </a:r>
            <a:endParaRPr lang="en-GB" sz="2000" dirty="0">
              <a:solidFill>
                <a:srgbClr val="000000"/>
              </a:solidFill>
              <a:latin typeface="Arial" panose="020B0604020202020204" pitchFamily="34" charset="0"/>
              <a:cs typeface="Arial" panose="020B0604020202020204" pitchFamily="34" charset="0"/>
            </a:endParaRPr>
          </a:p>
          <a:p>
            <a:pPr algn="l" fontAlgn="base"/>
            <a:r>
              <a:rPr lang="en-GB" sz="2000" b="1" i="0" u="sng" dirty="0">
                <a:solidFill>
                  <a:srgbClr val="000000"/>
                </a:solidFill>
                <a:effectLst/>
                <a:latin typeface="Arial" panose="020B0604020202020204" pitchFamily="34" charset="0"/>
                <a:cs typeface="Arial" panose="020B0604020202020204" pitchFamily="34" charset="0"/>
              </a:rPr>
              <a:t>How do we know if the project has worked? </a:t>
            </a:r>
          </a:p>
          <a:p>
            <a:pPr fontAlgn="base"/>
            <a:endParaRPr lang="en-GB" sz="2000" u="sng" dirty="0">
              <a:solidFill>
                <a:srgbClr val="000000"/>
              </a:solidFill>
              <a:latin typeface="Arial" panose="020B0604020202020204" pitchFamily="34" charset="0"/>
              <a:cs typeface="Arial" panose="020B0604020202020204" pitchFamily="34" charset="0"/>
            </a:endParaRPr>
          </a:p>
          <a:p>
            <a:pPr marL="285750" indent="-285750" fontAlgn="base">
              <a:buFont typeface="Arial" panose="020B0604020202020204" pitchFamily="34" charset="0"/>
              <a:buChar char="•"/>
            </a:pPr>
            <a:r>
              <a:rPr lang="en-GB" sz="2000" dirty="0">
                <a:solidFill>
                  <a:srgbClr val="000000"/>
                </a:solidFill>
                <a:latin typeface="Arial" panose="020B0604020202020204" pitchFamily="34" charset="0"/>
                <a:cs typeface="Arial" panose="020B0604020202020204" pitchFamily="34" charset="0"/>
              </a:rPr>
              <a:t>Improved staff awareness following training</a:t>
            </a:r>
          </a:p>
          <a:p>
            <a:pPr marL="285750" indent="-285750" fontAlgn="base">
              <a:buFont typeface="Arial" panose="020B0604020202020204" pitchFamily="34" charset="0"/>
              <a:buChar char="•"/>
            </a:pPr>
            <a:r>
              <a:rPr lang="en-GB" sz="2000" dirty="0">
                <a:solidFill>
                  <a:srgbClr val="000000"/>
                </a:solidFill>
                <a:latin typeface="Arial" panose="020B0604020202020204" pitchFamily="34" charset="0"/>
                <a:cs typeface="Arial" panose="020B0604020202020204" pitchFamily="34" charset="0"/>
              </a:rPr>
              <a:t>Increased percentage of staff checking ferrules prior to issuing equipment </a:t>
            </a:r>
          </a:p>
          <a:p>
            <a:pPr fontAlgn="base"/>
            <a:endParaRPr lang="en-GB" sz="2000" b="1" i="0" u="sng" dirty="0">
              <a:solidFill>
                <a:srgbClr val="000000"/>
              </a:solidFill>
              <a:effectLst/>
              <a:latin typeface="Arial" panose="020B0604020202020204" pitchFamily="34" charset="0"/>
              <a:cs typeface="Arial" panose="020B0604020202020204" pitchFamily="34" charset="0"/>
            </a:endParaRPr>
          </a:p>
          <a:p>
            <a:pPr fontAlgn="base"/>
            <a:r>
              <a:rPr lang="en-GB" sz="2000" b="1" i="0" u="sng" dirty="0">
                <a:solidFill>
                  <a:srgbClr val="000000"/>
                </a:solidFill>
                <a:effectLst/>
                <a:latin typeface="Arial" panose="020B0604020202020204" pitchFamily="34" charset="0"/>
                <a:cs typeface="Arial" panose="020B0604020202020204" pitchFamily="34" charset="0"/>
              </a:rPr>
              <a:t>What options have I got for this project?</a:t>
            </a:r>
            <a:endParaRPr lang="en-GB" sz="2000" u="sng" dirty="0">
              <a:solidFill>
                <a:srgbClr val="000000"/>
              </a:solidFill>
              <a:latin typeface="Arial" panose="020B0604020202020204" pitchFamily="34" charset="0"/>
              <a:cs typeface="Arial" panose="020B0604020202020204" pitchFamily="34" charset="0"/>
            </a:endParaRPr>
          </a:p>
          <a:p>
            <a:pPr marL="342900" indent="-342900" fontAlgn="base">
              <a:buFont typeface="Arial" panose="020B0604020202020204" pitchFamily="34" charset="0"/>
              <a:buChar char="•"/>
            </a:pPr>
            <a:endParaRPr lang="en-GB" sz="2000" dirty="0">
              <a:solidFill>
                <a:srgbClr val="000000"/>
              </a:solidFill>
              <a:latin typeface="Arial" panose="020B0604020202020204" pitchFamily="34" charset="0"/>
              <a:cs typeface="Arial" panose="020B0604020202020204" pitchFamily="34" charset="0"/>
            </a:endParaRPr>
          </a:p>
          <a:p>
            <a:pPr marL="342900" indent="-342900" fontAlgn="base">
              <a:buFont typeface="Arial" panose="020B0604020202020204" pitchFamily="34" charset="0"/>
              <a:buChar char="•"/>
            </a:pPr>
            <a:r>
              <a:rPr lang="en-GB" sz="2000" i="0" dirty="0">
                <a:solidFill>
                  <a:srgbClr val="000000"/>
                </a:solidFill>
                <a:effectLst/>
                <a:latin typeface="Arial" panose="020B0604020202020204" pitchFamily="34" charset="0"/>
                <a:cs typeface="Arial" panose="020B0604020202020204" pitchFamily="34" charset="0"/>
              </a:rPr>
              <a:t>Completing staff awareness training on the risk and benefits of checking ferrules prior to the issues of equipment.</a:t>
            </a:r>
          </a:p>
          <a:p>
            <a:pPr marL="342900" indent="-342900" fontAlgn="base">
              <a:buFont typeface="Arial" panose="020B0604020202020204" pitchFamily="34" charset="0"/>
              <a:buChar char="•"/>
            </a:pPr>
            <a:r>
              <a:rPr lang="en-GB" sz="2000" dirty="0">
                <a:solidFill>
                  <a:srgbClr val="000000"/>
                </a:solidFill>
                <a:latin typeface="Arial" panose="020B0604020202020204" pitchFamily="34" charset="0"/>
                <a:cs typeface="Arial" panose="020B0604020202020204" pitchFamily="34" charset="0"/>
              </a:rPr>
              <a:t>An awareness campaign including posters and leaflets.</a:t>
            </a:r>
          </a:p>
          <a:p>
            <a:pPr marL="342900" indent="-342900" fontAlgn="base">
              <a:buFont typeface="Arial" panose="020B0604020202020204" pitchFamily="34" charset="0"/>
              <a:buChar char="•"/>
            </a:pPr>
            <a:r>
              <a:rPr lang="en-GB" sz="2000" dirty="0">
                <a:solidFill>
                  <a:srgbClr val="000000"/>
                </a:solidFill>
                <a:latin typeface="Arial" panose="020B0604020202020204" pitchFamily="34" charset="0"/>
                <a:cs typeface="Arial" panose="020B0604020202020204" pitchFamily="34" charset="0"/>
              </a:rPr>
              <a:t>I proceeded to go ahead with the staff awareness training as I felt this would be more beneficial. </a:t>
            </a:r>
            <a:endParaRPr lang="en-GB" sz="2000" i="0" dirty="0">
              <a:solidFill>
                <a:srgbClr val="000000"/>
              </a:solidFill>
              <a:effectLst/>
              <a:latin typeface="Arial" panose="020B0604020202020204" pitchFamily="34" charset="0"/>
              <a:cs typeface="Arial" panose="020B0604020202020204" pitchFamily="34" charset="0"/>
            </a:endParaRPr>
          </a:p>
          <a:p>
            <a:pPr marL="342900" indent="-342900" fontAlgn="base">
              <a:buFont typeface="Arial" panose="020B0604020202020204" pitchFamily="34" charset="0"/>
              <a:buChar char="•"/>
            </a:pPr>
            <a:endParaRPr lang="en-GB" sz="2000" i="0" dirty="0">
              <a:solidFill>
                <a:srgbClr val="000000"/>
              </a:solidFill>
              <a:effectLst/>
              <a:latin typeface="Arial" panose="020B0604020202020204" pitchFamily="34" charset="0"/>
              <a:cs typeface="Arial" panose="020B0604020202020204" pitchFamily="34" charset="0"/>
            </a:endParaRPr>
          </a:p>
        </p:txBody>
      </p:sp>
      <p:pic>
        <p:nvPicPr>
          <p:cNvPr id="2" name="Picture 1"/>
          <p:cNvPicPr>
            <a:picLocks noChangeAspect="1"/>
          </p:cNvPicPr>
          <p:nvPr/>
        </p:nvPicPr>
        <p:blipFill rotWithShape="1">
          <a:blip r:embed="rId3"/>
          <a:srcRect b="9757"/>
          <a:stretch/>
        </p:blipFill>
        <p:spPr>
          <a:xfrm>
            <a:off x="9123445" y="0"/>
            <a:ext cx="2590800" cy="1959102"/>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260450636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 calcmode="lin" valueType="num">
                                      <p:cBhvr additive="base">
                                        <p:cTn id="3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anim calcmode="lin" valueType="num">
                                      <p:cBhvr additive="base">
                                        <p:cTn id="3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3">
                                            <p:txEl>
                                              <p:pRg st="10" end="10"/>
                                            </p:txEl>
                                          </p:spTgt>
                                        </p:tgtEl>
                                        <p:attrNameLst>
                                          <p:attrName>style.visibility</p:attrName>
                                        </p:attrNameLst>
                                      </p:cBhvr>
                                      <p:to>
                                        <p:strVal val="visible"/>
                                      </p:to>
                                    </p:set>
                                    <p:anim calcmode="lin" valueType="num">
                                      <p:cBhvr additive="base">
                                        <p:cTn id="4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anim calcmode="lin" valueType="num">
                                      <p:cBhvr additive="base">
                                        <p:cTn id="51"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nodeType="clickEffect">
                                  <p:stCondLst>
                                    <p:cond delay="0"/>
                                  </p:stCondLst>
                                  <p:childTnLst>
                                    <p:set>
                                      <p:cBhvr>
                                        <p:cTn id="56" dur="1" fill="hold">
                                          <p:stCondLst>
                                            <p:cond delay="0"/>
                                          </p:stCondLst>
                                        </p:cTn>
                                        <p:tgtEl>
                                          <p:spTgt spid="3">
                                            <p:txEl>
                                              <p:pRg st="14" end="14"/>
                                            </p:txEl>
                                          </p:spTgt>
                                        </p:tgtEl>
                                        <p:attrNameLst>
                                          <p:attrName>style.visibility</p:attrName>
                                        </p:attrNameLst>
                                      </p:cBhvr>
                                      <p:to>
                                        <p:strVal val="visible"/>
                                      </p:to>
                                    </p:set>
                                    <p:anim calcmode="lin" valueType="num">
                                      <p:cBhvr additive="base">
                                        <p:cTn id="57"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nodeType="clickEffect">
                                  <p:stCondLst>
                                    <p:cond delay="0"/>
                                  </p:stCondLst>
                                  <p:childTnLst>
                                    <p:set>
                                      <p:cBhvr>
                                        <p:cTn id="62" dur="1" fill="hold">
                                          <p:stCondLst>
                                            <p:cond delay="0"/>
                                          </p:stCondLst>
                                        </p:cTn>
                                        <p:tgtEl>
                                          <p:spTgt spid="3">
                                            <p:txEl>
                                              <p:pRg st="15" end="15"/>
                                            </p:txEl>
                                          </p:spTgt>
                                        </p:tgtEl>
                                        <p:attrNameLst>
                                          <p:attrName>style.visibility</p:attrName>
                                        </p:attrNameLst>
                                      </p:cBhvr>
                                      <p:to>
                                        <p:strVal val="visible"/>
                                      </p:to>
                                    </p:set>
                                    <p:anim calcmode="lin" valueType="num">
                                      <p:cBhvr additive="base">
                                        <p:cTn id="63"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3">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nodeType="clickEffect">
                                  <p:stCondLst>
                                    <p:cond delay="0"/>
                                  </p:stCondLst>
                                  <p:childTnLst>
                                    <p:set>
                                      <p:cBhvr>
                                        <p:cTn id="68" dur="1" fill="hold">
                                          <p:stCondLst>
                                            <p:cond delay="0"/>
                                          </p:stCondLst>
                                        </p:cTn>
                                        <p:tgtEl>
                                          <p:spTgt spid="3">
                                            <p:txEl>
                                              <p:pRg st="16" end="16"/>
                                            </p:txEl>
                                          </p:spTgt>
                                        </p:tgtEl>
                                        <p:attrNameLst>
                                          <p:attrName>style.visibility</p:attrName>
                                        </p:attrNameLst>
                                      </p:cBhvr>
                                      <p:to>
                                        <p:strVal val="visible"/>
                                      </p:to>
                                    </p:set>
                                    <p:anim calcmode="lin" valueType="num">
                                      <p:cBhvr additive="base">
                                        <p:cTn id="69"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3">
                                            <p:txEl>
                                              <p:pRg st="16" end="1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C02625D-5CFC-9C4F-00F5-B66C09303D33}"/>
              </a:ext>
            </a:extLst>
          </p:cNvPr>
          <p:cNvSpPr txBox="1"/>
          <p:nvPr/>
        </p:nvSpPr>
        <p:spPr>
          <a:xfrm>
            <a:off x="371960" y="1057275"/>
            <a:ext cx="11670224" cy="5180905"/>
          </a:xfrm>
          <a:prstGeom prst="rect">
            <a:avLst/>
          </a:prstGeom>
          <a:solidFill>
            <a:schemeClr val="bg1"/>
          </a:solidFill>
        </p:spPr>
        <p:txBody>
          <a:bodyPr wrap="square" rtlCol="0">
            <a:spAutoFit/>
          </a:bodyPr>
          <a:lstStyle/>
          <a:p>
            <a:pPr algn="l" fontAlgn="base">
              <a:spcAft>
                <a:spcPts val="800"/>
              </a:spcAft>
            </a:pPr>
            <a:endParaRPr lang="en-GB" sz="2400" b="0" i="0" u="sng" dirty="0">
              <a:solidFill>
                <a:srgbClr val="000000"/>
              </a:solidFill>
              <a:effectLst/>
              <a:latin typeface="Aptos" panose="020B0004020202020204" pitchFamily="34" charset="0"/>
            </a:endParaRPr>
          </a:p>
          <a:p>
            <a:pPr fontAlgn="base">
              <a:spcAft>
                <a:spcPts val="800"/>
              </a:spcAft>
            </a:pPr>
            <a:endParaRPr lang="en-GB" sz="2000" dirty="0">
              <a:solidFill>
                <a:srgbClr val="000000"/>
              </a:solidFill>
              <a:latin typeface="Arial" panose="020B0604020202020204" pitchFamily="34" charset="0"/>
              <a:cs typeface="Arial" panose="020B0604020202020204" pitchFamily="34" charset="0"/>
            </a:endParaRPr>
          </a:p>
          <a:p>
            <a:pPr fontAlgn="base">
              <a:spcAft>
                <a:spcPts val="800"/>
              </a:spcAft>
            </a:pPr>
            <a:r>
              <a:rPr lang="en-GB" sz="2000" b="1" i="0" u="sng" dirty="0">
                <a:solidFill>
                  <a:srgbClr val="000000"/>
                </a:solidFill>
                <a:effectLst/>
                <a:latin typeface="Arial" panose="020B0604020202020204" pitchFamily="34" charset="0"/>
                <a:cs typeface="Arial" panose="020B0604020202020204" pitchFamily="34" charset="0"/>
              </a:rPr>
              <a:t>Who?</a:t>
            </a:r>
            <a:r>
              <a:rPr lang="en-GB" sz="2000" b="1" i="0" dirty="0">
                <a:solidFill>
                  <a:srgbClr val="000000"/>
                </a:solidFill>
                <a:effectLst/>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This PDSA cycle will included the therapy assistant practitioners, occupational therapist and      physiotherapists within the ICMDT team.</a:t>
            </a:r>
            <a:r>
              <a:rPr lang="en-GB" sz="2000" b="0" i="0" dirty="0">
                <a:solidFill>
                  <a:srgbClr val="000000"/>
                </a:solidFill>
                <a:effectLst/>
                <a:latin typeface="Arial" panose="020B0604020202020204" pitchFamily="34" charset="0"/>
                <a:cs typeface="Arial" panose="020B0604020202020204" pitchFamily="34" charset="0"/>
              </a:rPr>
              <a:t> </a:t>
            </a:r>
          </a:p>
          <a:p>
            <a:pPr fontAlgn="base">
              <a:spcAft>
                <a:spcPts val="800"/>
              </a:spcAft>
            </a:pPr>
            <a:endParaRPr lang="en-GB" sz="2000" dirty="0">
              <a:solidFill>
                <a:srgbClr val="000000"/>
              </a:solidFill>
              <a:latin typeface="Arial" panose="020B0604020202020204" pitchFamily="34" charset="0"/>
              <a:cs typeface="Arial" panose="020B0604020202020204" pitchFamily="34" charset="0"/>
            </a:endParaRPr>
          </a:p>
          <a:p>
            <a:pPr fontAlgn="base">
              <a:spcAft>
                <a:spcPts val="800"/>
              </a:spcAft>
            </a:pPr>
            <a:r>
              <a:rPr lang="en-GB" sz="2000" b="1" i="0" u="sng" dirty="0">
                <a:solidFill>
                  <a:srgbClr val="000000"/>
                </a:solidFill>
                <a:effectLst/>
                <a:latin typeface="Arial" panose="020B0604020202020204" pitchFamily="34" charset="0"/>
                <a:cs typeface="Arial" panose="020B0604020202020204" pitchFamily="34" charset="0"/>
              </a:rPr>
              <a:t>What?</a:t>
            </a:r>
            <a:r>
              <a:rPr lang="en-GB" sz="2000" b="1" i="0" dirty="0">
                <a:solidFill>
                  <a:srgbClr val="000000"/>
                </a:solidFill>
                <a:effectLst/>
                <a:latin typeface="Arial" panose="020B0604020202020204" pitchFamily="34" charset="0"/>
                <a:cs typeface="Arial" panose="020B0604020202020204" pitchFamily="34" charset="0"/>
              </a:rPr>
              <a:t> </a:t>
            </a:r>
            <a:r>
              <a:rPr lang="en-GB" sz="2000" i="0" dirty="0">
                <a:solidFill>
                  <a:srgbClr val="000000"/>
                </a:solidFill>
                <a:effectLst/>
                <a:latin typeface="Arial" panose="020B0604020202020204" pitchFamily="34" charset="0"/>
                <a:cs typeface="Arial" panose="020B0604020202020204" pitchFamily="34" charset="0"/>
              </a:rPr>
              <a:t>Completed</a:t>
            </a:r>
            <a:r>
              <a:rPr lang="en-GB" sz="2000" b="1" i="0" dirty="0">
                <a:solidFill>
                  <a:srgbClr val="000000"/>
                </a:solidFill>
                <a:effectLst/>
                <a:latin typeface="Arial" panose="020B0604020202020204" pitchFamily="34" charset="0"/>
                <a:cs typeface="Arial" panose="020B0604020202020204" pitchFamily="34" charset="0"/>
              </a:rPr>
              <a:t> </a:t>
            </a:r>
            <a:r>
              <a:rPr lang="en-GB" sz="2000" i="0" dirty="0">
                <a:solidFill>
                  <a:srgbClr val="000000"/>
                </a:solidFill>
                <a:effectLst/>
                <a:latin typeface="Arial" panose="020B0604020202020204" pitchFamily="34" charset="0"/>
                <a:cs typeface="Arial" panose="020B0604020202020204" pitchFamily="34" charset="0"/>
              </a:rPr>
              <a:t>staff training in ICMDT of the risks of not checking the ferrules prior to issuing equipment. Staff compliance (checking ferrules) was measure pre and post training.</a:t>
            </a:r>
          </a:p>
          <a:p>
            <a:pPr fontAlgn="base">
              <a:spcAft>
                <a:spcPts val="800"/>
              </a:spcAft>
            </a:pPr>
            <a:endParaRPr lang="en-GB" sz="2000" b="1" u="sng" dirty="0">
              <a:solidFill>
                <a:srgbClr val="000000"/>
              </a:solidFill>
              <a:latin typeface="Arial" panose="020B0604020202020204" pitchFamily="34" charset="0"/>
              <a:cs typeface="Arial" panose="020B0604020202020204" pitchFamily="34" charset="0"/>
            </a:endParaRPr>
          </a:p>
          <a:p>
            <a:pPr fontAlgn="base">
              <a:spcAft>
                <a:spcPts val="800"/>
              </a:spcAft>
            </a:pPr>
            <a:r>
              <a:rPr lang="en-GB" sz="2000" b="1" i="0" u="sng" dirty="0">
                <a:solidFill>
                  <a:srgbClr val="000000"/>
                </a:solidFill>
                <a:effectLst/>
                <a:latin typeface="Arial" panose="020B0604020202020204" pitchFamily="34" charset="0"/>
                <a:cs typeface="Arial" panose="020B0604020202020204" pitchFamily="34" charset="0"/>
              </a:rPr>
              <a:t>When?</a:t>
            </a:r>
            <a:r>
              <a:rPr lang="en-GB" sz="2000" b="1" i="0" dirty="0">
                <a:solidFill>
                  <a:srgbClr val="000000"/>
                </a:solidFill>
                <a:effectLst/>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I completed this data collection over the first two weeks in January. </a:t>
            </a:r>
          </a:p>
          <a:p>
            <a:pPr marL="342900" indent="-342900" fontAlgn="base">
              <a:spcAft>
                <a:spcPts val="800"/>
              </a:spcAft>
              <a:buAutoNum type="arabicPeriod" startAt="2"/>
            </a:pPr>
            <a:endParaRPr lang="en-GB" sz="2000" dirty="0">
              <a:latin typeface="Arial" panose="020B0604020202020204" pitchFamily="34" charset="0"/>
              <a:cs typeface="Arial" panose="020B0604020202020204" pitchFamily="34" charset="0"/>
            </a:endParaRPr>
          </a:p>
          <a:p>
            <a:pPr fontAlgn="base">
              <a:spcAft>
                <a:spcPts val="800"/>
              </a:spcAft>
            </a:pPr>
            <a:r>
              <a:rPr lang="en-GB" sz="2000" b="1" i="0" u="sng" dirty="0">
                <a:solidFill>
                  <a:srgbClr val="000000"/>
                </a:solidFill>
                <a:effectLst/>
                <a:latin typeface="Arial" panose="020B0604020202020204" pitchFamily="34" charset="0"/>
                <a:cs typeface="Arial" panose="020B0604020202020204" pitchFamily="34" charset="0"/>
              </a:rPr>
              <a:t>Where?</a:t>
            </a:r>
            <a:r>
              <a:rPr lang="en-GB" sz="2000" b="1" i="0" dirty="0">
                <a:solidFill>
                  <a:srgbClr val="000000"/>
                </a:solidFill>
                <a:effectLst/>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This information is being collected from the therapy staff within ICMDT.</a:t>
            </a:r>
          </a:p>
          <a:p>
            <a:pPr marL="342900" indent="-342900" fontAlgn="base">
              <a:spcAft>
                <a:spcPts val="800"/>
              </a:spcAft>
              <a:buAutoNum type="arabicPeriod" startAt="2"/>
            </a:pPr>
            <a:endParaRPr lang="en-GB" sz="2000" dirty="0">
              <a:solidFill>
                <a:srgbClr val="000000"/>
              </a:solidFill>
              <a:latin typeface="Arial" panose="020B0604020202020204" pitchFamily="34" charset="0"/>
              <a:cs typeface="Arial" panose="020B0604020202020204" pitchFamily="34" charset="0"/>
            </a:endParaRPr>
          </a:p>
          <a:p>
            <a:pPr fontAlgn="base">
              <a:spcAft>
                <a:spcPts val="800"/>
              </a:spcAft>
            </a:pPr>
            <a:r>
              <a:rPr lang="en-GB" sz="2000" b="1" i="0" u="sng" dirty="0">
                <a:solidFill>
                  <a:srgbClr val="000000"/>
                </a:solidFill>
                <a:effectLst/>
                <a:latin typeface="Arial" panose="020B0604020202020204" pitchFamily="34" charset="0"/>
                <a:cs typeface="Arial" panose="020B0604020202020204" pitchFamily="34" charset="0"/>
              </a:rPr>
              <a:t>How?</a:t>
            </a:r>
            <a:r>
              <a:rPr lang="en-GB" sz="2000" b="1" i="0" dirty="0">
                <a:solidFill>
                  <a:srgbClr val="000000"/>
                </a:solidFill>
                <a:effectLst/>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The information was collected using a survey and the results displayed on a bar graph.</a:t>
            </a:r>
          </a:p>
        </p:txBody>
      </p:sp>
      <p:pic>
        <p:nvPicPr>
          <p:cNvPr id="2" name="Picture 1"/>
          <p:cNvPicPr>
            <a:picLocks noChangeAspect="1"/>
          </p:cNvPicPr>
          <p:nvPr/>
        </p:nvPicPr>
        <p:blipFill rotWithShape="1">
          <a:blip r:embed="rId2"/>
          <a:srcRect t="5712" b="21452"/>
          <a:stretch/>
        </p:blipFill>
        <p:spPr>
          <a:xfrm>
            <a:off x="236056" y="0"/>
            <a:ext cx="2162175" cy="1554480"/>
          </a:xfrm>
          <a:prstGeom prst="rect">
            <a:avLst/>
          </a:prstGeom>
        </p:spPr>
      </p:pic>
    </p:spTree>
    <p:extLst>
      <p:ext uri="{BB962C8B-B14F-4D97-AF65-F5344CB8AC3E}">
        <p14:creationId xmlns:p14="http://schemas.microsoft.com/office/powerpoint/2010/main" val="155290981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0AC48B-92F5-6521-6A3A-F317C583D5F5}"/>
              </a:ext>
            </a:extLst>
          </p:cNvPr>
          <p:cNvSpPr txBox="1"/>
          <p:nvPr/>
        </p:nvSpPr>
        <p:spPr>
          <a:xfrm>
            <a:off x="160020" y="1115764"/>
            <a:ext cx="11871960" cy="5375831"/>
          </a:xfrm>
          <a:prstGeom prst="rect">
            <a:avLst/>
          </a:prstGeom>
          <a:solidFill>
            <a:schemeClr val="bg1"/>
          </a:solidFill>
        </p:spPr>
        <p:txBody>
          <a:bodyPr wrap="square" rtlCol="0">
            <a:spAutoFit/>
          </a:bodyPr>
          <a:lstStyle/>
          <a:p>
            <a:pPr fontAlgn="base">
              <a:spcAft>
                <a:spcPts val="800"/>
              </a:spcAft>
            </a:pPr>
            <a:r>
              <a:rPr lang="en-GB" b="1" i="0" u="sng" dirty="0">
                <a:solidFill>
                  <a:srgbClr val="000000"/>
                </a:solidFill>
                <a:effectLst/>
                <a:latin typeface="Arial" panose="020B0604020202020204" pitchFamily="34" charset="0"/>
                <a:cs typeface="Arial" panose="020B0604020202020204" pitchFamily="34" charset="0"/>
              </a:rPr>
              <a:t>What does the data say? </a:t>
            </a:r>
            <a:endParaRPr lang="en-GB" b="1" u="sng" dirty="0">
              <a:solidFill>
                <a:srgbClr val="000000"/>
              </a:solidFill>
              <a:latin typeface="Arial" panose="020B0604020202020204" pitchFamily="34" charset="0"/>
              <a:cs typeface="Arial" panose="020B0604020202020204" pitchFamily="34" charset="0"/>
            </a:endParaRPr>
          </a:p>
          <a:p>
            <a:pPr marL="285750" indent="-285750" fontAlgn="base">
              <a:spcAft>
                <a:spcPts val="800"/>
              </a:spcAft>
              <a:buFont typeface="Arial" panose="020B0604020202020204" pitchFamily="34" charset="0"/>
              <a:buChar char="•"/>
            </a:pPr>
            <a:r>
              <a:rPr lang="en-GB" dirty="0">
                <a:solidFill>
                  <a:srgbClr val="000000"/>
                </a:solidFill>
                <a:latin typeface="Arial" panose="020B0604020202020204" pitchFamily="34" charset="0"/>
                <a:cs typeface="Arial" panose="020B0604020202020204" pitchFamily="34" charset="0"/>
              </a:rPr>
              <a:t>Prior to the training, o</a:t>
            </a:r>
            <a:r>
              <a:rPr lang="en-GB" i="0" dirty="0">
                <a:solidFill>
                  <a:srgbClr val="000000"/>
                </a:solidFill>
                <a:effectLst/>
                <a:latin typeface="Arial" panose="020B0604020202020204" pitchFamily="34" charset="0"/>
                <a:cs typeface="Arial" panose="020B0604020202020204" pitchFamily="34" charset="0"/>
              </a:rPr>
              <a:t>ver 60% of the staff </a:t>
            </a:r>
            <a:r>
              <a:rPr lang="en-GB" b="1" i="0" u="sng" dirty="0">
                <a:solidFill>
                  <a:srgbClr val="000000"/>
                </a:solidFill>
                <a:effectLst/>
                <a:latin typeface="Arial" panose="020B0604020202020204" pitchFamily="34" charset="0"/>
                <a:cs typeface="Arial" panose="020B0604020202020204" pitchFamily="34" charset="0"/>
              </a:rPr>
              <a:t>were not </a:t>
            </a:r>
            <a:r>
              <a:rPr lang="en-GB" i="0" dirty="0">
                <a:solidFill>
                  <a:srgbClr val="000000"/>
                </a:solidFill>
                <a:effectLst/>
                <a:latin typeface="Arial" panose="020B0604020202020204" pitchFamily="34" charset="0"/>
                <a:cs typeface="Arial" panose="020B0604020202020204" pitchFamily="34" charset="0"/>
              </a:rPr>
              <a:t>reviewing the ferrules before issuing the walking aid.</a:t>
            </a:r>
          </a:p>
          <a:p>
            <a:pPr marL="285750" indent="-285750" fontAlgn="base">
              <a:spcAft>
                <a:spcPts val="800"/>
              </a:spcAft>
              <a:buFont typeface="Arial" panose="020B0604020202020204" pitchFamily="34" charset="0"/>
              <a:buChar char="•"/>
            </a:pPr>
            <a:r>
              <a:rPr lang="en-GB" dirty="0">
                <a:solidFill>
                  <a:srgbClr val="000000"/>
                </a:solidFill>
                <a:latin typeface="Arial" panose="020B0604020202020204" pitchFamily="34" charset="0"/>
                <a:cs typeface="Arial" panose="020B0604020202020204" pitchFamily="34" charset="0"/>
              </a:rPr>
              <a:t>Following the training over 70% of staff </a:t>
            </a:r>
            <a:r>
              <a:rPr lang="en-GB" b="1" u="sng" dirty="0">
                <a:solidFill>
                  <a:srgbClr val="000000"/>
                </a:solidFill>
                <a:latin typeface="Arial" panose="020B0604020202020204" pitchFamily="34" charset="0"/>
                <a:cs typeface="Arial" panose="020B0604020202020204" pitchFamily="34" charset="0"/>
              </a:rPr>
              <a:t>were</a:t>
            </a:r>
            <a:r>
              <a:rPr lang="en-GB" dirty="0">
                <a:solidFill>
                  <a:srgbClr val="000000"/>
                </a:solidFill>
                <a:latin typeface="Arial" panose="020B0604020202020204" pitchFamily="34" charset="0"/>
                <a:cs typeface="Arial" panose="020B0604020202020204" pitchFamily="34" charset="0"/>
              </a:rPr>
              <a:t> reviewing the ferrules. </a:t>
            </a:r>
            <a:endParaRPr lang="en-GB" b="1" i="0" u="sng" dirty="0">
              <a:solidFill>
                <a:srgbClr val="000000"/>
              </a:solidFill>
              <a:effectLst/>
              <a:latin typeface="Arial" panose="020B0604020202020204" pitchFamily="34" charset="0"/>
              <a:cs typeface="Arial" panose="020B0604020202020204" pitchFamily="34" charset="0"/>
            </a:endParaRPr>
          </a:p>
          <a:p>
            <a:pPr fontAlgn="base">
              <a:spcAft>
                <a:spcPts val="800"/>
              </a:spcAft>
            </a:pPr>
            <a:r>
              <a:rPr lang="en-GB" b="1" i="0" u="sng" dirty="0">
                <a:solidFill>
                  <a:srgbClr val="000000"/>
                </a:solidFill>
                <a:effectLst/>
                <a:latin typeface="Arial" panose="020B0604020202020204" pitchFamily="34" charset="0"/>
                <a:cs typeface="Arial" panose="020B0604020202020204" pitchFamily="34" charset="0"/>
              </a:rPr>
              <a:t>What surprised you about the data? </a:t>
            </a:r>
          </a:p>
          <a:p>
            <a:pPr marL="285750" indent="-285750" fontAlgn="base">
              <a:spcAft>
                <a:spcPts val="800"/>
              </a:spcAft>
              <a:buFont typeface="Arial" panose="020B0604020202020204" pitchFamily="34" charset="0"/>
              <a:buChar char="•"/>
            </a:pPr>
            <a:r>
              <a:rPr lang="en-GB" dirty="0">
                <a:latin typeface="Arial" panose="020B0604020202020204" pitchFamily="34" charset="0"/>
                <a:cs typeface="Arial" panose="020B0604020202020204" pitchFamily="34" charset="0"/>
              </a:rPr>
              <a:t>When people were made aware of the dangers the overall review of patient’s ferrules had raised significantly.</a:t>
            </a:r>
            <a:endParaRPr lang="en-GB" b="0" i="0" u="sng" dirty="0">
              <a:solidFill>
                <a:srgbClr val="000000"/>
              </a:solidFill>
              <a:effectLst/>
              <a:latin typeface="Arial" panose="020B0604020202020204" pitchFamily="34" charset="0"/>
              <a:cs typeface="Arial" panose="020B0604020202020204" pitchFamily="34" charset="0"/>
            </a:endParaRPr>
          </a:p>
          <a:p>
            <a:pPr fontAlgn="base">
              <a:spcAft>
                <a:spcPts val="800"/>
              </a:spcAft>
            </a:pPr>
            <a:r>
              <a:rPr lang="en-GB" b="1" i="0" u="sng" dirty="0">
                <a:solidFill>
                  <a:srgbClr val="000000"/>
                </a:solidFill>
                <a:effectLst/>
                <a:latin typeface="Arial" panose="020B0604020202020204" pitchFamily="34" charset="0"/>
                <a:cs typeface="Arial" panose="020B0604020202020204" pitchFamily="34" charset="0"/>
              </a:rPr>
              <a:t>Anything interesting or alarming? </a:t>
            </a:r>
          </a:p>
          <a:p>
            <a:pPr fontAlgn="base">
              <a:spcAft>
                <a:spcPts val="800"/>
              </a:spcAft>
            </a:pPr>
            <a:r>
              <a:rPr lang="en-GB" dirty="0">
                <a:latin typeface="Arial" panose="020B0604020202020204" pitchFamily="34" charset="0"/>
                <a:cs typeface="Arial" panose="020B0604020202020204" pitchFamily="34" charset="0"/>
              </a:rPr>
              <a:t>It is interesting that staff within the ICMDT were only focusing on the new equipment being supplied rather than the equipment that the patients already had in place. </a:t>
            </a:r>
            <a:endParaRPr lang="en-GB" b="0" i="0" u="sng" dirty="0">
              <a:solidFill>
                <a:srgbClr val="000000"/>
              </a:solidFill>
              <a:effectLst/>
              <a:latin typeface="Arial" panose="020B0604020202020204" pitchFamily="34" charset="0"/>
              <a:cs typeface="Arial" panose="020B0604020202020204" pitchFamily="34" charset="0"/>
            </a:endParaRPr>
          </a:p>
          <a:p>
            <a:pPr fontAlgn="base">
              <a:spcAft>
                <a:spcPts val="800"/>
              </a:spcAft>
            </a:pPr>
            <a:r>
              <a:rPr lang="en-GB" b="1" i="0" u="sng" dirty="0">
                <a:solidFill>
                  <a:srgbClr val="000000"/>
                </a:solidFill>
                <a:effectLst/>
                <a:latin typeface="Arial" panose="020B0604020202020204" pitchFamily="34" charset="0"/>
                <a:cs typeface="Arial" panose="020B0604020202020204" pitchFamily="34" charset="0"/>
              </a:rPr>
              <a:t>Anything missing? </a:t>
            </a:r>
          </a:p>
          <a:p>
            <a:pPr fontAlgn="base">
              <a:spcAft>
                <a:spcPts val="800"/>
              </a:spcAft>
            </a:pPr>
            <a:r>
              <a:rPr lang="en-GB" dirty="0">
                <a:latin typeface="Arial" panose="020B0604020202020204" pitchFamily="34" charset="0"/>
                <a:cs typeface="Arial" panose="020B0604020202020204" pitchFamily="34" charset="0"/>
              </a:rPr>
              <a:t>I feel that overall, staff review and supply a mobility aids when there is a functional change. However, the issue is that there is nothing in place to ensure the equipment is reviewed at a later date. </a:t>
            </a:r>
          </a:p>
          <a:p>
            <a:pPr fontAlgn="base">
              <a:spcAft>
                <a:spcPts val="800"/>
              </a:spcAft>
            </a:pPr>
            <a:r>
              <a:rPr lang="en-GB" dirty="0">
                <a:latin typeface="Arial" panose="020B0604020202020204" pitchFamily="34" charset="0"/>
                <a:cs typeface="Arial" panose="020B0604020202020204" pitchFamily="34" charset="0"/>
              </a:rPr>
              <a:t>To reduce the risk of falls related to poorly maintained equipment, patients &amp; staff need to be educated on the risks.</a:t>
            </a:r>
            <a:endParaRPr lang="en-GB" u="sng" dirty="0">
              <a:solidFill>
                <a:srgbClr val="000000"/>
              </a:solidFill>
              <a:latin typeface="Arial" panose="020B0604020202020204" pitchFamily="34" charset="0"/>
              <a:cs typeface="Arial" panose="020B0604020202020204" pitchFamily="34" charset="0"/>
            </a:endParaRPr>
          </a:p>
          <a:p>
            <a:pPr fontAlgn="base">
              <a:spcAft>
                <a:spcPts val="800"/>
              </a:spcAft>
            </a:pPr>
            <a:r>
              <a:rPr lang="en-GB" b="1" i="0" u="sng" dirty="0">
                <a:solidFill>
                  <a:srgbClr val="000000"/>
                </a:solidFill>
                <a:effectLst/>
                <a:latin typeface="Arial" panose="020B0604020202020204" pitchFamily="34" charset="0"/>
                <a:cs typeface="Arial" panose="020B0604020202020204" pitchFamily="34" charset="0"/>
              </a:rPr>
              <a:t>Compliance ok? Too much or too little?</a:t>
            </a:r>
          </a:p>
          <a:p>
            <a:pPr fontAlgn="base">
              <a:spcAft>
                <a:spcPts val="800"/>
              </a:spcAft>
            </a:pPr>
            <a:r>
              <a:rPr lang="en-GB" dirty="0">
                <a:solidFill>
                  <a:srgbClr val="000000"/>
                </a:solidFill>
                <a:latin typeface="Arial" panose="020B0604020202020204" pitchFamily="34" charset="0"/>
                <a:cs typeface="Arial" panose="020B0604020202020204" pitchFamily="34" charset="0"/>
              </a:rPr>
              <a:t>It is evident from looking at the graphs that a behaviour change has been observed. Continued training and awareness should ensure continued compliance. </a:t>
            </a:r>
            <a:endParaRPr lang="en-GB" i="0" dirty="0">
              <a:solidFill>
                <a:srgbClr val="000000"/>
              </a:solidFill>
              <a:effectLst/>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rcRect l="16523" t="29454" r="8036" b="26741"/>
          <a:stretch/>
        </p:blipFill>
        <p:spPr>
          <a:xfrm>
            <a:off x="160020" y="204575"/>
            <a:ext cx="3390890" cy="753533"/>
          </a:xfrm>
          <a:prstGeom prst="rect">
            <a:avLst/>
          </a:prstGeom>
        </p:spPr>
      </p:pic>
    </p:spTree>
    <p:extLst>
      <p:ext uri="{BB962C8B-B14F-4D97-AF65-F5344CB8AC3E}">
        <p14:creationId xmlns:p14="http://schemas.microsoft.com/office/powerpoint/2010/main" val="221804457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 calcmode="lin" valueType="num">
                                      <p:cBhvr additive="base">
                                        <p:cTn id="6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9" end="9"/>
                                            </p:txEl>
                                          </p:spTgt>
                                        </p:tgtEl>
                                        <p:attrNameLst>
                                          <p:attrName>style.visibility</p:attrName>
                                        </p:attrNameLst>
                                      </p:cBhvr>
                                      <p:to>
                                        <p:strVal val="visible"/>
                                      </p:to>
                                    </p:set>
                                    <p:anim calcmode="lin" valueType="num">
                                      <p:cBhvr additive="base">
                                        <p:cTn id="6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3">
                                            <p:txEl>
                                              <p:pRg st="10" end="10"/>
                                            </p:txEl>
                                          </p:spTgt>
                                        </p:tgtEl>
                                        <p:attrNameLst>
                                          <p:attrName>style.visibility</p:attrName>
                                        </p:attrNameLst>
                                      </p:cBhvr>
                                      <p:to>
                                        <p:strVal val="visible"/>
                                      </p:to>
                                    </p:set>
                                    <p:anim calcmode="lin" valueType="num">
                                      <p:cBhvr additive="base">
                                        <p:cTn id="7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3">
                                            <p:txEl>
                                              <p:pRg st="11" end="11"/>
                                            </p:txEl>
                                          </p:spTgt>
                                        </p:tgtEl>
                                        <p:attrNameLst>
                                          <p:attrName>style.visibility</p:attrName>
                                        </p:attrNameLst>
                                      </p:cBhvr>
                                      <p:to>
                                        <p:strVal val="visible"/>
                                      </p:to>
                                    </p:set>
                                    <p:anim calcmode="lin" valueType="num">
                                      <p:cBhvr additive="base">
                                        <p:cTn id="79"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313400" y="152474"/>
            <a:ext cx="11554691" cy="1325563"/>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u="sng" dirty="0">
                <a:solidFill>
                  <a:schemeClr val="tx1"/>
                </a:solidFill>
              </a:rPr>
              <a:t>Results</a:t>
            </a:r>
          </a:p>
        </p:txBody>
      </p:sp>
      <p:graphicFrame>
        <p:nvGraphicFramePr>
          <p:cNvPr id="2" name="Chart 1">
            <a:extLst>
              <a:ext uri="{FF2B5EF4-FFF2-40B4-BE49-F238E27FC236}">
                <a16:creationId xmlns:a16="http://schemas.microsoft.com/office/drawing/2014/main" id="{6BD20D42-0AC4-8EBE-DE7B-BEAC6CD56471}"/>
              </a:ext>
            </a:extLst>
          </p:cNvPr>
          <p:cNvGraphicFramePr>
            <a:graphicFrameLocks/>
          </p:cNvGraphicFramePr>
          <p:nvPr>
            <p:extLst>
              <p:ext uri="{D42A27DB-BD31-4B8C-83A1-F6EECF244321}">
                <p14:modId xmlns:p14="http://schemas.microsoft.com/office/powerpoint/2010/main" val="560098558"/>
              </p:ext>
            </p:extLst>
          </p:nvPr>
        </p:nvGraphicFramePr>
        <p:xfrm>
          <a:off x="893379" y="1008992"/>
          <a:ext cx="8618484" cy="5454869"/>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458830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DE05024-7819-3665-BF19-C8481834CF0E}"/>
              </a:ext>
            </a:extLst>
          </p:cNvPr>
          <p:cNvSpPr txBox="1"/>
          <p:nvPr/>
        </p:nvSpPr>
        <p:spPr>
          <a:xfrm>
            <a:off x="106680" y="1005840"/>
            <a:ext cx="11963400" cy="5847755"/>
          </a:xfrm>
          <a:prstGeom prst="rect">
            <a:avLst/>
          </a:prstGeom>
          <a:noFill/>
        </p:spPr>
        <p:txBody>
          <a:bodyPr wrap="square" rtlCol="0">
            <a:spAutoFit/>
          </a:bodyPr>
          <a:lstStyle/>
          <a:p>
            <a:pPr algn="l" fontAlgn="base">
              <a:spcAft>
                <a:spcPts val="800"/>
              </a:spcAft>
            </a:pPr>
            <a:endParaRPr lang="en-GB" sz="2000" b="0" i="0" u="sng" dirty="0">
              <a:solidFill>
                <a:srgbClr val="000000"/>
              </a:solidFill>
              <a:effectLst/>
              <a:latin typeface="Arial" panose="020B0604020202020204" pitchFamily="34" charset="0"/>
              <a:cs typeface="Arial" panose="020B0604020202020204" pitchFamily="34" charset="0"/>
            </a:endParaRPr>
          </a:p>
          <a:p>
            <a:pPr fontAlgn="base"/>
            <a:r>
              <a:rPr lang="en-GB" sz="2000" b="1" i="0" u="sng" dirty="0">
                <a:solidFill>
                  <a:srgbClr val="000000"/>
                </a:solidFill>
                <a:effectLst/>
                <a:latin typeface="Arial" panose="020B0604020202020204" pitchFamily="34" charset="0"/>
                <a:cs typeface="Arial" panose="020B0604020202020204" pitchFamily="34" charset="0"/>
              </a:rPr>
              <a:t>What are you going to do with this?</a:t>
            </a:r>
          </a:p>
          <a:p>
            <a:pPr fontAlgn="base"/>
            <a:r>
              <a:rPr lang="en-GB" sz="2000" b="1" u="sng" dirty="0">
                <a:latin typeface="Arial" panose="020B0604020202020204" pitchFamily="34" charset="0"/>
                <a:cs typeface="Arial" panose="020B0604020202020204" pitchFamily="34" charset="0"/>
              </a:rPr>
              <a:t> </a:t>
            </a:r>
          </a:p>
          <a:p>
            <a:pPr marL="342900" indent="-342900" fontAlgn="base">
              <a:buFont typeface="Arial" panose="020B0604020202020204" pitchFamily="34" charset="0"/>
              <a:buChar char="•"/>
            </a:pPr>
            <a:r>
              <a:rPr lang="en-GB" sz="2000" dirty="0">
                <a:latin typeface="Arial" panose="020B0604020202020204" pitchFamily="34" charset="0"/>
                <a:cs typeface="Arial" panose="020B0604020202020204" pitchFamily="34" charset="0"/>
              </a:rPr>
              <a:t>I am hoping that by ensuring that the ferrules are changed or safe that this will minimise the risk of falls in the community leading to injury as well as strain on the national health service.</a:t>
            </a:r>
          </a:p>
          <a:p>
            <a:pPr marL="342900" indent="-342900" fontAlgn="base">
              <a:buFont typeface="Arial" panose="020B0604020202020204" pitchFamily="34" charset="0"/>
              <a:buChar char="•"/>
            </a:pPr>
            <a:r>
              <a:rPr lang="en-GB" sz="2000" dirty="0">
                <a:latin typeface="Arial" panose="020B0604020202020204" pitchFamily="34" charset="0"/>
                <a:cs typeface="Arial" panose="020B0604020202020204" pitchFamily="34" charset="0"/>
              </a:rPr>
              <a:t>Enforce what aids should be used indoors and outdoors, the excessive wearing of ferrules are more likely because the aid is not being used properly.</a:t>
            </a:r>
          </a:p>
          <a:p>
            <a:pPr fontAlgn="base"/>
            <a:endParaRPr lang="en-GB" sz="2000" dirty="0">
              <a:solidFill>
                <a:srgbClr val="000000"/>
              </a:solidFill>
              <a:latin typeface="Arial" panose="020B0604020202020204" pitchFamily="34" charset="0"/>
              <a:cs typeface="Arial" panose="020B0604020202020204" pitchFamily="34" charset="0"/>
            </a:endParaRPr>
          </a:p>
          <a:p>
            <a:pPr fontAlgn="base"/>
            <a:r>
              <a:rPr lang="en-GB" sz="2000" b="1" i="0" u="sng" dirty="0">
                <a:solidFill>
                  <a:srgbClr val="000000"/>
                </a:solidFill>
                <a:effectLst/>
                <a:latin typeface="Arial" panose="020B0604020202020204" pitchFamily="34" charset="0"/>
                <a:cs typeface="Arial" panose="020B0604020202020204" pitchFamily="34" charset="0"/>
              </a:rPr>
              <a:t>What’s your next steps?</a:t>
            </a:r>
          </a:p>
          <a:p>
            <a:pPr fontAlgn="base"/>
            <a:endParaRPr lang="en-GB" sz="2000" b="1" i="0" u="sng" dirty="0">
              <a:solidFill>
                <a:srgbClr val="000000"/>
              </a:solidFill>
              <a:effectLst/>
              <a:latin typeface="Arial" panose="020B0604020202020204" pitchFamily="34" charset="0"/>
              <a:cs typeface="Arial" panose="020B0604020202020204" pitchFamily="34" charset="0"/>
            </a:endParaRPr>
          </a:p>
          <a:p>
            <a:pPr marL="342900" indent="-342900" fontAlgn="base">
              <a:buFont typeface="Arial" panose="020B0604020202020204" pitchFamily="34" charset="0"/>
              <a:buChar char="•"/>
            </a:pPr>
            <a:r>
              <a:rPr lang="en-GB" sz="2000" i="0" dirty="0">
                <a:solidFill>
                  <a:srgbClr val="000000"/>
                </a:solidFill>
                <a:effectLst/>
                <a:latin typeface="Arial" panose="020B0604020202020204" pitchFamily="34" charset="0"/>
                <a:cs typeface="Arial" panose="020B0604020202020204" pitchFamily="34" charset="0"/>
              </a:rPr>
              <a:t>Mobility aid</a:t>
            </a:r>
            <a:r>
              <a:rPr lang="en-GB" sz="2000" dirty="0">
                <a:solidFill>
                  <a:srgbClr val="000000"/>
                </a:solidFill>
                <a:latin typeface="Arial" panose="020B0604020202020204" pitchFamily="34" charset="0"/>
                <a:cs typeface="Arial" panose="020B0604020202020204" pitchFamily="34" charset="0"/>
              </a:rPr>
              <a:t> risk assessment </a:t>
            </a:r>
          </a:p>
          <a:p>
            <a:pPr marL="342900" indent="-342900" fontAlgn="base">
              <a:buFont typeface="Arial" panose="020B0604020202020204" pitchFamily="34" charset="0"/>
              <a:buChar char="•"/>
            </a:pPr>
            <a:r>
              <a:rPr lang="en-GB" sz="2000" dirty="0">
                <a:latin typeface="Arial" panose="020B0604020202020204" pitchFamily="34" charset="0"/>
                <a:cs typeface="Arial" panose="020B0604020202020204" pitchFamily="34" charset="0"/>
              </a:rPr>
              <a:t>Handout to the patients with instruction on who to contact if they have an issue with their walking aid.</a:t>
            </a:r>
          </a:p>
          <a:p>
            <a:pPr marL="342900" indent="-342900" fontAlgn="base">
              <a:buFont typeface="Arial" panose="020B0604020202020204" pitchFamily="34" charset="0"/>
              <a:buChar char="•"/>
            </a:pPr>
            <a:r>
              <a:rPr lang="en-GB" sz="2000" dirty="0">
                <a:latin typeface="Arial" panose="020B0604020202020204" pitchFamily="34" charset="0"/>
                <a:cs typeface="Arial" panose="020B0604020202020204" pitchFamily="34" charset="0"/>
              </a:rPr>
              <a:t>Making patients more aware that walking aids should be returned if they are not in use and that having multiple walking aids in a property can cause a fall. </a:t>
            </a:r>
          </a:p>
          <a:p>
            <a:pPr marL="342900" indent="-342900" fontAlgn="base">
              <a:buFont typeface="Arial" panose="020B0604020202020204" pitchFamily="34" charset="0"/>
              <a:buChar char="•"/>
            </a:pPr>
            <a:r>
              <a:rPr lang="en-GB" sz="2000" dirty="0">
                <a:latin typeface="Arial" panose="020B0604020202020204" pitchFamily="34" charset="0"/>
                <a:cs typeface="Arial" panose="020B0604020202020204" pitchFamily="34" charset="0"/>
              </a:rPr>
              <a:t>Walking aid check stations (MOT)</a:t>
            </a:r>
          </a:p>
          <a:p>
            <a:pPr marL="285750" indent="-285750" algn="l" fontAlgn="base">
              <a:spcAft>
                <a:spcPts val="800"/>
              </a:spcAft>
              <a:buFont typeface="Arial" panose="020B0604020202020204" pitchFamily="34" charset="0"/>
              <a:buChar char="•"/>
            </a:pPr>
            <a:endParaRPr lang="en-GB" sz="1800" b="0" i="0" dirty="0">
              <a:solidFill>
                <a:srgbClr val="000000"/>
              </a:solidFill>
              <a:effectLst/>
              <a:latin typeface="Aptos" panose="020B0004020202020204" pitchFamily="34" charset="0"/>
            </a:endParaRPr>
          </a:p>
          <a:p>
            <a:pPr marL="285750" indent="-285750" algn="l" fontAlgn="base">
              <a:spcAft>
                <a:spcPts val="800"/>
              </a:spcAft>
              <a:buFont typeface="Arial" panose="020B0604020202020204" pitchFamily="34" charset="0"/>
              <a:buChar char="•"/>
            </a:pPr>
            <a:endParaRPr lang="en-GB" sz="1800" b="0" i="0" dirty="0">
              <a:solidFill>
                <a:srgbClr val="000000"/>
              </a:solidFill>
              <a:effectLst/>
              <a:latin typeface="Aptos" panose="020B0004020202020204" pitchFamily="34" charset="0"/>
            </a:endParaRPr>
          </a:p>
          <a:p>
            <a:pPr marL="285750" indent="-285750" algn="l" fontAlgn="base">
              <a:spcAft>
                <a:spcPts val="800"/>
              </a:spcAft>
              <a:buFont typeface="Arial" panose="020B0604020202020204" pitchFamily="34" charset="0"/>
              <a:buChar char="•"/>
            </a:pPr>
            <a:endParaRPr lang="en-GB" sz="1800" b="0" i="0" dirty="0">
              <a:solidFill>
                <a:srgbClr val="000000"/>
              </a:solidFill>
              <a:effectLst/>
              <a:latin typeface="Aptos" panose="020B0004020202020204" pitchFamily="34" charset="0"/>
            </a:endParaRPr>
          </a:p>
        </p:txBody>
      </p:sp>
      <p:pic>
        <p:nvPicPr>
          <p:cNvPr id="4" name="Picture 3"/>
          <p:cNvPicPr>
            <a:picLocks noChangeAspect="1"/>
          </p:cNvPicPr>
          <p:nvPr/>
        </p:nvPicPr>
        <p:blipFill>
          <a:blip r:embed="rId2"/>
          <a:stretch>
            <a:fillRect/>
          </a:stretch>
        </p:blipFill>
        <p:spPr>
          <a:xfrm>
            <a:off x="0" y="0"/>
            <a:ext cx="3048000" cy="1325880"/>
          </a:xfrm>
          <a:prstGeom prst="rect">
            <a:avLst/>
          </a:prstGeom>
        </p:spPr>
      </p:pic>
    </p:spTree>
    <p:extLst>
      <p:ext uri="{BB962C8B-B14F-4D97-AF65-F5344CB8AC3E}">
        <p14:creationId xmlns:p14="http://schemas.microsoft.com/office/powerpoint/2010/main" val="123771678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 calcmode="lin" valueType="num">
                                      <p:cBhvr additive="base">
                                        <p:cTn id="1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 calcmode="lin" valueType="num">
                                      <p:cBhvr additive="base">
                                        <p:cTn id="21"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 calcmode="lin" valueType="num">
                                      <p:cBhvr additive="base">
                                        <p:cTn id="31"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anim calcmode="lin" valueType="num">
                                      <p:cBhvr additive="base">
                                        <p:cTn id="3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8" end="8"/>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2">
                                            <p:txEl>
                                              <p:pRg st="9" end="9"/>
                                            </p:txEl>
                                          </p:spTgt>
                                        </p:tgtEl>
                                        <p:attrNameLst>
                                          <p:attrName>style.visibility</p:attrName>
                                        </p:attrNameLst>
                                      </p:cBhvr>
                                      <p:to>
                                        <p:strVal val="visible"/>
                                      </p:to>
                                    </p:set>
                                    <p:anim calcmode="lin" valueType="num">
                                      <p:cBhvr additive="base">
                                        <p:cTn id="39"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
                                            <p:txEl>
                                              <p:pRg st="9" end="9"/>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2">
                                            <p:txEl>
                                              <p:pRg st="10" end="10"/>
                                            </p:txEl>
                                          </p:spTgt>
                                        </p:tgtEl>
                                        <p:attrNameLst>
                                          <p:attrName>style.visibility</p:attrName>
                                        </p:attrNameLst>
                                      </p:cBhvr>
                                      <p:to>
                                        <p:strVal val="visible"/>
                                      </p:to>
                                    </p:set>
                                    <p:anim calcmode="lin" valueType="num">
                                      <p:cBhvr additive="base">
                                        <p:cTn id="43"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10" end="10"/>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2">
                                            <p:txEl>
                                              <p:pRg st="11" end="11"/>
                                            </p:txEl>
                                          </p:spTgt>
                                        </p:tgtEl>
                                        <p:attrNameLst>
                                          <p:attrName>style.visibility</p:attrName>
                                        </p:attrNameLst>
                                      </p:cBhvr>
                                      <p:to>
                                        <p:strVal val="visible"/>
                                      </p:to>
                                    </p:set>
                                    <p:anim calcmode="lin" valueType="num">
                                      <p:cBhvr additive="base">
                                        <p:cTn id="47"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98120" y="2834640"/>
            <a:ext cx="11571093" cy="3916680"/>
          </a:xfrm>
        </p:spPr>
        <p:txBody>
          <a:bodyPr>
            <a:normAutofit/>
          </a:bodyPr>
          <a:lstStyle/>
          <a:p>
            <a:endParaRPr lang="en-GB" sz="2000" b="1" u="sng" dirty="0">
              <a:latin typeface="Arial" panose="020B0604020202020204" pitchFamily="34" charset="0"/>
              <a:cs typeface="Arial" panose="020B0604020202020204" pitchFamily="34" charset="0"/>
            </a:endParaRPr>
          </a:p>
          <a:p>
            <a:r>
              <a:rPr lang="en-GB" sz="2000" i="0" dirty="0">
                <a:solidFill>
                  <a:schemeClr val="tx1"/>
                </a:solidFill>
                <a:effectLst/>
                <a:latin typeface="Arial" panose="020B0604020202020204" pitchFamily="34" charset="0"/>
                <a:cs typeface="Arial" panose="020B0604020202020204" pitchFamily="34" charset="0"/>
              </a:rPr>
              <a:t>Council, M. (2015). How to get your walking aid ferrule checked | How to get your walking aid ferrule checked | Medway Council. </a:t>
            </a:r>
            <a:r>
              <a:rPr lang="en-GB" sz="2000" i="1" dirty="0">
                <a:solidFill>
                  <a:schemeClr val="tx1"/>
                </a:solidFill>
                <a:effectLst/>
                <a:latin typeface="Arial" panose="020B0604020202020204" pitchFamily="34" charset="0"/>
                <a:cs typeface="Arial" panose="020B0604020202020204" pitchFamily="34" charset="0"/>
              </a:rPr>
              <a:t>Medway.gov.uk</a:t>
            </a:r>
            <a:r>
              <a:rPr lang="en-GB" sz="2000" i="0" dirty="0">
                <a:solidFill>
                  <a:schemeClr val="tx1"/>
                </a:solidFill>
                <a:effectLst/>
                <a:latin typeface="Arial" panose="020B0604020202020204" pitchFamily="34" charset="0"/>
                <a:cs typeface="Arial" panose="020B0604020202020204" pitchFamily="34" charset="0"/>
              </a:rPr>
              <a:t>. [online] </a:t>
            </a:r>
            <a:r>
              <a:rPr lang="en-GB" sz="2000" i="0" dirty="0" err="1">
                <a:solidFill>
                  <a:schemeClr val="tx1"/>
                </a:solidFill>
                <a:effectLst/>
                <a:latin typeface="Arial" panose="020B0604020202020204" pitchFamily="34" charset="0"/>
                <a:cs typeface="Arial" panose="020B0604020202020204" pitchFamily="34" charset="0"/>
              </a:rPr>
              <a:t>doi:https</a:t>
            </a:r>
            <a:r>
              <a:rPr lang="en-GB" sz="2000" i="0" dirty="0">
                <a:solidFill>
                  <a:schemeClr val="tx1"/>
                </a:solidFill>
                <a:effectLst/>
                <a:latin typeface="Arial" panose="020B0604020202020204" pitchFamily="34" charset="0"/>
                <a:cs typeface="Arial" panose="020B0604020202020204" pitchFamily="34" charset="0"/>
              </a:rPr>
              <a:t>://www.medway.gov.uk/site/scripts/documents_info.php?categoryID=200139&amp;documentID=1900.</a:t>
            </a:r>
          </a:p>
          <a:p>
            <a:endParaRPr lang="en-GB" sz="2000" dirty="0">
              <a:solidFill>
                <a:schemeClr val="tx1"/>
              </a:solidFill>
              <a:latin typeface="Arial" panose="020B0604020202020204" pitchFamily="34" charset="0"/>
              <a:cs typeface="Arial" panose="020B0604020202020204" pitchFamily="34" charset="0"/>
            </a:endParaRPr>
          </a:p>
          <a:p>
            <a:r>
              <a:rPr lang="en-GB" sz="2000" dirty="0">
                <a:solidFill>
                  <a:schemeClr val="tx1"/>
                </a:solidFill>
                <a:latin typeface="Arial" panose="020B0604020202020204" pitchFamily="34" charset="0"/>
                <a:cs typeface="Arial" panose="020B0604020202020204" pitchFamily="34" charset="0"/>
              </a:rPr>
              <a:t>Fab NHS Stuff. (2023). #</a:t>
            </a:r>
            <a:r>
              <a:rPr lang="en-GB" sz="2000" dirty="0" err="1">
                <a:solidFill>
                  <a:schemeClr val="tx1"/>
                </a:solidFill>
                <a:latin typeface="Arial" panose="020B0604020202020204" pitchFamily="34" charset="0"/>
                <a:cs typeface="Arial" panose="020B0604020202020204" pitchFamily="34" charset="0"/>
              </a:rPr>
              <a:t>FallsPrevention</a:t>
            </a:r>
            <a:r>
              <a:rPr lang="en-GB" sz="2000" dirty="0">
                <a:solidFill>
                  <a:schemeClr val="tx1"/>
                </a:solidFill>
                <a:latin typeface="Arial" panose="020B0604020202020204" pitchFamily="34" charset="0"/>
                <a:cs typeface="Arial" panose="020B0604020202020204" pitchFamily="34" charset="0"/>
              </a:rPr>
              <a:t> Walking Stick </a:t>
            </a:r>
            <a:r>
              <a:rPr lang="en-GB" sz="2000" dirty="0" err="1">
                <a:solidFill>
                  <a:schemeClr val="tx1"/>
                </a:solidFill>
                <a:latin typeface="Arial" panose="020B0604020202020204" pitchFamily="34" charset="0"/>
                <a:cs typeface="Arial" panose="020B0604020202020204" pitchFamily="34" charset="0"/>
              </a:rPr>
              <a:t>MoT</a:t>
            </a:r>
            <a:r>
              <a:rPr lang="en-GB" sz="2000" dirty="0">
                <a:solidFill>
                  <a:schemeClr val="tx1"/>
                </a:solidFill>
                <a:latin typeface="Arial" panose="020B0604020202020204" pitchFamily="34" charset="0"/>
                <a:cs typeface="Arial" panose="020B0604020202020204" pitchFamily="34" charset="0"/>
              </a:rPr>
              <a:t>. [online] Available at: https://fabnhsstuff.net/fab-stuff/fallsprevention-walking-stick-mot [Accessed 29 Jan. 2025].</a:t>
            </a:r>
          </a:p>
          <a:p>
            <a:endParaRPr lang="en-GB" sz="1800" dirty="0"/>
          </a:p>
        </p:txBody>
      </p:sp>
      <p:pic>
        <p:nvPicPr>
          <p:cNvPr id="2" name="Picture 1"/>
          <p:cNvPicPr>
            <a:picLocks noChangeAspect="1"/>
          </p:cNvPicPr>
          <p:nvPr/>
        </p:nvPicPr>
        <p:blipFill>
          <a:blip r:embed="rId2"/>
          <a:stretch>
            <a:fillRect/>
          </a:stretch>
        </p:blipFill>
        <p:spPr>
          <a:xfrm>
            <a:off x="347662" y="262890"/>
            <a:ext cx="2928938" cy="2312670"/>
          </a:xfrm>
          <a:prstGeom prst="rect">
            <a:avLst/>
          </a:prstGeom>
        </p:spPr>
      </p:pic>
    </p:spTree>
    <p:extLst>
      <p:ext uri="{BB962C8B-B14F-4D97-AF65-F5344CB8AC3E}">
        <p14:creationId xmlns:p14="http://schemas.microsoft.com/office/powerpoint/2010/main" val="121977474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Narrow"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89A38509AB74C459A59FEED456D282D" ma:contentTypeVersion="14" ma:contentTypeDescription="Create a new document." ma:contentTypeScope="" ma:versionID="542534c2ffcb093ba410bf76cd771324">
  <xsd:schema xmlns:xsd="http://www.w3.org/2001/XMLSchema" xmlns:xs="http://www.w3.org/2001/XMLSchema" xmlns:p="http://schemas.microsoft.com/office/2006/metadata/properties" xmlns:ns3="1d0bafc6-86fe-4c88-8f3c-e0496537464d" xmlns:ns4="71e02f92-f1f1-4089-9b78-0fe9c0d669ad" targetNamespace="http://schemas.microsoft.com/office/2006/metadata/properties" ma:root="true" ma:fieldsID="91494b2e48d5cd7d59c07678ffba8787" ns3:_="" ns4:_="">
    <xsd:import namespace="1d0bafc6-86fe-4c88-8f3c-e0496537464d"/>
    <xsd:import namespace="71e02f92-f1f1-4089-9b78-0fe9c0d669ad"/>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ServiceObjectDetectorVersions" minOccurs="0"/>
                <xsd:element ref="ns3:MediaServiceAutoTags" minOccurs="0"/>
                <xsd:element ref="ns3:MediaServiceGenerationTime" minOccurs="0"/>
                <xsd:element ref="ns3:MediaServiceEventHashCode" minOccurs="0"/>
                <xsd:element ref="ns3:MediaServiceOCR" minOccurs="0"/>
                <xsd:element ref="ns3:MediaServiceSystemTags" minOccurs="0"/>
                <xsd:element ref="ns3:MediaServiceSearchPropertie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d0bafc6-86fe-4c88-8f3c-e0496537464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SystemTags" ma:index="19" nillable="true" ma:displayName="MediaServiceSystemTags" ma:hidden="true" ma:internalName="MediaServiceSystemTags" ma:readOnly="true">
      <xsd:simpleType>
        <xsd:restriction base="dms:Note"/>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MediaServiceLocation" ma:index="21"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e02f92-f1f1-4089-9b78-0fe9c0d669a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365DAC6-2F6E-4DB7-932F-9F5A8944E3D7}">
  <ds:schemaRefs>
    <ds:schemaRef ds:uri="http://schemas.microsoft.com/sharepoint/v3/contenttype/forms"/>
  </ds:schemaRefs>
</ds:datastoreItem>
</file>

<file path=customXml/itemProps2.xml><?xml version="1.0" encoding="utf-8"?>
<ds:datastoreItem xmlns:ds="http://schemas.openxmlformats.org/officeDocument/2006/customXml" ds:itemID="{229C635B-77ED-4D91-8C65-B8DFFC592E0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d0bafc6-86fe-4c88-8f3c-e0496537464d"/>
    <ds:schemaRef ds:uri="71e02f92-f1f1-4089-9b78-0fe9c0d669a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BCE42EC-2724-4FE8-89D1-38F5A459FFE0}">
  <ds:schemaRefs>
    <ds:schemaRef ds:uri="71e02f92-f1f1-4089-9b78-0fe9c0d669ad"/>
    <ds:schemaRef ds:uri="1d0bafc6-86fe-4c88-8f3c-e0496537464d"/>
    <ds:schemaRef ds:uri="http://purl.org/dc/terms/"/>
    <ds:schemaRef ds:uri="http://schemas.openxmlformats.org/package/2006/metadata/core-properties"/>
    <ds:schemaRef ds:uri="http://purl.org/dc/dcmitype/"/>
    <ds:schemaRef ds:uri="http://schemas.microsoft.com/office/2006/documentManagement/types"/>
    <ds:schemaRef ds:uri="http://purl.org/dc/elements/1.1/"/>
    <ds:schemaRef ds:uri="http://schemas.microsoft.com/office/2006/metadata/properti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Facet</Template>
  <TotalTime>757</TotalTime>
  <Words>823</Words>
  <Application>Microsoft Office PowerPoint</Application>
  <PresentationFormat>Widescreen</PresentationFormat>
  <Paragraphs>101</Paragraphs>
  <Slides>10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Arial</vt:lpstr>
      <vt:lpstr>Calibri</vt:lpstr>
      <vt:lpstr>Trebuchet MS</vt:lpstr>
      <vt:lpstr>Wingdings 3</vt:lpstr>
      <vt:lpstr>Facet</vt:lpstr>
      <vt:lpstr>PDSA power point on the supply of walking aids with ferrules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Hywel Dda University Health Board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PDSA Power Point</dc:title>
  <dc:creator>Gerallt Elias (Hywel Dda UHB- Therapy Assistant Practitioner)</dc:creator>
  <cp:lastModifiedBy>Gerallt Elias (Hywel Dda UHB- Therapy Assistant Practitioner)</cp:lastModifiedBy>
  <cp:revision>55</cp:revision>
  <dcterms:created xsi:type="dcterms:W3CDTF">2024-12-27T15:55:34Z</dcterms:created>
  <dcterms:modified xsi:type="dcterms:W3CDTF">2025-01-31T19:12:02Z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0x010100089A38509AB74C459A59FEED456D282D</vt:lpwstr>
  </property>
</Properties>
</file>