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264" r:id="rId5"/>
    <p:sldId id="265" r:id="rId6"/>
    <p:sldId id="266" r:id="rId7"/>
    <p:sldId id="289" r:id="rId8"/>
    <p:sldId id="292" r:id="rId9"/>
    <p:sldId id="285" r:id="rId10"/>
    <p:sldId id="290" r:id="rId11"/>
    <p:sldId id="270" r:id="rId12"/>
    <p:sldId id="282" r:id="rId13"/>
    <p:sldId id="272" r:id="rId14"/>
    <p:sldId id="291" r:id="rId15"/>
    <p:sldId id="273" r:id="rId16"/>
    <p:sldId id="275" r:id="rId17"/>
    <p:sldId id="276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9" autoAdjust="0"/>
    <p:restoredTop sz="94662" autoAdjust="0"/>
  </p:normalViewPr>
  <p:slideViewPr>
    <p:cSldViewPr>
      <p:cViewPr>
        <p:scale>
          <a:sx n="76" d="100"/>
          <a:sy n="76" d="100"/>
        </p:scale>
        <p:origin x="-972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E9A77F-5664-4B34-A43A-D3320F7EF9BA}" type="datetimeFigureOut">
              <a:rPr lang="en-US" smtClean="0"/>
              <a:t>4/4/2024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367E6F-A9F2-4C05-845E-35606B26024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356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Argos_(retailer)" TargetMode="External"/><Relationship Id="rId2" Type="http://schemas.openxmlformats.org/officeDocument/2006/relationships/hyperlink" Target="https://en.wikipedia.org/wiki/Sainsbury's_Ban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ultural_identity" TargetMode="External"/><Relationship Id="rId2" Type="http://schemas.openxmlformats.org/officeDocument/2006/relationships/hyperlink" Target="https://en.wikipedia.org/wiki/Culture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ofstede-insights.com/" TargetMode="External"/><Relationship Id="rId2" Type="http://schemas.openxmlformats.org/officeDocument/2006/relationships/hyperlink" Target="https://www.vantagelens.com/blog/work-culture-in-german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11/j.1468-2885.2007.00297.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FEE55BD-CD39-4890-BDF2-10378D5A7ED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fontAlgn="ctr"/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Sainsbury's management </a:t>
            </a: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office in Germany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Tatiana </a:t>
            </a:r>
            <a:r>
              <a:rPr lang="en-GB" sz="24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Prutean</a:t>
            </a:r>
            <a:r>
              <a:rPr lang="en-GB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(2121754) 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Business Communications (LCBB6001)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490272FD-B790-4CBB-A841-686B426BF85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87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0A4A093-8D09-4686-9065-B73A583030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content </a:t>
            </a:r>
            <a:endParaRPr lang="en-US" sz="3500" b="1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9B86257-01FF-492B-B767-57EA3DB8F0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  <a:p>
            <a:r>
              <a:rPr lang="en-US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10 Characteristics of German work culture</a:t>
            </a: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Factors that  the UK and Germany consider important in their approach to business </a:t>
            </a:r>
            <a:endParaRPr lang="en-US" sz="22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Factors </a:t>
            </a:r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Succeeding </a:t>
            </a:r>
            <a:r>
              <a:rPr lang="en-US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Germany and Failure </a:t>
            </a:r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Factors to Avoid </a:t>
            </a:r>
            <a:endParaRPr lang="en-US" sz="22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Germany/ The differences from the UK </a:t>
            </a:r>
            <a:endParaRPr lang="en-GB" sz="22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Hofstede’s Cultural Dimensions: UK and </a:t>
            </a:r>
            <a:r>
              <a:rPr lang="en-US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Germany</a:t>
            </a:r>
          </a:p>
          <a:p>
            <a:r>
              <a:rPr lang="en-US" sz="22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Recommendations </a:t>
            </a:r>
            <a:endParaRPr lang="en-US" sz="2200" b="1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US" sz="2200" b="1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US" sz="2200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88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ABC5866-00B1-45FB-AC0E-6CD3B986E7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500" b="1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r>
              <a:rPr lang="en-GB" dirty="0"/>
              <a:t> </a:t>
            </a:r>
            <a:r>
              <a:rPr lang="en-GB" dirty="0" smtClean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84F0B19-C886-4399-AD4E-9FD3A0C2C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/>
          </a:bodyPr>
          <a:lstStyle/>
          <a:p>
            <a:r>
              <a:rPr lang="en-US" dirty="0"/>
              <a:t>J Sainsbury plc is </a:t>
            </a:r>
            <a:r>
              <a:rPr lang="en-US" dirty="0" smtClean="0"/>
              <a:t>a </a:t>
            </a:r>
            <a:r>
              <a:rPr lang="en-US" dirty="0"/>
              <a:t>British multinational company that operates a chain of </a:t>
            </a:r>
            <a:r>
              <a:rPr lang="en-US" dirty="0" smtClean="0"/>
              <a:t>supermarkets </a:t>
            </a:r>
            <a:r>
              <a:rPr lang="en-US" dirty="0"/>
              <a:t>and convenience stores</a:t>
            </a:r>
            <a:r>
              <a:rPr lang="en-US" dirty="0" smtClean="0"/>
              <a:t>, </a:t>
            </a:r>
            <a:r>
              <a:rPr lang="en-US" dirty="0" err="1"/>
              <a:t>f</a:t>
            </a:r>
            <a:r>
              <a:rPr lang="en-US" dirty="0" err="1" smtClean="0"/>
              <a:t>ondended</a:t>
            </a:r>
            <a:r>
              <a:rPr lang="en-US" dirty="0" smtClean="0"/>
              <a:t> in 1869, in </a:t>
            </a:r>
            <a:r>
              <a:rPr lang="en-US" dirty="0" err="1" smtClean="0"/>
              <a:t>Holborn</a:t>
            </a:r>
            <a:r>
              <a:rPr lang="en-US" dirty="0" smtClean="0"/>
              <a:t>, London.</a:t>
            </a:r>
          </a:p>
          <a:p>
            <a:r>
              <a:rPr lang="en-US" dirty="0"/>
              <a:t>The holding </a:t>
            </a:r>
            <a:r>
              <a:rPr lang="en-US" dirty="0" smtClean="0"/>
              <a:t>company </a:t>
            </a:r>
            <a:r>
              <a:rPr lang="en-US" dirty="0"/>
              <a:t>is split into three divisions: </a:t>
            </a:r>
            <a:r>
              <a:rPr lang="en-US" dirty="0" smtClean="0"/>
              <a:t>Sainsbury's Supermarkets Ltd, </a:t>
            </a:r>
            <a:r>
              <a:rPr lang="en-US" dirty="0" smtClean="0">
                <a:hlinkClick r:id="rId2" tooltip="Sainsbury's Bank"/>
              </a:rPr>
              <a:t>Sainsbury's </a:t>
            </a:r>
            <a:r>
              <a:rPr lang="en-US" dirty="0">
                <a:hlinkClick r:id="rId2" tooltip="Sainsbury's Bank"/>
              </a:rPr>
              <a:t>Bank</a:t>
            </a:r>
            <a:r>
              <a:rPr lang="en-US" dirty="0"/>
              <a:t>, and </a:t>
            </a:r>
            <a:r>
              <a:rPr lang="en-US" dirty="0" smtClean="0">
                <a:hlinkClick r:id="rId3" tooltip="Argos (retailer)"/>
              </a:rPr>
              <a:t>Argos</a:t>
            </a:r>
            <a:r>
              <a:rPr lang="en-US" dirty="0"/>
              <a:t>.</a:t>
            </a:r>
            <a:endParaRPr lang="en-GB" dirty="0"/>
          </a:p>
        </p:txBody>
      </p:sp>
      <p:sp>
        <p:nvSpPr>
          <p:cNvPr id="4" name="AutoShape 2" descr="File:J Sainsbury plc logo.svg - Wikiped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5" name="AutoShape 4" descr="File:J Sainsbury plc logo.svg - Wikipedia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6" name="AutoShape 6" descr="File:J Sainsbury plc logo.svg - Wikipedia"/>
          <p:cNvSpPr>
            <a:spLocks noChangeAspect="1" noChangeArrowheads="1"/>
          </p:cNvSpPr>
          <p:nvPr/>
        </p:nvSpPr>
        <p:spPr bwMode="auto">
          <a:xfrm>
            <a:off x="460375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7" name="AutoShape 8" descr="File:J Sainsbury plc logo.svg - Wikipedia"/>
          <p:cNvSpPr>
            <a:spLocks noChangeAspect="1" noChangeArrowheads="1"/>
          </p:cNvSpPr>
          <p:nvPr/>
        </p:nvSpPr>
        <p:spPr bwMode="auto">
          <a:xfrm>
            <a:off x="612775" y="3127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8" name="AutoShape 10" descr="Media tool kit | Sainsbury's"/>
          <p:cNvSpPr>
            <a:spLocks noChangeAspect="1" noChangeArrowheads="1"/>
          </p:cNvSpPr>
          <p:nvPr/>
        </p:nvSpPr>
        <p:spPr bwMode="auto">
          <a:xfrm>
            <a:off x="765175" y="4651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sp>
        <p:nvSpPr>
          <p:cNvPr id="9" name="AutoShape 12" descr="Media tool kit | Sainsbury's"/>
          <p:cNvSpPr>
            <a:spLocks noChangeAspect="1" noChangeArrowheads="1"/>
          </p:cNvSpPr>
          <p:nvPr/>
        </p:nvSpPr>
        <p:spPr bwMode="auto">
          <a:xfrm>
            <a:off x="917575" y="6175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ru-RU"/>
          </a:p>
        </p:txBody>
      </p:sp>
      <p:pic>
        <p:nvPicPr>
          <p:cNvPr id="3086" name="Picture 14" descr="Media tool kit | Sainsbury'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5229200"/>
            <a:ext cx="6878017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9836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 smtClean="0"/>
              <a:t>  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dirty="0" smtClean="0"/>
              <a:t>   J Sainsbury plc has </a:t>
            </a:r>
          </a:p>
          <a:p>
            <a:pPr marL="0" indent="0">
              <a:buNone/>
            </a:pPr>
            <a:r>
              <a:rPr lang="en-US" dirty="0" smtClean="0"/>
              <a:t>established </a:t>
            </a:r>
            <a:r>
              <a:rPr lang="en-US" dirty="0"/>
              <a:t>a strong </a:t>
            </a:r>
            <a:r>
              <a:rPr lang="en-US" dirty="0" smtClean="0"/>
              <a:t>presence</a:t>
            </a:r>
          </a:p>
          <a:p>
            <a:pPr marL="0" indent="0">
              <a:buNone/>
            </a:pPr>
            <a:r>
              <a:rPr lang="en-US" dirty="0" smtClean="0"/>
              <a:t> </a:t>
            </a:r>
            <a:r>
              <a:rPr lang="en-US" dirty="0"/>
              <a:t>in its home market. With its success and expertise in the retail industry, the company is now considering expanding its operations globally. This </a:t>
            </a:r>
            <a:r>
              <a:rPr lang="en-US" dirty="0" smtClean="0"/>
              <a:t>presentation </a:t>
            </a:r>
            <a:r>
              <a:rPr lang="en-US" dirty="0"/>
              <a:t>explores the potential benefits and challenges of Sainsbury opening a management office in Germany, focusing on the cultural, </a:t>
            </a:r>
            <a:r>
              <a:rPr lang="en-US" dirty="0" smtClean="0"/>
              <a:t>legal </a:t>
            </a:r>
            <a:r>
              <a:rPr lang="en-US" dirty="0"/>
              <a:t>and economic aspects that need to be considered.</a:t>
            </a:r>
            <a:endParaRPr lang="ru-RU" dirty="0"/>
          </a:p>
        </p:txBody>
      </p:sp>
      <p:pic>
        <p:nvPicPr>
          <p:cNvPr id="2050" name="Picture 2" descr="Sainsbury's | Neighbourl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6603" y="0"/>
            <a:ext cx="3168352" cy="195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887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Work Culture In Germany: Characteristics, Ethics &amp; Differen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136904" cy="547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977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Заголовок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5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Factors </a:t>
            </a:r>
            <a:r>
              <a:rPr lang="en-US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that </a:t>
            </a:r>
            <a:r>
              <a:rPr lang="en-US" sz="35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UK and Germany consider important in their approach to business </a:t>
            </a:r>
            <a:endParaRPr lang="ru-RU" sz="35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Объект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Data </a:t>
            </a:r>
            <a:r>
              <a:rPr lang="en-US" dirty="0" smtClean="0"/>
              <a:t>Quality (</a:t>
            </a:r>
            <a:r>
              <a:rPr lang="en-US" sz="2000" dirty="0" smtClean="0"/>
              <a:t>both </a:t>
            </a:r>
            <a:r>
              <a:rPr lang="en-US" sz="2000" dirty="0"/>
              <a:t>countries recognize the importance of high-quality data for effective </a:t>
            </a:r>
            <a:r>
              <a:rPr lang="en-US" sz="2000" dirty="0" smtClean="0"/>
              <a:t>business)</a:t>
            </a:r>
          </a:p>
          <a:p>
            <a:r>
              <a:rPr lang="en-US" dirty="0"/>
              <a:t>Customer </a:t>
            </a:r>
            <a:r>
              <a:rPr lang="en-US" dirty="0" smtClean="0"/>
              <a:t>Insights</a:t>
            </a:r>
            <a:r>
              <a:rPr lang="en-US" dirty="0"/>
              <a:t> </a:t>
            </a:r>
            <a:r>
              <a:rPr lang="en-US" sz="2000" dirty="0" smtClean="0"/>
              <a:t>(understanding </a:t>
            </a:r>
            <a:r>
              <a:rPr lang="en-US" sz="2000" dirty="0"/>
              <a:t>customer behavior and preferences is crucial for businesses in both </a:t>
            </a:r>
            <a:r>
              <a:rPr lang="en-US" sz="2000" dirty="0" smtClean="0"/>
              <a:t>countries)</a:t>
            </a:r>
          </a:p>
          <a:p>
            <a:r>
              <a:rPr lang="en-US" dirty="0"/>
              <a:t>Decision-Making </a:t>
            </a:r>
            <a:r>
              <a:rPr lang="en-US" dirty="0" smtClean="0"/>
              <a:t>Support </a:t>
            </a:r>
            <a:r>
              <a:rPr lang="en-US" sz="2000" dirty="0" smtClean="0"/>
              <a:t>(business </a:t>
            </a:r>
            <a:r>
              <a:rPr lang="en-US" sz="2000" dirty="0"/>
              <a:t>intelligence in both the UK and Germany aims to provide decision-making support to </a:t>
            </a:r>
            <a:r>
              <a:rPr lang="en-US" sz="2000" dirty="0" smtClean="0"/>
              <a:t>organizations)</a:t>
            </a:r>
          </a:p>
          <a:p>
            <a:r>
              <a:rPr lang="en-US" dirty="0"/>
              <a:t>Continuous </a:t>
            </a:r>
            <a:r>
              <a:rPr lang="en-US" dirty="0" smtClean="0"/>
              <a:t>Improvement</a:t>
            </a:r>
            <a:endParaRPr lang="ru-RU" dirty="0"/>
          </a:p>
        </p:txBody>
      </p:sp>
      <p:pic>
        <p:nvPicPr>
          <p:cNvPr id="5122" name="Picture 2" descr="What is a Partnership Agreement? - BEB Contract &amp; Legal Service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567" y="4293096"/>
            <a:ext cx="302433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97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 flipV="1">
            <a:off x="457200" y="0"/>
            <a:ext cx="8229600" cy="274638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 </a:t>
            </a:r>
            <a:endParaRPr lang="ru-RU" dirty="0"/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457200" y="116632"/>
            <a:ext cx="4038600" cy="5472609"/>
          </a:xfrm>
        </p:spPr>
        <p:txBody>
          <a:bodyPr/>
          <a:lstStyle/>
          <a:p>
            <a:pPr marL="0" indent="0">
              <a:buNone/>
            </a:pPr>
            <a:r>
              <a:rPr lang="en-US" sz="32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Factors in Succeeding in </a:t>
            </a:r>
            <a:r>
              <a:rPr lang="en-US" sz="32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Germany</a:t>
            </a:r>
          </a:p>
          <a:p>
            <a:r>
              <a:rPr lang="en-GB" dirty="0"/>
              <a:t>Market Research</a:t>
            </a:r>
          </a:p>
          <a:p>
            <a:r>
              <a:rPr lang="en-GB" dirty="0"/>
              <a:t>Quality and Reliability</a:t>
            </a:r>
          </a:p>
          <a:p>
            <a:r>
              <a:rPr lang="en-GB" dirty="0"/>
              <a:t>Strong Work Ethic</a:t>
            </a:r>
          </a:p>
          <a:p>
            <a:r>
              <a:rPr lang="en-GB" dirty="0"/>
              <a:t>Language and Communication</a:t>
            </a:r>
          </a:p>
          <a:p>
            <a:r>
              <a:rPr lang="en-GB" dirty="0" smtClean="0"/>
              <a:t>Customer </a:t>
            </a:r>
            <a:r>
              <a:rPr lang="en-GB" dirty="0"/>
              <a:t>Service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ru-RU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16632"/>
            <a:ext cx="4038600" cy="5472609"/>
          </a:xfrm>
        </p:spPr>
        <p:txBody>
          <a:bodyPr/>
          <a:lstStyle/>
          <a:p>
            <a:pPr marL="0" indent="0">
              <a:buNone/>
            </a:pPr>
            <a:r>
              <a:rPr lang="en-US" sz="32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Failure Factors to Avoid in </a:t>
            </a:r>
            <a:r>
              <a:rPr lang="en-US" sz="32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Germany</a:t>
            </a:r>
          </a:p>
          <a:p>
            <a:r>
              <a:rPr lang="en-US" dirty="0"/>
              <a:t>Ignoring Cultural Differences</a:t>
            </a:r>
          </a:p>
          <a:p>
            <a:r>
              <a:rPr lang="en-US" dirty="0"/>
              <a:t> Poor Communication</a:t>
            </a:r>
          </a:p>
          <a:p>
            <a:r>
              <a:rPr lang="en-US" dirty="0"/>
              <a:t> Ignoring Work-Life Balance</a:t>
            </a:r>
          </a:p>
          <a:p>
            <a:r>
              <a:rPr lang="en-US" dirty="0"/>
              <a:t>Resistance to Change</a:t>
            </a:r>
            <a:endParaRPr lang="ru-RU" dirty="0"/>
          </a:p>
          <a:p>
            <a:pPr marL="0" indent="0">
              <a:buNone/>
            </a:pPr>
            <a:endParaRPr lang="ru-RU" b="1" i="1" dirty="0"/>
          </a:p>
        </p:txBody>
      </p:sp>
    </p:spTree>
    <p:extLst>
      <p:ext uri="{BB962C8B-B14F-4D97-AF65-F5344CB8AC3E}">
        <p14:creationId xmlns:p14="http://schemas.microsoft.com/office/powerpoint/2010/main" val="156342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A81417B-F7FB-4883-8618-AABC532C80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</a:t>
            </a:r>
            <a:r>
              <a:rPr lang="en-GB" sz="35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Germany</a:t>
            </a:r>
            <a:endParaRPr lang="en-US" sz="35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64991A04-A8F1-41FA-AA19-9D71D8B693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b="1" dirty="0" smtClean="0"/>
              <a:t>   Cultural sensitivity </a:t>
            </a:r>
            <a:r>
              <a:rPr lang="en-US" dirty="0" smtClean="0"/>
              <a:t>is </a:t>
            </a:r>
            <a:r>
              <a:rPr lang="en-US" dirty="0"/>
              <a:t>the knowledge, </a:t>
            </a:r>
            <a:r>
              <a:rPr lang="en-US" dirty="0" smtClean="0"/>
              <a:t>awareness and </a:t>
            </a:r>
            <a:r>
              <a:rPr lang="en-US" dirty="0"/>
              <a:t>acceptance of other </a:t>
            </a:r>
            <a:r>
              <a:rPr lang="en-US" dirty="0">
                <a:hlinkClick r:id="rId2" tooltip="Cultures"/>
              </a:rPr>
              <a:t>cultures</a:t>
            </a:r>
            <a:r>
              <a:rPr lang="en-US" dirty="0"/>
              <a:t> and others' </a:t>
            </a:r>
            <a:r>
              <a:rPr lang="en-US" dirty="0">
                <a:hlinkClick r:id="rId3" tooltip="Cultural identity"/>
              </a:rPr>
              <a:t>cultural identities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Culture sensitivity is </a:t>
            </a:r>
            <a:r>
              <a:rPr lang="en-US" dirty="0"/>
              <a:t>an essential aspect of living and working in Germany. As a diverse and multicultural country, Germany values and respects different cultures, </a:t>
            </a:r>
            <a:r>
              <a:rPr lang="en-US" dirty="0" smtClean="0"/>
              <a:t>traditions </a:t>
            </a:r>
            <a:r>
              <a:rPr lang="en-US" dirty="0"/>
              <a:t>and beliefs.</a:t>
            </a:r>
          </a:p>
        </p:txBody>
      </p:sp>
    </p:spTree>
    <p:extLst>
      <p:ext uri="{BB962C8B-B14F-4D97-AF65-F5344CB8AC3E}">
        <p14:creationId xmlns:p14="http://schemas.microsoft.com/office/powerpoint/2010/main" val="45917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1C34E71-58DA-6BAE-4A65-DBAB1507F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>
            <a:normAutofit/>
          </a:bodyPr>
          <a:lstStyle/>
          <a:p>
            <a:r>
              <a:rPr lang="en-GB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Cultural sensitivity in </a:t>
            </a:r>
            <a:r>
              <a:rPr lang="en-GB" sz="35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Germany</a:t>
            </a:r>
            <a:endParaRPr lang="en-US" sz="35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D81189C-E5B0-2385-C354-F3195FA0C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5365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Key </a:t>
            </a:r>
            <a:r>
              <a:rPr lang="en-US" dirty="0"/>
              <a:t>points to consider when it comes to culture sensitivity in Germany</a:t>
            </a:r>
          </a:p>
          <a:p>
            <a:pPr marL="514350" indent="-514350">
              <a:buAutoNum type="arabicPeriod"/>
            </a:pPr>
            <a:r>
              <a:rPr lang="en-US" dirty="0" smtClean="0"/>
              <a:t>Punctuality</a:t>
            </a:r>
          </a:p>
          <a:p>
            <a:pPr marL="514350" indent="-514350">
              <a:buAutoNum type="arabicPeriod"/>
            </a:pPr>
            <a:r>
              <a:rPr lang="en-US" dirty="0" smtClean="0"/>
              <a:t>Directness </a:t>
            </a:r>
            <a:r>
              <a:rPr lang="en-US" dirty="0"/>
              <a:t>in </a:t>
            </a:r>
            <a:r>
              <a:rPr lang="en-US" dirty="0" smtClean="0"/>
              <a:t>Communication</a:t>
            </a:r>
          </a:p>
          <a:p>
            <a:pPr marL="514350" indent="-514350">
              <a:buAutoNum type="arabicPeriod"/>
            </a:pPr>
            <a:r>
              <a:rPr lang="en-US" dirty="0"/>
              <a:t>Personal Space and </a:t>
            </a:r>
            <a:r>
              <a:rPr lang="en-US" dirty="0" smtClean="0"/>
              <a:t>Privacy</a:t>
            </a:r>
          </a:p>
          <a:p>
            <a:pPr marL="514350" indent="-514350">
              <a:buAutoNum type="arabicPeriod"/>
            </a:pPr>
            <a:r>
              <a:rPr lang="en-US" dirty="0"/>
              <a:t>Table </a:t>
            </a:r>
            <a:r>
              <a:rPr lang="en-US" dirty="0" smtClean="0"/>
              <a:t>Manners</a:t>
            </a:r>
          </a:p>
          <a:p>
            <a:pPr marL="514350" indent="-514350">
              <a:buAutoNum type="arabicPeriod"/>
            </a:pPr>
            <a:r>
              <a:rPr lang="en-US" dirty="0"/>
              <a:t>Dress </a:t>
            </a:r>
            <a:r>
              <a:rPr lang="en-US" dirty="0" smtClean="0"/>
              <a:t>Code</a:t>
            </a:r>
          </a:p>
          <a:p>
            <a:pPr marL="514350" indent="-514350">
              <a:buAutoNum type="arabicPeriod"/>
            </a:pPr>
            <a:r>
              <a:rPr lang="en-US" dirty="0"/>
              <a:t>Holidays and </a:t>
            </a:r>
            <a:r>
              <a:rPr lang="en-US" dirty="0" smtClean="0"/>
              <a:t>Celebrations</a:t>
            </a:r>
          </a:p>
        </p:txBody>
      </p:sp>
    </p:spTree>
    <p:extLst>
      <p:ext uri="{BB962C8B-B14F-4D97-AF65-F5344CB8AC3E}">
        <p14:creationId xmlns:p14="http://schemas.microsoft.com/office/powerpoint/2010/main" val="369183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1F05FB5-FB0C-4C57-A3FD-D1272DA3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864096"/>
          </a:xfrm>
        </p:spPr>
        <p:txBody>
          <a:bodyPr>
            <a:noAutofit/>
          </a:bodyPr>
          <a:lstStyle/>
          <a:p>
            <a:r>
              <a:rPr lang="en-GB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Hofstede cultural Dimensions: UK and Germany</a:t>
            </a:r>
            <a:endParaRPr lang="en-US" sz="35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Объект 5"/>
          <p:cNvSpPr>
            <a:spLocks noGrp="1"/>
          </p:cNvSpPr>
          <p:nvPr>
            <p:ph idx="1"/>
          </p:nvPr>
        </p:nvSpPr>
        <p:spPr>
          <a:xfrm>
            <a:off x="0" y="5373216"/>
            <a:ext cx="9612560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https://www.hofstede-insights.com/country-comparison-tool?countries=germany%2Cunited+kingdom</a:t>
            </a:r>
            <a:endParaRPr lang="ru-RU" sz="1500" b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8" name="Picture 4" descr="C:\Users\prute\AppData\Local\Packages\Microsoft.Windows.Photos_8wekyb3d8bbwe\TempState\ShareServiceTempFolder\2024-03-26_08-17-40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68761"/>
            <a:ext cx="9144000" cy="410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98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432048"/>
          </a:xfrm>
        </p:spPr>
        <p:txBody>
          <a:bodyPr>
            <a:noAutofit/>
          </a:bodyPr>
          <a:lstStyle/>
          <a:p>
            <a:r>
              <a:rPr lang="en-GB" sz="32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Hofstede cultural Dimensions: UK and Germany</a:t>
            </a:r>
            <a:endParaRPr lang="ru-RU" sz="32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Объект 2"/>
          <p:cNvSpPr>
            <a:spLocks noGrp="1"/>
          </p:cNvSpPr>
          <p:nvPr>
            <p:ph sz="half" idx="1"/>
          </p:nvPr>
        </p:nvSpPr>
        <p:spPr>
          <a:xfrm>
            <a:off x="179512" y="1052736"/>
            <a:ext cx="4316288" cy="453650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Uncertainty </a:t>
            </a:r>
            <a:r>
              <a:rPr lang="en-US" b="1" dirty="0" smtClean="0"/>
              <a:t>avoidance</a:t>
            </a:r>
          </a:p>
          <a:p>
            <a:r>
              <a:rPr lang="en-US" dirty="0"/>
              <a:t>Germany has a relatively high level of uncertainty avoidance (65</a:t>
            </a:r>
            <a:r>
              <a:rPr lang="en-US" dirty="0" smtClean="0"/>
              <a:t>). They prefer clear </a:t>
            </a:r>
            <a:r>
              <a:rPr lang="en-US" dirty="0"/>
              <a:t>rules, regulations and structured systems to </a:t>
            </a:r>
            <a:r>
              <a:rPr lang="en-US" dirty="0" smtClean="0"/>
              <a:t>maintain stability</a:t>
            </a:r>
            <a:r>
              <a:rPr lang="en-US" b="1" dirty="0"/>
              <a:t>.</a:t>
            </a:r>
            <a:endParaRPr lang="en-US" b="1" dirty="0" smtClean="0"/>
          </a:p>
          <a:p>
            <a:r>
              <a:rPr lang="en-US" dirty="0"/>
              <a:t>The </a:t>
            </a:r>
            <a:r>
              <a:rPr lang="en-US" dirty="0" smtClean="0"/>
              <a:t>UK has </a:t>
            </a:r>
            <a:r>
              <a:rPr lang="en-US" dirty="0"/>
              <a:t>a relatively low level of uncertainty avoidance(35), which means that people are more comfortable with uncertainty and </a:t>
            </a:r>
            <a:r>
              <a:rPr lang="en-US" dirty="0" smtClean="0"/>
              <a:t>ambiguity, they </a:t>
            </a:r>
            <a:r>
              <a:rPr lang="en-US" dirty="0"/>
              <a:t>are more open to change, innovation and risk-taking</a:t>
            </a:r>
            <a:r>
              <a:rPr lang="en-US" dirty="0" smtClean="0"/>
              <a:t>.</a:t>
            </a:r>
            <a:endParaRPr lang="en-US" dirty="0"/>
          </a:p>
        </p:txBody>
      </p:sp>
      <p:sp>
        <p:nvSpPr>
          <p:cNvPr id="4" name="Объект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316288" cy="446449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Indulgence</a:t>
            </a:r>
          </a:p>
          <a:p>
            <a:pPr marL="0" indent="0">
              <a:buNone/>
            </a:pPr>
            <a:r>
              <a:rPr lang="en-US" dirty="0" smtClean="0"/>
              <a:t>Germany </a:t>
            </a:r>
            <a:r>
              <a:rPr lang="en-US" dirty="0"/>
              <a:t>is often described as a society with a moderate level of indulgence (40). German culture places value on self-discipline, responsibility and hard work. </a:t>
            </a:r>
          </a:p>
          <a:p>
            <a:pPr marL="0" indent="0">
              <a:buNone/>
            </a:pPr>
            <a:r>
              <a:rPr lang="en-US" dirty="0"/>
              <a:t>A high score of 69 indicates that the British culture is one that is classified as Indulgent. People are  focus more on individual happiness and well-being, leisure time is more important, and there is greater freedom and personal control.</a:t>
            </a:r>
            <a:endParaRPr lang="ru-RU" dirty="0"/>
          </a:p>
          <a:p>
            <a:pPr marL="0" indent="0">
              <a:buNone/>
            </a:pPr>
            <a:endParaRPr lang="ru-RU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5326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BD8E43F-05E0-4509-AD02-0B03AACF1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en-US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500" i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ecommendations </a:t>
            </a:r>
            <a:endParaRPr lang="en-US" sz="35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B2849A0-BD0B-44CE-98F8-E2EE8DAC6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04056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Cultural </a:t>
            </a:r>
            <a:r>
              <a:rPr lang="en-US" dirty="0"/>
              <a:t>Understanding: Understanding German business etiquette, communication </a:t>
            </a:r>
            <a:r>
              <a:rPr lang="en-US" dirty="0" smtClean="0"/>
              <a:t>styles </a:t>
            </a:r>
            <a:r>
              <a:rPr lang="en-US" dirty="0"/>
              <a:t>and work culture can facilitate smoother business operations and foster positive relationships.</a:t>
            </a:r>
            <a:endParaRPr lang="en-US" dirty="0" smtClean="0"/>
          </a:p>
          <a:p>
            <a:r>
              <a:rPr lang="en-US" dirty="0"/>
              <a:t>Local Laws and Regulations: This includes knowledge of company formation procedures, licensing and permits, employment </a:t>
            </a:r>
            <a:r>
              <a:rPr lang="en-US" dirty="0" smtClean="0"/>
              <a:t>laws, </a:t>
            </a:r>
            <a:r>
              <a:rPr lang="en-US" dirty="0"/>
              <a:t>tax obligations, intellectual property </a:t>
            </a:r>
            <a:r>
              <a:rPr lang="en-US" dirty="0" smtClean="0"/>
              <a:t>rights, etc. </a:t>
            </a:r>
          </a:p>
          <a:p>
            <a:r>
              <a:rPr lang="en-US" dirty="0" smtClean="0"/>
              <a:t>Business </a:t>
            </a:r>
            <a:r>
              <a:rPr lang="en-US" dirty="0"/>
              <a:t>Etiquette: Familiarize yourself with German business etiquette, including appropriate greetings, </a:t>
            </a:r>
            <a:r>
              <a:rPr lang="en-US" dirty="0" smtClean="0"/>
              <a:t>formalities </a:t>
            </a:r>
            <a:r>
              <a:rPr lang="en-US" dirty="0"/>
              <a:t>and communication </a:t>
            </a:r>
            <a:r>
              <a:rPr lang="en-US" dirty="0" smtClean="0"/>
              <a:t>styles</a:t>
            </a:r>
          </a:p>
          <a:p>
            <a:r>
              <a:rPr lang="en-US" dirty="0"/>
              <a:t>Tax and Financial Considerations: Understand the German tax system and seek professional advice to optimize your financial </a:t>
            </a:r>
            <a:r>
              <a:rPr lang="en-US" dirty="0" smtClean="0"/>
              <a:t>operations</a:t>
            </a:r>
          </a:p>
        </p:txBody>
      </p:sp>
    </p:spTree>
    <p:extLst>
      <p:ext uri="{BB962C8B-B14F-4D97-AF65-F5344CB8AC3E}">
        <p14:creationId xmlns:p14="http://schemas.microsoft.com/office/powerpoint/2010/main" val="149849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7A69861-AC11-4308-8E9D-F58C179DC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 </a:t>
            </a:r>
            <a:endParaRPr lang="en-US" sz="3500" i="1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C979006-228E-433A-B2F5-C42C4564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 smtClean="0"/>
              <a:t>     When </a:t>
            </a:r>
            <a:r>
              <a:rPr lang="en-US" dirty="0"/>
              <a:t>setting up an office in Germany, it is crucial to conduct a thorough analysis of multiple factors in order to choose the right business structure. Key considerations include legal requirements, liability and risk management, tax implications, capital </a:t>
            </a:r>
            <a:r>
              <a:rPr lang="en-US" dirty="0" smtClean="0"/>
              <a:t>requirements </a:t>
            </a:r>
            <a:r>
              <a:rPr lang="en-US" dirty="0"/>
              <a:t>and ownership flexibility. By carefully evaluating these factors, companies can ensure compliance with German laws, maximize tax efficiency, effectively manage </a:t>
            </a:r>
            <a:r>
              <a:rPr lang="en-US" dirty="0" smtClean="0"/>
              <a:t>liability </a:t>
            </a:r>
            <a:r>
              <a:rPr lang="en-US" dirty="0"/>
              <a:t>and establish a strong foundation for their operations in Germany.</a:t>
            </a:r>
          </a:p>
        </p:txBody>
      </p:sp>
    </p:spTree>
    <p:extLst>
      <p:ext uri="{BB962C8B-B14F-4D97-AF65-F5344CB8AC3E}">
        <p14:creationId xmlns:p14="http://schemas.microsoft.com/office/powerpoint/2010/main" val="346375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E041C73-150A-4E11-BC01-28DADF439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500" i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D75DF94-09CA-4A6A-A0A1-303E0567FE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1. Work 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 In Germany: Characteristics, Ethics &amp; </a:t>
            </a:r>
            <a:r>
              <a:rPr lang="en-US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Available at:</a:t>
            </a:r>
            <a:endParaRPr lang="en-US" sz="15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b="1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</a:t>
            </a:r>
            <a:r>
              <a:rPr lang="en-GB" sz="15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://www.vantagelens.com/blog/work-culture-in-germany</a:t>
            </a:r>
            <a:r>
              <a:rPr lang="en-GB" sz="1500" b="1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/</a:t>
            </a:r>
            <a:r>
              <a:rPr lang="en-GB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2. Hofstede Available at   </a:t>
            </a:r>
            <a:r>
              <a:rPr lang="en-US" sz="1500" b="1" cap="all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500" b="1" cap="all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</a:t>
            </a:r>
            <a:r>
              <a:rPr lang="en-US" sz="1500" b="1" cap="all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://www.hofstede-insights.com</a:t>
            </a:r>
            <a:r>
              <a:rPr lang="en-US" sz="1500" b="1" cap="all" dirty="0" smtClean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/</a:t>
            </a:r>
            <a:r>
              <a:rPr lang="en-US" sz="1500" b="1" cap="all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marL="0" indent="0">
              <a:buNone/>
            </a:pPr>
            <a:r>
              <a:rPr lang="en-US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 Germany 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Culture: Facts, Customs, and </a:t>
            </a:r>
            <a:r>
              <a:rPr lang="en-US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Traditions.  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Available at </a:t>
            </a:r>
            <a:r>
              <a:rPr lang="en-US" sz="15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(https</a:t>
            </a:r>
            <a:r>
              <a:rPr lang="en-US" sz="1500" b="1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://daadscholarship.com/germany-culture-facts-customs-and-traditions</a:t>
            </a:r>
            <a:r>
              <a:rPr lang="en-US" sz="15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/)</a:t>
            </a:r>
            <a:endParaRPr lang="en-US" sz="1500" b="1" dirty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4. 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Dutta, M.J. (2007) “Communicating About Culture and Health: Theorizing Culture-Centered and Cultural Sensitivity Approaches,” </a:t>
            </a:r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theory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17(3), pp. 304–328. Available at: 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https://doi.org/10.1111/j.1468-2885.2007.00297.x</a:t>
            </a:r>
            <a:r>
              <a:rPr lang="en-US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US" sz="15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5. </a:t>
            </a:r>
            <a:r>
              <a:rPr lang="en-US" sz="1500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Gallego-Álvarez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I. and </a:t>
            </a:r>
            <a:r>
              <a:rPr lang="en-US" sz="15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Pucheta-Martínez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M.C. (2021) “Hofstede’s cultural dimensions and R&amp;D intensity as an innovation strategy: a view from different institutional contexts,” </a:t>
            </a:r>
            <a:r>
              <a:rPr lang="en-US" sz="15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Eurasian business review</a:t>
            </a:r>
            <a:r>
              <a:rPr lang="en-US" sz="15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11(2), pp. 191–220. Available at: https://doi.org/10.1007/s40821-020-00168-4.</a:t>
            </a:r>
          </a:p>
          <a:p>
            <a:pPr marL="0" indent="0">
              <a:buNone/>
            </a:pPr>
            <a:endParaRPr lang="en-US" sz="15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862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1605</TotalTime>
  <Words>713</Words>
  <Application>Microsoft Office PowerPoint</Application>
  <PresentationFormat>Экран (4:3)</PresentationFormat>
  <Paragraphs>71</Paragraphs>
  <Slides>14</Slides>
  <Notes>0</Notes>
  <HiddenSlides>0</HiddenSlides>
  <MMClips>0</MMClips>
  <ScaleCrop>false</ScaleCrop>
  <HeadingPairs>
    <vt:vector size="4" baseType="variant"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14</vt:i4>
      </vt:variant>
    </vt:vector>
  </HeadingPairs>
  <TitlesOfParts>
    <vt:vector size="15" baseType="lpstr">
      <vt:lpstr>20140311PresentationUWTSDTemplate</vt:lpstr>
      <vt:lpstr>  Sainsbury's management office in Germany Tatiana Prutean (2121754)   International Business Communications (LCBB6001)  </vt:lpstr>
      <vt:lpstr>Main content </vt:lpstr>
      <vt:lpstr>Introduction  </vt:lpstr>
      <vt:lpstr>  </vt:lpstr>
      <vt:lpstr>Презентация PowerPoint</vt:lpstr>
      <vt:lpstr>Factors that  the UK and Germany consider important in their approach to business </vt:lpstr>
      <vt:lpstr> </vt:lpstr>
      <vt:lpstr>Cultural sensitivity in Germany</vt:lpstr>
      <vt:lpstr>Cultural sensitivity in Germany</vt:lpstr>
      <vt:lpstr>Hofstede cultural Dimensions: UK and Germany</vt:lpstr>
      <vt:lpstr>Hofstede cultural Dimensions: UK and Germany</vt:lpstr>
      <vt:lpstr>Recommendations </vt:lpstr>
      <vt:lpstr>Conclusion </vt:lpstr>
      <vt:lpstr>References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Tatiana Prutean</cp:lastModifiedBy>
  <cp:revision>49</cp:revision>
  <dcterms:created xsi:type="dcterms:W3CDTF">2015-04-14T15:21:28Z</dcterms:created>
  <dcterms:modified xsi:type="dcterms:W3CDTF">2024-04-04T19:58:18Z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