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8"/>
  </p:notesMasterIdLst>
  <p:sldIdLst>
    <p:sldId id="256" r:id="rId2"/>
    <p:sldId id="259" r:id="rId3"/>
    <p:sldId id="260" r:id="rId4"/>
    <p:sldId id="271" r:id="rId5"/>
    <p:sldId id="261" r:id="rId6"/>
    <p:sldId id="267" r:id="rId7"/>
    <p:sldId id="263" r:id="rId8"/>
    <p:sldId id="264" r:id="rId9"/>
    <p:sldId id="265" r:id="rId10"/>
    <p:sldId id="266" r:id="rId11"/>
    <p:sldId id="268" r:id="rId12"/>
    <p:sldId id="270" r:id="rId13"/>
    <p:sldId id="272" r:id="rId14"/>
    <p:sldId id="273" r:id="rId15"/>
    <p:sldId id="269" r:id="rId16"/>
    <p:sldId id="27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24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E011E5-5742-4840-9DA3-F51158D9AEF6}" type="datetimeFigureOut">
              <a:rPr lang="en-US" smtClean="0"/>
              <a:pPr/>
              <a:t>2/20/2019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BF02AA-FE4E-46F3-AC83-334528D7F1FE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BF02AA-FE4E-46F3-AC83-334528D7F1FE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6B91E-57FA-4208-8CB9-EFCBF01A9AB9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348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16442C-D427-4A1E-B9D7-DE408E4BAE62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0683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716A7-4366-4670-A2F0-E80AD82B820F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880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7B0AE0-4E76-4FDB-BD16-D61254A8DDC4}" type="datetime1">
              <a:rPr lang="en-US" smtClean="0"/>
              <a:t>2/20/2019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23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ADE9A-1455-4551-8F9F-57FA4E7D0935}" type="datetime1">
              <a:rPr lang="en-US" smtClean="0"/>
              <a:t>2/20/2019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394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46B09-95B4-4510-A640-B7B2F2286D18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298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925A4-A7C2-4375-95C7-F046CA72B0EC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114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F08E0-AC6A-4DFD-887D-36AD7ADDD6E0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909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54D71-5958-4A9D-944A-5A951C1CCA90}" type="datetime1">
              <a:rPr lang="en-US" smtClean="0"/>
              <a:t>2/20/2019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5134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BC521-00F4-40FA-9EB9-87C73C6EC12B}" type="datetime1">
              <a:rPr lang="en-US" smtClean="0"/>
              <a:t>2/20/2019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84826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FA9E50-CC3B-4C0F-BE70-8637389F28D6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75235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81A6C-0E2B-4AC0-91A0-37C013CBAEC9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92800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6ABBE-C1A0-4D6E-BD24-8386944AAFDA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52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4FDF2-ABB6-4078-A2A0-0C1E1F847C55}" type="datetime1">
              <a:rPr lang="en-US" smtClean="0"/>
              <a:t>2/20/2019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516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CE4676-1111-4679-9134-E616D3F7670A}" type="datetime1">
              <a:rPr lang="en-US" smtClean="0"/>
              <a:t>2/20/2019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1675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96352-3F47-4BF2-B436-98CD456C8E3E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07162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899606-D912-45E0-A546-B3EABEB92FBF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987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2E8DE82-D72A-4D44-9CD6-ED801C3D20AB}" type="datetime1">
              <a:rPr lang="en-US" smtClean="0"/>
              <a:t>2/20/2019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8C2F4-4719-460C-8F7D-80F77C0C10A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7116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hf hdr="0" ft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>
            <a:normAutofit/>
          </a:bodyPr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Critical Thinking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pic>
        <p:nvPicPr>
          <p:cNvPr id="4" name="Picture 3" descr="critical-thinking-questions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" y="2286000"/>
            <a:ext cx="3491935" cy="32766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191000" y="3048000"/>
            <a:ext cx="394531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“The important thing is not</a:t>
            </a:r>
          </a:p>
          <a:p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stop questioning.  Curiosity</a:t>
            </a:r>
          </a:p>
          <a:p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 its own reason for existing”</a:t>
            </a:r>
          </a:p>
          <a:p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- Albert Einstein</a:t>
            </a: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 in Your Life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36" y="1752600"/>
            <a:ext cx="6711654" cy="4195481"/>
          </a:xfrm>
        </p:spPr>
        <p:txBody>
          <a:bodyPr>
            <a:normAutofit fontScale="62500" lnSpcReduction="20000"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Life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constitutes a healthy diet?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investment is better for my family?  Why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lvl="1"/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Life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what ways can we improve our product?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the actions of our company affect others?  The environment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lvl="1"/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Life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are the main points of this text?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major should I choose…why</a:t>
            </a:r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</a:p>
          <a:p>
            <a:pPr lvl="1"/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Spiritual Life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these teachings apply to my life?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there contradictions in what is being said?</a:t>
            </a:r>
          </a:p>
          <a:p>
            <a:pPr lvl="1">
              <a:buNone/>
            </a:pPr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You Should Cultivate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00200"/>
            <a:ext cx="8229600" cy="4525963"/>
          </a:xfrm>
        </p:spPr>
        <p:txBody>
          <a:bodyPr>
            <a:normAutofit fontScale="62500" lnSpcReduction="20000"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Become an active learner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“Chase” answers. 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Actively seek out solutions.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 to the answer, don’t wait for it to come to you.</a:t>
            </a:r>
          </a:p>
          <a:p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Become open-minded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it possible that there are multiple correct answers?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 might be wrong.  Why? 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Try and approach problems from a different perspective.</a:t>
            </a:r>
          </a:p>
          <a:p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Separate Emotions from Facts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“Thinking” and “feeling” are not the same.</a:t>
            </a:r>
          </a:p>
          <a:p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Avoid Logical Fallacies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+ 2 = 5.  Incorrect.</a:t>
            </a:r>
          </a:p>
          <a:p>
            <a:endParaRPr lang="en-US" dirty="0"/>
          </a:p>
        </p:txBody>
      </p:sp>
      <p:pic>
        <p:nvPicPr>
          <p:cNvPr id="4" name="Picture 2" descr="C:\Program Files\Microsoft Office\MEDIA\CAGCAT10\j019581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24600" y="2133600"/>
            <a:ext cx="2469085" cy="4038600"/>
          </a:xfrm>
          <a:prstGeom prst="rect">
            <a:avLst/>
          </a:prstGeom>
          <a:noFill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Learning</a:t>
            </a:r>
            <a:endParaRPr lang="en-US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8200" y="1600200"/>
            <a:ext cx="4038600" cy="4525963"/>
          </a:xfrm>
        </p:spPr>
        <p:txBody>
          <a:bodyPr>
            <a:normAutofit fontScale="55000" lnSpcReduction="20000"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Attend class regularly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advantage of extra credit opportunities.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Participate in discussions.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Talk with your professors.</a:t>
            </a:r>
          </a:p>
          <a:p>
            <a:pPr lvl="1"/>
            <a:endParaRPr lang="en-US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 textbooks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notes and outline information.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Review notes and try to put them in your own words.</a:t>
            </a:r>
          </a:p>
          <a:p>
            <a:pPr marL="457207" lvl="1" indent="0">
              <a:buNone/>
            </a:pPr>
            <a:endParaRPr lang="en-US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the new information you have gathered, try it out and experiment with it.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it relevant?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does it mean?  </a:t>
            </a:r>
          </a:p>
          <a:p>
            <a:pPr lvl="1"/>
            <a:r>
              <a:rPr lang="en-US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the purpose of knowing the information?</a:t>
            </a:r>
          </a:p>
          <a:p>
            <a:pPr>
              <a:buNone/>
            </a:pPr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3" name="Picture 3" descr="C:\Program Files\Microsoft Office\MEDIA\CAGCAT10\j0234131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012" y="1905000"/>
            <a:ext cx="3511292" cy="3733799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Things to Keep in Mind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Keep an open mind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 perspective is yours.  Others have different perspectives.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is possible that you are “wrong” and that others are “right”.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 comfortable with being “wrong”.  Learn from it.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Consider many different viewpoints.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Accept a new explanation if it explains the evidence better and has fewer contradictions.</a:t>
            </a:r>
          </a:p>
          <a:p>
            <a:r>
              <a:rPr lang="en-US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Think before you act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Separate your feelings from the facts.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 I acting because of an emotional impulse, or because it is logical?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I believe something because of the logic behind it?</a:t>
            </a:r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Program Files\Microsoft Office\MEDIA\CAGCAT10\j0234687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87036" y="416671"/>
            <a:ext cx="2438400" cy="1436577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Avoid Logical Fallacies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710" y="1752600"/>
            <a:ext cx="6711654" cy="4195481"/>
          </a:xfrm>
        </p:spPr>
        <p:txBody>
          <a:bodyPr>
            <a:normAutofit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en-US" sz="24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logical fallacy</a:t>
            </a: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is a misunderstanding derived from faulty reasoning.</a:t>
            </a: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Avoid contradictions between answers.  </a:t>
            </a: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your best answer a logical answer?  Does it makes sense?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of a Logical Fallacy: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Hasty Generalization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Cutting people with a knife is a crime.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Surgeons cut people with knives.</a:t>
            </a:r>
          </a:p>
          <a:p>
            <a:pPr marL="1257300" lvl="2" indent="-342900">
              <a:buFont typeface="+mj-lt"/>
              <a:buAutoNum type="arabicPeriod"/>
            </a:pPr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Therefore surgeons are criminals.</a:t>
            </a:r>
          </a:p>
          <a:p>
            <a:pPr marL="1257300" lvl="2" indent="-342900">
              <a:buFont typeface="+mj-lt"/>
              <a:buAutoNum type="arabicPeriod"/>
            </a:pPr>
            <a:endParaRPr lang="en-US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>
              <a:buNone/>
            </a:pPr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wirichar\Local Settings\Temporary Internet Files\Content.IE5\XKF39UMM\MCj04325380000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62600" y="3657600"/>
            <a:ext cx="2590800" cy="2553252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48000" y="914400"/>
            <a:ext cx="4994103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You must be</a:t>
            </a:r>
          </a:p>
          <a:p>
            <a:pPr algn="r"/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willing to say,</a:t>
            </a:r>
          </a:p>
          <a:p>
            <a:pPr algn="r"/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“I don’t know.”</a:t>
            </a:r>
          </a:p>
          <a:p>
            <a:pPr algn="r"/>
            <a:endParaRPr lang="en-US" sz="4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then be willing to do something to change that.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wirichar\Local Settings\Temporary Internet Files\Content.IE5\XUXKEFKJ\MCj0441523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1600200"/>
            <a:ext cx="3276600" cy="3962400"/>
          </a:xfrm>
          <a:prstGeom prst="rect">
            <a:avLst/>
          </a:prstGeom>
          <a:noFill/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52600" y="1999833"/>
            <a:ext cx="6391493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 is </a:t>
            </a:r>
            <a:r>
              <a:rPr lang="en-US" sz="4400" u="sng" cap="sm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not</a:t>
            </a:r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driven by </a:t>
            </a:r>
            <a:r>
              <a:rPr lang="en-US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</a:t>
            </a:r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It </a:t>
            </a:r>
            <a:r>
              <a:rPr lang="en-US" sz="4400" u="sng" cap="small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driven by the </a:t>
            </a:r>
          </a:p>
          <a:p>
            <a:r>
              <a:rPr lang="en-US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that you ask.</a:t>
            </a:r>
            <a:endParaRPr lang="en-US" sz="4400" u="sng" cap="small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304800" y="238215"/>
            <a:ext cx="7055380" cy="1400530"/>
          </a:xfrm>
        </p:spPr>
        <p:txBody>
          <a:bodyPr/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Constantly Ask Questions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endParaRPr lang="en-US" sz="1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Why?</a:t>
            </a:r>
          </a:p>
          <a:p>
            <a:pPr lvl="1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the population increasing?  Is there an abundance of deer to hunt?</a:t>
            </a:r>
          </a:p>
          <a:p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What?</a:t>
            </a:r>
          </a:p>
          <a:p>
            <a:pPr lvl="1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effect is this increase having on the deer population?</a:t>
            </a:r>
          </a:p>
          <a:p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Where?</a:t>
            </a:r>
          </a:p>
          <a:p>
            <a:pPr lvl="1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is the population increasing?  Is it all over the Upper Peninsula, or just in isolated locations?</a:t>
            </a:r>
          </a:p>
          <a:p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Who?</a:t>
            </a:r>
          </a:p>
          <a:p>
            <a:pPr lvl="1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Who is affected by the increase in the population of cougars?  Are the hunters affected?  The wolves?</a:t>
            </a:r>
          </a:p>
          <a:p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When?</a:t>
            </a:r>
          </a:p>
          <a:p>
            <a:pPr lvl="1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 did this increase begin occurring?  How long will the increase continue?</a:t>
            </a:r>
          </a:p>
          <a:p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How?</a:t>
            </a:r>
          </a:p>
          <a:p>
            <a:pPr lvl="1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we stabilize the cougar population?</a:t>
            </a:r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04800" y="938480"/>
            <a:ext cx="7162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example:  Suppose you have just read an article that says that </a:t>
            </a:r>
            <a:r>
              <a:rPr lang="en-US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cougar </a:t>
            </a:r>
            <a:r>
              <a:rPr lang="en-US" sz="2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population of the Upper Peninsula is increasing.</a:t>
            </a:r>
            <a:endParaRPr lang="en-US" sz="20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 System, Part I</a:t>
            </a:r>
            <a:endParaRPr lang="en-US" sz="36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1219200"/>
            <a:ext cx="4038600" cy="5257800"/>
          </a:xfrm>
        </p:spPr>
        <p:txBody>
          <a:bodyPr>
            <a:normAutofit fontScale="77500" lnSpcReduction="20000"/>
          </a:bodyPr>
          <a:lstStyle/>
          <a:p>
            <a:r>
              <a:rPr lang="en-US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Reorganize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 the topic, issues, and main points.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Paraphrase.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Summarize.</a:t>
            </a:r>
          </a:p>
          <a:p>
            <a:pPr lvl="1">
              <a:buNone/>
            </a:pPr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Understand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Put concepts into your own words.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Relate the information to what you already know.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Restate the information.</a:t>
            </a:r>
          </a:p>
          <a:p>
            <a:pPr lvl="1">
              <a:buNone/>
            </a:pPr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Hypothesize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 an interpretation of the information based on your understanding of it.</a:t>
            </a:r>
          </a:p>
          <a:p>
            <a:pPr lvl="1"/>
            <a:r>
              <a:rPr lang="en-US" sz="19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interpretation will then be analyzed logically.</a:t>
            </a:r>
          </a:p>
          <a:p>
            <a:pPr lvl="1"/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endParaRPr lang="en-US" sz="1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 descr="C:\Program Files\Microsoft Office\MEDIA\CAGCAT10\j0299125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5341172" y="3253809"/>
            <a:ext cx="1100081" cy="1804533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762000"/>
            <a:ext cx="7055380" cy="842682"/>
          </a:xfrm>
        </p:spPr>
        <p:txBody>
          <a:bodyPr/>
          <a:lstStyle/>
          <a:p>
            <a:r>
              <a:rPr lang="en-US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Problem Solving System, Part II</a:t>
            </a:r>
            <a:endParaRPr 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Analyze the information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Split the information into parts.</a:t>
            </a:r>
          </a:p>
          <a:p>
            <a:pPr lvl="2"/>
            <a:r>
              <a:rPr lang="en-US" sz="1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Figure out how the ideas are related or connected.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Ask questions:  Why?  What?  Where?  Who?  When?  How?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Compare and contrast the information.</a:t>
            </a:r>
          </a:p>
          <a:p>
            <a:pPr lvl="1">
              <a:buNone/>
            </a:pPr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Recombine information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Using your new understanding of the material, put the parts that you analyzed back together.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Think of a puzzle…can you put the pieces back together?  How do the pieces fit?</a:t>
            </a:r>
          </a:p>
          <a:p>
            <a:pPr lvl="1">
              <a:buNone/>
            </a:pPr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Check Hypothesis</a:t>
            </a:r>
          </a:p>
          <a:p>
            <a:pPr lvl="1"/>
            <a:r>
              <a:rPr lang="en-US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See if your new understanding agrees with your hypothesis.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343400"/>
          </a:xfrm>
        </p:spPr>
        <p:txBody>
          <a:bodyPr>
            <a:noAutofit/>
          </a:bodyPr>
          <a:lstStyle/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allows you to look at a subject or problem from six different points of view.</a:t>
            </a:r>
          </a:p>
          <a:p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is an excellent exercise to illustrate how critical thinking techniques can be put into practice.</a:t>
            </a:r>
          </a:p>
          <a:p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Look to the next slides.</a:t>
            </a:r>
          </a:p>
          <a:p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each of the six steps in order, and do them quickly.</a:t>
            </a:r>
            <a:endParaRPr lang="en-US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Method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4600" y="1600200"/>
            <a:ext cx="6324600" cy="4876800"/>
          </a:xfrm>
        </p:spPr>
        <p:txBody>
          <a:bodyPr>
            <a:normAutofit/>
          </a:bodyPr>
          <a:lstStyle/>
          <a:p>
            <a:pPr algn="r">
              <a:buNone/>
            </a:pPr>
            <a:r>
              <a:rPr lang="en-US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1:  Describe (3-5 min)</a:t>
            </a:r>
            <a:endParaRPr lang="en-US" sz="2000" dirty="0" smtClean="0"/>
          </a:p>
          <a:p>
            <a:pPr algn="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Write in detail about the subject.  What the subject looks like, feels like, etc.</a:t>
            </a:r>
          </a:p>
          <a:p>
            <a:pPr lvl="1" algn="r"/>
            <a:endParaRPr lang="en-US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en-US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2:  Compare/Contrast (3-5 min)</a:t>
            </a:r>
            <a:endParaRPr lang="en-US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similar to your subject?  How are they similar?</a:t>
            </a:r>
          </a:p>
          <a:p>
            <a:pPr algn="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does your subject differ?</a:t>
            </a: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>
              <a:buNone/>
            </a:pPr>
            <a:r>
              <a:rPr lang="en-US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3:  Associate (3-5 min)</a:t>
            </a:r>
            <a:endParaRPr lang="en-US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Relate the subject to some of your memories.</a:t>
            </a:r>
          </a:p>
          <a:p>
            <a:pPr algn="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comes to mind when you think of the subject?</a:t>
            </a:r>
          </a:p>
          <a:p>
            <a:pPr algn="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 side of the cube should be very personal.</a:t>
            </a: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r"/>
            <a:endParaRPr lang="en-US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Documents and Settings\wirichar\Local Settings\Temporary Internet Files\Content.IE5\R6R8B7IG\MCj0339790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4703" y="2571944"/>
            <a:ext cx="2449905" cy="3186360"/>
          </a:xfrm>
          <a:prstGeom prst="rect">
            <a:avLst/>
          </a:prstGeom>
          <a:noFill/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Cubing Method, cont’d.</a:t>
            </a:r>
            <a:endParaRPr 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 txBox="1">
            <a:spLocks noGrp="1"/>
          </p:cNvSpPr>
          <p:nvPr>
            <p:ph idx="1"/>
          </p:nvPr>
        </p:nvSpPr>
        <p:spPr>
          <a:xfrm>
            <a:off x="508156" y="1128226"/>
            <a:ext cx="7162800" cy="5729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US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4:  Analyze (3-5 min)</a:t>
            </a:r>
            <a:endParaRPr lang="en-US" sz="22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Break the subject down into parts, and explain the significance of each.</a:t>
            </a: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 the meaning of the topic.</a:t>
            </a:r>
          </a:p>
          <a:p>
            <a:pPr lvl="1"/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5:  Apply (3-5 min)</a:t>
            </a:r>
            <a:endParaRPr lang="en-US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you use the subject?</a:t>
            </a: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 there any way to apply this subject?</a:t>
            </a:r>
          </a:p>
          <a:p>
            <a:pPr>
              <a:buNone/>
            </a:pP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en-US" sz="2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Step 6:  Argue (5 min)</a:t>
            </a:r>
            <a:endParaRPr lang="en-US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Take both sides of the subject.</a:t>
            </a: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Argue for the subject.</a:t>
            </a: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Argue against the subject.</a:t>
            </a: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Remember to keep an open mind. </a:t>
            </a:r>
          </a:p>
          <a:p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is this subject important?</a:t>
            </a:r>
          </a:p>
        </p:txBody>
      </p:sp>
      <p:pic>
        <p:nvPicPr>
          <p:cNvPr id="2050" name="Picture 2" descr="C:\Documents and Settings\wirichar\Local Settings\Temporary Internet Files\Content.IE5\R6R8B7IG\MCDD01732_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00" y="1828800"/>
            <a:ext cx="1219200" cy="4334931"/>
          </a:xfrm>
          <a:prstGeom prst="rect">
            <a:avLst/>
          </a:prstGeom>
          <a:noFill/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Critical Thinking Key Words</a:t>
            </a:r>
            <a:endParaRPr lang="en-US" sz="3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371600" y="2438400"/>
            <a:ext cx="3505200" cy="3951288"/>
          </a:xfrm>
        </p:spPr>
        <p:txBody>
          <a:bodyPr>
            <a:noAutofit/>
          </a:bodyPr>
          <a:lstStyle/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Explain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Compare and Contrast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Critique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Evaluate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Describe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Enumerate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Illustrate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4"/>
          </p:nvPr>
        </p:nvSpPr>
        <p:spPr>
          <a:xfrm>
            <a:off x="5029200" y="2562305"/>
            <a:ext cx="2362200" cy="3951288"/>
          </a:xfrm>
        </p:spPr>
        <p:txBody>
          <a:bodyPr/>
          <a:lstStyle/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Interpret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Justify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Summarize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Trace</a:t>
            </a:r>
          </a:p>
          <a:p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Synthesize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81000" y="1161775"/>
            <a:ext cx="76962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Ideally you should always be thinking critically, however, </a:t>
            </a:r>
          </a:p>
          <a:p>
            <a:pPr algn="ctr"/>
            <a:r>
              <a:rPr lang="en-US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following words will identify when critical thinking is required.  These types of words require COMPREHENSION AND UNDERSTANDING, not simple MEMORIZATION.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/>
          <p:cNvSpPr txBox="1">
            <a:spLocks/>
          </p:cNvSpPr>
          <p:nvPr/>
        </p:nvSpPr>
        <p:spPr>
          <a:xfrm>
            <a:off x="533400" y="1600200"/>
            <a:ext cx="8229600" cy="4495800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Use the techniques found in this presentation to develop your own strategies for critical thinking.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Tailor the concepts to fit your needs.  There is no “one size fits all” approach, and every technique may not work for each of your courses.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Create the “this size fits you” approach to developing your critical thinking.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US" sz="2400" b="0" i="0" strike="noStrike" kern="1200" cap="none" spc="0" normalizeH="0" baseline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How</a:t>
            </a:r>
            <a:r>
              <a:rPr kumimoji="0" lang="en-US" sz="2400" b="0" i="0" strike="noStrike" kern="1200" cap="none" spc="0" normalizeH="0" noProof="0" dirty="0" smtClean="0">
                <a:ln>
                  <a:noFill/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you apply the concepts to your coursework is your decision.</a:t>
            </a:r>
            <a:endParaRPr kumimoji="0" lang="en-US" sz="2400" b="0" i="0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Title 6"/>
          <p:cNvSpPr txBox="1">
            <a:spLocks/>
          </p:cNvSpPr>
          <p:nvPr/>
        </p:nvSpPr>
        <p:spPr>
          <a:xfrm>
            <a:off x="228600" y="381000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Some Final Tips…</a:t>
            </a:r>
            <a:endParaRPr kumimoji="0" lang="en-US" sz="4400" b="0" i="0" strike="noStrike" kern="1200" cap="none" spc="0" normalizeH="0" baseline="0" noProof="0" dirty="0">
              <a:ln>
                <a:noFill/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B8C2F4-4719-460C-8F7D-80F77C0C10A2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1719</TotalTime>
  <Words>1151</Words>
  <Application>Microsoft Office PowerPoint</Application>
  <PresentationFormat>On-screen Show (4:3)</PresentationFormat>
  <Paragraphs>218</Paragraphs>
  <Slides>16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Black</vt:lpstr>
      <vt:lpstr>Calibri</vt:lpstr>
      <vt:lpstr>Century Gothic</vt:lpstr>
      <vt:lpstr>Wingdings 3</vt:lpstr>
      <vt:lpstr>Ion</vt:lpstr>
      <vt:lpstr>Critical Thinking</vt:lpstr>
      <vt:lpstr>Critical Thinking in Your Life</vt:lpstr>
      <vt:lpstr>Skills You Should Cultivate</vt:lpstr>
      <vt:lpstr>Active Learning</vt:lpstr>
      <vt:lpstr>Things to Keep in Mind</vt:lpstr>
      <vt:lpstr>Avoid Logical Fallacies</vt:lpstr>
      <vt:lpstr>PowerPoint Presentation</vt:lpstr>
      <vt:lpstr>PowerPoint Presentation</vt:lpstr>
      <vt:lpstr>Constantly Ask Questions</vt:lpstr>
      <vt:lpstr>Problem Solving System, Part I</vt:lpstr>
      <vt:lpstr>Problem Solving System, Part II</vt:lpstr>
      <vt:lpstr>Cubing</vt:lpstr>
      <vt:lpstr>Cubing Method</vt:lpstr>
      <vt:lpstr>Cubing Method, cont’d.</vt:lpstr>
      <vt:lpstr>Critical Thinking Key Words</vt:lpstr>
      <vt:lpstr>PowerPoint Presentation</vt:lpstr>
    </vt:vector>
  </TitlesOfParts>
  <Company>Northern Michigan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creator>Registered User</dc:creator>
  <cp:lastModifiedBy>John Lang</cp:lastModifiedBy>
  <cp:revision>77</cp:revision>
  <dcterms:created xsi:type="dcterms:W3CDTF">2010-02-09T19:16:09Z</dcterms:created>
  <dcterms:modified xsi:type="dcterms:W3CDTF">2019-02-20T16:52:09Z</dcterms:modified>
</cp:coreProperties>
</file>