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20"/>
  </p:notesMasterIdLst>
  <p:sldIdLst>
    <p:sldId id="256" r:id="rId2"/>
    <p:sldId id="257" r:id="rId3"/>
    <p:sldId id="282" r:id="rId4"/>
    <p:sldId id="289" r:id="rId5"/>
    <p:sldId id="283" r:id="rId6"/>
    <p:sldId id="284" r:id="rId7"/>
    <p:sldId id="290" r:id="rId8"/>
    <p:sldId id="292" r:id="rId9"/>
    <p:sldId id="291" r:id="rId10"/>
    <p:sldId id="259" r:id="rId11"/>
    <p:sldId id="286" r:id="rId12"/>
    <p:sldId id="293" r:id="rId13"/>
    <p:sldId id="294" r:id="rId14"/>
    <p:sldId id="295" r:id="rId15"/>
    <p:sldId id="296" r:id="rId16"/>
    <p:sldId id="297" r:id="rId17"/>
    <p:sldId id="298" r:id="rId18"/>
    <p:sldId id="299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44DB5C-4B11-4381-9B74-673928F1B2DB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4F4E44-11CC-4C43-B768-C7DC586918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641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F4E44-11CC-4C43-B768-C7DC586918A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517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1491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050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2804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1318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1120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1371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84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585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22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0942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29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942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equalityhumanrights.com/en/advice-and-guidance/your-rights-under-equality-act-2010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F77632-1A0C-4B9F-829B-226E68A78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DCFC27-6BCE-42B6-8372-070EA07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0A3A8-6D6B-6741-A0D4-4BCD4AFCF7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6424" y="4460798"/>
            <a:ext cx="8637073" cy="558063"/>
          </a:xfrm>
        </p:spPr>
        <p:txBody>
          <a:bodyPr>
            <a:noAutofit/>
          </a:bodyPr>
          <a:lstStyle/>
          <a:p>
            <a:pPr algn="ctr"/>
            <a:br>
              <a:rPr lang="en-GB" sz="3800" dirty="0"/>
            </a:br>
            <a:r>
              <a:rPr lang="en-GB" sz="3800" dirty="0"/>
              <a:t> communication SKILLS</a:t>
            </a:r>
            <a:br>
              <a:rPr lang="en-GB" sz="3800" dirty="0"/>
            </a:br>
            <a:endParaRPr lang="en-US" sz="3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C1F7E-DAC0-29BA-2AD7-17EE771DB4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6425" y="5029495"/>
            <a:ext cx="8637072" cy="429072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1600" dirty="0"/>
              <a:t>BMNS4004</a:t>
            </a:r>
            <a:endParaRPr lang="en-US" sz="160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6A4B1E0-284C-4A01-8141-A24D2B8EE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F82046CE-87C5-4670-A404-6AB453F5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224BAD7-5931-4CA6-BB58-0CBCFCFA6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>
            <a:extLst>
              <a:ext uri="{FF2B5EF4-FFF2-40B4-BE49-F238E27FC236}">
                <a16:creationId xmlns:a16="http://schemas.microsoft.com/office/drawing/2014/main" id="{6E7A7B75-287A-3CDB-D7C7-9EBA5BF32F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076" y="-11430"/>
            <a:ext cx="5777847" cy="3854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285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19"/>
            <a:ext cx="9491588" cy="1049235"/>
          </a:xfrm>
        </p:spPr>
        <p:txBody>
          <a:bodyPr/>
          <a:lstStyle/>
          <a:p>
            <a:pPr algn="ctr"/>
            <a:r>
              <a:rPr lang="en-GB" dirty="0"/>
              <a:t>Week 2 - agenda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D00A-F6B1-C8FB-5F39-AFFCA0983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746250"/>
            <a:ext cx="9603275" cy="4307231"/>
          </a:xfrm>
        </p:spPr>
        <p:txBody>
          <a:bodyPr>
            <a:noAutofit/>
          </a:bodyPr>
          <a:lstStyle/>
          <a:p>
            <a:r>
              <a:rPr lang="en-GB" sz="3200" dirty="0"/>
              <a:t>We have discussed the - Essay writing skills</a:t>
            </a:r>
          </a:p>
          <a:p>
            <a:r>
              <a:rPr lang="en-GB" sz="3200" dirty="0"/>
              <a:t>What is good communication vs bad communication?</a:t>
            </a:r>
          </a:p>
          <a:p>
            <a:r>
              <a:rPr lang="en-GB" sz="3200" dirty="0"/>
              <a:t>What are the barriers to communicating?</a:t>
            </a:r>
          </a:p>
          <a:p>
            <a:r>
              <a:rPr lang="en-GB" sz="3200" dirty="0"/>
              <a:t>Equalities Act 2010</a:t>
            </a:r>
          </a:p>
          <a:p>
            <a:r>
              <a:rPr lang="en-GB" sz="3200" dirty="0"/>
              <a:t>What is active listening?</a:t>
            </a:r>
          </a:p>
          <a:p>
            <a:r>
              <a:rPr lang="en-GB" sz="3200" dirty="0"/>
              <a:t>Listening exercise 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92819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endParaRPr lang="en-US" sz="3200" dirty="0"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3574EF-3FAE-9ACB-EBA8-118790763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000" dirty="0"/>
              <a:t>Ineffective communication among </a:t>
            </a:r>
          </a:p>
          <a:p>
            <a:pPr marL="0" indent="0" algn="ctr">
              <a:buNone/>
            </a:pPr>
            <a:r>
              <a:rPr lang="en-GB" sz="4000" dirty="0"/>
              <a:t>healthcare professionals is one of the </a:t>
            </a:r>
          </a:p>
          <a:p>
            <a:pPr marL="0" indent="0" algn="ctr">
              <a:buNone/>
            </a:pPr>
            <a:r>
              <a:rPr lang="en-GB" sz="4000" dirty="0"/>
              <a:t>leading causes of patient harm</a:t>
            </a:r>
          </a:p>
          <a:p>
            <a:pPr marL="0" indent="0" algn="r">
              <a:buNone/>
            </a:pPr>
            <a:endParaRPr lang="en-GB" sz="2400" dirty="0"/>
          </a:p>
          <a:p>
            <a:pPr marL="0" indent="0" algn="r">
              <a:buNone/>
            </a:pPr>
            <a:r>
              <a:rPr lang="en-GB" sz="2400" dirty="0"/>
              <a:t>Sign Up to Safety, NHS England (2019)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96247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endParaRPr lang="en-US" sz="3200" dirty="0"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3574EF-3FAE-9ACB-EBA8-118790763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000" dirty="0"/>
              <a:t>Communication failure leads to increase in harm, length of stay, resources used, </a:t>
            </a:r>
          </a:p>
          <a:p>
            <a:pPr marL="0" indent="0" algn="ctr">
              <a:buNone/>
            </a:pPr>
            <a:r>
              <a:rPr lang="en-GB" sz="4000" dirty="0"/>
              <a:t>as well as reducing staff morale</a:t>
            </a:r>
          </a:p>
          <a:p>
            <a:pPr marL="0" indent="0" algn="ctr">
              <a:buNone/>
            </a:pPr>
            <a:r>
              <a:rPr lang="en-GB" sz="4000" dirty="0"/>
              <a:t> </a:t>
            </a:r>
          </a:p>
          <a:p>
            <a:pPr marL="0" indent="0" algn="r">
              <a:buNone/>
            </a:pPr>
            <a:r>
              <a:rPr lang="en-GB" sz="2600" dirty="0"/>
              <a:t>Sign Up to Safety, NHS England (2019)</a:t>
            </a:r>
          </a:p>
        </p:txBody>
      </p:sp>
    </p:spTree>
    <p:extLst>
      <p:ext uri="{BB962C8B-B14F-4D97-AF65-F5344CB8AC3E}">
        <p14:creationId xmlns:p14="http://schemas.microsoft.com/office/powerpoint/2010/main" val="3019651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Effective communication is essential </a:t>
            </a:r>
            <a:br>
              <a:rPr lang="en-GB" dirty="0"/>
            </a:br>
            <a:r>
              <a:rPr lang="en-GB" dirty="0"/>
              <a:t>in health care settings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D00A-F6B1-C8FB-5F39-AFFCA0983B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329" y="2041841"/>
            <a:ext cx="5918669" cy="363082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We are going to look at the specifics of effective communication , starting with:</a:t>
            </a:r>
          </a:p>
          <a:p>
            <a:r>
              <a:rPr lang="en-GB" sz="4000" dirty="0"/>
              <a:t>What are examples of bad communication?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7F8BDCD-A5BF-80F4-74ED-D05909D265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77341" y="2190749"/>
            <a:ext cx="5036246" cy="2982974"/>
          </a:xfrm>
        </p:spPr>
      </p:pic>
    </p:spTree>
    <p:extLst>
      <p:ext uri="{BB962C8B-B14F-4D97-AF65-F5344CB8AC3E}">
        <p14:creationId xmlns:p14="http://schemas.microsoft.com/office/powerpoint/2010/main" val="3641953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Examples of bad communications: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D00A-F6B1-C8FB-5F39-AFFCA0983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8730" y="1853754"/>
            <a:ext cx="9933020" cy="4048274"/>
          </a:xfrm>
        </p:spPr>
        <p:txBody>
          <a:bodyPr>
            <a:noAutofit/>
          </a:bodyPr>
          <a:lstStyle/>
          <a:p>
            <a:r>
              <a:rPr lang="en-GB" sz="2500" dirty="0"/>
              <a:t>Not listening </a:t>
            </a:r>
          </a:p>
          <a:p>
            <a:r>
              <a:rPr lang="en-GB" sz="2500" dirty="0"/>
              <a:t>Closed off body language</a:t>
            </a:r>
          </a:p>
          <a:p>
            <a:r>
              <a:rPr lang="en-GB" sz="2500" dirty="0"/>
              <a:t>Tone of voice (condescending, yelling, sarcasm)</a:t>
            </a:r>
          </a:p>
          <a:p>
            <a:r>
              <a:rPr lang="en-GB" sz="2500" dirty="0"/>
              <a:t>Talking over someone</a:t>
            </a:r>
          </a:p>
          <a:p>
            <a:r>
              <a:rPr lang="en-GB" sz="2500" dirty="0"/>
              <a:t>Interrupting</a:t>
            </a:r>
          </a:p>
          <a:p>
            <a:r>
              <a:rPr lang="en-GB" sz="2500" dirty="0"/>
              <a:t>No eye contact</a:t>
            </a:r>
          </a:p>
          <a:p>
            <a:r>
              <a:rPr lang="en-GB" sz="2500" dirty="0"/>
              <a:t>Negative non-verbal behaviour (eye rolling, silent treatment, aggression)</a:t>
            </a:r>
          </a:p>
        </p:txBody>
      </p:sp>
    </p:spTree>
    <p:extLst>
      <p:ext uri="{BB962C8B-B14F-4D97-AF65-F5344CB8AC3E}">
        <p14:creationId xmlns:p14="http://schemas.microsoft.com/office/powerpoint/2010/main" val="3569461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Examples of good communications: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D00A-F6B1-C8FB-5F39-AFFCA0983B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9217" y="1725083"/>
            <a:ext cx="4643266" cy="4623039"/>
          </a:xfrm>
        </p:spPr>
        <p:txBody>
          <a:bodyPr>
            <a:noAutofit/>
          </a:bodyPr>
          <a:lstStyle/>
          <a:p>
            <a:r>
              <a:rPr lang="en-GB" sz="2500" dirty="0"/>
              <a:t>Showing respect </a:t>
            </a:r>
          </a:p>
          <a:p>
            <a:r>
              <a:rPr lang="en-GB" sz="2500" dirty="0"/>
              <a:t>Active listening</a:t>
            </a:r>
          </a:p>
          <a:p>
            <a:r>
              <a:rPr lang="en-GB" sz="2500" dirty="0"/>
              <a:t>Open posture (SOLER)</a:t>
            </a:r>
          </a:p>
          <a:p>
            <a:r>
              <a:rPr lang="en-GB" sz="2500" dirty="0"/>
              <a:t>Friendly “non-verbals”</a:t>
            </a:r>
          </a:p>
          <a:p>
            <a:r>
              <a:rPr lang="en-GB" sz="2500" dirty="0"/>
              <a:t>Use of silence when the other person is speaking</a:t>
            </a:r>
          </a:p>
          <a:p>
            <a:r>
              <a:rPr lang="en-GB" sz="2500" dirty="0"/>
              <a:t>Eye contact</a:t>
            </a:r>
          </a:p>
          <a:p>
            <a:r>
              <a:rPr lang="en-GB" sz="2500" dirty="0"/>
              <a:t>Being clear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C747A03E-7E60-1E76-8BA1-2EC7BDB605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34621" y="2010878"/>
            <a:ext cx="5392919" cy="3595279"/>
          </a:xfrm>
        </p:spPr>
      </p:pic>
    </p:spTree>
    <p:extLst>
      <p:ext uri="{BB962C8B-B14F-4D97-AF65-F5344CB8AC3E}">
        <p14:creationId xmlns:p14="http://schemas.microsoft.com/office/powerpoint/2010/main" val="3541178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B977B-381F-8CDC-0531-D22681092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do we listen?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ED2CA-637B-2A62-C032-91BD396534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100" dirty="0"/>
              <a:t>To obtain information</a:t>
            </a:r>
          </a:p>
          <a:p>
            <a:r>
              <a:rPr lang="en-GB" sz="4100" dirty="0"/>
              <a:t>To understand</a:t>
            </a:r>
          </a:p>
          <a:p>
            <a:r>
              <a:rPr lang="en-GB" sz="4100" dirty="0"/>
              <a:t>For enjoyment and connection</a:t>
            </a:r>
          </a:p>
          <a:p>
            <a:r>
              <a:rPr lang="en-GB" sz="4100" dirty="0"/>
              <a:t>To learn</a:t>
            </a:r>
          </a:p>
        </p:txBody>
      </p:sp>
    </p:spTree>
    <p:extLst>
      <p:ext uri="{BB962C8B-B14F-4D97-AF65-F5344CB8AC3E}">
        <p14:creationId xmlns:p14="http://schemas.microsoft.com/office/powerpoint/2010/main" val="11174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Active listening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893754" cy="3450613"/>
          </a:xfrm>
        </p:spPr>
        <p:txBody>
          <a:bodyPr>
            <a:noAutofit/>
          </a:bodyPr>
          <a:lstStyle/>
          <a:p>
            <a:r>
              <a:rPr lang="en-GB" sz="2600" dirty="0"/>
              <a:t>“The art of mindfully hearing and attempting to comprehend the meaning of words spoken by another in a conversation or speech”</a:t>
            </a:r>
          </a:p>
          <a:p>
            <a:endParaRPr lang="en-GB" sz="800" dirty="0"/>
          </a:p>
          <a:p>
            <a:r>
              <a:rPr lang="en-GB" sz="2600" dirty="0"/>
              <a:t>“Requires the listener to fully concentrate, understand and respond.”</a:t>
            </a:r>
          </a:p>
          <a:p>
            <a:endParaRPr lang="en-GB" sz="800" dirty="0"/>
          </a:p>
          <a:p>
            <a:r>
              <a:rPr lang="en-GB" sz="2600" dirty="0"/>
              <a:t>“You hear the complete message being spoken rather than just passively hearing the message of the speaker.”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2769751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F30A5-4A0E-0ED2-4211-26787D280BD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92792" y="105833"/>
            <a:ext cx="9604375" cy="1716618"/>
          </a:xfrm>
        </p:spPr>
        <p:txBody>
          <a:bodyPr/>
          <a:lstStyle/>
          <a:p>
            <a:pPr algn="ctr"/>
            <a:r>
              <a:rPr lang="en-GB" dirty="0"/>
              <a:t>What is active listening?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D36B985-50BD-BE56-444D-DF89B4874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4649" y="619068"/>
            <a:ext cx="6620933" cy="540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733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F30A5-4A0E-0ED2-4211-26787D280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Activity: practice listening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D00C4-C703-8D39-AC23-9D8931727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5533421" cy="375218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Either sit in pairs or a group of 3 – </a:t>
            </a:r>
            <a:r>
              <a:rPr lang="en-GB" b="1" dirty="0"/>
              <a:t>back to back</a:t>
            </a:r>
          </a:p>
          <a:p>
            <a:pPr>
              <a:lnSpc>
                <a:spcPct val="110000"/>
              </a:lnSpc>
            </a:pPr>
            <a:r>
              <a:rPr lang="en-GB" dirty="0"/>
              <a:t>The first person will draw a picture on paper</a:t>
            </a:r>
          </a:p>
          <a:p>
            <a:pPr>
              <a:lnSpc>
                <a:spcPct val="110000"/>
              </a:lnSpc>
            </a:pPr>
            <a:r>
              <a:rPr lang="en-GB" dirty="0"/>
              <a:t>That person will then </a:t>
            </a:r>
            <a:r>
              <a:rPr lang="en-GB" b="1" dirty="0"/>
              <a:t>describe in detail</a:t>
            </a:r>
            <a:r>
              <a:rPr lang="en-GB" dirty="0"/>
              <a:t> their drawing to the second person and that person will draw it.</a:t>
            </a:r>
          </a:p>
          <a:p>
            <a:pPr>
              <a:lnSpc>
                <a:spcPct val="110000"/>
              </a:lnSpc>
            </a:pPr>
            <a:r>
              <a:rPr lang="en-GB" dirty="0"/>
              <a:t>The second person will ask questions. The first person will give clues</a:t>
            </a:r>
          </a:p>
          <a:p>
            <a:pPr>
              <a:lnSpc>
                <a:spcPct val="110000"/>
              </a:lnSpc>
            </a:pPr>
            <a:r>
              <a:rPr lang="en-GB" dirty="0"/>
              <a:t>Be mindful of noise so everyone can hear each other</a:t>
            </a:r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EF7A753-F77E-45A1-3049-AC0C108849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0" y="2015734"/>
            <a:ext cx="4616204" cy="345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047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 discrimination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600" dirty="0"/>
              <a:t>Discrimination is often the underlying cause behind lack of inclusion.</a:t>
            </a:r>
          </a:p>
          <a:p>
            <a:r>
              <a:rPr lang="en-GB" sz="2600" dirty="0"/>
              <a:t>It means treating a person or group unfairly because of particular characteristics such as:</a:t>
            </a:r>
          </a:p>
          <a:p>
            <a:pPr marL="0" indent="0">
              <a:buNone/>
            </a:pPr>
            <a:endParaRPr lang="en-GB" sz="100" dirty="0"/>
          </a:p>
          <a:p>
            <a:pPr lvl="1">
              <a:buFont typeface="Wingdings" pitchFamily="2" charset="2"/>
              <a:buChar char="v"/>
            </a:pPr>
            <a:r>
              <a:rPr lang="en-GB" sz="2900" dirty="0"/>
              <a:t>Gender </a:t>
            </a:r>
          </a:p>
          <a:p>
            <a:pPr lvl="1">
              <a:buFont typeface="Wingdings" pitchFamily="2" charset="2"/>
              <a:buChar char="v"/>
            </a:pPr>
            <a:r>
              <a:rPr lang="en-GB" sz="2900" dirty="0"/>
              <a:t>Disability</a:t>
            </a:r>
          </a:p>
          <a:p>
            <a:pPr lvl="1">
              <a:buFont typeface="Wingdings" pitchFamily="2" charset="2"/>
              <a:buChar char="v"/>
            </a:pPr>
            <a:r>
              <a:rPr lang="en-GB" sz="2900" dirty="0"/>
              <a:t>Age</a:t>
            </a:r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919496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 discrimination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1">
              <a:buFont typeface="Wingdings" pitchFamily="2" charset="2"/>
              <a:buChar char="v"/>
            </a:pPr>
            <a:r>
              <a:rPr lang="en-GB" sz="2800" dirty="0"/>
              <a:t>Ethnic origin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Skin colour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Nationality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Sexuality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Religious belief/non-belief</a:t>
            </a:r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42417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 discrimination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10137171" cy="4199727"/>
          </a:xfrm>
        </p:spPr>
        <p:txBody>
          <a:bodyPr>
            <a:noAutofit/>
          </a:bodyPr>
          <a:lstStyle/>
          <a:p>
            <a:r>
              <a:rPr lang="en-GB" sz="2600" dirty="0"/>
              <a:t>This usually results in negative consequences for the person or group:</a:t>
            </a:r>
          </a:p>
          <a:p>
            <a:pPr marL="0" indent="0">
              <a:buNone/>
            </a:pPr>
            <a:endParaRPr lang="en-GB" sz="800" dirty="0"/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Reducing their opportunities </a:t>
            </a:r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Excluding them from communities</a:t>
            </a:r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Restricting their ability to contribute to society, and</a:t>
            </a:r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Live their preferred life</a:t>
            </a:r>
            <a:r>
              <a:rPr lang="en-GB" sz="2800" dirty="0"/>
              <a:t> </a:t>
            </a:r>
          </a:p>
          <a:p>
            <a:pPr marL="457200" lvl="1" indent="0">
              <a:buNone/>
            </a:pPr>
            <a:endParaRPr lang="en-GB" sz="800" dirty="0"/>
          </a:p>
          <a:p>
            <a:r>
              <a:rPr lang="en-GB" sz="2600" dirty="0"/>
              <a:t>Discrimination has been described as “putting prejudices into practice”</a:t>
            </a:r>
          </a:p>
          <a:p>
            <a:pPr lvl="1">
              <a:buFont typeface="Wingdings" pitchFamily="2" charset="2"/>
              <a:buChar char="v"/>
            </a:pP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386282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 discrimination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10137171" cy="4199727"/>
          </a:xfrm>
        </p:spPr>
        <p:txBody>
          <a:bodyPr>
            <a:noAutofit/>
          </a:bodyPr>
          <a:lstStyle/>
          <a:p>
            <a:r>
              <a:rPr lang="en-GB" sz="2600" dirty="0"/>
              <a:t>People can suffer discrimination from individuals who abuse or insult them.  But entire organisations – including those in health services – can also discriminate against people (usually unintentionally) by,  for instance: </a:t>
            </a:r>
          </a:p>
          <a:p>
            <a:pPr marL="0" indent="0">
              <a:buNone/>
            </a:pPr>
            <a:endParaRPr lang="en-GB" sz="800" dirty="0"/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Having signs that are not appropriate for sight-impaired people</a:t>
            </a:r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Printing patient information leaflets in only one language</a:t>
            </a:r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Discriminating against women by making it difficult for mothers to attend appointments by giving them times outside school hours</a:t>
            </a: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866153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 discrimination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10137171" cy="4199727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800" dirty="0"/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Neglecting to recognise the needs of people with dementia or a learning disability, by offering brief time with staff at appointments </a:t>
            </a:r>
          </a:p>
          <a:p>
            <a:r>
              <a:rPr lang="en-GB" sz="2900" dirty="0"/>
              <a:t>Discrimination isn’t just offensive – it’s also illegal.</a:t>
            </a:r>
          </a:p>
          <a:p>
            <a:endParaRPr lang="en-GB" sz="2900" dirty="0"/>
          </a:p>
          <a:p>
            <a:endParaRPr lang="en-GB" sz="2900" dirty="0"/>
          </a:p>
          <a:p>
            <a:pPr lvl="1">
              <a:buFont typeface="Wingdings" pitchFamily="2" charset="2"/>
              <a:buChar char="v"/>
            </a:pP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084855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Equality act 2010: </a:t>
            </a:r>
            <a:br>
              <a:rPr lang="en-GB" dirty="0"/>
            </a:br>
            <a:r>
              <a:rPr lang="en-GB" dirty="0"/>
              <a:t>nine protected characteristics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6884" y="2000296"/>
            <a:ext cx="4645152" cy="344859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800" dirty="0"/>
              <a:t>Age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Disability 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Gender reassignment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Marriage and civil partnership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Pregnancy and maternity</a:t>
            </a:r>
          </a:p>
          <a:p>
            <a:pPr>
              <a:buFont typeface="Wingdings" pitchFamily="2" charset="2"/>
              <a:buChar char="§"/>
            </a:pPr>
            <a:endParaRPr lang="en-GB" sz="3100" dirty="0"/>
          </a:p>
          <a:p>
            <a:endParaRPr lang="en-GB" sz="2900" dirty="0"/>
          </a:p>
          <a:p>
            <a:endParaRPr lang="en-GB" sz="2900" dirty="0"/>
          </a:p>
          <a:p>
            <a:pPr lvl="1">
              <a:buFont typeface="Wingdings" pitchFamily="2" charset="2"/>
              <a:buChar char="v"/>
            </a:pP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31126-D244-1AD2-05A3-398188351F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6117" y="2084918"/>
            <a:ext cx="4645152" cy="382058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sz="2800" dirty="0"/>
              <a:t>Race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Religion or belief 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Sex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Sexual orientation</a:t>
            </a:r>
          </a:p>
          <a:p>
            <a:pPr marL="0" indent="0">
              <a:buNone/>
            </a:pPr>
            <a:r>
              <a:rPr lang="en-GB" sz="2800" dirty="0">
                <a:hlinkClick r:id="rId2"/>
              </a:rPr>
              <a:t>https://</a:t>
            </a:r>
            <a:r>
              <a:rPr lang="en-GB" sz="2800" dirty="0" err="1">
                <a:hlinkClick r:id="rId2"/>
              </a:rPr>
              <a:t>equalityhumanrights.com</a:t>
            </a:r>
            <a:r>
              <a:rPr lang="en-GB" sz="2800" dirty="0">
                <a:hlinkClick r:id="rId2"/>
              </a:rPr>
              <a:t>/en/advice-and-guidance/your-rights-under-equality-act-2010</a:t>
            </a:r>
            <a:endParaRPr lang="en-GB" sz="2800" dirty="0"/>
          </a:p>
          <a:p>
            <a:pPr>
              <a:buFont typeface="Wingdings" pitchFamily="2" charset="2"/>
              <a:buChar char="§"/>
            </a:pPr>
            <a:endParaRPr lang="en-GB" sz="3100" dirty="0"/>
          </a:p>
          <a:p>
            <a:endParaRPr lang="en-GB" sz="2900" dirty="0"/>
          </a:p>
          <a:p>
            <a:endParaRPr lang="en-GB" sz="2900" dirty="0"/>
          </a:p>
          <a:p>
            <a:pPr lvl="1">
              <a:buFont typeface="Wingdings" pitchFamily="2" charset="2"/>
              <a:buChar char="v"/>
            </a:pP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32151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46B05-7DFD-B4C8-08E0-1B0A78E61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826092-BCAB-1598-8916-0CDABBB71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78733212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589</Words>
  <Application>Microsoft Office PowerPoint</Application>
  <PresentationFormat>Widescreen</PresentationFormat>
  <Paragraphs>112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Gill Sans MT</vt:lpstr>
      <vt:lpstr>Wingdings</vt:lpstr>
      <vt:lpstr>Gallery</vt:lpstr>
      <vt:lpstr>  communication SKILLS </vt:lpstr>
      <vt:lpstr>Week 2 - agenda </vt:lpstr>
      <vt:lpstr>PowerPoint Presentation</vt:lpstr>
      <vt:lpstr>PowerPoint Presentation</vt:lpstr>
      <vt:lpstr>Effective communication is essential  in health care settings</vt:lpstr>
      <vt:lpstr>Examples of bad communications:</vt:lpstr>
      <vt:lpstr>Examples of good communications:</vt:lpstr>
      <vt:lpstr>Why do we listen?  </vt:lpstr>
      <vt:lpstr>Active listening</vt:lpstr>
      <vt:lpstr>What is active listening?</vt:lpstr>
      <vt:lpstr>Activity: practice listening skills</vt:lpstr>
      <vt:lpstr>Non discrimination</vt:lpstr>
      <vt:lpstr>Non discrimination</vt:lpstr>
      <vt:lpstr>Non discrimination</vt:lpstr>
      <vt:lpstr>Non discrimination</vt:lpstr>
      <vt:lpstr>Non discrimination</vt:lpstr>
      <vt:lpstr>Equality act 2010:  nine protected characteristics 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Core Conditions</dc:title>
  <dc:creator>Jenny Brown (2106914)</dc:creator>
  <cp:lastModifiedBy>Janet Howells-Johnson</cp:lastModifiedBy>
  <cp:revision>37</cp:revision>
  <dcterms:created xsi:type="dcterms:W3CDTF">2022-11-28T16:29:49Z</dcterms:created>
  <dcterms:modified xsi:type="dcterms:W3CDTF">2023-10-30T13:11:58Z</dcterms:modified>
</cp:coreProperties>
</file>