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8" r:id="rId2"/>
    <p:sldId id="274" r:id="rId3"/>
    <p:sldId id="289" r:id="rId4"/>
    <p:sldId id="301" r:id="rId5"/>
    <p:sldId id="291" r:id="rId6"/>
    <p:sldId id="290" r:id="rId7"/>
    <p:sldId id="296" r:id="rId8"/>
    <p:sldId id="292" r:id="rId9"/>
    <p:sldId id="299" r:id="rId10"/>
    <p:sldId id="303" r:id="rId11"/>
    <p:sldId id="295" r:id="rId12"/>
    <p:sldId id="286" r:id="rId13"/>
    <p:sldId id="305" r:id="rId14"/>
    <p:sldId id="304" r:id="rId15"/>
    <p:sldId id="287" r:id="rId16"/>
    <p:sldId id="302" r:id="rId17"/>
    <p:sldId id="28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90" autoAdjust="0"/>
    <p:restoredTop sz="89039" autoAdjust="0"/>
  </p:normalViewPr>
  <p:slideViewPr>
    <p:cSldViewPr>
      <p:cViewPr varScale="1">
        <p:scale>
          <a:sx n="97" d="100"/>
          <a:sy n="97" d="100"/>
        </p:scale>
        <p:origin x="462" y="78"/>
      </p:cViewPr>
      <p:guideLst>
        <p:guide orient="horz" pos="2160"/>
        <p:guide pos="2880"/>
      </p:guideLst>
    </p:cSldViewPr>
  </p:slideViewPr>
  <p:notesTextViewPr>
    <p:cViewPr>
      <p:scale>
        <a:sx n="400" d="100"/>
        <a:sy n="400" d="100"/>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DF069A-B00B-41E3-A3C1-0B43EDB0DD34}" type="datetimeFigureOut">
              <a:rPr lang="en-GB" smtClean="0"/>
              <a:t>10/01/2018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1143000" y="685800"/>
            <a:ext cx="4572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p>
        </p:txBody>
      </p:sp>
    </p:spTree>
    <p:extLst>
      <p:ext uri="{BB962C8B-B14F-4D97-AF65-F5344CB8AC3E}">
        <p14:creationId xmlns:p14="http://schemas.microsoft.com/office/powerpoint/2010/main" val="387248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Questions</a:t>
            </a:r>
            <a:r>
              <a:rPr lang="en-GB" baseline="0" dirty="0" smtClean="0"/>
              <a:t> to ask students – quite a lot of discussing here.</a:t>
            </a:r>
          </a:p>
          <a:p>
            <a:endParaRPr lang="en-GB" baseline="0" dirty="0" smtClean="0"/>
          </a:p>
          <a:p>
            <a:r>
              <a:rPr lang="en-GB" baseline="0" dirty="0" smtClean="0"/>
              <a:t>Encourage students to listen to each other and ask them to elaborate on their responses.</a:t>
            </a:r>
          </a:p>
          <a:p>
            <a:endParaRPr lang="en-GB" baseline="0" dirty="0" smtClean="0"/>
          </a:p>
          <a:p>
            <a:r>
              <a:rPr lang="en-GB" baseline="0" dirty="0" smtClean="0"/>
              <a:t>If they give contrasting responses, bring this to their attention (critique)!!</a:t>
            </a:r>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5873592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 students</a:t>
            </a:r>
            <a:r>
              <a:rPr lang="en-GB" baseline="0" dirty="0" smtClean="0"/>
              <a:t> agree?</a:t>
            </a:r>
          </a:p>
          <a:p>
            <a:endParaRPr lang="en-GB" baseline="0" dirty="0" smtClean="0"/>
          </a:p>
          <a:p>
            <a:r>
              <a:rPr lang="en-GB" baseline="0" dirty="0" smtClean="0"/>
              <a:t>What do they think of the use of the word ‘appropriate’ within the quotation?</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1658693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smtClean="0">
                <a:effectLst/>
              </a:rPr>
              <a:t>Before going on to discuss</a:t>
            </a:r>
            <a:r>
              <a:rPr lang="en-GB" b="0" baseline="0" dirty="0" smtClean="0">
                <a:effectLst/>
              </a:rPr>
              <a:t> differences in brain development, ask whether they think boys and girls are different….</a:t>
            </a:r>
            <a:endParaRPr lang="en-GB" b="0" dirty="0" smtClean="0">
              <a:effectLst/>
            </a:endParaRPr>
          </a:p>
          <a:p>
            <a:r>
              <a:rPr lang="en-GB" b="1" dirty="0" smtClean="0">
                <a:effectLst/>
              </a:rPr>
              <a:t>GIRL’S BRAIN</a:t>
            </a:r>
          </a:p>
          <a:p>
            <a:pPr marL="171450" indent="-171450">
              <a:buFont typeface="Arial" panose="020B0604020202020204" pitchFamily="34" charset="0"/>
              <a:buChar char="•"/>
            </a:pPr>
            <a:r>
              <a:rPr lang="en-GB" dirty="0" smtClean="0">
                <a:effectLst/>
              </a:rPr>
              <a:t>A girl's corpus callosum (the part</a:t>
            </a:r>
            <a:r>
              <a:rPr lang="en-GB" baseline="0" dirty="0" smtClean="0">
                <a:effectLst/>
              </a:rPr>
              <a:t> in between both </a:t>
            </a:r>
            <a:r>
              <a:rPr lang="en-GB" dirty="0" smtClean="0">
                <a:effectLst/>
              </a:rPr>
              <a:t>hemispheres) is, on average, larger than a boy's—up to 25% larger by adolescence. This enables more “cross talk” between hemispheres in the female brain.</a:t>
            </a:r>
          </a:p>
          <a:p>
            <a:pPr marL="171450" indent="-171450">
              <a:buFont typeface="Arial" panose="020B0604020202020204" pitchFamily="34" charset="0"/>
              <a:buChar char="•"/>
            </a:pPr>
            <a:r>
              <a:rPr lang="en-GB" dirty="0" smtClean="0">
                <a:effectLst/>
              </a:rPr>
              <a:t>Girls have, in general, stronger neural connectors in their temporal lobes than boys have. These connectors lead to more sensually detailed memory storage, better listening skills, and better discrimination among the various tones of voice. This leads, among other things, to greater use of detail in writing assignments.</a:t>
            </a:r>
          </a:p>
          <a:p>
            <a:pPr marL="171450" indent="-171450">
              <a:buFont typeface="Arial" panose="020B0604020202020204" pitchFamily="34" charset="0"/>
              <a:buChar char="•"/>
            </a:pPr>
            <a:r>
              <a:rPr lang="en-GB" dirty="0" smtClean="0">
                <a:effectLst/>
              </a:rPr>
              <a:t>The hippocampus (another memory storage area in the brain) is larger in girls than in boys, increasing girls' learning advantage, especially in the language arts.</a:t>
            </a:r>
          </a:p>
          <a:p>
            <a:pPr marL="171450" indent="-171450">
              <a:buFont typeface="Arial" panose="020B0604020202020204" pitchFamily="34" charset="0"/>
              <a:buChar char="•"/>
            </a:pPr>
            <a:r>
              <a:rPr lang="en-GB" dirty="0" smtClean="0">
                <a:effectLst/>
              </a:rPr>
              <a:t>Girls' prefrontal cortex is generally more active than boys' and develops at earlier ages. For this reason, girls tend to make fewer impulsive decisions than boys do. Girls have more serotonin in the bloodstream and the brain, which makes them biochemically less impulsive.</a:t>
            </a:r>
          </a:p>
          <a:p>
            <a:pPr marL="171450" indent="-171450">
              <a:buFont typeface="Arial" panose="020B0604020202020204" pitchFamily="34" charset="0"/>
              <a:buChar char="•"/>
            </a:pPr>
            <a:r>
              <a:rPr lang="en-GB" dirty="0" smtClean="0">
                <a:effectLst/>
              </a:rPr>
              <a:t>Girls generally use more cortical areas of their brains for verbal and emotive functioning. Boys tend to use more cortical areas of the brain for spatial and mechanical functioning (Moir &amp; </a:t>
            </a:r>
            <a:r>
              <a:rPr lang="en-GB" dirty="0" err="1" smtClean="0">
                <a:effectLst/>
              </a:rPr>
              <a:t>Jessel</a:t>
            </a:r>
            <a:r>
              <a:rPr lang="en-GB" dirty="0" smtClean="0">
                <a:effectLst/>
              </a:rPr>
              <a:t>, 1989; Rich, 2000).</a:t>
            </a:r>
          </a:p>
          <a:p>
            <a:pPr marL="171450" indent="-171450">
              <a:buFont typeface="Arial" panose="020B0604020202020204" pitchFamily="34" charset="0"/>
              <a:buChar char="•"/>
            </a:pPr>
            <a:endParaRPr lang="en-GB" dirty="0" smtClean="0">
              <a:effectLst/>
            </a:endParaRPr>
          </a:p>
          <a:p>
            <a:pPr marL="0" indent="0">
              <a:buFont typeface="Arial" panose="020B0604020202020204" pitchFamily="34" charset="0"/>
              <a:buNone/>
            </a:pPr>
            <a:r>
              <a:rPr lang="en-GB" b="1" dirty="0" smtClean="0">
                <a:effectLst/>
              </a:rPr>
              <a:t>BOY’S BRAIN</a:t>
            </a:r>
          </a:p>
          <a:p>
            <a:pPr marL="171450" indent="-171450">
              <a:buFont typeface="Arial" panose="020B0604020202020204" pitchFamily="34" charset="0"/>
              <a:buChar char="•"/>
            </a:pPr>
            <a:r>
              <a:rPr lang="en-GB" dirty="0" smtClean="0">
                <a:effectLst/>
              </a:rPr>
              <a:t>Because boys' brains have more cortical areas dedicated to spatial-mechanical functioning, males use, on average, half the brain space that females use for verbal-emotive functioning. The cortical trend toward spatial-mechanical functioning makes many boys want to move objects through space, like balls, model airplanes, or just their arms and legs. Most boys, although not all of them, will experience words and feelings differently than girls do (Blum, 1997; Moir &amp; </a:t>
            </a:r>
            <a:r>
              <a:rPr lang="en-GB" dirty="0" err="1" smtClean="0">
                <a:effectLst/>
              </a:rPr>
              <a:t>Jessel</a:t>
            </a:r>
            <a:r>
              <a:rPr lang="en-GB" dirty="0" smtClean="0">
                <a:effectLst/>
              </a:rPr>
              <a:t>, 1989).</a:t>
            </a:r>
          </a:p>
          <a:p>
            <a:pPr marL="171450" indent="-171450">
              <a:buFont typeface="Arial" panose="020B0604020202020204" pitchFamily="34" charset="0"/>
              <a:buChar char="•"/>
            </a:pPr>
            <a:r>
              <a:rPr lang="en-GB" dirty="0" smtClean="0">
                <a:effectLst/>
              </a:rPr>
              <a:t>Boys not only have less serotonin than girls have, but they also have less oxytocin, the primary human bonding chemical. This makes it more likely that they will be physically impulsive and less likely that they will </a:t>
            </a:r>
            <a:r>
              <a:rPr lang="en-GB" dirty="0" err="1" smtClean="0">
                <a:effectLst/>
              </a:rPr>
              <a:t>neurally</a:t>
            </a:r>
            <a:r>
              <a:rPr lang="en-GB" dirty="0" smtClean="0">
                <a:effectLst/>
              </a:rPr>
              <a:t> combat their natural impulsiveness to sit still and empathically chat with a friend (Moir &amp; </a:t>
            </a:r>
            <a:r>
              <a:rPr lang="en-GB" dirty="0" err="1" smtClean="0">
                <a:effectLst/>
              </a:rPr>
              <a:t>Jessel</a:t>
            </a:r>
            <a:r>
              <a:rPr lang="en-GB" dirty="0" smtClean="0">
                <a:effectLst/>
              </a:rPr>
              <a:t>, 1989; Taylor, 2002).</a:t>
            </a:r>
          </a:p>
          <a:p>
            <a:pPr marL="171450" indent="-171450">
              <a:buFont typeface="Arial" panose="020B0604020202020204" pitchFamily="34" charset="0"/>
              <a:buChar char="•"/>
            </a:pPr>
            <a:r>
              <a:rPr lang="en-GB" dirty="0" smtClean="0">
                <a:effectLst/>
              </a:rPr>
              <a:t>Boys lateralize brain activity. Their brains not only operate with less blood flow than girls' brains, but they are also structured to compartmentalize learning. Thus, girls tend to multitask better than boys do, with fewer attention span problems and greater ability to make quick transitions between lessons (Havers, 1995).</a:t>
            </a:r>
          </a:p>
          <a:p>
            <a:pPr marL="171450" indent="-171450">
              <a:buFont typeface="Arial" panose="020B0604020202020204" pitchFamily="34" charset="0"/>
              <a:buChar char="•"/>
            </a:pPr>
            <a:r>
              <a:rPr lang="en-GB" dirty="0" smtClean="0">
                <a:effectLst/>
              </a:rPr>
              <a:t>The male brain is set to renew, recharge, and reorient itself by entering what neurologists call a </a:t>
            </a:r>
            <a:r>
              <a:rPr lang="en-GB" i="1" dirty="0" smtClean="0">
                <a:effectLst/>
              </a:rPr>
              <a:t>rest state</a:t>
            </a:r>
            <a:r>
              <a:rPr lang="en-GB" dirty="0" smtClean="0">
                <a:effectLst/>
              </a:rPr>
              <a:t>. The boy in the back of the classroom whose eyes are drifting toward sleep has entered a neural rest state. It is predominantly boys who drift off without completing assignments, who stop taking notes and fall asleep during a lecture, or who tap pencils or otherwise fidget in hopes of keeping themselves awake and learning. Females tend to recharge and reorient neural focus without rest states. Thus, a girl can be bored with a lesson, but she will nonetheless keep her eyes open, take notes, and perform relatively well. This is especially true when the teacher uses more words to teach a lesson instead of being spatial and diagrammatic. The more words a teacher uses, the more likely boys are to “zone out,” or go into rest state. The male brain is better suited for symbols, abstractions, diagrams, pictures, and objects moving through space than for the monotony of words (</a:t>
            </a:r>
            <a:r>
              <a:rPr lang="en-GB" dirty="0" err="1" smtClean="0">
                <a:effectLst/>
              </a:rPr>
              <a:t>Gurian</a:t>
            </a:r>
            <a:r>
              <a:rPr lang="en-GB" dirty="0" smtClean="0">
                <a:effectLst/>
              </a:rPr>
              <a:t>, 2001).</a:t>
            </a:r>
          </a:p>
          <a:p>
            <a:pPr marL="0" indent="0">
              <a:buFont typeface="Arial" panose="020B0604020202020204" pitchFamily="34" charset="0"/>
              <a:buNone/>
            </a:pPr>
            <a:endParaRPr lang="en-GB" dirty="0" smtClean="0">
              <a:effectLst/>
            </a:endParaRPr>
          </a:p>
          <a:p>
            <a:endParaRPr lang="en-GB" dirty="0" smtClean="0">
              <a:effectLst/>
            </a:endParaRPr>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3263648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students</a:t>
            </a:r>
            <a:r>
              <a:rPr lang="en-GB" baseline="0" dirty="0" smtClean="0"/>
              <a:t> think of a particular theorist/s that this may relate to?</a:t>
            </a:r>
          </a:p>
          <a:p>
            <a:endParaRPr lang="en-GB" baseline="0" dirty="0" smtClean="0"/>
          </a:p>
          <a:p>
            <a:r>
              <a:rPr lang="en-GB" baseline="0" dirty="0" smtClean="0"/>
              <a:t>Ask them to think back to the Human Development module.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536198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Play the clip without the volume, allowing students to make up their own minds as to what is happening…</a:t>
            </a:r>
          </a:p>
          <a:p>
            <a:endParaRPr lang="en-GB" dirty="0" smtClean="0"/>
          </a:p>
          <a:p>
            <a:r>
              <a:rPr lang="en-GB" dirty="0" smtClean="0"/>
              <a:t>Ask them to</a:t>
            </a:r>
            <a:r>
              <a:rPr lang="en-GB" baseline="0" dirty="0" smtClean="0"/>
              <a:t> focus on gender roles.</a:t>
            </a:r>
          </a:p>
          <a:p>
            <a:endParaRPr lang="en-GB" baseline="0" dirty="0" smtClean="0"/>
          </a:p>
          <a:p>
            <a:r>
              <a:rPr lang="en-GB" baseline="0" dirty="0" smtClean="0"/>
              <a:t>Is it what they expected?</a:t>
            </a:r>
          </a:p>
          <a:p>
            <a:r>
              <a:rPr lang="en-GB" baseline="0" dirty="0" smtClean="0"/>
              <a:t>Any surprises?</a:t>
            </a:r>
          </a:p>
          <a:p>
            <a:endParaRPr lang="en-GB" baseline="0" dirty="0" smtClean="0"/>
          </a:p>
          <a:p>
            <a:r>
              <a:rPr lang="en-GB" baseline="0" dirty="0" smtClean="0"/>
              <a:t>Any links with theory?</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4097291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Refer back to the definition.</a:t>
            </a:r>
          </a:p>
          <a:p>
            <a:endParaRPr lang="en-GB" dirty="0" smtClean="0"/>
          </a:p>
          <a:p>
            <a:r>
              <a:rPr lang="en-GB" dirty="0" smtClean="0"/>
              <a:t>Boys</a:t>
            </a:r>
            <a:r>
              <a:rPr lang="en-GB" baseline="0" dirty="0" smtClean="0"/>
              <a:t> and girls are expected to behave according to the expectations of culture/society they live in – what do students think about this?</a:t>
            </a:r>
          </a:p>
          <a:p>
            <a:endParaRPr lang="en-GB" baseline="0" dirty="0" smtClean="0"/>
          </a:p>
          <a:p>
            <a:r>
              <a:rPr lang="en-GB" dirty="0" smtClean="0"/>
              <a:t>Gender schema theory states that children actively construct mental representations about that which defines males and females by observing individuals in the culture in which they live. Such schemas are incorporated into the child’s self concept, aid in the search and assimilation of subsequent information that the child deems schema-relevant, and are constantly changing as the child develops.</a:t>
            </a:r>
            <a:endParaRPr lang="en-GB" baseline="0" dirty="0" smtClean="0"/>
          </a:p>
          <a:p>
            <a:endParaRPr lang="en-GB" baseline="0" dirty="0" smtClean="0"/>
          </a:p>
          <a:p>
            <a:r>
              <a:rPr lang="en-GB" baseline="0" dirty="0" smtClean="0"/>
              <a:t>Do they understand meaning of ‘socialisation?’</a:t>
            </a:r>
          </a:p>
          <a:p>
            <a:r>
              <a:rPr lang="en-GB" dirty="0" smtClean="0"/>
              <a:t>‘Adoption of the behaviour patterns of the surrounding culture’</a:t>
            </a:r>
          </a:p>
          <a:p>
            <a:endParaRPr lang="en-GB" dirty="0" smtClean="0"/>
          </a:p>
          <a:p>
            <a:r>
              <a:rPr lang="en-GB" dirty="0" smtClean="0"/>
              <a:t>Do they agree with bullet</a:t>
            </a:r>
            <a:r>
              <a:rPr lang="en-GB" baseline="0" dirty="0" smtClean="0"/>
              <a:t> points 3 and 4?</a:t>
            </a:r>
          </a:p>
          <a:p>
            <a:r>
              <a:rPr lang="en-GB" baseline="0" dirty="0" smtClean="0"/>
              <a:t>What about ‘tomboys?’ What about boys who are sensitive?</a:t>
            </a:r>
          </a:p>
          <a:p>
            <a:endParaRPr lang="en-GB" baseline="0" dirty="0" smtClean="0"/>
          </a:p>
          <a:p>
            <a:r>
              <a:rPr lang="en-GB" baseline="0" dirty="0" smtClean="0"/>
              <a:t>Do students agree that children today are pressured to conform to society’s expectations? Why? Why not?</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3049701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Relate back to</a:t>
            </a:r>
            <a:r>
              <a:rPr lang="en-GB" baseline="0" dirty="0" smtClean="0"/>
              <a:t> brain development…</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1687077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Types of play – Many adults often reinforce gender stereotyping without</a:t>
            </a:r>
            <a:r>
              <a:rPr lang="en-GB" baseline="0" dirty="0" smtClean="0"/>
              <a:t> realising it as children play</a:t>
            </a:r>
            <a:r>
              <a:rPr lang="en-GB" dirty="0" smtClean="0"/>
              <a:t>. Consider how some adults may respond</a:t>
            </a:r>
            <a:r>
              <a:rPr lang="en-GB" baseline="0" dirty="0" smtClean="0"/>
              <a:t> when girls play with blocks/cars and boys when they play with dolls/in home corner.</a:t>
            </a:r>
          </a:p>
          <a:p>
            <a:endParaRPr lang="en-GB" baseline="0" dirty="0" smtClean="0"/>
          </a:p>
          <a:p>
            <a:r>
              <a:rPr lang="en-GB" baseline="0" dirty="0" smtClean="0"/>
              <a:t>Suggested that there is a link between early play experiences, home life and later educational attainment. </a:t>
            </a:r>
          </a:p>
          <a:p>
            <a:r>
              <a:rPr lang="en-GB" baseline="0" dirty="0" smtClean="0"/>
              <a:t>Considered important that young children have opportunities to play with number, computers – this is a strong predictor of later academic achievement when studying GCSEs.</a:t>
            </a:r>
          </a:p>
          <a:p>
            <a:endParaRPr lang="en-GB" baseline="0" dirty="0" smtClean="0"/>
          </a:p>
          <a:p>
            <a:r>
              <a:rPr lang="en-GB" baseline="0" dirty="0" smtClean="0"/>
              <a:t>Preschool experiences of a high quality have been proven to show significant better attainment in maths by the age of 6 years. By 11 years, boys show higher attainment in maths than girls. Why is this?</a:t>
            </a:r>
          </a:p>
          <a:p>
            <a:endParaRPr lang="en-GB" baseline="0" dirty="0" smtClean="0"/>
          </a:p>
          <a:p>
            <a:r>
              <a:rPr lang="en-GB" baseline="0" dirty="0" smtClean="0"/>
              <a:t>What does ‘high quality’ provision mean? </a:t>
            </a:r>
            <a:r>
              <a:rPr lang="en-GB" b="1" baseline="0" dirty="0" smtClean="0"/>
              <a:t>Students would benefit from reading Taggart, B., Sylva, K., </a:t>
            </a:r>
            <a:r>
              <a:rPr lang="en-GB" b="1" baseline="0" dirty="0" err="1" smtClean="0"/>
              <a:t>Melhuish</a:t>
            </a:r>
            <a:r>
              <a:rPr lang="en-GB" b="1" baseline="0" dirty="0" smtClean="0"/>
              <a:t>, E., Sammons, P. and </a:t>
            </a:r>
            <a:r>
              <a:rPr lang="en-GB" b="1" baseline="0" dirty="0" err="1" smtClean="0"/>
              <a:t>Siraj</a:t>
            </a:r>
            <a:r>
              <a:rPr lang="en-GB" b="1" baseline="0" dirty="0" smtClean="0"/>
              <a:t>, I., 2015. Effective pre-school, primary and secondary education project (EPPSE 3-16+): how pre-school influences children and young people's attainment and developmental outcomes over time. (page 19)</a:t>
            </a:r>
            <a:endParaRPr lang="en-GB" b="1" dirty="0" smtClean="0"/>
          </a:p>
          <a:p>
            <a:endParaRPr lang="en-GB" dirty="0" smtClean="0"/>
          </a:p>
          <a:p>
            <a:r>
              <a:rPr lang="en-GB" dirty="0" smtClean="0"/>
              <a:t>Subject choices – Secondary age boys</a:t>
            </a:r>
            <a:r>
              <a:rPr lang="en-GB" baseline="0" dirty="0" smtClean="0"/>
              <a:t> tend to choose </a:t>
            </a:r>
            <a:r>
              <a:rPr lang="en-GB" dirty="0" smtClean="0"/>
              <a:t>technical and science-oriented subjects, while secondary age girls typically choose caring, or arts/humanities/social sciences subjects. Traditionally, ‘the sciences’ have been seen as masculine and ‘the arts’ as feminine. The latter are constructed as lower-status than science subjects and as ‘soft’ and/or ‘easy’, compared to the sciences. So subjects more often pursued by boys are seen as more difficult and more important by society than those more commonly pursued by girls. </a:t>
            </a:r>
          </a:p>
          <a:p>
            <a:endParaRPr lang="en-GB" dirty="0" smtClean="0"/>
          </a:p>
          <a:p>
            <a:r>
              <a:rPr lang="en-GB" dirty="0" smtClean="0"/>
              <a:t>Could this be linked</a:t>
            </a:r>
            <a:r>
              <a:rPr lang="en-GB" baseline="0" dirty="0" smtClean="0"/>
              <a:t> to their earlier play experiences? E.g. adults’ attitudes towards girls playing with block = not many female builders? Adults’ attitudes towards boys playing with dolls; a</a:t>
            </a:r>
            <a:r>
              <a:rPr lang="en-GB" dirty="0" smtClean="0"/>
              <a:t>sk them to look around the room to see whether</a:t>
            </a:r>
            <a:r>
              <a:rPr lang="en-GB" baseline="0" dirty="0" smtClean="0"/>
              <a:t> they comment on gender differences within their groups.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10</a:t>
            </a:fld>
            <a:endParaRPr lang="en-GB"/>
          </a:p>
        </p:txBody>
      </p:sp>
    </p:spTree>
    <p:extLst>
      <p:ext uri="{BB962C8B-B14F-4D97-AF65-F5344CB8AC3E}">
        <p14:creationId xmlns:p14="http://schemas.microsoft.com/office/powerpoint/2010/main" val="4047368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opinions?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1002419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smtClean="0"/>
              <a:t>You can direct students to read these in own time.</a:t>
            </a:r>
          </a:p>
          <a:p>
            <a:r>
              <a:rPr lang="en-GB" sz="1000" dirty="0" smtClean="0"/>
              <a:t>If time</a:t>
            </a:r>
            <a:r>
              <a:rPr lang="en-GB" sz="1000" baseline="0" dirty="0" smtClean="0"/>
              <a:t> in lecture, show news items in lecture.</a:t>
            </a:r>
            <a:endParaRPr lang="en-GB" sz="1000" dirty="0"/>
          </a:p>
        </p:txBody>
      </p:sp>
      <p:sp>
        <p:nvSpPr>
          <p:cNvPr id="4" name="Slide Number Placeholder 3"/>
          <p:cNvSpPr>
            <a:spLocks noGrp="1"/>
          </p:cNvSpPr>
          <p:nvPr>
            <p:ph type="sldNum" sz="quarter" idx="10"/>
          </p:nvPr>
        </p:nvSpPr>
        <p:spPr/>
        <p:txBody>
          <a:bodyPr/>
          <a:lstStyle/>
          <a:p>
            <a:fld id="{9B39E918-88F5-4DC3-ADC2-D63BF93AAE5D}" type="slidenum">
              <a:rPr lang="en-GB" smtClean="0"/>
              <a:t>12</a:t>
            </a:fld>
            <a:endParaRPr lang="en-GB"/>
          </a:p>
        </p:txBody>
      </p:sp>
    </p:spTree>
    <p:extLst>
      <p:ext uri="{BB962C8B-B14F-4D97-AF65-F5344CB8AC3E}">
        <p14:creationId xmlns:p14="http://schemas.microsoft.com/office/powerpoint/2010/main" val="1851635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smtClean="0"/>
              <a:t>You can direct students to read these in own time.</a:t>
            </a:r>
          </a:p>
          <a:p>
            <a:r>
              <a:rPr lang="en-GB" sz="1000" dirty="0" smtClean="0"/>
              <a:t>If time</a:t>
            </a:r>
            <a:r>
              <a:rPr lang="en-GB" sz="1000" baseline="0" dirty="0" smtClean="0"/>
              <a:t> in lecture, show news items in lecture.</a:t>
            </a:r>
            <a:endParaRPr lang="en-GB" sz="1000" dirty="0"/>
          </a:p>
        </p:txBody>
      </p:sp>
      <p:sp>
        <p:nvSpPr>
          <p:cNvPr id="4" name="Slide Number Placeholder 3"/>
          <p:cNvSpPr>
            <a:spLocks noGrp="1"/>
          </p:cNvSpPr>
          <p:nvPr>
            <p:ph type="sldNum" sz="quarter" idx="10"/>
          </p:nvPr>
        </p:nvSpPr>
        <p:spPr/>
        <p:txBody>
          <a:bodyPr/>
          <a:lstStyle/>
          <a:p>
            <a:fld id="{9B39E918-88F5-4DC3-ADC2-D63BF93AAE5D}" type="slidenum">
              <a:rPr lang="en-GB" smtClean="0"/>
              <a:t>13</a:t>
            </a:fld>
            <a:endParaRPr lang="en-GB"/>
          </a:p>
        </p:txBody>
      </p:sp>
    </p:spTree>
    <p:extLst>
      <p:ext uri="{BB962C8B-B14F-4D97-AF65-F5344CB8AC3E}">
        <p14:creationId xmlns:p14="http://schemas.microsoft.com/office/powerpoint/2010/main" val="1147985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very useful and</a:t>
            </a:r>
            <a:r>
              <a:rPr lang="en-GB" baseline="0" dirty="0" smtClean="0"/>
              <a:t> interesting articles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10755881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41705610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4360188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fsyaDbq-fFI&amp;index=1&amp;list=PL7914115EB65911A5"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link.springer.com/article/10.1007/s11199-011-9996-2"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sciencedirect.com/science/article/pii/S0742051X1530025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researchgate.net/profile/Edward_Melhuish/publication/291970289_Pre-school_and_early_home_learning_effects_on_A-level_outcomes_Effective_Pre-school_Primary_Secondary_Education_Project_EPPSE/links/56aa188108aef6e05df445b7.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onlinelibrary.wiley.com/doi/10.1002/9781118663219.wbegss590/abstra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EAEE4005/C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EAEE4010/C</a:t>
            </a: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en-GB" altLang="cy-GB" sz="2800" dirty="0" smtClean="0">
                <a:solidFill>
                  <a:srgbClr val="FFFF00">
                    <a:lumMod val="20000"/>
                    <a:lumOff val="80000"/>
                  </a:srgbClr>
                </a:solidFill>
                <a:latin typeface="Lucida Sans" pitchFamily="34" charset="0"/>
                <a:ea typeface="+mn-ea"/>
                <a:cs typeface="+mn-cs"/>
              </a:rPr>
              <a:t>Y </a:t>
            </a:r>
            <a:r>
              <a:rPr lang="en-GB" altLang="cy-GB" sz="2800" dirty="0" err="1" smtClean="0">
                <a:solidFill>
                  <a:srgbClr val="FFFF00">
                    <a:lumMod val="20000"/>
                    <a:lumOff val="80000"/>
                  </a:srgbClr>
                </a:solidFill>
                <a:latin typeface="Lucida Sans" pitchFamily="34" charset="0"/>
                <a:ea typeface="+mn-ea"/>
                <a:cs typeface="+mn-cs"/>
              </a:rPr>
              <a:t>mathemategydd</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ifanc</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archwilio</a:t>
            </a:r>
            <a:r>
              <a:rPr lang="en-GB" altLang="cy-GB" sz="2800" dirty="0" smtClean="0">
                <a:solidFill>
                  <a:srgbClr val="FFFF00">
                    <a:lumMod val="20000"/>
                    <a:lumOff val="80000"/>
                  </a:srgbClr>
                </a:solidFill>
                <a:latin typeface="Lucida Sans" pitchFamily="34" charset="0"/>
                <a:ea typeface="+mn-ea"/>
                <a:cs typeface="+mn-cs"/>
              </a:rPr>
              <a:t> a </a:t>
            </a:r>
            <a:r>
              <a:rPr lang="en-GB" altLang="cy-GB" sz="2800" dirty="0" err="1" smtClean="0">
                <a:solidFill>
                  <a:srgbClr val="FFFF00">
                    <a:lumMod val="20000"/>
                    <a:lumOff val="80000"/>
                  </a:srgbClr>
                </a:solidFill>
                <a:latin typeface="Lucida Sans" pitchFamily="34" charset="0"/>
                <a:ea typeface="+mn-ea"/>
                <a:cs typeface="+mn-cs"/>
              </a:rPr>
              <a:t>datrys</a:t>
            </a:r>
            <a:r>
              <a:rPr lang="en-GB" altLang="cy-GB" sz="2800" dirty="0" smtClean="0">
                <a:solidFill>
                  <a:srgbClr val="FFFF00">
                    <a:lumMod val="20000"/>
                    <a:lumOff val="80000"/>
                  </a:srgbClr>
                </a:solidFill>
                <a:latin typeface="Lucida Sans" pitchFamily="34" charset="0"/>
                <a:ea typeface="+mn-ea"/>
                <a:cs typeface="+mn-cs"/>
              </a:rPr>
              <a:t> </a:t>
            </a:r>
            <a:r>
              <a:rPr lang="en-GB" altLang="cy-GB" sz="2800" dirty="0" err="1" smtClean="0">
                <a:solidFill>
                  <a:srgbClr val="FFFF00">
                    <a:lumMod val="20000"/>
                    <a:lumOff val="80000"/>
                  </a:srgbClr>
                </a:solidFill>
                <a:latin typeface="Lucida Sans" pitchFamily="34" charset="0"/>
                <a:ea typeface="+mn-ea"/>
                <a:cs typeface="+mn-cs"/>
              </a:rPr>
              <a:t>problemau</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r>
              <a:rPr lang="en-GB" altLang="cy-GB" sz="2800" i="1" dirty="0" smtClean="0">
                <a:solidFill>
                  <a:srgbClr val="FFFF00">
                    <a:lumMod val="20000"/>
                    <a:lumOff val="80000"/>
                  </a:srgbClr>
                </a:solidFill>
                <a:latin typeface="Lucida Sans" pitchFamily="34" charset="0"/>
                <a:ea typeface="+mn-ea"/>
                <a:cs typeface="+mn-cs"/>
              </a:rPr>
              <a:t>The young mathematician: exploration and problem solving</a:t>
            </a:r>
            <a:r>
              <a:rPr lang="cy-GB" altLang="cy-GB" sz="3200" dirty="0">
                <a:solidFill>
                  <a:prstClr val="black">
                    <a:tint val="75000"/>
                  </a:prstClr>
                </a:solidFill>
                <a:latin typeface="Lucida Sans" pitchFamily="34" charset="0"/>
                <a:ea typeface="+mn-ea"/>
                <a:cs typeface="+mn-cs"/>
              </a:rPr>
              <a:t/>
            </a:r>
            <a:br>
              <a:rPr lang="cy-GB" altLang="cy-GB" sz="3200" dirty="0">
                <a:solidFill>
                  <a:prstClr val="black">
                    <a:tint val="75000"/>
                  </a:prst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251520" y="3744614"/>
            <a:ext cx="8640960" cy="2348681"/>
          </a:xfrm>
        </p:spPr>
        <p:txBody>
          <a:bodyPr>
            <a:normAutofit/>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600" dirty="0" err="1" smtClean="0">
                <a:solidFill>
                  <a:schemeClr val="bg1"/>
                </a:solidFill>
                <a:latin typeface="Lucida Sans" pitchFamily="34" charset="0"/>
                <a:ea typeface="ＭＳ Ｐゴシック" pitchFamily="34" charset="-128"/>
              </a:rPr>
              <a:t>Darlith</a:t>
            </a:r>
            <a:r>
              <a:rPr lang="en-GB" altLang="cy-GB" sz="2600" dirty="0" smtClean="0">
                <a:solidFill>
                  <a:schemeClr val="bg1"/>
                </a:solidFill>
                <a:latin typeface="Lucida Sans" pitchFamily="34" charset="0"/>
                <a:ea typeface="ＭＳ Ｐゴシック" pitchFamily="34" charset="-128"/>
              </a:rPr>
              <a:t> 8 – </a:t>
            </a:r>
            <a:r>
              <a:rPr lang="en-GB" altLang="cy-GB" sz="2600" dirty="0" err="1" smtClean="0">
                <a:solidFill>
                  <a:schemeClr val="bg1"/>
                </a:solidFill>
                <a:latin typeface="Lucida Sans" pitchFamily="34" charset="0"/>
                <a:ea typeface="ＭＳ Ｐゴシック" pitchFamily="34" charset="-128"/>
              </a:rPr>
              <a:t>Rhywedd</a:t>
            </a:r>
            <a:r>
              <a:rPr lang="en-GB" altLang="cy-GB" sz="2600" dirty="0" smtClean="0">
                <a:solidFill>
                  <a:schemeClr val="bg1"/>
                </a:solidFill>
                <a:latin typeface="Lucida Sans" pitchFamily="34" charset="0"/>
                <a:ea typeface="ＭＳ Ｐゴシック" pitchFamily="34" charset="-128"/>
              </a:rPr>
              <a:t> a </a:t>
            </a:r>
            <a:r>
              <a:rPr lang="en-GB" altLang="cy-GB" sz="2600" dirty="0" err="1" smtClean="0">
                <a:solidFill>
                  <a:schemeClr val="bg1"/>
                </a:solidFill>
                <a:latin typeface="Lucida Sans" pitchFamily="34" charset="0"/>
                <a:ea typeface="ＭＳ Ｐゴシック" pitchFamily="34" charset="-128"/>
              </a:rPr>
              <a:t>Datblygiad</a:t>
            </a:r>
            <a:r>
              <a:rPr lang="en-GB" altLang="cy-GB" sz="2600" dirty="0" smtClean="0">
                <a:solidFill>
                  <a:schemeClr val="bg1"/>
                </a:solidFill>
                <a:latin typeface="Lucida Sans" pitchFamily="34" charset="0"/>
                <a:ea typeface="ＭＳ Ｐゴシック" pitchFamily="34" charset="-128"/>
              </a:rPr>
              <a:t> </a:t>
            </a:r>
            <a:r>
              <a:rPr lang="en-GB" altLang="cy-GB" sz="2600" dirty="0" err="1" smtClean="0">
                <a:solidFill>
                  <a:schemeClr val="bg1"/>
                </a:solidFill>
                <a:latin typeface="Lucida Sans" pitchFamily="34" charset="0"/>
                <a:ea typeface="ＭＳ Ｐゴシック" pitchFamily="34" charset="-128"/>
              </a:rPr>
              <a:t>Mathemategol</a:t>
            </a:r>
            <a:endParaRPr lang="en-GB" altLang="cy-GB" sz="2600" dirty="0" smtClean="0">
              <a:solidFill>
                <a:schemeClr val="bg1"/>
              </a:solidFill>
              <a:latin typeface="Lucida Sans" pitchFamily="34" charset="0"/>
              <a:ea typeface="ＭＳ Ｐゴシック" pitchFamily="34" charset="-128"/>
            </a:endParaRPr>
          </a:p>
          <a:p>
            <a:pPr algn="l"/>
            <a:r>
              <a:rPr lang="en-GB" altLang="cy-GB" sz="2600" i="1" dirty="0" smtClean="0">
                <a:solidFill>
                  <a:schemeClr val="bg1"/>
                </a:solidFill>
                <a:latin typeface="Lucida Sans" pitchFamily="34" charset="0"/>
                <a:ea typeface="ＭＳ Ｐゴシック" pitchFamily="34" charset="-128"/>
              </a:rPr>
              <a:t>Lecture 8 – Gender and Mathematical Development</a:t>
            </a:r>
            <a:r>
              <a:rPr lang="en-GB" altLang="cy-GB" sz="2600" dirty="0" smtClean="0">
                <a:solidFill>
                  <a:schemeClr val="bg1"/>
                </a:solidFill>
                <a:latin typeface="Lucida Sans" pitchFamily="34" charset="0"/>
                <a:ea typeface="ＭＳ Ｐゴシック" pitchFamily="34" charset="-128"/>
              </a:rPr>
              <a:t>                                                     </a:t>
            </a:r>
            <a:endParaRPr lang="cy-GB" altLang="cy-GB" sz="2600" dirty="0" smtClean="0">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600" dirty="0" err="1" smtClean="0">
                <a:latin typeface="Lucida Sans" panose="020B0602030504020204" pitchFamily="34" charset="0"/>
              </a:rPr>
              <a:t>Cynnwys</a:t>
            </a:r>
            <a:r>
              <a:rPr lang="en-GB" altLang="en-US" sz="3600" dirty="0" smtClean="0">
                <a:latin typeface="Lucida Sans" panose="020B0602030504020204" pitchFamily="34" charset="0"/>
              </a:rPr>
              <a:t> y </a:t>
            </a:r>
            <a:r>
              <a:rPr lang="en-GB" altLang="en-US" sz="3600" dirty="0" err="1" smtClean="0">
                <a:latin typeface="Lucida Sans" panose="020B0602030504020204" pitchFamily="34" charset="0"/>
              </a:rPr>
              <a:t>ddarlith</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Lecture content</a:t>
            </a:r>
          </a:p>
        </p:txBody>
      </p:sp>
      <p:sp>
        <p:nvSpPr>
          <p:cNvPr id="6147" name="Content Placeholder 2"/>
          <p:cNvSpPr>
            <a:spLocks noGrp="1"/>
          </p:cNvSpPr>
          <p:nvPr>
            <p:ph sz="half" idx="1"/>
          </p:nvPr>
        </p:nvSpPr>
        <p:spPr/>
        <p:txBody>
          <a:bodyPr>
            <a:normAutofit fontScale="92500" lnSpcReduction="20000"/>
          </a:bodyPr>
          <a:lstStyle/>
          <a:p>
            <a:r>
              <a:rPr lang="cy-GB" altLang="en-US" dirty="0" smtClean="0">
                <a:latin typeface="Lucida Sans" panose="020B0602030504020204" pitchFamily="34" charset="0"/>
              </a:rPr>
              <a:t>Diffinio rhywedd</a:t>
            </a:r>
          </a:p>
          <a:p>
            <a:r>
              <a:rPr lang="cy-GB" altLang="en-US" dirty="0" smtClean="0">
                <a:latin typeface="Lucida Sans" panose="020B0602030504020204" pitchFamily="34" charset="0"/>
              </a:rPr>
              <a:t>Yr ymennydd</a:t>
            </a:r>
          </a:p>
          <a:p>
            <a:r>
              <a:rPr lang="cy-GB" altLang="en-US" dirty="0" smtClean="0">
                <a:latin typeface="Lucida Sans" panose="020B0602030504020204" pitchFamily="34" charset="0"/>
              </a:rPr>
              <a:t>Datblygiad gwybyddol</a:t>
            </a:r>
          </a:p>
          <a:p>
            <a:r>
              <a:rPr lang="cy-GB" altLang="en-US" dirty="0" smtClean="0">
                <a:latin typeface="Lucida Sans" panose="020B0602030504020204" pitchFamily="34" charset="0"/>
              </a:rPr>
              <a:t>Damcaniaeth sgema rhywedd</a:t>
            </a:r>
          </a:p>
          <a:p>
            <a:r>
              <a:rPr lang="cy-GB" altLang="en-US" dirty="0" smtClean="0">
                <a:latin typeface="Lucida Sans" panose="020B0602030504020204" pitchFamily="34" charset="0"/>
              </a:rPr>
              <a:t>Agweddau a disgwyliadau ystrydebol</a:t>
            </a:r>
          </a:p>
          <a:p>
            <a:r>
              <a:rPr lang="cy-GB" altLang="en-US" dirty="0" smtClean="0">
                <a:latin typeface="Lucida Sans" panose="020B0602030504020204" pitchFamily="34" charset="0"/>
              </a:rPr>
              <a:t>Tasgau a darllen pellach</a:t>
            </a:r>
          </a:p>
          <a:p>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p:txBody>
          <a:bodyPr>
            <a:normAutofit fontScale="92500" lnSpcReduction="20000"/>
          </a:bodyPr>
          <a:lstStyle/>
          <a:p>
            <a:r>
              <a:rPr lang="en-GB" altLang="en-US" dirty="0" smtClean="0">
                <a:solidFill>
                  <a:srgbClr val="002060"/>
                </a:solidFill>
                <a:latin typeface="Lucida Sans" panose="020B0602030504020204" pitchFamily="34" charset="0"/>
              </a:rPr>
              <a:t>Definition of gender</a:t>
            </a:r>
          </a:p>
          <a:p>
            <a:r>
              <a:rPr lang="en-GB" altLang="en-US" dirty="0" smtClean="0">
                <a:solidFill>
                  <a:srgbClr val="002060"/>
                </a:solidFill>
                <a:latin typeface="Lucida Sans" panose="020B0602030504020204" pitchFamily="34" charset="0"/>
              </a:rPr>
              <a:t>The brain</a:t>
            </a:r>
          </a:p>
          <a:p>
            <a:r>
              <a:rPr lang="en-GB" altLang="en-US" dirty="0" smtClean="0">
                <a:solidFill>
                  <a:srgbClr val="002060"/>
                </a:solidFill>
                <a:latin typeface="Lucida Sans" panose="020B0602030504020204" pitchFamily="34" charset="0"/>
              </a:rPr>
              <a:t>Cognitive development</a:t>
            </a:r>
          </a:p>
          <a:p>
            <a:r>
              <a:rPr lang="en-GB" altLang="en-US" dirty="0" smtClean="0">
                <a:solidFill>
                  <a:srgbClr val="002060"/>
                </a:solidFill>
                <a:latin typeface="Lucida Sans" panose="020B0602030504020204" pitchFamily="34" charset="0"/>
              </a:rPr>
              <a:t>Gender schema theory</a:t>
            </a:r>
          </a:p>
          <a:p>
            <a:r>
              <a:rPr lang="en-GB" altLang="en-US" dirty="0" smtClean="0">
                <a:solidFill>
                  <a:srgbClr val="002060"/>
                </a:solidFill>
                <a:latin typeface="Lucida Sans" panose="020B0602030504020204" pitchFamily="34" charset="0"/>
              </a:rPr>
              <a:t>Stereotypical attitudes and expectations</a:t>
            </a:r>
          </a:p>
          <a:p>
            <a:r>
              <a:rPr lang="en-GB" altLang="en-US" dirty="0" smtClean="0">
                <a:solidFill>
                  <a:srgbClr val="002060"/>
                </a:solidFill>
                <a:latin typeface="Lucida Sans" panose="020B0602030504020204" pitchFamily="34" charset="0"/>
              </a:rPr>
              <a:t>Tasks and further reading</a:t>
            </a:r>
          </a:p>
        </p:txBody>
      </p:sp>
    </p:spTree>
    <p:extLst>
      <p:ext uri="{BB962C8B-B14F-4D97-AF65-F5344CB8AC3E}">
        <p14:creationId xmlns:p14="http://schemas.microsoft.com/office/powerpoint/2010/main" val="2168405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850106"/>
          </a:xfrm>
        </p:spPr>
        <p:txBody>
          <a:bodyPr>
            <a:normAutofit fontScale="90000"/>
          </a:bodyPr>
          <a:lstStyle/>
          <a:p>
            <a:r>
              <a:rPr lang="en-GB" altLang="en-US" dirty="0" smtClean="0"/>
              <a:t> </a:t>
            </a:r>
            <a:r>
              <a:rPr lang="en-GB" altLang="en-US" sz="3600" dirty="0" err="1" smtClean="0">
                <a:latin typeface="Lucida Sans" panose="020B0602030504020204" pitchFamily="34" charset="0"/>
              </a:rPr>
              <a:t>Diffinio</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rhywedd</a:t>
            </a:r>
            <a:r>
              <a:rPr lang="en-GB" altLang="en-US" sz="3600" dirty="0" smtClean="0">
                <a:latin typeface="Lucida Sans" panose="020B0602030504020204" pitchFamily="34" charset="0"/>
              </a:rPr>
              <a:t>’</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Defining ‘gender’</a:t>
            </a:r>
          </a:p>
        </p:txBody>
      </p:sp>
      <p:sp>
        <p:nvSpPr>
          <p:cNvPr id="6147" name="Content Placeholder 2"/>
          <p:cNvSpPr>
            <a:spLocks noGrp="1"/>
          </p:cNvSpPr>
          <p:nvPr>
            <p:ph sz="half" idx="1"/>
          </p:nvPr>
        </p:nvSpPr>
        <p:spPr>
          <a:xfrm>
            <a:off x="179512" y="1412776"/>
            <a:ext cx="4316288" cy="5112568"/>
          </a:xfrm>
        </p:spPr>
        <p:txBody>
          <a:bodyPr>
            <a:normAutofit fontScale="40000" lnSpcReduction="20000"/>
          </a:bodyPr>
          <a:lstStyle/>
          <a:p>
            <a:r>
              <a:rPr lang="cy-GB" altLang="en-US" sz="6000" dirty="0">
                <a:latin typeface="Lucida Sans" panose="020B0602030504020204" pitchFamily="34" charset="0"/>
              </a:rPr>
              <a:t>Beth mae'n ei olygu i fod yn fachgen neu'n ferch?</a:t>
            </a:r>
          </a:p>
          <a:p>
            <a:r>
              <a:rPr lang="cy-GB" altLang="en-US" sz="6000" dirty="0" smtClean="0">
                <a:latin typeface="Lucida Sans" panose="020B0602030504020204" pitchFamily="34" charset="0"/>
              </a:rPr>
              <a:t>Ydy bechgyn </a:t>
            </a:r>
            <a:r>
              <a:rPr lang="cy-GB" altLang="en-US" sz="6000" dirty="0">
                <a:latin typeface="Lucida Sans" panose="020B0602030504020204" pitchFamily="34" charset="0"/>
              </a:rPr>
              <a:t>a merched yn cael eu geni </a:t>
            </a:r>
            <a:r>
              <a:rPr lang="cy-GB" altLang="en-US" sz="6000" dirty="0" smtClean="0">
                <a:latin typeface="Lucida Sans" panose="020B0602030504020204" pitchFamily="34" charset="0"/>
              </a:rPr>
              <a:t>yn wahanol</a:t>
            </a:r>
            <a:r>
              <a:rPr lang="cy-GB" altLang="en-US" sz="6000" dirty="0">
                <a:latin typeface="Lucida Sans" panose="020B0602030504020204" pitchFamily="34" charset="0"/>
              </a:rPr>
              <a:t>?</a:t>
            </a:r>
          </a:p>
          <a:p>
            <a:r>
              <a:rPr lang="cy-GB" altLang="en-US" sz="6000" dirty="0" smtClean="0">
                <a:latin typeface="Lucida Sans" panose="020B0602030504020204" pitchFamily="34" charset="0"/>
              </a:rPr>
              <a:t>Ydy cymdeithas </a:t>
            </a:r>
            <a:r>
              <a:rPr lang="cy-GB" altLang="en-US" sz="6000" dirty="0">
                <a:latin typeface="Lucida Sans" panose="020B0602030504020204" pitchFamily="34" charset="0"/>
              </a:rPr>
              <a:t>yn siapio ein disgwyliadau?</a:t>
            </a:r>
          </a:p>
          <a:p>
            <a:r>
              <a:rPr lang="cy-GB" altLang="en-US" sz="6000" dirty="0" smtClean="0">
                <a:latin typeface="Lucida Sans" panose="020B0602030504020204" pitchFamily="34" charset="0"/>
              </a:rPr>
              <a:t>Ydy cymdeithas </a:t>
            </a:r>
            <a:r>
              <a:rPr lang="cy-GB" altLang="en-US" sz="6000" dirty="0">
                <a:latin typeface="Lucida Sans" panose="020B0602030504020204" pitchFamily="34" charset="0"/>
              </a:rPr>
              <a:t>yn siapio ein hymddygiad?</a:t>
            </a:r>
          </a:p>
          <a:p>
            <a:r>
              <a:rPr lang="cy-GB" altLang="en-US" sz="6000" dirty="0">
                <a:latin typeface="Lucida Sans" panose="020B0602030504020204" pitchFamily="34" charset="0"/>
              </a:rPr>
              <a:t>A </a:t>
            </a:r>
            <a:r>
              <a:rPr lang="cy-GB" altLang="en-US" sz="6000" dirty="0" smtClean="0">
                <a:latin typeface="Lucida Sans" panose="020B0602030504020204" pitchFamily="34" charset="0"/>
              </a:rPr>
              <a:t>yw ‘</a:t>
            </a:r>
            <a:r>
              <a:rPr lang="cy-GB" altLang="en-US" sz="6000" dirty="0" err="1" smtClean="0">
                <a:latin typeface="Lucida Sans" panose="020B0602030504020204" pitchFamily="34" charset="0"/>
              </a:rPr>
              <a:t>rhywedd’yn</a:t>
            </a:r>
            <a:r>
              <a:rPr lang="cy-GB" altLang="en-US" sz="6000" dirty="0" smtClean="0">
                <a:latin typeface="Lucida Sans" panose="020B0602030504020204" pitchFamily="34" charset="0"/>
              </a:rPr>
              <a:t> </a:t>
            </a:r>
            <a:r>
              <a:rPr lang="cy-GB" altLang="en-US" sz="6000" dirty="0">
                <a:latin typeface="Lucida Sans" panose="020B0602030504020204" pitchFamily="34" charset="0"/>
              </a:rPr>
              <a:t>golygu yr un peth heddiw ag oedd 20 mlynedd yn ôl?</a:t>
            </a:r>
            <a:endParaRPr lang="cy-GB" altLang="en-US" sz="6000" dirty="0" smtClean="0">
              <a:latin typeface="Lucida Sans" panose="020B0602030504020204" pitchFamily="34" charset="0"/>
            </a:endParaRPr>
          </a:p>
          <a:p>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a:xfrm>
            <a:off x="4648200" y="1412776"/>
            <a:ext cx="4388296" cy="4176465"/>
          </a:xfrm>
        </p:spPr>
        <p:txBody>
          <a:bodyPr>
            <a:noAutofit/>
          </a:bodyPr>
          <a:lstStyle/>
          <a:p>
            <a:r>
              <a:rPr lang="en-GB" altLang="en-US" sz="2300" dirty="0" smtClean="0">
                <a:solidFill>
                  <a:srgbClr val="002060"/>
                </a:solidFill>
                <a:latin typeface="Lucida Sans" panose="020B0602030504020204" pitchFamily="34" charset="0"/>
              </a:rPr>
              <a:t>What does it mean to be a boy or a girl?</a:t>
            </a:r>
          </a:p>
          <a:p>
            <a:r>
              <a:rPr lang="en-GB" altLang="en-US" sz="2300" dirty="0" smtClean="0">
                <a:solidFill>
                  <a:srgbClr val="002060"/>
                </a:solidFill>
                <a:latin typeface="Lucida Sans" panose="020B0602030504020204" pitchFamily="34" charset="0"/>
              </a:rPr>
              <a:t>Are boys and girls born differently?</a:t>
            </a:r>
          </a:p>
          <a:p>
            <a:r>
              <a:rPr lang="en-GB" altLang="en-US" sz="2300" dirty="0" smtClean="0">
                <a:solidFill>
                  <a:srgbClr val="002060"/>
                </a:solidFill>
                <a:latin typeface="Lucida Sans" panose="020B0602030504020204" pitchFamily="34" charset="0"/>
              </a:rPr>
              <a:t>Does society shape our expectations?</a:t>
            </a:r>
          </a:p>
          <a:p>
            <a:r>
              <a:rPr lang="en-GB" altLang="en-US" sz="2300" dirty="0" smtClean="0">
                <a:solidFill>
                  <a:srgbClr val="002060"/>
                </a:solidFill>
                <a:latin typeface="Lucida Sans" panose="020B0602030504020204" pitchFamily="34" charset="0"/>
              </a:rPr>
              <a:t>Does society shape our behaviours?</a:t>
            </a:r>
          </a:p>
          <a:p>
            <a:r>
              <a:rPr lang="en-GB" altLang="en-US" sz="2300" dirty="0" smtClean="0">
                <a:solidFill>
                  <a:srgbClr val="002060"/>
                </a:solidFill>
                <a:latin typeface="Lucida Sans" panose="020B0602030504020204" pitchFamily="34" charset="0"/>
              </a:rPr>
              <a:t>Does ‘gender’ mean the same thing today as it did 20 years ago?</a:t>
            </a:r>
          </a:p>
        </p:txBody>
      </p:sp>
    </p:spTree>
    <p:extLst>
      <p:ext uri="{BB962C8B-B14F-4D97-AF65-F5344CB8AC3E}">
        <p14:creationId xmlns:p14="http://schemas.microsoft.com/office/powerpoint/2010/main" val="4066640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600" dirty="0" err="1" smtClean="0">
                <a:latin typeface="Lucida Sans" panose="020B0602030504020204" pitchFamily="34" charset="0"/>
              </a:rPr>
              <a:t>Diffinio</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rhywedd</a:t>
            </a:r>
            <a:r>
              <a:rPr lang="en-GB" altLang="en-US" sz="3600" dirty="0" smtClean="0">
                <a:latin typeface="Lucida Sans" panose="020B0602030504020204" pitchFamily="34" charset="0"/>
              </a:rPr>
              <a:t>’</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Defining ‘gender’</a:t>
            </a:r>
          </a:p>
        </p:txBody>
      </p:sp>
      <p:sp>
        <p:nvSpPr>
          <p:cNvPr id="3" name="Content Placeholder 2"/>
          <p:cNvSpPr>
            <a:spLocks noGrp="1"/>
          </p:cNvSpPr>
          <p:nvPr>
            <p:ph idx="1"/>
          </p:nvPr>
        </p:nvSpPr>
        <p:spPr/>
        <p:txBody>
          <a:bodyPr/>
          <a:lstStyle/>
          <a:p>
            <a:pPr marL="0" indent="0" algn="just">
              <a:buNone/>
            </a:pPr>
            <a:r>
              <a:rPr lang="en-GB" dirty="0" smtClean="0">
                <a:latin typeface="Lucida Sans" panose="020B0602030504020204" pitchFamily="34" charset="0"/>
              </a:rPr>
              <a:t>‘’Gender’…is a socially constructed concept relating to roles, acceptable behaviour, and activities and attributes that a given society considers appropriate for men and women.’</a:t>
            </a:r>
          </a:p>
          <a:p>
            <a:pPr marL="0" indent="0" algn="just">
              <a:buNone/>
            </a:pPr>
            <a:endParaRPr lang="en-GB" dirty="0">
              <a:latin typeface="Lucida Sans" panose="020B0602030504020204" pitchFamily="34" charset="0"/>
            </a:endParaRPr>
          </a:p>
          <a:p>
            <a:pPr marL="0" indent="0" algn="r">
              <a:buNone/>
            </a:pPr>
            <a:r>
              <a:rPr lang="en-GB" sz="2000" dirty="0" smtClean="0">
                <a:latin typeface="Lucida Sans" panose="020B0602030504020204" pitchFamily="34" charset="0"/>
              </a:rPr>
              <a:t>(</a:t>
            </a:r>
            <a:r>
              <a:rPr lang="en-GB" sz="2000" dirty="0" err="1" smtClean="0">
                <a:latin typeface="Lucida Sans" panose="020B0602030504020204" pitchFamily="34" charset="0"/>
              </a:rPr>
              <a:t>Devarakonda</a:t>
            </a:r>
            <a:r>
              <a:rPr lang="en-GB" sz="2000" dirty="0" smtClean="0">
                <a:latin typeface="Lucida Sans" panose="020B0602030504020204" pitchFamily="34" charset="0"/>
              </a:rPr>
              <a:t>, 2014: 13).</a:t>
            </a:r>
            <a:endParaRPr lang="en-GB" sz="2000" dirty="0">
              <a:latin typeface="Lucida Sans" panose="020B0602030504020204" pitchFamily="34" charset="0"/>
            </a:endParaRPr>
          </a:p>
        </p:txBody>
      </p:sp>
    </p:spTree>
    <p:extLst>
      <p:ext uri="{BB962C8B-B14F-4D97-AF65-F5344CB8AC3E}">
        <p14:creationId xmlns:p14="http://schemas.microsoft.com/office/powerpoint/2010/main" val="2173790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600" dirty="0" err="1" smtClean="0">
                <a:latin typeface="Lucida Sans" panose="020B0602030504020204" pitchFamily="34" charset="0"/>
              </a:rPr>
              <a:t>Yr</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ymennydd</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The brain</a:t>
            </a:r>
          </a:p>
        </p:txBody>
      </p:sp>
      <p:sp>
        <p:nvSpPr>
          <p:cNvPr id="6147" name="Content Placeholder 2"/>
          <p:cNvSpPr>
            <a:spLocks noGrp="1"/>
          </p:cNvSpPr>
          <p:nvPr>
            <p:ph idx="1"/>
          </p:nvPr>
        </p:nvSpPr>
        <p:spPr/>
        <p:txBody>
          <a:bodyPr>
            <a:normAutofit/>
          </a:bodyPr>
          <a:lstStyle/>
          <a:p>
            <a:endParaRPr lang="cy-GB" altLang="en-US" sz="6200" dirty="0" smtClean="0">
              <a:latin typeface="Lucida Sans" panose="020B0602030504020204" pitchFamily="34" charset="0"/>
            </a:endParaRPr>
          </a:p>
          <a:p>
            <a:endParaRPr lang="cy-GB" altLang="en-US" sz="2000" dirty="0" smtClean="0">
              <a:latin typeface="Lucida Sans" panose="020B0602030504020204" pitchFamily="34" charset="0"/>
            </a:endParaRPr>
          </a:p>
        </p:txBody>
      </p:sp>
      <p:pic>
        <p:nvPicPr>
          <p:cNvPr id="2" name="Picture 1"/>
          <p:cNvPicPr>
            <a:picLocks noChangeAspect="1"/>
          </p:cNvPicPr>
          <p:nvPr/>
        </p:nvPicPr>
        <p:blipFill>
          <a:blip r:embed="rId3"/>
          <a:stretch>
            <a:fillRect/>
          </a:stretch>
        </p:blipFill>
        <p:spPr>
          <a:xfrm>
            <a:off x="53752" y="1408907"/>
            <a:ext cx="9036496" cy="4876800"/>
          </a:xfrm>
          <a:prstGeom prst="rect">
            <a:avLst/>
          </a:prstGeom>
        </p:spPr>
      </p:pic>
    </p:spTree>
    <p:extLst>
      <p:ext uri="{BB962C8B-B14F-4D97-AF65-F5344CB8AC3E}">
        <p14:creationId xmlns:p14="http://schemas.microsoft.com/office/powerpoint/2010/main" val="30567195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850106"/>
          </a:xfrm>
        </p:spPr>
        <p:txBody>
          <a:bodyPr>
            <a:normAutofit fontScale="90000"/>
          </a:bodyPr>
          <a:lstStyle/>
          <a:p>
            <a:r>
              <a:rPr lang="en-GB" altLang="en-US" dirty="0" smtClean="0"/>
              <a:t> </a:t>
            </a:r>
            <a:r>
              <a:rPr lang="en-GB" altLang="en-US" sz="3600" dirty="0" err="1" smtClean="0">
                <a:latin typeface="Lucida Sans" panose="020B0602030504020204" pitchFamily="34" charset="0"/>
              </a:rPr>
              <a:t>Datblygiad</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gwybyddol</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Cognitive development</a:t>
            </a:r>
          </a:p>
        </p:txBody>
      </p:sp>
      <p:sp>
        <p:nvSpPr>
          <p:cNvPr id="6147" name="Content Placeholder 2"/>
          <p:cNvSpPr>
            <a:spLocks noGrp="1"/>
          </p:cNvSpPr>
          <p:nvPr>
            <p:ph sz="half" idx="1"/>
          </p:nvPr>
        </p:nvSpPr>
        <p:spPr>
          <a:xfrm>
            <a:off x="179512" y="1412776"/>
            <a:ext cx="4316288" cy="4176465"/>
          </a:xfrm>
        </p:spPr>
        <p:txBody>
          <a:bodyPr>
            <a:normAutofit fontScale="55000" lnSpcReduction="20000"/>
          </a:bodyPr>
          <a:lstStyle/>
          <a:p>
            <a:r>
              <a:rPr lang="cy-GB" altLang="en-US" sz="5100" dirty="0">
                <a:latin typeface="Lucida Sans" panose="020B0602030504020204" pitchFamily="34" charset="0"/>
              </a:rPr>
              <a:t>Plant yn 'adeiladwyr </a:t>
            </a:r>
            <a:r>
              <a:rPr lang="cy-GB" altLang="en-US" sz="5100" dirty="0" smtClean="0">
                <a:latin typeface="Lucida Sans" panose="020B0602030504020204" pitchFamily="34" charset="0"/>
              </a:rPr>
              <a:t>gweithredol'</a:t>
            </a:r>
            <a:endParaRPr lang="cy-GB" altLang="en-US" sz="5100" dirty="0">
              <a:latin typeface="Lucida Sans" panose="020B0602030504020204" pitchFamily="34" charset="0"/>
            </a:endParaRPr>
          </a:p>
          <a:p>
            <a:r>
              <a:rPr lang="cy-GB" altLang="en-US" sz="5100" dirty="0">
                <a:latin typeface="Lucida Sans" panose="020B0602030504020204" pitchFamily="34" charset="0"/>
              </a:rPr>
              <a:t>P</a:t>
            </a:r>
            <a:r>
              <a:rPr lang="cy-GB" altLang="en-US" sz="5100" dirty="0" smtClean="0">
                <a:latin typeface="Lucida Sans" panose="020B0602030504020204" pitchFamily="34" charset="0"/>
              </a:rPr>
              <a:t>lant </a:t>
            </a:r>
            <a:r>
              <a:rPr lang="cy-GB" altLang="en-US" sz="5100" dirty="0">
                <a:latin typeface="Lucida Sans" panose="020B0602030504020204" pitchFamily="34" charset="0"/>
              </a:rPr>
              <a:t>yn gwneud synnwyr o'u </a:t>
            </a:r>
            <a:r>
              <a:rPr lang="cy-GB" altLang="en-US" sz="5100" dirty="0" smtClean="0">
                <a:latin typeface="Lucida Sans" panose="020B0602030504020204" pitchFamily="34" charset="0"/>
              </a:rPr>
              <a:t>byd</a:t>
            </a:r>
          </a:p>
          <a:p>
            <a:pPr marL="0" indent="0">
              <a:buNone/>
            </a:pPr>
            <a:r>
              <a:rPr lang="cy-GB" altLang="en-US" sz="5100" dirty="0" smtClean="0">
                <a:latin typeface="Lucida Sans" panose="020B0602030504020204" pitchFamily="34" charset="0"/>
              </a:rPr>
              <a:t>- Didoli</a:t>
            </a:r>
          </a:p>
          <a:p>
            <a:pPr marL="0" indent="0">
              <a:buNone/>
            </a:pPr>
            <a:r>
              <a:rPr lang="cy-GB" altLang="en-US" sz="5100" dirty="0" smtClean="0">
                <a:latin typeface="Lucida Sans" panose="020B0602030504020204" pitchFamily="34" charset="0"/>
              </a:rPr>
              <a:t>- Dosbarthu</a:t>
            </a:r>
          </a:p>
          <a:p>
            <a:pPr marL="0" indent="0">
              <a:buNone/>
            </a:pPr>
            <a:r>
              <a:rPr lang="cy-GB" altLang="en-US" sz="5100" dirty="0" smtClean="0">
                <a:latin typeface="Lucida Sans" panose="020B0602030504020204" pitchFamily="34" charset="0"/>
              </a:rPr>
              <a:t>- Tebygrwydd</a:t>
            </a:r>
          </a:p>
          <a:p>
            <a:pPr marL="0" indent="0">
              <a:buNone/>
            </a:pPr>
            <a:r>
              <a:rPr lang="cy-GB" altLang="en-US" sz="5100" dirty="0" smtClean="0">
                <a:latin typeface="Lucida Sans" panose="020B0602030504020204" pitchFamily="34" charset="0"/>
              </a:rPr>
              <a:t>- Gwahaniaethau</a:t>
            </a:r>
          </a:p>
          <a:p>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a:xfrm>
            <a:off x="4648200" y="1412776"/>
            <a:ext cx="4244280" cy="4176465"/>
          </a:xfrm>
        </p:spPr>
        <p:txBody>
          <a:bodyPr>
            <a:normAutofit fontScale="55000" lnSpcReduction="20000"/>
          </a:bodyPr>
          <a:lstStyle/>
          <a:p>
            <a:r>
              <a:rPr lang="en-GB" altLang="en-US" sz="5100" dirty="0" smtClean="0">
                <a:solidFill>
                  <a:srgbClr val="002060"/>
                </a:solidFill>
                <a:latin typeface="Lucida Sans" panose="020B0602030504020204" pitchFamily="34" charset="0"/>
              </a:rPr>
              <a:t>Children are ‘active constructors’</a:t>
            </a:r>
          </a:p>
          <a:p>
            <a:r>
              <a:rPr lang="en-GB" altLang="en-US" sz="5100" dirty="0" smtClean="0">
                <a:solidFill>
                  <a:srgbClr val="002060"/>
                </a:solidFill>
                <a:latin typeface="Lucida Sans" panose="020B0602030504020204" pitchFamily="34" charset="0"/>
              </a:rPr>
              <a:t>Children make sense of their world</a:t>
            </a:r>
          </a:p>
          <a:p>
            <a:pPr>
              <a:buFontTx/>
              <a:buChar char="-"/>
            </a:pPr>
            <a:r>
              <a:rPr lang="en-GB" altLang="en-US" sz="5100" dirty="0" smtClean="0">
                <a:solidFill>
                  <a:srgbClr val="002060"/>
                </a:solidFill>
                <a:latin typeface="Lucida Sans" panose="020B0602030504020204" pitchFamily="34" charset="0"/>
              </a:rPr>
              <a:t>Sorting</a:t>
            </a:r>
          </a:p>
          <a:p>
            <a:pPr>
              <a:buFontTx/>
              <a:buChar char="-"/>
            </a:pPr>
            <a:r>
              <a:rPr lang="en-GB" altLang="en-US" sz="5100" dirty="0" smtClean="0">
                <a:solidFill>
                  <a:srgbClr val="002060"/>
                </a:solidFill>
                <a:latin typeface="Lucida Sans" panose="020B0602030504020204" pitchFamily="34" charset="0"/>
              </a:rPr>
              <a:t>Classifying</a:t>
            </a:r>
          </a:p>
          <a:p>
            <a:pPr>
              <a:buFontTx/>
              <a:buChar char="-"/>
            </a:pPr>
            <a:r>
              <a:rPr lang="en-GB" altLang="en-US" sz="5100" dirty="0" smtClean="0">
                <a:solidFill>
                  <a:srgbClr val="002060"/>
                </a:solidFill>
                <a:latin typeface="Lucida Sans" panose="020B0602030504020204" pitchFamily="34" charset="0"/>
              </a:rPr>
              <a:t>Similarities</a:t>
            </a:r>
          </a:p>
          <a:p>
            <a:pPr>
              <a:buFontTx/>
              <a:buChar char="-"/>
            </a:pPr>
            <a:r>
              <a:rPr lang="en-GB" altLang="en-US" sz="5100" dirty="0" smtClean="0">
                <a:solidFill>
                  <a:srgbClr val="002060"/>
                </a:solidFill>
                <a:latin typeface="Lucida Sans" panose="020B0602030504020204" pitchFamily="34" charset="0"/>
              </a:rPr>
              <a:t>Differences</a:t>
            </a:r>
          </a:p>
          <a:p>
            <a:pPr marL="0" indent="0" algn="r">
              <a:buNone/>
            </a:pPr>
            <a:r>
              <a:rPr lang="en-GB" altLang="en-US" sz="2000" dirty="0" smtClean="0">
                <a:solidFill>
                  <a:srgbClr val="002060"/>
                </a:solidFill>
                <a:latin typeface="Lucida Sans" panose="020B0602030504020204" pitchFamily="34" charset="0"/>
              </a:rPr>
              <a:t>(Miller, 2016)</a:t>
            </a:r>
          </a:p>
        </p:txBody>
      </p:sp>
    </p:spTree>
    <p:extLst>
      <p:ext uri="{BB962C8B-B14F-4D97-AF65-F5344CB8AC3E}">
        <p14:creationId xmlns:p14="http://schemas.microsoft.com/office/powerpoint/2010/main" val="3385667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3200" dirty="0" err="1" smtClean="0">
                <a:latin typeface="Lucida Sans" panose="020B0602030504020204" pitchFamily="34" charset="0"/>
              </a:rPr>
              <a:t>Tasg</a:t>
            </a:r>
            <a:r>
              <a:rPr lang="en-GB" altLang="en-US" sz="3200" dirty="0" smtClean="0">
                <a:latin typeface="Lucida Sans" panose="020B0602030504020204" pitchFamily="34" charset="0"/>
              </a:rPr>
              <a:t> – </a:t>
            </a:r>
            <a:r>
              <a:rPr lang="en-GB" altLang="en-US" sz="3200" dirty="0" err="1" smtClean="0">
                <a:latin typeface="Lucida Sans" panose="020B0602030504020204" pitchFamily="34" charset="0"/>
              </a:rPr>
              <a:t>Gwyliwch</a:t>
            </a:r>
            <a:r>
              <a:rPr lang="en-GB" altLang="en-US" sz="3200" dirty="0" smtClean="0">
                <a:latin typeface="Lucida Sans" panose="020B0602030504020204" pitchFamily="34" charset="0"/>
              </a:rPr>
              <a:t> y clip </a:t>
            </a:r>
            <a:r>
              <a:rPr lang="en-GB" altLang="en-US" sz="3200" dirty="0" err="1" smtClean="0">
                <a:latin typeface="Lucida Sans" panose="020B0602030504020204" pitchFamily="34" charset="0"/>
              </a:rPr>
              <a:t>canlynol</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Task – Watch the following clip</a:t>
            </a:r>
          </a:p>
        </p:txBody>
      </p:sp>
      <p:sp>
        <p:nvSpPr>
          <p:cNvPr id="2" name="Content Placeholder 1"/>
          <p:cNvSpPr>
            <a:spLocks noGrp="1"/>
          </p:cNvSpPr>
          <p:nvPr>
            <p:ph idx="1"/>
          </p:nvPr>
        </p:nvSpPr>
        <p:spPr/>
        <p:txBody>
          <a:bodyPr>
            <a:normAutofit/>
          </a:bodyPr>
          <a:lstStyle/>
          <a:p>
            <a:pPr marL="0" indent="0">
              <a:buNone/>
            </a:pPr>
            <a:r>
              <a:rPr lang="en-GB" sz="2800" dirty="0" err="1" smtClean="0">
                <a:latin typeface="Lucida Sans" panose="020B0602030504020204" pitchFamily="34" charset="0"/>
              </a:rPr>
              <a:t>Educationgovuk</a:t>
            </a:r>
            <a:r>
              <a:rPr lang="en-GB" sz="2800" dirty="0" smtClean="0">
                <a:latin typeface="Lucida Sans" panose="020B0602030504020204" pitchFamily="34" charset="0"/>
              </a:rPr>
              <a:t> (2011) ‘</a:t>
            </a:r>
            <a:r>
              <a:rPr lang="en-GB" sz="2800" dirty="0">
                <a:latin typeface="Lucida Sans" panose="020B0602030504020204" pitchFamily="34" charset="0"/>
              </a:rPr>
              <a:t>Early Years Foundation Stage: Building a trap for </a:t>
            </a:r>
            <a:r>
              <a:rPr lang="en-GB" sz="2800" dirty="0" smtClean="0">
                <a:latin typeface="Lucida Sans" panose="020B0602030504020204" pitchFamily="34" charset="0"/>
              </a:rPr>
              <a:t>baddies</a:t>
            </a:r>
            <a:r>
              <a:rPr lang="en-GB" sz="2800" dirty="0">
                <a:latin typeface="Lucida Sans" panose="020B0602030504020204" pitchFamily="34" charset="0"/>
              </a:rPr>
              <a:t>,’ </a:t>
            </a:r>
            <a:r>
              <a:rPr lang="en-GB" sz="2800" dirty="0">
                <a:latin typeface="Lucida Sans" panose="020B0602030504020204" pitchFamily="34" charset="0"/>
                <a:hlinkClick r:id="rId3"/>
              </a:rPr>
              <a:t>https://</a:t>
            </a:r>
            <a:r>
              <a:rPr lang="en-GB" sz="2800" dirty="0" smtClean="0">
                <a:latin typeface="Lucida Sans" panose="020B0602030504020204" pitchFamily="34" charset="0"/>
                <a:hlinkClick r:id="rId3"/>
              </a:rPr>
              <a:t>www.youtube.com/watch?v=fsyaDbq-fFI&amp;index=1&amp;list=PL7914115EB65911A5</a:t>
            </a:r>
            <a:r>
              <a:rPr lang="en-GB" sz="2800" dirty="0" smtClean="0">
                <a:latin typeface="Lucida Sans" panose="020B0602030504020204" pitchFamily="34" charset="0"/>
              </a:rPr>
              <a:t> [Accessed: February 7 2017].</a:t>
            </a:r>
            <a:endParaRPr lang="en-GB" sz="2800" dirty="0">
              <a:latin typeface="Lucida Sans" panose="020B0602030504020204" pitchFamily="34" charset="0"/>
            </a:endParaRPr>
          </a:p>
        </p:txBody>
      </p:sp>
    </p:spTree>
    <p:extLst>
      <p:ext uri="{BB962C8B-B14F-4D97-AF65-F5344CB8AC3E}">
        <p14:creationId xmlns:p14="http://schemas.microsoft.com/office/powerpoint/2010/main" val="21821556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850106"/>
          </a:xfrm>
        </p:spPr>
        <p:txBody>
          <a:bodyPr>
            <a:normAutofit fontScale="90000"/>
          </a:bodyPr>
          <a:lstStyle/>
          <a:p>
            <a:r>
              <a:rPr lang="en-GB" altLang="en-US" dirty="0" smtClean="0"/>
              <a:t> </a:t>
            </a:r>
            <a:r>
              <a:rPr lang="en-GB" altLang="en-US" sz="3600" dirty="0" err="1" smtClean="0">
                <a:latin typeface="Lucida Sans" panose="020B0602030504020204" pitchFamily="34" charset="0"/>
              </a:rPr>
              <a:t>Damcaniaeth</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sgema</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rhywedd</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Gender schema theory</a:t>
            </a:r>
          </a:p>
        </p:txBody>
      </p:sp>
      <p:sp>
        <p:nvSpPr>
          <p:cNvPr id="6147" name="Content Placeholder 2"/>
          <p:cNvSpPr>
            <a:spLocks noGrp="1"/>
          </p:cNvSpPr>
          <p:nvPr>
            <p:ph sz="half" idx="1"/>
          </p:nvPr>
        </p:nvSpPr>
        <p:spPr>
          <a:xfrm>
            <a:off x="179512" y="1412776"/>
            <a:ext cx="4316288" cy="4176465"/>
          </a:xfrm>
        </p:spPr>
        <p:txBody>
          <a:bodyPr>
            <a:normAutofit fontScale="92500" lnSpcReduction="20000"/>
          </a:bodyPr>
          <a:lstStyle/>
          <a:p>
            <a:r>
              <a:rPr lang="cy-GB" altLang="en-US" dirty="0" smtClean="0">
                <a:latin typeface="Lucida Sans" panose="020B0602030504020204" pitchFamily="34" charset="0"/>
              </a:rPr>
              <a:t>Disgwyliadau diwylliant unigolyn</a:t>
            </a:r>
          </a:p>
          <a:p>
            <a:r>
              <a:rPr lang="cy-GB" altLang="en-US" dirty="0" smtClean="0">
                <a:latin typeface="Lucida Sans" panose="020B0602030504020204" pitchFamily="34" charset="0"/>
              </a:rPr>
              <a:t>Y broses cymdeithasoli</a:t>
            </a:r>
          </a:p>
          <a:p>
            <a:r>
              <a:rPr lang="cy-GB" altLang="en-US" dirty="0" smtClean="0">
                <a:latin typeface="Lucida Sans" panose="020B0602030504020204" pitchFamily="34" charset="0"/>
              </a:rPr>
              <a:t>Gwrywod yn llywio tuag at ‘ymddygiadau gwrywaidd’</a:t>
            </a:r>
          </a:p>
          <a:p>
            <a:r>
              <a:rPr lang="cy-GB" altLang="en-US" dirty="0" smtClean="0">
                <a:latin typeface="Lucida Sans" panose="020B0602030504020204" pitchFamily="34" charset="0"/>
              </a:rPr>
              <a:t>Benywod yn llywio tuag at ‘ymddygiadau benywaidd’</a:t>
            </a:r>
          </a:p>
          <a:p>
            <a:r>
              <a:rPr lang="cy-GB" altLang="en-US" dirty="0" smtClean="0">
                <a:latin typeface="Lucida Sans" panose="020B0602030504020204" pitchFamily="34" charset="0"/>
              </a:rPr>
              <a:t>Pwysau i gydymffurfio</a:t>
            </a:r>
          </a:p>
          <a:p>
            <a:endParaRPr lang="cy-GB" altLang="en-US" sz="2000" dirty="0" smtClean="0">
              <a:latin typeface="Lucida Sans" panose="020B0602030504020204" pitchFamily="34" charset="0"/>
            </a:endParaRPr>
          </a:p>
        </p:txBody>
      </p:sp>
      <p:sp>
        <p:nvSpPr>
          <p:cNvPr id="6148" name="Content Placeholder 3"/>
          <p:cNvSpPr>
            <a:spLocks noGrp="1"/>
          </p:cNvSpPr>
          <p:nvPr>
            <p:ph sz="half" idx="2"/>
          </p:nvPr>
        </p:nvSpPr>
        <p:spPr>
          <a:xfrm>
            <a:off x="4648200" y="1412776"/>
            <a:ext cx="4244280" cy="4176465"/>
          </a:xfrm>
        </p:spPr>
        <p:txBody>
          <a:bodyPr>
            <a:normAutofit fontScale="92500" lnSpcReduction="20000"/>
          </a:bodyPr>
          <a:lstStyle/>
          <a:p>
            <a:r>
              <a:rPr lang="en-GB" altLang="en-US" dirty="0" smtClean="0">
                <a:solidFill>
                  <a:srgbClr val="002060"/>
                </a:solidFill>
                <a:latin typeface="Lucida Sans" panose="020B0602030504020204" pitchFamily="34" charset="0"/>
              </a:rPr>
              <a:t>Expectation of one’s culture</a:t>
            </a:r>
          </a:p>
          <a:p>
            <a:r>
              <a:rPr lang="en-GB" altLang="en-US" dirty="0" smtClean="0">
                <a:solidFill>
                  <a:srgbClr val="002060"/>
                </a:solidFill>
                <a:latin typeface="Lucida Sans" panose="020B0602030504020204" pitchFamily="34" charset="0"/>
              </a:rPr>
              <a:t>Socialization process</a:t>
            </a:r>
          </a:p>
          <a:p>
            <a:r>
              <a:rPr lang="en-GB" altLang="en-US" dirty="0" smtClean="0">
                <a:solidFill>
                  <a:srgbClr val="002060"/>
                </a:solidFill>
                <a:latin typeface="Lucida Sans" panose="020B0602030504020204" pitchFamily="34" charset="0"/>
              </a:rPr>
              <a:t>Males navigate towards ‘masculine behaviours’</a:t>
            </a:r>
          </a:p>
          <a:p>
            <a:r>
              <a:rPr lang="en-GB" altLang="en-US" dirty="0" smtClean="0">
                <a:solidFill>
                  <a:srgbClr val="002060"/>
                </a:solidFill>
                <a:latin typeface="Lucida Sans" panose="020B0602030504020204" pitchFamily="34" charset="0"/>
              </a:rPr>
              <a:t>Females navigate towards ‘feminine behaviours’</a:t>
            </a:r>
          </a:p>
          <a:p>
            <a:r>
              <a:rPr lang="en-GB" altLang="en-US" dirty="0" smtClean="0">
                <a:solidFill>
                  <a:srgbClr val="002060"/>
                </a:solidFill>
                <a:latin typeface="Lucida Sans" panose="020B0602030504020204" pitchFamily="34" charset="0"/>
              </a:rPr>
              <a:t>Pressure to conform</a:t>
            </a:r>
          </a:p>
          <a:p>
            <a:pPr marL="0" indent="0" algn="r">
              <a:buNone/>
            </a:pPr>
            <a:r>
              <a:rPr lang="en-GB" altLang="en-US" sz="1600" dirty="0" smtClean="0">
                <a:solidFill>
                  <a:srgbClr val="002060"/>
                </a:solidFill>
                <a:latin typeface="Lucida Sans" panose="020B0602030504020204" pitchFamily="34" charset="0"/>
              </a:rPr>
              <a:t>(Simpson and Linder, 2016)</a:t>
            </a:r>
            <a:endParaRPr lang="en-GB" altLang="en-US" sz="1700"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75294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rmAutofit fontScale="90000"/>
          </a:bodyPr>
          <a:lstStyle/>
          <a:p>
            <a:r>
              <a:rPr lang="en-GB" altLang="en-US" dirty="0" smtClean="0"/>
              <a:t> </a:t>
            </a:r>
            <a:r>
              <a:rPr lang="en-GB" altLang="en-US" sz="3600" dirty="0" err="1" smtClean="0">
                <a:latin typeface="Lucida Sans" panose="020B0602030504020204" pitchFamily="34" charset="0"/>
              </a:rPr>
              <a:t>Gwahaniaethau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diwylliannol</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Cultural differences</a:t>
            </a:r>
          </a:p>
        </p:txBody>
      </p:sp>
      <p:sp>
        <p:nvSpPr>
          <p:cNvPr id="6147" name="Content Placeholder 2"/>
          <p:cNvSpPr>
            <a:spLocks noGrp="1"/>
          </p:cNvSpPr>
          <p:nvPr>
            <p:ph sz="half" idx="1"/>
          </p:nvPr>
        </p:nvSpPr>
        <p:spPr>
          <a:xfrm>
            <a:off x="179512" y="1412776"/>
            <a:ext cx="4316288" cy="4176465"/>
          </a:xfrm>
        </p:spPr>
        <p:txBody>
          <a:bodyPr>
            <a:normAutofit/>
          </a:bodyPr>
          <a:lstStyle/>
          <a:p>
            <a:r>
              <a:rPr lang="cy-GB" altLang="en-US" sz="2400" dirty="0" smtClean="0">
                <a:latin typeface="Lucida Sans" panose="020B0602030504020204" pitchFamily="34" charset="0"/>
              </a:rPr>
              <a:t>Mae bechgyn yn well wrth wneud Mathemateg</a:t>
            </a:r>
          </a:p>
          <a:p>
            <a:r>
              <a:rPr lang="cy-GB" altLang="en-US" sz="2400" dirty="0" smtClean="0">
                <a:latin typeface="Lucida Sans" panose="020B0602030504020204" pitchFamily="34" charset="0"/>
              </a:rPr>
              <a:t>Mae merched yn well wrth ddarllen</a:t>
            </a:r>
          </a:p>
          <a:p>
            <a:r>
              <a:rPr lang="cy-GB" altLang="en-US" sz="2400" dirty="0" smtClean="0">
                <a:latin typeface="Lucida Sans" panose="020B0602030504020204" pitchFamily="34" charset="0"/>
              </a:rPr>
              <a:t>Beth ydych </a:t>
            </a:r>
            <a:r>
              <a:rPr lang="cy-GB" altLang="en-US" sz="2400" dirty="0" err="1" smtClean="0">
                <a:latin typeface="Lucida Sans" panose="020B0602030504020204" pitchFamily="34" charset="0"/>
              </a:rPr>
              <a:t>chi’n</a:t>
            </a:r>
            <a:r>
              <a:rPr lang="cy-GB" altLang="en-US" sz="2400" dirty="0" smtClean="0">
                <a:latin typeface="Lucida Sans" panose="020B0602030504020204" pitchFamily="34" charset="0"/>
              </a:rPr>
              <a:t> feddwl?</a:t>
            </a:r>
          </a:p>
          <a:p>
            <a:pPr marL="0" indent="0">
              <a:buNone/>
            </a:pPr>
            <a:r>
              <a:rPr lang="cy-GB" altLang="en-US" sz="2400" dirty="0">
                <a:latin typeface="Lucida Sans" panose="020B0602030504020204" pitchFamily="34" charset="0"/>
              </a:rPr>
              <a:t> </a:t>
            </a:r>
            <a:r>
              <a:rPr lang="cy-GB" altLang="en-US" sz="2400" dirty="0" smtClean="0">
                <a:latin typeface="Lucida Sans" panose="020B0602030504020204" pitchFamily="34" charset="0"/>
              </a:rPr>
              <a:t>   Trafodwch...</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2400" dirty="0" smtClean="0">
                <a:solidFill>
                  <a:srgbClr val="002060"/>
                </a:solidFill>
                <a:latin typeface="Lucida Sans" panose="020B0602030504020204" pitchFamily="34" charset="0"/>
              </a:rPr>
              <a:t>Boys are better at Maths</a:t>
            </a:r>
          </a:p>
          <a:p>
            <a:r>
              <a:rPr lang="en-GB" altLang="en-US" sz="2400" dirty="0" smtClean="0">
                <a:solidFill>
                  <a:srgbClr val="002060"/>
                </a:solidFill>
                <a:latin typeface="Lucida Sans" panose="020B0602030504020204" pitchFamily="34" charset="0"/>
              </a:rPr>
              <a:t>Girls are better at reading</a:t>
            </a:r>
          </a:p>
          <a:p>
            <a:r>
              <a:rPr lang="en-GB" altLang="en-US" sz="2400" dirty="0" smtClean="0">
                <a:solidFill>
                  <a:srgbClr val="002060"/>
                </a:solidFill>
                <a:latin typeface="Lucida Sans" panose="020B0602030504020204" pitchFamily="34" charset="0"/>
              </a:rPr>
              <a:t>What do you think? Discuss…</a:t>
            </a:r>
          </a:p>
        </p:txBody>
      </p:sp>
    </p:spTree>
    <p:extLst>
      <p:ext uri="{BB962C8B-B14F-4D97-AF65-F5344CB8AC3E}">
        <p14:creationId xmlns:p14="http://schemas.microsoft.com/office/powerpoint/2010/main" val="34149693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179512" y="274638"/>
            <a:ext cx="8784976" cy="850106"/>
          </a:xfrm>
        </p:spPr>
        <p:txBody>
          <a:bodyPr>
            <a:noAutofit/>
          </a:bodyPr>
          <a:lstStyle/>
          <a:p>
            <a:r>
              <a:rPr lang="en-GB" altLang="en-US" sz="3600" dirty="0" err="1" smtClean="0">
                <a:latin typeface="Lucida Sans" panose="020B0602030504020204" pitchFamily="34" charset="0"/>
              </a:rPr>
              <a:t>Pwysigrwydd</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profiadau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cynnar</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Importance of early experiences </a:t>
            </a:r>
          </a:p>
        </p:txBody>
      </p:sp>
      <p:sp>
        <p:nvSpPr>
          <p:cNvPr id="6147" name="Content Placeholder 2"/>
          <p:cNvSpPr>
            <a:spLocks noGrp="1"/>
          </p:cNvSpPr>
          <p:nvPr>
            <p:ph sz="half" idx="1"/>
          </p:nvPr>
        </p:nvSpPr>
        <p:spPr>
          <a:xfrm>
            <a:off x="179512" y="1412776"/>
            <a:ext cx="4316288" cy="4176465"/>
          </a:xfrm>
        </p:spPr>
        <p:txBody>
          <a:bodyPr>
            <a:normAutofit/>
          </a:bodyPr>
          <a:lstStyle/>
          <a:p>
            <a:r>
              <a:rPr lang="cy-GB" altLang="en-US" sz="2400" dirty="0" smtClean="0">
                <a:latin typeface="Lucida Sans" panose="020B0602030504020204" pitchFamily="34" charset="0"/>
              </a:rPr>
              <a:t>Mathau o chwarae</a:t>
            </a:r>
          </a:p>
          <a:p>
            <a:r>
              <a:rPr lang="cy-GB" altLang="en-US" sz="2400" dirty="0" smtClean="0">
                <a:latin typeface="Lucida Sans" panose="020B0602030504020204" pitchFamily="34" charset="0"/>
              </a:rPr>
              <a:t>Profiadau yn y cartref</a:t>
            </a:r>
          </a:p>
          <a:p>
            <a:r>
              <a:rPr lang="cy-GB" altLang="en-US" sz="2400" dirty="0" smtClean="0">
                <a:latin typeface="Lucida Sans" panose="020B0602030504020204" pitchFamily="34" charset="0"/>
              </a:rPr>
              <a:t>Profiadau mewn lleoliadau blynyddoedd cynnar</a:t>
            </a:r>
          </a:p>
          <a:p>
            <a:r>
              <a:rPr lang="cy-GB" altLang="en-US" sz="2400" dirty="0" smtClean="0">
                <a:latin typeface="Lucida Sans" panose="020B0602030504020204" pitchFamily="34" charset="0"/>
              </a:rPr>
              <a:t>Dewisiadau pynciol (oed uwchradd)</a:t>
            </a:r>
          </a:p>
          <a:p>
            <a:r>
              <a:rPr lang="cy-GB" altLang="en-US" sz="2400" dirty="0" smtClean="0">
                <a:latin typeface="Lucida Sans" panose="020B0602030504020204" pitchFamily="34" charset="0"/>
              </a:rPr>
              <a:t>Dewisiadau gyrfaol</a:t>
            </a:r>
          </a:p>
        </p:txBody>
      </p:sp>
      <p:sp>
        <p:nvSpPr>
          <p:cNvPr id="6148" name="Content Placeholder 3"/>
          <p:cNvSpPr>
            <a:spLocks noGrp="1"/>
          </p:cNvSpPr>
          <p:nvPr>
            <p:ph sz="half" idx="2"/>
          </p:nvPr>
        </p:nvSpPr>
        <p:spPr>
          <a:xfrm>
            <a:off x="4648200" y="1412776"/>
            <a:ext cx="4244280" cy="4176465"/>
          </a:xfrm>
        </p:spPr>
        <p:txBody>
          <a:bodyPr>
            <a:normAutofit/>
          </a:bodyPr>
          <a:lstStyle/>
          <a:p>
            <a:r>
              <a:rPr lang="en-GB" altLang="en-US" sz="2400" dirty="0" smtClean="0">
                <a:solidFill>
                  <a:srgbClr val="002060"/>
                </a:solidFill>
                <a:latin typeface="Lucida Sans" panose="020B0602030504020204" pitchFamily="34" charset="0"/>
              </a:rPr>
              <a:t>Types of play</a:t>
            </a:r>
          </a:p>
          <a:p>
            <a:r>
              <a:rPr lang="en-GB" altLang="en-US" sz="2400" dirty="0" smtClean="0">
                <a:solidFill>
                  <a:srgbClr val="002060"/>
                </a:solidFill>
                <a:latin typeface="Lucida Sans" panose="020B0602030504020204" pitchFamily="34" charset="0"/>
              </a:rPr>
              <a:t>Experiences in the home</a:t>
            </a:r>
          </a:p>
          <a:p>
            <a:r>
              <a:rPr lang="en-GB" altLang="en-US" sz="2400" dirty="0" smtClean="0">
                <a:solidFill>
                  <a:srgbClr val="002060"/>
                </a:solidFill>
                <a:latin typeface="Lucida Sans" panose="020B0602030504020204" pitchFamily="34" charset="0"/>
              </a:rPr>
              <a:t>Experiences in early years settings</a:t>
            </a:r>
          </a:p>
          <a:p>
            <a:r>
              <a:rPr lang="en-GB" altLang="en-US" sz="2400" dirty="0" smtClean="0">
                <a:solidFill>
                  <a:srgbClr val="002060"/>
                </a:solidFill>
                <a:latin typeface="Lucida Sans" panose="020B0602030504020204" pitchFamily="34" charset="0"/>
              </a:rPr>
              <a:t>Subject choices (secondary age)</a:t>
            </a:r>
          </a:p>
          <a:p>
            <a:r>
              <a:rPr lang="en-GB" altLang="en-US" sz="2400" dirty="0" smtClean="0">
                <a:solidFill>
                  <a:srgbClr val="002060"/>
                </a:solidFill>
                <a:latin typeface="Lucida Sans" panose="020B0602030504020204" pitchFamily="34" charset="0"/>
              </a:rPr>
              <a:t>Career choices</a:t>
            </a:r>
          </a:p>
        </p:txBody>
      </p:sp>
    </p:spTree>
    <p:extLst>
      <p:ext uri="{BB962C8B-B14F-4D97-AF65-F5344CB8AC3E}">
        <p14:creationId xmlns:p14="http://schemas.microsoft.com/office/powerpoint/2010/main" val="37500193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922114"/>
          </a:xfrm>
        </p:spPr>
        <p:txBody>
          <a:bodyPr>
            <a:normAutofit fontScale="90000"/>
          </a:bodyPr>
          <a:lstStyle/>
          <a:p>
            <a:r>
              <a:rPr lang="en-GB" altLang="en-US" dirty="0" smtClean="0"/>
              <a:t> </a:t>
            </a:r>
            <a:r>
              <a:rPr lang="en-GB" altLang="en-US" sz="3600" dirty="0" smtClean="0">
                <a:latin typeface="Lucida Sans" panose="020B0602030504020204" pitchFamily="34" charset="0"/>
              </a:rPr>
              <a:t>Disgwyliadau ac </a:t>
            </a:r>
            <a:r>
              <a:rPr lang="en-GB" altLang="en-US" sz="3600" dirty="0" err="1" smtClean="0">
                <a:latin typeface="Lucida Sans" panose="020B0602030504020204" pitchFamily="34" charset="0"/>
              </a:rPr>
              <a:t>agweddau</a:t>
            </a:r>
            <a:r>
              <a:rPr lang="en-GB" altLang="en-US" sz="3600" dirty="0" smtClean="0">
                <a:latin typeface="Lucida Sans" panose="020B0602030504020204" pitchFamily="34" charset="0"/>
              </a:rPr>
              <a:t> </a:t>
            </a:r>
            <a:r>
              <a:rPr lang="en-GB" altLang="en-US" sz="3600" dirty="0" err="1" smtClean="0">
                <a:latin typeface="Lucida Sans" panose="020B0602030504020204" pitchFamily="34" charset="0"/>
              </a:rPr>
              <a:t>ystradebol</a:t>
            </a:r>
            <a:r>
              <a:rPr lang="en-GB" altLang="en-US" sz="3600" dirty="0" smtClean="0">
                <a:latin typeface="Lucida Sans" panose="020B0602030504020204" pitchFamily="34" charset="0"/>
              </a:rPr>
              <a:t/>
            </a:r>
            <a:br>
              <a:rPr lang="en-GB" altLang="en-US" sz="3600" dirty="0" smtClean="0">
                <a:latin typeface="Lucida Sans" panose="020B0602030504020204" pitchFamily="34" charset="0"/>
              </a:rPr>
            </a:br>
            <a:r>
              <a:rPr lang="en-GB" altLang="en-US" sz="3600" dirty="0" smtClean="0">
                <a:solidFill>
                  <a:srgbClr val="002060"/>
                </a:solidFill>
                <a:latin typeface="Lucida Sans" panose="020B0602030504020204" pitchFamily="34" charset="0"/>
              </a:rPr>
              <a:t>Stereotypical attitudes and expectations</a:t>
            </a: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3772310676"/>
              </p:ext>
            </p:extLst>
          </p:nvPr>
        </p:nvGraphicFramePr>
        <p:xfrm>
          <a:off x="457200" y="1417633"/>
          <a:ext cx="4038600" cy="4099599"/>
        </p:xfrm>
        <a:graphic>
          <a:graphicData uri="http://schemas.openxmlformats.org/drawingml/2006/table">
            <a:tbl>
              <a:tblPr firstRow="1" bandRow="1">
                <a:tableStyleId>{5C22544A-7EE6-4342-B048-85BDC9FD1C3A}</a:tableStyleId>
              </a:tblPr>
              <a:tblGrid>
                <a:gridCol w="2019300"/>
                <a:gridCol w="2019300"/>
              </a:tblGrid>
              <a:tr h="396921">
                <a:tc>
                  <a:txBody>
                    <a:bodyPr/>
                    <a:lstStyle/>
                    <a:p>
                      <a:pPr algn="ctr"/>
                      <a:r>
                        <a:rPr lang="en-GB" sz="1600" b="1" dirty="0" smtClean="0">
                          <a:latin typeface="Lucida Sans" panose="020B0602030504020204" pitchFamily="34" charset="0"/>
                        </a:rPr>
                        <a:t>BECHGYN</a:t>
                      </a:r>
                      <a:endParaRPr lang="en-US" sz="1600" b="1" dirty="0">
                        <a:latin typeface="Lucida Sans" panose="020B0602030504020204" pitchFamily="34" charset="0"/>
                      </a:endParaRPr>
                    </a:p>
                  </a:txBody>
                  <a:tcPr/>
                </a:tc>
                <a:tc>
                  <a:txBody>
                    <a:bodyPr/>
                    <a:lstStyle/>
                    <a:p>
                      <a:pPr algn="ctr"/>
                      <a:r>
                        <a:rPr lang="en-GB" sz="1600" b="1" dirty="0" smtClean="0">
                          <a:latin typeface="Lucida Sans" panose="020B0602030504020204" pitchFamily="34" charset="0"/>
                        </a:rPr>
                        <a:t>MERCHED</a:t>
                      </a:r>
                      <a:endParaRPr lang="en-US" sz="1600" b="1" dirty="0">
                        <a:latin typeface="Lucida Sans" panose="020B0602030504020204" pitchFamily="34" charset="0"/>
                      </a:endParaRPr>
                    </a:p>
                  </a:txBody>
                  <a:tcPr/>
                </a:tc>
              </a:tr>
              <a:tr h="396921">
                <a:tc>
                  <a:txBody>
                    <a:bodyPr/>
                    <a:lstStyle/>
                    <a:p>
                      <a:r>
                        <a:rPr lang="cy-GB" sz="1600" noProof="0" dirty="0" smtClean="0">
                          <a:latin typeface="Lucida Sans" panose="020B0602030504020204" pitchFamily="34" charset="0"/>
                        </a:rPr>
                        <a:t>Mwy gystadleuol</a:t>
                      </a:r>
                      <a:endParaRPr lang="cy-GB" sz="1600" noProof="0" dirty="0">
                        <a:latin typeface="Lucida Sans" panose="020B0602030504020204" pitchFamily="34" charset="0"/>
                      </a:endParaRPr>
                    </a:p>
                  </a:txBody>
                  <a:tcPr/>
                </a:tc>
                <a:tc>
                  <a:txBody>
                    <a:bodyPr/>
                    <a:lstStyle/>
                    <a:p>
                      <a:r>
                        <a:rPr lang="cy-GB" noProof="0" dirty="0" smtClean="0"/>
                        <a:t>Llai cystadleuol</a:t>
                      </a:r>
                      <a:endParaRPr lang="cy-GB" noProof="0" dirty="0"/>
                    </a:p>
                  </a:txBody>
                  <a:tcPr/>
                </a:tc>
              </a:tr>
              <a:tr h="396921">
                <a:tc>
                  <a:txBody>
                    <a:bodyPr/>
                    <a:lstStyle/>
                    <a:p>
                      <a:r>
                        <a:rPr lang="cy-GB" sz="1600" noProof="0" dirty="0" smtClean="0">
                          <a:latin typeface="Lucida Sans" panose="020B0602030504020204" pitchFamily="34" charset="0"/>
                        </a:rPr>
                        <a:t>Mwy rhesymegol</a:t>
                      </a:r>
                      <a:endParaRPr lang="cy-GB" sz="1600" noProof="0" dirty="0">
                        <a:latin typeface="Lucida Sans" panose="020B0602030504020204" pitchFamily="34" charset="0"/>
                      </a:endParaRPr>
                    </a:p>
                  </a:txBody>
                  <a:tcPr/>
                </a:tc>
                <a:tc>
                  <a:txBody>
                    <a:bodyPr/>
                    <a:lstStyle/>
                    <a:p>
                      <a:r>
                        <a:rPr lang="cy-GB" noProof="0" dirty="0" smtClean="0"/>
                        <a:t>Llai rhesymegol</a:t>
                      </a:r>
                      <a:endParaRPr lang="cy-GB" noProof="0" dirty="0"/>
                    </a:p>
                  </a:txBody>
                  <a:tcPr/>
                </a:tc>
              </a:tr>
              <a:tr h="396921">
                <a:tc>
                  <a:txBody>
                    <a:bodyPr/>
                    <a:lstStyle/>
                    <a:p>
                      <a:r>
                        <a:rPr lang="cy-GB" sz="1600" noProof="0" dirty="0" smtClean="0">
                          <a:latin typeface="Lucida Sans" panose="020B0602030504020204" pitchFamily="34" charset="0"/>
                        </a:rPr>
                        <a:t>Mwy anturus</a:t>
                      </a:r>
                      <a:endParaRPr lang="cy-GB" sz="1600" noProof="0" dirty="0">
                        <a:latin typeface="Lucida Sans" panose="020B0602030504020204" pitchFamily="34" charset="0"/>
                      </a:endParaRPr>
                    </a:p>
                  </a:txBody>
                  <a:tcPr/>
                </a:tc>
                <a:tc>
                  <a:txBody>
                    <a:bodyPr/>
                    <a:lstStyle/>
                    <a:p>
                      <a:r>
                        <a:rPr lang="cy-GB" noProof="0" dirty="0" smtClean="0"/>
                        <a:t>Llai anturus</a:t>
                      </a:r>
                      <a:endParaRPr lang="cy-GB" noProof="0" dirty="0"/>
                    </a:p>
                  </a:txBody>
                  <a:tcPr/>
                </a:tc>
              </a:tr>
              <a:tr h="396921">
                <a:tc>
                  <a:txBody>
                    <a:bodyPr/>
                    <a:lstStyle/>
                    <a:p>
                      <a:r>
                        <a:rPr lang="cy-GB" sz="1600" noProof="0" dirty="0" smtClean="0">
                          <a:latin typeface="Lucida Sans" panose="020B0602030504020204" pitchFamily="34" charset="0"/>
                        </a:rPr>
                        <a:t>Mwy annibynnol</a:t>
                      </a:r>
                      <a:endParaRPr lang="cy-GB" sz="1600" noProof="0" dirty="0">
                        <a:latin typeface="Lucida Sans" panose="020B0602030504020204" pitchFamily="34" charset="0"/>
                      </a:endParaRPr>
                    </a:p>
                  </a:txBody>
                  <a:tcPr/>
                </a:tc>
                <a:tc>
                  <a:txBody>
                    <a:bodyPr/>
                    <a:lstStyle/>
                    <a:p>
                      <a:r>
                        <a:rPr lang="cy-GB" noProof="0" dirty="0" smtClean="0"/>
                        <a:t>Llai annibynnol</a:t>
                      </a:r>
                      <a:endParaRPr lang="cy-GB" noProof="0" dirty="0"/>
                    </a:p>
                  </a:txBody>
                  <a:tcPr/>
                </a:tc>
              </a:tr>
              <a:tr h="396921">
                <a:tc>
                  <a:txBody>
                    <a:bodyPr/>
                    <a:lstStyle/>
                    <a:p>
                      <a:r>
                        <a:rPr lang="cy-GB" sz="1600" noProof="0" dirty="0" smtClean="0">
                          <a:latin typeface="Lucida Sans" panose="020B0602030504020204" pitchFamily="34" charset="0"/>
                        </a:rPr>
                        <a:t>Mwy tebygol i</a:t>
                      </a:r>
                      <a:r>
                        <a:rPr lang="cy-GB" sz="1600" baseline="0" noProof="0" dirty="0" smtClean="0">
                          <a:latin typeface="Lucida Sans" panose="020B0602030504020204" pitchFamily="34" charset="0"/>
                        </a:rPr>
                        <a:t> ateb problem mathemategol</a:t>
                      </a:r>
                      <a:endParaRPr lang="cy-GB" sz="1600" noProof="0" dirty="0">
                        <a:latin typeface="Lucida Sans" panose="020B0602030504020204" pitchFamily="34" charset="0"/>
                      </a:endParaRPr>
                    </a:p>
                  </a:txBody>
                  <a:tcPr/>
                </a:tc>
                <a:tc>
                  <a:txBody>
                    <a:bodyPr/>
                    <a:lstStyle/>
                    <a:p>
                      <a:r>
                        <a:rPr lang="cy-GB" noProof="0" dirty="0" smtClean="0"/>
                        <a:t>Llai tebygol i</a:t>
                      </a:r>
                      <a:r>
                        <a:rPr lang="cy-GB" baseline="0" noProof="0" dirty="0" smtClean="0"/>
                        <a:t> ateb problem mathemategol</a:t>
                      </a:r>
                      <a:endParaRPr lang="cy-GB" noProof="0" dirty="0"/>
                    </a:p>
                  </a:txBody>
                  <a:tcPr/>
                </a:tc>
              </a:tr>
              <a:tr h="1200594">
                <a:tc gridSpan="2">
                  <a:txBody>
                    <a:bodyPr/>
                    <a:lstStyle/>
                    <a:p>
                      <a:r>
                        <a:rPr lang="cy-GB" sz="1600" noProof="0" dirty="0" smtClean="0">
                          <a:latin typeface="Lucida Sans" panose="020B0602030504020204" pitchFamily="34" charset="0"/>
                        </a:rPr>
                        <a:t>Mwynhau mathemateg yn fwy na</a:t>
                      </a:r>
                      <a:r>
                        <a:rPr lang="cy-GB" sz="1600" baseline="0" noProof="0" dirty="0" smtClean="0">
                          <a:latin typeface="Lucida Sans" panose="020B0602030504020204" pitchFamily="34" charset="0"/>
                        </a:rPr>
                        <a:t> merched</a:t>
                      </a:r>
                      <a:endParaRPr lang="cy-GB" sz="1600" noProof="0" dirty="0">
                        <a:latin typeface="Lucida Sans" panose="020B0602030504020204" pitchFamily="34" charset="0"/>
                      </a:endParaRPr>
                    </a:p>
                  </a:txBody>
                  <a:tcPr/>
                </a:tc>
                <a:tc hMerge="1">
                  <a:txBody>
                    <a:bodyPr/>
                    <a:lstStyle/>
                    <a:p>
                      <a:endParaRPr lang="en-US" dirty="0"/>
                    </a:p>
                  </a:txBody>
                  <a:tcPr/>
                </a:tc>
              </a:tr>
            </a:tbl>
          </a:graphicData>
        </a:graphic>
      </p:graphicFrame>
      <p:graphicFrame>
        <p:nvGraphicFramePr>
          <p:cNvPr id="5" name="Content Placeholder 4"/>
          <p:cNvGraphicFramePr>
            <a:graphicFrameLocks noGrp="1"/>
          </p:cNvGraphicFramePr>
          <p:nvPr>
            <p:ph sz="half" idx="2"/>
            <p:extLst>
              <p:ext uri="{D42A27DB-BD31-4B8C-83A1-F6EECF244321}">
                <p14:modId xmlns:p14="http://schemas.microsoft.com/office/powerpoint/2010/main" val="1319378473"/>
              </p:ext>
            </p:extLst>
          </p:nvPr>
        </p:nvGraphicFramePr>
        <p:xfrm>
          <a:off x="4648200" y="1417636"/>
          <a:ext cx="4038600" cy="4304606"/>
        </p:xfrm>
        <a:graphic>
          <a:graphicData uri="http://schemas.openxmlformats.org/drawingml/2006/table">
            <a:tbl>
              <a:tblPr firstRow="1" bandRow="1">
                <a:tableStyleId>{F5AB1C69-6EDB-4FF4-983F-18BD219EF322}</a:tableStyleId>
              </a:tblPr>
              <a:tblGrid>
                <a:gridCol w="2019300"/>
                <a:gridCol w="2019300"/>
              </a:tblGrid>
              <a:tr h="455794">
                <a:tc>
                  <a:txBody>
                    <a:bodyPr/>
                    <a:lstStyle/>
                    <a:p>
                      <a:pPr algn="ctr"/>
                      <a:r>
                        <a:rPr lang="en-GB" sz="1600" dirty="0" smtClean="0">
                          <a:latin typeface="Lucida Sans" panose="020B0602030504020204" pitchFamily="34" charset="0"/>
                        </a:rPr>
                        <a:t>BOYS</a:t>
                      </a:r>
                      <a:endParaRPr lang="en-US" sz="1600" dirty="0">
                        <a:latin typeface="Lucida Sans" panose="020B0602030504020204" pitchFamily="34" charset="0"/>
                      </a:endParaRPr>
                    </a:p>
                  </a:txBody>
                  <a:tcPr/>
                </a:tc>
                <a:tc>
                  <a:txBody>
                    <a:bodyPr/>
                    <a:lstStyle/>
                    <a:p>
                      <a:pPr algn="ctr"/>
                      <a:r>
                        <a:rPr lang="en-GB" sz="1600" dirty="0" smtClean="0">
                          <a:latin typeface="Lucida Sans" panose="020B0602030504020204" pitchFamily="34" charset="0"/>
                        </a:rPr>
                        <a:t>GIRLS</a:t>
                      </a:r>
                      <a:endParaRPr lang="en-US" sz="1600" dirty="0">
                        <a:latin typeface="Lucida Sans" panose="020B0602030504020204" pitchFamily="34" charset="0"/>
                      </a:endParaRPr>
                    </a:p>
                  </a:txBody>
                  <a:tcPr/>
                </a:tc>
              </a:tr>
              <a:tr h="455794">
                <a:tc>
                  <a:txBody>
                    <a:bodyPr/>
                    <a:lstStyle/>
                    <a:p>
                      <a:r>
                        <a:rPr lang="en-GB" sz="1600" dirty="0" smtClean="0">
                          <a:latin typeface="Lucida Sans" panose="020B0602030504020204" pitchFamily="34" charset="0"/>
                        </a:rPr>
                        <a:t>More competitive</a:t>
                      </a:r>
                      <a:endParaRPr lang="en-US" sz="1600" dirty="0">
                        <a:latin typeface="Lucida Sans" panose="020B0602030504020204" pitchFamily="34" charset="0"/>
                      </a:endParaRPr>
                    </a:p>
                  </a:txBody>
                  <a:tcPr/>
                </a:tc>
                <a:tc>
                  <a:txBody>
                    <a:bodyPr/>
                    <a:lstStyle/>
                    <a:p>
                      <a:r>
                        <a:rPr lang="en-GB" sz="1600" dirty="0" smtClean="0">
                          <a:latin typeface="Lucida Sans" panose="020B0602030504020204" pitchFamily="34" charset="0"/>
                        </a:rPr>
                        <a:t>Less competitive</a:t>
                      </a:r>
                      <a:endParaRPr lang="en-US" sz="1600" dirty="0">
                        <a:latin typeface="Lucida Sans" panose="020B0602030504020204" pitchFamily="34" charset="0"/>
                      </a:endParaRPr>
                    </a:p>
                  </a:txBody>
                  <a:tcPr/>
                </a:tc>
              </a:tr>
              <a:tr h="455794">
                <a:tc>
                  <a:txBody>
                    <a:bodyPr/>
                    <a:lstStyle/>
                    <a:p>
                      <a:r>
                        <a:rPr lang="en-GB" sz="1600" dirty="0" smtClean="0">
                          <a:latin typeface="Lucida Sans" panose="020B0602030504020204" pitchFamily="34" charset="0"/>
                        </a:rPr>
                        <a:t>More</a:t>
                      </a:r>
                      <a:r>
                        <a:rPr lang="en-GB" sz="1600" baseline="0" dirty="0" smtClean="0">
                          <a:latin typeface="Lucida Sans" panose="020B0602030504020204" pitchFamily="34" charset="0"/>
                        </a:rPr>
                        <a:t> logical</a:t>
                      </a:r>
                      <a:endParaRPr lang="en-US" sz="1600" dirty="0">
                        <a:latin typeface="Lucida Sans" panose="020B0602030504020204" pitchFamily="34" charset="0"/>
                      </a:endParaRPr>
                    </a:p>
                  </a:txBody>
                  <a:tcPr/>
                </a:tc>
                <a:tc>
                  <a:txBody>
                    <a:bodyPr/>
                    <a:lstStyle/>
                    <a:p>
                      <a:r>
                        <a:rPr lang="en-GB" sz="1600" dirty="0" smtClean="0">
                          <a:latin typeface="Lucida Sans" panose="020B0602030504020204" pitchFamily="34" charset="0"/>
                        </a:rPr>
                        <a:t>Less</a:t>
                      </a:r>
                      <a:r>
                        <a:rPr lang="en-GB" sz="1600" baseline="0" dirty="0" smtClean="0">
                          <a:latin typeface="Lucida Sans" panose="020B0602030504020204" pitchFamily="34" charset="0"/>
                        </a:rPr>
                        <a:t> logical</a:t>
                      </a:r>
                      <a:endParaRPr lang="en-US" sz="1600" dirty="0">
                        <a:latin typeface="Lucida Sans" panose="020B0602030504020204" pitchFamily="34" charset="0"/>
                      </a:endParaRPr>
                    </a:p>
                  </a:txBody>
                  <a:tcPr/>
                </a:tc>
              </a:tr>
              <a:tr h="455794">
                <a:tc>
                  <a:txBody>
                    <a:bodyPr/>
                    <a:lstStyle/>
                    <a:p>
                      <a:r>
                        <a:rPr lang="en-GB" sz="1600" dirty="0" smtClean="0">
                          <a:latin typeface="Lucida Sans" panose="020B0602030504020204" pitchFamily="34" charset="0"/>
                        </a:rPr>
                        <a:t>More adventurous</a:t>
                      </a:r>
                      <a:endParaRPr lang="en-US" sz="1600" dirty="0">
                        <a:latin typeface="Lucida Sans" panose="020B0602030504020204" pitchFamily="34" charset="0"/>
                      </a:endParaRPr>
                    </a:p>
                  </a:txBody>
                  <a:tcPr/>
                </a:tc>
                <a:tc>
                  <a:txBody>
                    <a:bodyPr/>
                    <a:lstStyle/>
                    <a:p>
                      <a:r>
                        <a:rPr lang="en-GB" sz="1600" dirty="0" smtClean="0">
                          <a:latin typeface="Lucida Sans" panose="020B0602030504020204" pitchFamily="34" charset="0"/>
                        </a:rPr>
                        <a:t>Less</a:t>
                      </a:r>
                      <a:r>
                        <a:rPr lang="en-GB" sz="1600" baseline="0" dirty="0" smtClean="0">
                          <a:latin typeface="Lucida Sans" panose="020B0602030504020204" pitchFamily="34" charset="0"/>
                        </a:rPr>
                        <a:t> adventurous</a:t>
                      </a:r>
                      <a:endParaRPr lang="en-US" sz="1600" dirty="0">
                        <a:latin typeface="Lucida Sans" panose="020B0602030504020204" pitchFamily="34" charset="0"/>
                      </a:endParaRPr>
                    </a:p>
                  </a:txBody>
                  <a:tcPr/>
                </a:tc>
              </a:tr>
              <a:tr h="455794">
                <a:tc>
                  <a:txBody>
                    <a:bodyPr/>
                    <a:lstStyle/>
                    <a:p>
                      <a:r>
                        <a:rPr lang="en-GB" sz="1600" dirty="0" smtClean="0">
                          <a:latin typeface="Lucida Sans" panose="020B0602030504020204" pitchFamily="34" charset="0"/>
                        </a:rPr>
                        <a:t>More independent</a:t>
                      </a:r>
                      <a:endParaRPr lang="en-US" sz="1600" dirty="0">
                        <a:latin typeface="Lucida Sans" panose="020B0602030504020204" pitchFamily="34" charset="0"/>
                      </a:endParaRPr>
                    </a:p>
                  </a:txBody>
                  <a:tcPr/>
                </a:tc>
                <a:tc>
                  <a:txBody>
                    <a:bodyPr/>
                    <a:lstStyle/>
                    <a:p>
                      <a:r>
                        <a:rPr lang="en-GB" sz="1600" dirty="0" smtClean="0">
                          <a:latin typeface="Lucida Sans" panose="020B0602030504020204" pitchFamily="34" charset="0"/>
                        </a:rPr>
                        <a:t>Less independent</a:t>
                      </a:r>
                      <a:endParaRPr lang="en-US" sz="1600" dirty="0">
                        <a:latin typeface="Lucida Sans" panose="020B0602030504020204" pitchFamily="34" charset="0"/>
                      </a:endParaRPr>
                    </a:p>
                  </a:txBody>
                  <a:tcPr/>
                </a:tc>
              </a:tr>
              <a:tr h="1114048">
                <a:tc>
                  <a:txBody>
                    <a:bodyPr/>
                    <a:lstStyle/>
                    <a:p>
                      <a:r>
                        <a:rPr lang="en-GB" sz="1600" dirty="0" smtClean="0">
                          <a:latin typeface="Lucida Sans" panose="020B0602030504020204" pitchFamily="34" charset="0"/>
                        </a:rPr>
                        <a:t>More likely to answer</a:t>
                      </a:r>
                      <a:r>
                        <a:rPr lang="en-GB" sz="1600" baseline="0" dirty="0" smtClean="0">
                          <a:latin typeface="Lucida Sans" panose="020B0602030504020204" pitchFamily="34" charset="0"/>
                        </a:rPr>
                        <a:t> mathematical problems</a:t>
                      </a:r>
                      <a:endParaRPr lang="en-US" sz="1600" dirty="0">
                        <a:latin typeface="Lucida Sans" panose="020B0602030504020204" pitchFamily="34" charset="0"/>
                      </a:endParaRPr>
                    </a:p>
                  </a:txBody>
                  <a:tcPr/>
                </a:tc>
                <a:tc>
                  <a:txBody>
                    <a:bodyPr/>
                    <a:lstStyle/>
                    <a:p>
                      <a:r>
                        <a:rPr lang="en-GB" sz="1600" dirty="0" smtClean="0">
                          <a:latin typeface="Lucida Sans" panose="020B0602030504020204" pitchFamily="34" charset="0"/>
                        </a:rPr>
                        <a:t>Less likely to answer</a:t>
                      </a:r>
                      <a:r>
                        <a:rPr lang="en-GB" sz="1600" baseline="0" dirty="0" smtClean="0">
                          <a:latin typeface="Lucida Sans" panose="020B0602030504020204" pitchFamily="34" charset="0"/>
                        </a:rPr>
                        <a:t> mathematical problems</a:t>
                      </a:r>
                      <a:endParaRPr lang="en-US" sz="1600" dirty="0">
                        <a:latin typeface="Lucida Sans" panose="020B0602030504020204" pitchFamily="34" charset="0"/>
                      </a:endParaRPr>
                    </a:p>
                  </a:txBody>
                  <a:tcPr/>
                </a:tc>
              </a:tr>
              <a:tr h="911588">
                <a:tc gridSpan="2">
                  <a:txBody>
                    <a:bodyPr/>
                    <a:lstStyle/>
                    <a:p>
                      <a:r>
                        <a:rPr lang="en-GB" sz="1600" dirty="0" smtClean="0">
                          <a:latin typeface="Lucida Sans" panose="020B0602030504020204" pitchFamily="34" charset="0"/>
                        </a:rPr>
                        <a:t>Enjoyed mathematics more</a:t>
                      </a:r>
                      <a:r>
                        <a:rPr lang="en-GB" sz="1600" baseline="0" dirty="0" smtClean="0">
                          <a:latin typeface="Lucida Sans" panose="020B0602030504020204" pitchFamily="34" charset="0"/>
                        </a:rPr>
                        <a:t> than girls</a:t>
                      </a:r>
                      <a:endParaRPr lang="en-US" sz="1600" dirty="0">
                        <a:latin typeface="Lucida Sans" panose="020B0602030504020204" pitchFamily="34" charset="0"/>
                      </a:endParaRPr>
                    </a:p>
                  </a:txBody>
                  <a:tcPr/>
                </a:tc>
                <a:tc hMerge="1">
                  <a:txBody>
                    <a:bodyPr/>
                    <a:lstStyle/>
                    <a:p>
                      <a:endParaRPr lang="en-US" dirty="0"/>
                    </a:p>
                  </a:txBody>
                  <a:tcPr/>
                </a:tc>
              </a:tr>
            </a:tbl>
          </a:graphicData>
        </a:graphic>
      </p:graphicFrame>
    </p:spTree>
    <p:extLst>
      <p:ext uri="{BB962C8B-B14F-4D97-AF65-F5344CB8AC3E}">
        <p14:creationId xmlns:p14="http://schemas.microsoft.com/office/powerpoint/2010/main" val="37113553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3200" dirty="0" err="1" smtClean="0">
                <a:latin typeface="Lucida Sans" panose="020B0602030504020204" pitchFamily="34" charset="0"/>
              </a:rPr>
              <a:t>Penawdau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newyddion</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News headlines</a:t>
            </a:r>
          </a:p>
        </p:txBody>
      </p:sp>
      <p:sp>
        <p:nvSpPr>
          <p:cNvPr id="2" name="Content Placeholder 1"/>
          <p:cNvSpPr>
            <a:spLocks noGrp="1"/>
          </p:cNvSpPr>
          <p:nvPr>
            <p:ph idx="1"/>
          </p:nvPr>
        </p:nvSpPr>
        <p:spPr/>
        <p:txBody>
          <a:bodyPr>
            <a:normAutofit fontScale="92500" lnSpcReduction="10000"/>
          </a:bodyPr>
          <a:lstStyle/>
          <a:p>
            <a:pPr marL="0" indent="0">
              <a:buNone/>
            </a:pPr>
            <a:r>
              <a:rPr lang="en-GB" sz="2800" dirty="0">
                <a:latin typeface="Lucida Sans" panose="020B0602030504020204" pitchFamily="34" charset="0"/>
              </a:rPr>
              <a:t>Gender Stereotypes ‘Turning Girls Off Maths And Science Careers’, Report </a:t>
            </a:r>
            <a:r>
              <a:rPr lang="en-GB" sz="2800" dirty="0" smtClean="0">
                <a:latin typeface="Lucida Sans" panose="020B0602030504020204" pitchFamily="34" charset="0"/>
              </a:rPr>
              <a:t>Claims</a:t>
            </a:r>
          </a:p>
          <a:p>
            <a:pPr marL="0" indent="0">
              <a:buNone/>
            </a:pPr>
            <a:endParaRPr lang="en-GB" sz="2800" dirty="0" smtClean="0">
              <a:latin typeface="Lucida Sans" panose="020B0602030504020204" pitchFamily="34" charset="0"/>
            </a:endParaRPr>
          </a:p>
          <a:p>
            <a:pPr marL="0" indent="0">
              <a:buNone/>
            </a:pPr>
            <a:r>
              <a:rPr lang="en-GB" sz="2800" dirty="0">
                <a:latin typeface="Lucida Sans" panose="020B0602030504020204" pitchFamily="34" charset="0"/>
              </a:rPr>
              <a:t>A gender gap that simply doesn’t add </a:t>
            </a:r>
            <a:r>
              <a:rPr lang="en-GB" sz="2800" dirty="0" smtClean="0">
                <a:latin typeface="Lucida Sans" panose="020B0602030504020204" pitchFamily="34" charset="0"/>
              </a:rPr>
              <a:t>up:</a:t>
            </a:r>
            <a:endParaRPr lang="en-GB" sz="2800" dirty="0">
              <a:latin typeface="Lucida Sans" panose="020B0602030504020204" pitchFamily="34" charset="0"/>
            </a:endParaRPr>
          </a:p>
          <a:p>
            <a:pPr marL="0" indent="0">
              <a:buNone/>
            </a:pPr>
            <a:r>
              <a:rPr lang="en-GB" sz="2800" dirty="0">
                <a:latin typeface="Lucida Sans" panose="020B0602030504020204" pitchFamily="34" charset="0"/>
              </a:rPr>
              <a:t>The shocking divide between boys and girls in maths and science is damaging </a:t>
            </a:r>
            <a:r>
              <a:rPr lang="en-GB" sz="2800" dirty="0" smtClean="0">
                <a:latin typeface="Lucida Sans" panose="020B0602030504020204" pitchFamily="34" charset="0"/>
              </a:rPr>
              <a:t>Britain</a:t>
            </a:r>
          </a:p>
          <a:p>
            <a:pPr marL="0" indent="0">
              <a:buNone/>
            </a:pPr>
            <a:endParaRPr lang="en-GB" sz="2800" b="1" dirty="0">
              <a:latin typeface="Lucida Sans" panose="020B0602030504020204" pitchFamily="34" charset="0"/>
            </a:endParaRPr>
          </a:p>
          <a:p>
            <a:pPr marL="0" indent="0">
              <a:buNone/>
            </a:pPr>
            <a:r>
              <a:rPr lang="en-GB" sz="2800" dirty="0" err="1" smtClean="0">
                <a:latin typeface="Lucida Sans" panose="020B0602030504020204" pitchFamily="34" charset="0"/>
              </a:rPr>
              <a:t>Profion</a:t>
            </a:r>
            <a:r>
              <a:rPr lang="en-GB" sz="2800" dirty="0">
                <a:latin typeface="Lucida Sans" panose="020B0602030504020204" pitchFamily="34" charset="0"/>
              </a:rPr>
              <a:t>: </a:t>
            </a:r>
            <a:r>
              <a:rPr lang="en-GB" sz="2800" dirty="0" err="1">
                <a:latin typeface="Lucida Sans" panose="020B0602030504020204" pitchFamily="34" charset="0"/>
              </a:rPr>
              <a:t>Merched</a:t>
            </a:r>
            <a:r>
              <a:rPr lang="en-GB" sz="2800" dirty="0">
                <a:latin typeface="Lucida Sans" panose="020B0602030504020204" pitchFamily="34" charset="0"/>
              </a:rPr>
              <a:t> </a:t>
            </a:r>
            <a:r>
              <a:rPr lang="en-GB" sz="2800" dirty="0" err="1">
                <a:latin typeface="Lucida Sans" panose="020B0602030504020204" pitchFamily="34" charset="0"/>
              </a:rPr>
              <a:t>yn</a:t>
            </a:r>
            <a:r>
              <a:rPr lang="en-GB" sz="2800" dirty="0">
                <a:latin typeface="Lucida Sans" panose="020B0602030504020204" pitchFamily="34" charset="0"/>
              </a:rPr>
              <a:t> well am </a:t>
            </a:r>
            <a:r>
              <a:rPr lang="en-GB" sz="2800" dirty="0" err="1">
                <a:latin typeface="Lucida Sans" panose="020B0602030504020204" pitchFamily="34" charset="0"/>
              </a:rPr>
              <a:t>ddarllen</a:t>
            </a:r>
            <a:r>
              <a:rPr lang="en-GB" sz="2800" dirty="0">
                <a:latin typeface="Lucida Sans" panose="020B0602030504020204" pitchFamily="34" charset="0"/>
              </a:rPr>
              <a:t> a </a:t>
            </a:r>
            <a:r>
              <a:rPr lang="en-GB" sz="2800" dirty="0" err="1">
                <a:latin typeface="Lucida Sans" panose="020B0602030504020204" pitchFamily="34" charset="0"/>
              </a:rPr>
              <a:t>bechgyn</a:t>
            </a:r>
            <a:r>
              <a:rPr lang="en-GB" sz="2800" dirty="0">
                <a:latin typeface="Lucida Sans" panose="020B0602030504020204" pitchFamily="34" charset="0"/>
              </a:rPr>
              <a:t> am </a:t>
            </a:r>
            <a:r>
              <a:rPr lang="en-GB" sz="2800" dirty="0" err="1">
                <a:latin typeface="Lucida Sans" panose="020B0602030504020204" pitchFamily="34" charset="0"/>
              </a:rPr>
              <a:t>fathemateg</a:t>
            </a:r>
            <a:endParaRPr lang="en-GB" sz="2800" dirty="0" smtClean="0">
              <a:latin typeface="Lucida Sans" panose="020B0602030504020204" pitchFamily="34" charset="0"/>
            </a:endParaRPr>
          </a:p>
          <a:p>
            <a:pPr marL="0" indent="0">
              <a:buNone/>
            </a:pPr>
            <a:endParaRPr lang="en-GB" sz="2800" dirty="0">
              <a:latin typeface="Lucida Sans" panose="020B0602030504020204" pitchFamily="34" charset="0"/>
            </a:endParaRPr>
          </a:p>
          <a:p>
            <a:pPr marL="0" indent="0">
              <a:buNone/>
            </a:pPr>
            <a:endParaRPr lang="en-GB" sz="2800" dirty="0">
              <a:latin typeface="Lucida Sans" panose="020B0602030504020204" pitchFamily="34" charset="0"/>
            </a:endParaRPr>
          </a:p>
        </p:txBody>
      </p:sp>
    </p:spTree>
    <p:extLst>
      <p:ext uri="{BB962C8B-B14F-4D97-AF65-F5344CB8AC3E}">
        <p14:creationId xmlns:p14="http://schemas.microsoft.com/office/powerpoint/2010/main" val="23033967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3200" dirty="0" err="1" smtClean="0">
                <a:latin typeface="Lucida Sans" panose="020B0602030504020204" pitchFamily="34" charset="0"/>
              </a:rPr>
              <a:t>Penawdau</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newyddion</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News headlines</a:t>
            </a:r>
          </a:p>
        </p:txBody>
      </p:sp>
      <p:sp>
        <p:nvSpPr>
          <p:cNvPr id="2" name="Content Placeholder 1"/>
          <p:cNvSpPr>
            <a:spLocks noGrp="1"/>
          </p:cNvSpPr>
          <p:nvPr>
            <p:ph idx="1"/>
          </p:nvPr>
        </p:nvSpPr>
        <p:spPr/>
        <p:txBody>
          <a:bodyPr>
            <a:normAutofit/>
          </a:bodyPr>
          <a:lstStyle/>
          <a:p>
            <a:pPr marL="0" indent="0">
              <a:buNone/>
            </a:pPr>
            <a:endParaRPr lang="en-GB" sz="2800" dirty="0">
              <a:latin typeface="Lucida Sans" panose="020B0602030504020204" pitchFamily="34" charset="0"/>
            </a:endParaRPr>
          </a:p>
          <a:p>
            <a:pPr marL="0" indent="0">
              <a:buNone/>
            </a:pPr>
            <a:r>
              <a:rPr lang="en-GB" sz="2800" dirty="0">
                <a:latin typeface="Lucida Sans" panose="020B0602030504020204" pitchFamily="34" charset="0"/>
              </a:rPr>
              <a:t>Shortage of female engineers is a threat to the UK, says industry </a:t>
            </a:r>
            <a:r>
              <a:rPr lang="en-GB" sz="2800" dirty="0" smtClean="0">
                <a:latin typeface="Lucida Sans" panose="020B0602030504020204" pitchFamily="34" charset="0"/>
              </a:rPr>
              <a:t>chief</a:t>
            </a:r>
          </a:p>
          <a:p>
            <a:pPr marL="0" indent="0">
              <a:buNone/>
            </a:pPr>
            <a:endParaRPr lang="en-GB" sz="2800" dirty="0">
              <a:latin typeface="Lucida Sans" panose="020B0602030504020204" pitchFamily="34" charset="0"/>
            </a:endParaRPr>
          </a:p>
          <a:p>
            <a:pPr marL="0" indent="0">
              <a:buNone/>
            </a:pPr>
            <a:r>
              <a:rPr lang="en-GB" sz="2800" dirty="0">
                <a:latin typeface="Lucida Sans" panose="020B0602030504020204" pitchFamily="34" charset="0"/>
              </a:rPr>
              <a:t>Stereotypes blamed for shortage of men in early years</a:t>
            </a:r>
          </a:p>
        </p:txBody>
      </p:sp>
    </p:spTree>
    <p:extLst>
      <p:ext uri="{BB962C8B-B14F-4D97-AF65-F5344CB8AC3E}">
        <p14:creationId xmlns:p14="http://schemas.microsoft.com/office/powerpoint/2010/main" val="10242064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a:bodyPr>
          <a:lstStyle/>
          <a:p>
            <a:r>
              <a:rPr lang="en-GB" altLang="en-US" sz="3200" dirty="0" err="1" smtClean="0">
                <a:latin typeface="Lucida Sans" panose="020B0602030504020204" pitchFamily="34" charset="0"/>
              </a:rPr>
              <a:t>Darllen</a:t>
            </a:r>
            <a:r>
              <a:rPr lang="en-GB" altLang="en-US" sz="3200" dirty="0" smtClean="0">
                <a:latin typeface="Lucida Sans" panose="020B0602030504020204" pitchFamily="34" charset="0"/>
              </a:rPr>
              <a:t> </a:t>
            </a:r>
            <a:r>
              <a:rPr lang="en-GB" altLang="en-US" sz="3200" dirty="0" err="1" smtClean="0">
                <a:latin typeface="Lucida Sans" panose="020B0602030504020204" pitchFamily="34" charset="0"/>
              </a:rPr>
              <a:t>pellach</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Further reading</a:t>
            </a:r>
          </a:p>
        </p:txBody>
      </p:sp>
      <p:sp>
        <p:nvSpPr>
          <p:cNvPr id="2" name="Content Placeholder 1"/>
          <p:cNvSpPr>
            <a:spLocks noGrp="1"/>
          </p:cNvSpPr>
          <p:nvPr>
            <p:ph idx="1"/>
          </p:nvPr>
        </p:nvSpPr>
        <p:spPr/>
        <p:txBody>
          <a:bodyPr>
            <a:normAutofit/>
          </a:bodyPr>
          <a:lstStyle/>
          <a:p>
            <a:pPr marL="0" indent="0">
              <a:buNone/>
            </a:pPr>
            <a:r>
              <a:rPr lang="en-GB" sz="2800" dirty="0" smtClean="0">
                <a:latin typeface="Lucida Sans" panose="020B0602030504020204" pitchFamily="34" charset="0"/>
              </a:rPr>
              <a:t>Gunderson, E. A., Ramirez, G., Levine, S. C. and </a:t>
            </a:r>
            <a:r>
              <a:rPr lang="en-GB" sz="2800" dirty="0" err="1" smtClean="0">
                <a:latin typeface="Lucida Sans" panose="020B0602030504020204" pitchFamily="34" charset="0"/>
              </a:rPr>
              <a:t>Beilock</a:t>
            </a:r>
            <a:r>
              <a:rPr lang="en-GB" sz="2800" dirty="0" smtClean="0">
                <a:latin typeface="Lucida Sans" panose="020B0602030504020204" pitchFamily="34" charset="0"/>
              </a:rPr>
              <a:t>, S. L. (2012) ‘The role of parents and teachers in the development of gender-related math attitudes.’ </a:t>
            </a:r>
            <a:r>
              <a:rPr lang="en-GB" sz="2800" i="1" dirty="0" smtClean="0">
                <a:latin typeface="Lucida Sans" panose="020B0602030504020204" pitchFamily="34" charset="0"/>
              </a:rPr>
              <a:t>Sex Roles, </a:t>
            </a:r>
            <a:r>
              <a:rPr lang="en-GB" sz="2800" dirty="0" smtClean="0">
                <a:latin typeface="Lucida Sans" panose="020B0602030504020204" pitchFamily="34" charset="0"/>
              </a:rPr>
              <a:t>66, 3, pp. 153-166. [on-line]. </a:t>
            </a:r>
            <a:r>
              <a:rPr lang="en-GB" sz="2800" dirty="0">
                <a:latin typeface="Lucida Sans" panose="020B0602030504020204" pitchFamily="34" charset="0"/>
              </a:rPr>
              <a:t>Available at: </a:t>
            </a:r>
            <a:r>
              <a:rPr lang="en-GB" sz="2800" dirty="0">
                <a:latin typeface="Lucida Sans" panose="020B0602030504020204" pitchFamily="34" charset="0"/>
                <a:hlinkClick r:id="rId3"/>
              </a:rPr>
              <a:t>http://</a:t>
            </a:r>
            <a:r>
              <a:rPr lang="en-GB" sz="2800" dirty="0" smtClean="0">
                <a:latin typeface="Lucida Sans" panose="020B0602030504020204" pitchFamily="34" charset="0"/>
                <a:hlinkClick r:id="rId3"/>
              </a:rPr>
              <a:t>link.springer.com/article/10.1007/s11199-011-9996-2</a:t>
            </a:r>
            <a:r>
              <a:rPr lang="en-GB" sz="2800" dirty="0" smtClean="0">
                <a:latin typeface="Lucida Sans" panose="020B0602030504020204" pitchFamily="34" charset="0"/>
              </a:rPr>
              <a:t> [Accessed: November 15 2-16].</a:t>
            </a:r>
            <a:endParaRPr lang="en-GB" sz="2800" dirty="0">
              <a:latin typeface="Lucida Sans" panose="020B0602030504020204" pitchFamily="34" charset="0"/>
            </a:endParaRPr>
          </a:p>
        </p:txBody>
      </p:sp>
    </p:spTree>
    <p:extLst>
      <p:ext uri="{BB962C8B-B14F-4D97-AF65-F5344CB8AC3E}">
        <p14:creationId xmlns:p14="http://schemas.microsoft.com/office/powerpoint/2010/main" val="15239347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Darllen</a:t>
            </a:r>
            <a:r>
              <a:rPr lang="en-GB" sz="3200" dirty="0" smtClean="0">
                <a:latin typeface="Lucida Sans" panose="020B0602030504020204" pitchFamily="34" charset="0"/>
              </a:rPr>
              <a:t> </a:t>
            </a:r>
            <a:r>
              <a:rPr lang="en-GB" sz="3200" dirty="0" err="1" smtClean="0">
                <a:latin typeface="Lucida Sans" panose="020B0602030504020204" pitchFamily="34" charset="0"/>
              </a:rPr>
              <a:t>pellach</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Further reading</a:t>
            </a:r>
            <a:endParaRPr lang="en-GB" sz="3200" dirty="0">
              <a:solidFill>
                <a:srgbClr val="002060"/>
              </a:solidFill>
              <a:latin typeface="Lucida Sans" panose="020B0602030504020204" pitchFamily="34" charset="0"/>
            </a:endParaRPr>
          </a:p>
        </p:txBody>
      </p:sp>
      <p:sp>
        <p:nvSpPr>
          <p:cNvPr id="5" name="Content Placeholder 4"/>
          <p:cNvSpPr>
            <a:spLocks noGrp="1"/>
          </p:cNvSpPr>
          <p:nvPr>
            <p:ph idx="1"/>
          </p:nvPr>
        </p:nvSpPr>
        <p:spPr/>
        <p:txBody>
          <a:bodyPr>
            <a:normAutofit/>
          </a:bodyPr>
          <a:lstStyle/>
          <a:p>
            <a:pPr marL="0" indent="0">
              <a:buNone/>
            </a:pPr>
            <a:r>
              <a:rPr lang="en-GB" sz="2400" dirty="0" smtClean="0">
                <a:latin typeface="Lucida Sans" panose="020B0602030504020204" pitchFamily="34" charset="0"/>
              </a:rPr>
              <a:t>Simpson, A. and Linder, S. M. (2016) ‘The indirect effect of children’s gender on early childhood educators’ mathematical talk,’ </a:t>
            </a:r>
            <a:r>
              <a:rPr lang="en-GB" sz="2400" i="1" dirty="0" smtClean="0">
                <a:latin typeface="Lucida Sans" panose="020B0602030504020204" pitchFamily="34" charset="0"/>
              </a:rPr>
              <a:t>Teaching and Teacher Education, </a:t>
            </a:r>
            <a:r>
              <a:rPr lang="en-GB" sz="2400" dirty="0" smtClean="0">
                <a:latin typeface="Lucida Sans" panose="020B0602030504020204" pitchFamily="34" charset="0"/>
              </a:rPr>
              <a:t>54, pp. 44-53. [on-line]. </a:t>
            </a:r>
            <a:r>
              <a:rPr lang="en-GB" sz="2400" dirty="0">
                <a:latin typeface="Lucida Sans" panose="020B0602030504020204" pitchFamily="34" charset="0"/>
              </a:rPr>
              <a:t>Available at: </a:t>
            </a:r>
            <a:r>
              <a:rPr lang="en-GB" sz="2400" dirty="0">
                <a:latin typeface="Lucida Sans" panose="020B0602030504020204" pitchFamily="34" charset="0"/>
                <a:hlinkClick r:id="rId3"/>
              </a:rPr>
              <a:t>http://</a:t>
            </a:r>
            <a:r>
              <a:rPr lang="en-GB" sz="2400" dirty="0" smtClean="0">
                <a:latin typeface="Lucida Sans" panose="020B0602030504020204" pitchFamily="34" charset="0"/>
                <a:hlinkClick r:id="rId3"/>
              </a:rPr>
              <a:t>www.sciencedirect.com/science/article/pii/S0742051X15300251</a:t>
            </a:r>
            <a:r>
              <a:rPr lang="en-GB" sz="2400" dirty="0" smtClean="0">
                <a:latin typeface="Lucida Sans" panose="020B0602030504020204" pitchFamily="34" charset="0"/>
              </a:rPr>
              <a:t> [Accessed: November 9 2016].</a:t>
            </a:r>
            <a:endParaRPr lang="en-US" sz="2400" dirty="0">
              <a:latin typeface="Lucida Sans" panose="020B0602030504020204" pitchFamily="34" charset="0"/>
            </a:endParaRPr>
          </a:p>
        </p:txBody>
      </p:sp>
    </p:spTree>
    <p:extLst>
      <p:ext uri="{BB962C8B-B14F-4D97-AF65-F5344CB8AC3E}">
        <p14:creationId xmlns:p14="http://schemas.microsoft.com/office/powerpoint/2010/main" val="15958838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Darllen</a:t>
            </a:r>
            <a:r>
              <a:rPr lang="en-GB" sz="3200" dirty="0" smtClean="0">
                <a:latin typeface="Lucida Sans" panose="020B0602030504020204" pitchFamily="34" charset="0"/>
              </a:rPr>
              <a:t> </a:t>
            </a:r>
            <a:r>
              <a:rPr lang="en-GB" sz="3200" dirty="0" err="1" smtClean="0">
                <a:latin typeface="Lucida Sans" panose="020B0602030504020204" pitchFamily="34" charset="0"/>
              </a:rPr>
              <a:t>pellach</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Further reading</a:t>
            </a:r>
            <a:endParaRPr lang="en-GB" sz="3200" dirty="0">
              <a:solidFill>
                <a:srgbClr val="002060"/>
              </a:solidFill>
              <a:latin typeface="Lucida Sans" panose="020B0602030504020204" pitchFamily="34" charset="0"/>
            </a:endParaRPr>
          </a:p>
        </p:txBody>
      </p:sp>
      <p:sp>
        <p:nvSpPr>
          <p:cNvPr id="5" name="Content Placeholder 4"/>
          <p:cNvSpPr>
            <a:spLocks noGrp="1"/>
          </p:cNvSpPr>
          <p:nvPr>
            <p:ph idx="1"/>
          </p:nvPr>
        </p:nvSpPr>
        <p:spPr/>
        <p:txBody>
          <a:bodyPr>
            <a:normAutofit/>
          </a:bodyPr>
          <a:lstStyle/>
          <a:p>
            <a:pPr marL="0" indent="0">
              <a:buNone/>
            </a:pPr>
            <a:r>
              <a:rPr lang="en-GB" sz="2400" dirty="0">
                <a:latin typeface="Lucida Sans" panose="020B0602030504020204" pitchFamily="34" charset="0"/>
              </a:rPr>
              <a:t>Sammons, P. and Sylva, </a:t>
            </a:r>
            <a:r>
              <a:rPr lang="en-GB" sz="2400" dirty="0" smtClean="0">
                <a:latin typeface="Lucida Sans" panose="020B0602030504020204" pitchFamily="34" charset="0"/>
              </a:rPr>
              <a:t>K.T.K. (2015) ‘Pre-school </a:t>
            </a:r>
            <a:r>
              <a:rPr lang="en-GB" sz="2400" dirty="0">
                <a:latin typeface="Lucida Sans" panose="020B0602030504020204" pitchFamily="34" charset="0"/>
              </a:rPr>
              <a:t>and early home learning effects on A-level </a:t>
            </a:r>
            <a:r>
              <a:rPr lang="en-GB" sz="2400" dirty="0" smtClean="0">
                <a:latin typeface="Lucida Sans" panose="020B0602030504020204" pitchFamily="34" charset="0"/>
              </a:rPr>
              <a:t>outcomes,’ </a:t>
            </a:r>
            <a:r>
              <a:rPr lang="en-US" sz="2400" dirty="0">
                <a:latin typeface="Lucida Sans" panose="020B0602030504020204" pitchFamily="34" charset="0"/>
                <a:hlinkClick r:id="rId3"/>
              </a:rPr>
              <a:t>https://</a:t>
            </a:r>
            <a:r>
              <a:rPr lang="en-US" sz="2400" dirty="0" smtClean="0">
                <a:latin typeface="Lucida Sans" panose="020B0602030504020204" pitchFamily="34" charset="0"/>
                <a:hlinkClick r:id="rId3"/>
              </a:rPr>
              <a:t>www.researchgate.net/profile/Edward_Melhuish/publication/291970289_Pre-school_and_early_home_learning_effects_on_A-level_outcomes_Effective_Pre-school_Primary_Secondary_Education_Project_EPPSE/links/56aa188108aef6e05df445b7.pdf</a:t>
            </a:r>
            <a:r>
              <a:rPr lang="en-US" sz="2400" dirty="0" smtClean="0">
                <a:latin typeface="Lucida Sans" panose="020B0602030504020204" pitchFamily="34" charset="0"/>
              </a:rPr>
              <a:t> [Accessed: February 8 2017].</a:t>
            </a:r>
            <a:endParaRPr lang="en-US" sz="2400" dirty="0">
              <a:latin typeface="Lucida Sans" panose="020B0602030504020204" pitchFamily="34" charset="0"/>
            </a:endParaRPr>
          </a:p>
        </p:txBody>
      </p:sp>
    </p:spTree>
    <p:extLst>
      <p:ext uri="{BB962C8B-B14F-4D97-AF65-F5344CB8AC3E}">
        <p14:creationId xmlns:p14="http://schemas.microsoft.com/office/powerpoint/2010/main" val="409394525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200" dirty="0" err="1" smtClean="0">
                <a:latin typeface="Lucida Sans" panose="020B0602030504020204" pitchFamily="34" charset="0"/>
              </a:rPr>
              <a:t>Cyfeiriadau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References</a:t>
            </a:r>
          </a:p>
        </p:txBody>
      </p:sp>
      <p:sp>
        <p:nvSpPr>
          <p:cNvPr id="2" name="Content Placeholder 1"/>
          <p:cNvSpPr>
            <a:spLocks noGrp="1"/>
          </p:cNvSpPr>
          <p:nvPr>
            <p:ph idx="1"/>
          </p:nvPr>
        </p:nvSpPr>
        <p:spPr/>
        <p:txBody>
          <a:bodyPr>
            <a:normAutofit/>
          </a:bodyPr>
          <a:lstStyle/>
          <a:p>
            <a:pPr marL="0" indent="0">
              <a:buNone/>
            </a:pPr>
            <a:r>
              <a:rPr lang="en-GB" sz="1600" dirty="0" err="1" smtClean="0">
                <a:latin typeface="Lucida Sans" panose="020B0602030504020204" pitchFamily="34" charset="0"/>
              </a:rPr>
              <a:t>Devarakonda</a:t>
            </a:r>
            <a:r>
              <a:rPr lang="en-GB" sz="1600" dirty="0" smtClean="0">
                <a:latin typeface="Lucida Sans" panose="020B0602030504020204" pitchFamily="34" charset="0"/>
              </a:rPr>
              <a:t>, C. </a:t>
            </a:r>
            <a:r>
              <a:rPr lang="en-GB" sz="1600" dirty="0">
                <a:latin typeface="Lucida Sans" panose="020B0602030504020204" pitchFamily="34" charset="0"/>
              </a:rPr>
              <a:t>(2014) </a:t>
            </a:r>
            <a:r>
              <a:rPr lang="en-GB" sz="1600" i="1" dirty="0">
                <a:latin typeface="Lucida Sans" panose="020B0602030504020204" pitchFamily="34" charset="0"/>
              </a:rPr>
              <a:t>Diversity and Inclusion in Early Childhood: An </a:t>
            </a:r>
            <a:r>
              <a:rPr lang="en-GB" sz="1600" i="1" dirty="0" smtClean="0">
                <a:latin typeface="Lucida Sans" panose="020B0602030504020204" pitchFamily="34" charset="0"/>
              </a:rPr>
              <a:t>Introduction</a:t>
            </a:r>
            <a:r>
              <a:rPr lang="en-GB" sz="1600" dirty="0" smtClean="0">
                <a:latin typeface="Lucida Sans" panose="020B0602030504020204" pitchFamily="34" charset="0"/>
              </a:rPr>
              <a:t>. London: Sage Publications Ltd.</a:t>
            </a:r>
          </a:p>
          <a:p>
            <a:pPr marL="0" indent="0">
              <a:buNone/>
            </a:pPr>
            <a:r>
              <a:rPr lang="en-GB" sz="1600" dirty="0" smtClean="0">
                <a:latin typeface="Lucida Sans" panose="020B0602030504020204" pitchFamily="34" charset="0"/>
              </a:rPr>
              <a:t>Hansen, A. and </a:t>
            </a:r>
            <a:r>
              <a:rPr lang="en-GB" sz="1600" dirty="0" err="1" smtClean="0">
                <a:latin typeface="Lucida Sans" panose="020B0602030504020204" pitchFamily="34" charset="0"/>
              </a:rPr>
              <a:t>Vaukins</a:t>
            </a:r>
            <a:r>
              <a:rPr lang="en-GB" sz="1600" dirty="0" smtClean="0">
                <a:latin typeface="Lucida Sans" panose="020B0602030504020204" pitchFamily="34" charset="0"/>
              </a:rPr>
              <a:t>, D. (2012) </a:t>
            </a:r>
            <a:r>
              <a:rPr lang="en-GB" sz="1600" i="1" dirty="0" smtClean="0">
                <a:latin typeface="Lucida Sans" panose="020B0602030504020204" pitchFamily="34" charset="0"/>
              </a:rPr>
              <a:t>Primary Mathematics Across the Curriculum </a:t>
            </a:r>
            <a:r>
              <a:rPr lang="en-GB" sz="1600" dirty="0" smtClean="0">
                <a:latin typeface="Lucida Sans" panose="020B0602030504020204" pitchFamily="34" charset="0"/>
              </a:rPr>
              <a:t>(2</a:t>
            </a:r>
            <a:r>
              <a:rPr lang="en-GB" sz="1600" baseline="30000" dirty="0" smtClean="0">
                <a:latin typeface="Lucida Sans" panose="020B0602030504020204" pitchFamily="34" charset="0"/>
              </a:rPr>
              <a:t>nd</a:t>
            </a:r>
            <a:r>
              <a:rPr lang="en-GB" sz="1600" dirty="0" smtClean="0">
                <a:latin typeface="Lucida Sans" panose="020B0602030504020204" pitchFamily="34" charset="0"/>
              </a:rPr>
              <a:t> </a:t>
            </a:r>
            <a:r>
              <a:rPr lang="en-GB" sz="1600" dirty="0" err="1" smtClean="0">
                <a:latin typeface="Lucida Sans" panose="020B0602030504020204" pitchFamily="34" charset="0"/>
              </a:rPr>
              <a:t>ed</a:t>
            </a:r>
            <a:r>
              <a:rPr lang="en-GB" sz="1600" dirty="0">
                <a:latin typeface="Lucida Sans" panose="020B0602030504020204" pitchFamily="34" charset="0"/>
              </a:rPr>
              <a:t>). London: Sage Publications Ltd</a:t>
            </a:r>
            <a:r>
              <a:rPr lang="en-GB" sz="1600" dirty="0" smtClean="0">
                <a:latin typeface="Lucida Sans" panose="020B0602030504020204" pitchFamily="34" charset="0"/>
              </a:rPr>
              <a:t>.</a:t>
            </a:r>
          </a:p>
          <a:p>
            <a:pPr marL="0" indent="0">
              <a:buNone/>
            </a:pPr>
            <a:r>
              <a:rPr lang="en-GB" sz="1600" dirty="0" smtClean="0">
                <a:latin typeface="Lucida Sans" panose="020B0602030504020204" pitchFamily="34" charset="0"/>
              </a:rPr>
              <a:t>Miller, C. F. (2016) ‘Theories of gender development,’ </a:t>
            </a:r>
            <a:r>
              <a:rPr lang="en-GB" sz="1600" i="1" dirty="0" smtClean="0">
                <a:latin typeface="Lucida Sans" panose="020B0602030504020204" pitchFamily="34" charset="0"/>
              </a:rPr>
              <a:t>The Wiley Blackwell </a:t>
            </a:r>
            <a:r>
              <a:rPr lang="en-GB" sz="1600" i="1" dirty="0" err="1" smtClean="0">
                <a:latin typeface="Lucida Sans" panose="020B0602030504020204" pitchFamily="34" charset="0"/>
              </a:rPr>
              <a:t>Encyclopedia</a:t>
            </a:r>
            <a:r>
              <a:rPr lang="en-GB" sz="1600" i="1" dirty="0" smtClean="0">
                <a:latin typeface="Lucida Sans" panose="020B0602030504020204" pitchFamily="34" charset="0"/>
              </a:rPr>
              <a:t> of Gender and Sexuality Studies. </a:t>
            </a:r>
            <a:r>
              <a:rPr lang="en-GB" sz="1600" dirty="0" smtClean="0">
                <a:latin typeface="Lucida Sans" panose="020B0602030504020204" pitchFamily="34" charset="0"/>
              </a:rPr>
              <a:t>[on-line]. </a:t>
            </a:r>
            <a:r>
              <a:rPr lang="en-GB" sz="1600" dirty="0">
                <a:latin typeface="Lucida Sans" panose="020B0602030504020204" pitchFamily="34" charset="0"/>
              </a:rPr>
              <a:t>Available at: </a:t>
            </a:r>
            <a:r>
              <a:rPr lang="en-GB" sz="1600" dirty="0">
                <a:latin typeface="Lucida Sans" panose="020B0602030504020204" pitchFamily="34" charset="0"/>
                <a:hlinkClick r:id="rId2"/>
              </a:rPr>
              <a:t>http://</a:t>
            </a:r>
            <a:r>
              <a:rPr lang="en-GB" sz="1600" dirty="0" smtClean="0">
                <a:latin typeface="Lucida Sans" panose="020B0602030504020204" pitchFamily="34" charset="0"/>
                <a:hlinkClick r:id="rId2"/>
              </a:rPr>
              <a:t>onlinelibrary.wiley.com/doi/10.1002/9781118663219.wbegss590/abstract</a:t>
            </a:r>
            <a:r>
              <a:rPr lang="en-GB" sz="1600" dirty="0" smtClean="0">
                <a:latin typeface="Lucida Sans" panose="020B0602030504020204" pitchFamily="34" charset="0"/>
              </a:rPr>
              <a:t> [Accessed: November 24 2016].</a:t>
            </a:r>
          </a:p>
          <a:p>
            <a:pPr marL="0" indent="0">
              <a:buNone/>
            </a:pPr>
            <a:r>
              <a:rPr lang="en-GB" sz="1600" dirty="0" smtClean="0">
                <a:latin typeface="Lucida Sans" panose="020B0602030504020204" pitchFamily="34" charset="0"/>
              </a:rPr>
              <a:t>Tayler, K. and Price, D. (2016) </a:t>
            </a:r>
            <a:r>
              <a:rPr lang="en-GB" sz="1600" i="1" dirty="0">
                <a:latin typeface="Lucida Sans" panose="020B0602030504020204" pitchFamily="34" charset="0"/>
              </a:rPr>
              <a:t>Gender Diversity and Inclusion in Early Years Education (Diversity and Inclusion in the Early Years</a:t>
            </a:r>
            <a:r>
              <a:rPr lang="en-GB" sz="1600" i="1" dirty="0" smtClean="0">
                <a:latin typeface="Lucida Sans" panose="020B0602030504020204" pitchFamily="34" charset="0"/>
              </a:rPr>
              <a:t>). </a:t>
            </a:r>
            <a:r>
              <a:rPr lang="en-GB" sz="1600" dirty="0" smtClean="0">
                <a:latin typeface="Lucida Sans" panose="020B0602030504020204" pitchFamily="34" charset="0"/>
              </a:rPr>
              <a:t>London: Routledge.</a:t>
            </a:r>
            <a:endParaRPr lang="en-GB" sz="1600" i="1" dirty="0">
              <a:latin typeface="Lucida Sans" panose="020B0602030504020204" pitchFamily="34" charset="0"/>
            </a:endParaRPr>
          </a:p>
          <a:p>
            <a:pPr marL="0" indent="0">
              <a:buNone/>
            </a:pPr>
            <a:r>
              <a:rPr lang="en-GB" sz="1600" dirty="0" smtClean="0">
                <a:latin typeface="Lucida Sans" panose="020B0602030504020204" pitchFamily="34" charset="0"/>
              </a:rPr>
              <a:t>Taylor, H. and Harris, A. (</a:t>
            </a:r>
            <a:r>
              <a:rPr lang="en-GB" sz="1600" dirty="0" err="1" smtClean="0">
                <a:latin typeface="Lucida Sans" panose="020B0602030504020204" pitchFamily="34" charset="0"/>
              </a:rPr>
              <a:t>eds</a:t>
            </a:r>
            <a:r>
              <a:rPr lang="en-GB" sz="1600" dirty="0" smtClean="0">
                <a:latin typeface="Lucida Sans" panose="020B0602030504020204" pitchFamily="34" charset="0"/>
              </a:rPr>
              <a:t>) (2014) </a:t>
            </a:r>
            <a:r>
              <a:rPr lang="en-GB" sz="1600" i="1" dirty="0" smtClean="0">
                <a:latin typeface="Lucida Sans" panose="020B0602030504020204" pitchFamily="34" charset="0"/>
              </a:rPr>
              <a:t>Learning and Teaching Mathematics 0-8</a:t>
            </a:r>
            <a:r>
              <a:rPr lang="en-GB" sz="1600" i="1" dirty="0">
                <a:latin typeface="Lucida Sans" panose="020B0602030504020204" pitchFamily="34" charset="0"/>
              </a:rPr>
              <a:t>. </a:t>
            </a:r>
            <a:r>
              <a:rPr lang="en-GB" sz="1600" dirty="0">
                <a:latin typeface="Lucida Sans" panose="020B0602030504020204" pitchFamily="34" charset="0"/>
              </a:rPr>
              <a:t>London: Sage Publications Ltd.</a:t>
            </a:r>
          </a:p>
          <a:p>
            <a:pPr marL="0" indent="0">
              <a:buNone/>
            </a:pPr>
            <a:r>
              <a:rPr lang="en-GB" sz="1600" dirty="0" smtClean="0">
                <a:latin typeface="Lucida Sans" panose="020B0602030504020204" pitchFamily="34" charset="0"/>
              </a:rPr>
              <a:t>Tucker, K. (2010) </a:t>
            </a:r>
            <a:r>
              <a:rPr lang="en-GB" sz="1600" i="1" dirty="0" smtClean="0">
                <a:latin typeface="Lucida Sans" panose="020B0602030504020204" pitchFamily="34" charset="0"/>
              </a:rPr>
              <a:t>Mathematics through play in the early years </a:t>
            </a:r>
            <a:r>
              <a:rPr lang="en-GB" sz="1600" dirty="0" smtClean="0">
                <a:latin typeface="Lucida Sans" panose="020B0602030504020204" pitchFamily="34" charset="0"/>
              </a:rPr>
              <a:t>(2</a:t>
            </a:r>
            <a:r>
              <a:rPr lang="en-GB" sz="1600" baseline="30000" dirty="0" smtClean="0">
                <a:latin typeface="Lucida Sans" panose="020B0602030504020204" pitchFamily="34" charset="0"/>
              </a:rPr>
              <a:t>nd</a:t>
            </a:r>
            <a:r>
              <a:rPr lang="en-GB" sz="1600" dirty="0" smtClean="0">
                <a:latin typeface="Lucida Sans" panose="020B0602030504020204" pitchFamily="34" charset="0"/>
              </a:rPr>
              <a:t> ed.). London: Sage Publications Ltd.</a:t>
            </a:r>
          </a:p>
          <a:p>
            <a:pPr marL="0" indent="0">
              <a:buNone/>
            </a:pPr>
            <a:endParaRPr lang="en-GB" sz="1600" dirty="0">
              <a:latin typeface="Lucida Sans" panose="020B0602030504020204" pitchFamily="34" charset="0"/>
            </a:endParaRPr>
          </a:p>
          <a:p>
            <a:pPr marL="0" indent="0">
              <a:buNone/>
            </a:pPr>
            <a:endParaRPr lang="en-GB" sz="1800" dirty="0">
              <a:latin typeface="Lucida Sans" panose="020B0602030504020204" pitchFamily="34" charset="0"/>
            </a:endParaRPr>
          </a:p>
          <a:p>
            <a:pPr marL="0" indent="0">
              <a:buNone/>
            </a:pPr>
            <a:endParaRPr lang="en-GB" dirty="0"/>
          </a:p>
        </p:txBody>
      </p:sp>
    </p:spTree>
    <p:extLst>
      <p:ext uri="{BB962C8B-B14F-4D97-AF65-F5344CB8AC3E}">
        <p14:creationId xmlns:p14="http://schemas.microsoft.com/office/powerpoint/2010/main" val="2915354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1000</TotalTime>
  <Words>2258</Words>
  <Application>Microsoft Office PowerPoint</Application>
  <PresentationFormat>On-screen Show (4:3)</PresentationFormat>
  <Paragraphs>212</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ＭＳ Ｐゴシック</vt:lpstr>
      <vt:lpstr>Arial</vt:lpstr>
      <vt:lpstr>Calibri</vt:lpstr>
      <vt:lpstr>Lucida Sans</vt:lpstr>
      <vt:lpstr>Myriad Pro</vt:lpstr>
      <vt:lpstr>20140311PresentationUWTSDTemplate</vt:lpstr>
      <vt:lpstr> EAEE4005/C EAEE4010/C Y mathemategydd ifanc: archwilio a datrys problemau The young mathematician: exploration and problem solving </vt:lpstr>
      <vt:lpstr> Cynnwys y ddarlith Lecture content</vt:lpstr>
      <vt:lpstr> Diffinio ‘rhywedd’ Defining ‘gender’</vt:lpstr>
      <vt:lpstr> Diffinio ‘rhywedd’ Defining ‘gender’</vt:lpstr>
      <vt:lpstr> Yr ymennydd The brain</vt:lpstr>
      <vt:lpstr> Datblygiad gwybyddol Cognitive development</vt:lpstr>
      <vt:lpstr>Tasg – Gwyliwch y clip canlynol Task – Watch the following clip</vt:lpstr>
      <vt:lpstr> Damcaniaeth sgema rhywedd Gender schema theory</vt:lpstr>
      <vt:lpstr> Gwahaniaethau diwylliannol Cultural differences</vt:lpstr>
      <vt:lpstr>Pwysigrwydd profiadau cynnar Importance of early experiences </vt:lpstr>
      <vt:lpstr> Disgwyliadau ac agweddau ystradebol Stereotypical attitudes and expectations</vt:lpstr>
      <vt:lpstr>Penawdau newyddion News headlines</vt:lpstr>
      <vt:lpstr>Penawdau newyddion News headlines</vt:lpstr>
      <vt:lpstr>Darllen pellach Further reading</vt:lpstr>
      <vt:lpstr>Darllen pellach Further reading</vt:lpstr>
      <vt:lpstr>Darllen pellach Further reading</vt:lpstr>
      <vt:lpstr> Cyfeiriadau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Natalie MacDonald</cp:lastModifiedBy>
  <cp:revision>18</cp:revision>
  <dcterms:created xsi:type="dcterms:W3CDTF">2015-04-14T15:21:28Z</dcterms:created>
  <dcterms:modified xsi:type="dcterms:W3CDTF">2018-01-10T12:17:44Z</dcterms:modified>
</cp:coreProperties>
</file>