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theme/theme11.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 id="2147483780" r:id="rId2"/>
    <p:sldMasterId id="2147483792" r:id="rId3"/>
    <p:sldMasterId id="2147483804" r:id="rId4"/>
    <p:sldMasterId id="2147483816" r:id="rId5"/>
    <p:sldMasterId id="2147483828" r:id="rId6"/>
    <p:sldMasterId id="2147483840" r:id="rId7"/>
    <p:sldMasterId id="2147483852" r:id="rId8"/>
    <p:sldMasterId id="2147483864" r:id="rId9"/>
  </p:sldMasterIdLst>
  <p:notesMasterIdLst>
    <p:notesMasterId r:id="rId25"/>
  </p:notesMasterIdLst>
  <p:handoutMasterIdLst>
    <p:handoutMasterId r:id="rId26"/>
  </p:handoutMasterIdLst>
  <p:sldIdLst>
    <p:sldId id="256" r:id="rId10"/>
    <p:sldId id="267" r:id="rId11"/>
    <p:sldId id="279" r:id="rId12"/>
    <p:sldId id="280" r:id="rId13"/>
    <p:sldId id="281" r:id="rId14"/>
    <p:sldId id="282" r:id="rId15"/>
    <p:sldId id="283" r:id="rId16"/>
    <p:sldId id="284" r:id="rId17"/>
    <p:sldId id="285" r:id="rId18"/>
    <p:sldId id="286" r:id="rId19"/>
    <p:sldId id="287" r:id="rId20"/>
    <p:sldId id="288" r:id="rId21"/>
    <p:sldId id="289" r:id="rId22"/>
    <p:sldId id="290" r:id="rId23"/>
    <p:sldId id="291" r:id="rId24"/>
  </p:sldIdLst>
  <p:sldSz cx="9144000" cy="6858000" type="screen4x3"/>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A46"/>
    <a:srgbClr val="00CC00"/>
    <a:srgbClr val="FF9900"/>
    <a:srgbClr val="FFFF66"/>
    <a:srgbClr val="800000"/>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867" autoAdjust="0"/>
    <p:restoredTop sz="90850" autoAdjust="0"/>
  </p:normalViewPr>
  <p:slideViewPr>
    <p:cSldViewPr>
      <p:cViewPr varScale="1">
        <p:scale>
          <a:sx n="71" d="100"/>
          <a:sy n="71" d="100"/>
        </p:scale>
        <p:origin x="1930" y="62"/>
      </p:cViewPr>
      <p:guideLst>
        <p:guide orient="horz" pos="2160"/>
        <p:guide pos="2880"/>
      </p:guideLst>
    </p:cSldViewPr>
  </p:slideViewPr>
  <p:notesTextViewPr>
    <p:cViewPr>
      <p:scale>
        <a:sx n="1" d="1"/>
        <a:sy n="1" d="1"/>
      </p:scale>
      <p:origin x="0" y="0"/>
    </p:cViewPr>
  </p:notesTextViewPr>
  <p:notesViewPr>
    <p:cSldViewPr>
      <p:cViewPr varScale="1">
        <p:scale>
          <a:sx n="85" d="100"/>
          <a:sy n="85" d="100"/>
        </p:scale>
        <p:origin x="-3198"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8.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handoutMaster" Target="handoutMasters/handoutMaster1.xml"/><Relationship Id="rId3" Type="http://schemas.openxmlformats.org/officeDocument/2006/relationships/slideMaster" Target="slideMasters/slideMaster3.xml"/><Relationship Id="rId21" Type="http://schemas.openxmlformats.org/officeDocument/2006/relationships/slide" Target="slides/slide12.xml"/><Relationship Id="rId7" Type="http://schemas.openxmlformats.org/officeDocument/2006/relationships/slideMaster" Target="slideMasters/slideMaster7.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2.xml"/><Relationship Id="rId24" Type="http://schemas.openxmlformats.org/officeDocument/2006/relationships/slide" Target="slides/slide15.xml"/><Relationship Id="rId5" Type="http://schemas.openxmlformats.org/officeDocument/2006/relationships/slideMaster" Target="slideMasters/slideMaster5.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presProps" Target="pres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tags" Target="tags/tag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F4903CD-FCCC-4FC0-9966-9444F692D80E}" type="datetimeFigureOut">
              <a:rPr lang="en-GB" smtClean="0"/>
              <a:t>28/10/2025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47D8732-DA2D-4588-B717-363D6187CADD}" type="slidenum">
              <a:rPr lang="en-GB" smtClean="0"/>
              <a:t>‹#›</a:t>
            </a:fld>
            <a:endParaRPr lang="en-GB"/>
          </a:p>
        </p:txBody>
      </p:sp>
    </p:spTree>
    <p:extLst>
      <p:ext uri="{BB962C8B-B14F-4D97-AF65-F5344CB8AC3E}">
        <p14:creationId xmlns:p14="http://schemas.microsoft.com/office/powerpoint/2010/main" val="31234276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825B7CD-052F-43AF-9589-E9C0B2708D40}" type="datetimeFigureOut">
              <a:rPr lang="en-GB" smtClean="0"/>
              <a:t>28/10/2025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94F88D-5672-4D13-9F93-5210D3BC47F3}" type="slidenum">
              <a:rPr lang="en-GB" smtClean="0"/>
              <a:t>‹#›</a:t>
            </a:fld>
            <a:endParaRPr lang="en-GB"/>
          </a:p>
        </p:txBody>
      </p:sp>
    </p:spTree>
    <p:extLst>
      <p:ext uri="{BB962C8B-B14F-4D97-AF65-F5344CB8AC3E}">
        <p14:creationId xmlns:p14="http://schemas.microsoft.com/office/powerpoint/2010/main" val="546266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B3A1FA-96EE-DC3D-3737-F1B8B53D31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A0FED2-4A6E-95D4-4E18-CF5EDA9329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F91E81-D97E-CCA4-2042-9407FA2667F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B7C74D9-7746-F59A-95DC-B4E013BC4FBE}"/>
              </a:ext>
            </a:extLst>
          </p:cNvPr>
          <p:cNvSpPr>
            <a:spLocks noGrp="1"/>
          </p:cNvSpPr>
          <p:nvPr>
            <p:ph type="sldNum" sz="quarter" idx="5"/>
          </p:nvPr>
        </p:nvSpPr>
        <p:spPr/>
        <p:txBody>
          <a:bodyPr/>
          <a:lstStyle/>
          <a:p>
            <a:fld id="{0E94F88D-5672-4D13-9F93-5210D3BC47F3}" type="slidenum">
              <a:rPr lang="en-GB" smtClean="0"/>
              <a:t>2</a:t>
            </a:fld>
            <a:endParaRPr lang="en-GB"/>
          </a:p>
        </p:txBody>
      </p:sp>
    </p:spTree>
    <p:extLst>
      <p:ext uri="{BB962C8B-B14F-4D97-AF65-F5344CB8AC3E}">
        <p14:creationId xmlns:p14="http://schemas.microsoft.com/office/powerpoint/2010/main" val="777774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October 28,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October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October 28,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October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October 28,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October 28,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October 28,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October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October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October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October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October 28,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October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October 28,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October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October 28,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October 28,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October 28,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October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October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October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October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7810542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8295151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F6976-A7D5-4AC9-B4C0-1455D2CC0CF1}"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5307906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9F6976-A7D5-4AC9-B4C0-1455D2CC0CF1}" type="datetimeFigureOut">
              <a:rPr lang="en-GB" smtClean="0"/>
              <a:t>28/10/2025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42312043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9F6976-A7D5-4AC9-B4C0-1455D2CC0CF1}" type="datetimeFigureOut">
              <a:rPr lang="en-GB" smtClean="0"/>
              <a:t>28/10/2025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03624998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9F6976-A7D5-4AC9-B4C0-1455D2CC0CF1}" type="datetimeFigureOut">
              <a:rPr lang="en-GB" smtClean="0"/>
              <a:t>28/10/2025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8871342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F6976-A7D5-4AC9-B4C0-1455D2CC0CF1}" type="datetimeFigureOut">
              <a:rPr lang="en-GB" smtClean="0"/>
              <a:t>28/10/2025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394256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0252663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1294632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8913218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65113805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October 28,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October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October 28,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October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October 28,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October 28,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October 28,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October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October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October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October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78105428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82951515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F6976-A7D5-4AC9-B4C0-1455D2CC0CF1}"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53079064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9F6976-A7D5-4AC9-B4C0-1455D2CC0CF1}" type="datetimeFigureOut">
              <a:rPr lang="en-GB" smtClean="0"/>
              <a:t>28/10/2025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423120438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9F6976-A7D5-4AC9-B4C0-1455D2CC0CF1}" type="datetimeFigureOut">
              <a:rPr lang="en-GB" smtClean="0"/>
              <a:t>28/10/2025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03624998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9F6976-A7D5-4AC9-B4C0-1455D2CC0CF1}" type="datetimeFigureOut">
              <a:rPr lang="en-GB" smtClean="0"/>
              <a:t>28/10/2025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88713424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F6976-A7D5-4AC9-B4C0-1455D2CC0CF1}" type="datetimeFigureOut">
              <a:rPr lang="en-GB" smtClean="0"/>
              <a:t>28/10/2025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3942560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02526632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1294632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8913218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65113805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October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October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October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October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October 28,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FB012D-77A1-44B0-BB26-329BA1EE55C9}" type="datetime4">
              <a:rPr lang="en-US" smtClean="0"/>
              <a:pPr/>
              <a:t>October 28,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October 28,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October 28, 2025</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October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6C3AA4-67BE-44F7-809A-3582401494AF}" type="datetime4">
              <a:rPr lang="en-US" smtClean="0"/>
              <a:pPr/>
              <a:t>October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172EEB-1769-4776-AD69-E7C1260563EB}" type="datetime4">
              <a:rPr lang="en-US" smtClean="0"/>
              <a:pPr/>
              <a:t>October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October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October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October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October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October 28,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FB012D-77A1-44B0-BB26-329BA1EE55C9}" type="datetime4">
              <a:rPr lang="en-US" smtClean="0"/>
              <a:pPr/>
              <a:t>October 28,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October 28,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October 28, 2025</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October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6C3AA4-67BE-44F7-809A-3582401494AF}" type="datetime4">
              <a:rPr lang="en-US" smtClean="0"/>
              <a:pPr/>
              <a:t>October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172EEB-1769-4776-AD69-E7C1260563EB}" type="datetime4">
              <a:rPr lang="en-US" smtClean="0"/>
              <a:pPr/>
              <a:t>October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October 28,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3333F43-3E86-47E4-BFBB-2476D384E1C6}" type="datetime4">
              <a:rPr lang="en-US" smtClean="0"/>
              <a:pPr/>
              <a:t>October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1663BA-01FC-4367-B6F3-ABB2645D55F1}" type="datetime4">
              <a:rPr lang="en-US" smtClean="0"/>
              <a:pPr/>
              <a:t>October 28,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October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October 28,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October 28,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October 28,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October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October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dirty="0"/>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October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8E1CE-37F8-4102-8DF9-852A0A51F293}" type="datetime4">
              <a:rPr lang="en-US" smtClean="0"/>
              <a:pPr/>
              <a:t>October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451DEABC-D766-4322-8E78-B830FAE35C72}" type="datetime4">
              <a:rPr lang="en-US" smtClean="0"/>
              <a:pPr/>
              <a:t>October 28, 2025</a:t>
            </a:fld>
            <a:endParaRPr lang="en-US" dirty="0"/>
          </a:p>
        </p:txBody>
      </p:sp>
      <p:sp>
        <p:nvSpPr>
          <p:cNvPr id="17" name="Footer Placeholder 16"/>
          <p:cNvSpPr>
            <a:spLocks noGrp="1"/>
          </p:cNvSpPr>
          <p:nvPr>
            <p:ph type="ftr" sz="quarter" idx="11"/>
          </p:nvPr>
        </p:nvSpPr>
        <p:spPr/>
        <p:txBody>
          <a:bodyPr/>
          <a:lstStyle/>
          <a:p>
            <a:endParaRPr lang="en-US" dirty="0"/>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F38DF745-7D3F-47F4-83A3-874385CFAA69}" type="slidenum">
              <a:rPr lang="en-US" smtClean="0"/>
              <a:pPr/>
              <a:t>‹#›</a:t>
            </a:fld>
            <a:endParaRPr lang="en-US" dirty="0"/>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dirty="0"/>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1200"/>
            <a:ext cx="8290800" cy="1371600"/>
          </a:xfrm>
        </p:spPr>
        <p:txBody>
          <a:bodyPr anchor="ctr" anchorCtr="0"/>
          <a:lstStyle/>
          <a:p>
            <a:r>
              <a:rPr kumimoji="0" lang="en-US" dirty="0"/>
              <a:t>Click to edit Master title style</a:t>
            </a:r>
          </a:p>
        </p:txBody>
      </p:sp>
      <p:sp>
        <p:nvSpPr>
          <p:cNvPr id="4" name="Date Placeholder 3"/>
          <p:cNvSpPr>
            <a:spLocks noGrp="1"/>
          </p:cNvSpPr>
          <p:nvPr>
            <p:ph type="dt" sz="half" idx="10"/>
          </p:nvPr>
        </p:nvSpPr>
        <p:spPr/>
        <p:txBody>
          <a:bodyPr/>
          <a:lstStyle/>
          <a:p>
            <a:fld id="{93333F43-3E86-47E4-BFBB-2476D384E1C6}" type="datetime4">
              <a:rPr lang="en-US" smtClean="0"/>
              <a:pPr/>
              <a:t>October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
        <p:nvSpPr>
          <p:cNvPr id="8" name="Content Placeholder 7"/>
          <p:cNvSpPr>
            <a:spLocks noGrp="1"/>
          </p:cNvSpPr>
          <p:nvPr>
            <p:ph sz="quarter" idx="1"/>
          </p:nvPr>
        </p:nvSpPr>
        <p:spPr>
          <a:xfrm>
            <a:off x="914400" y="1522800"/>
            <a:ext cx="7772400" cy="5144700"/>
          </a:xfrm>
        </p:spPr>
        <p:txBody>
          <a:bodyPr vert="horz">
            <a:normAutofit/>
          </a:bodyPr>
          <a:lstStyle>
            <a:lvl1pPr>
              <a:lnSpc>
                <a:spcPct val="100000"/>
              </a:lnSpc>
              <a:defRPr sz="3200"/>
            </a:lvl1pPr>
            <a:lvl2pPr marL="548640" indent="-228600">
              <a:lnSpc>
                <a:spcPct val="100000"/>
              </a:lnSpc>
              <a:buSzPct val="75000"/>
              <a:buFont typeface="Wingdings" panose="05000000000000000000" pitchFamily="2" charset="2"/>
              <a:buChar char="Ø"/>
              <a:defRPr sz="2800"/>
            </a:lvl2pPr>
            <a:lvl3pPr marL="822960" indent="-228600">
              <a:lnSpc>
                <a:spcPct val="100000"/>
              </a:lnSpc>
              <a:buClr>
                <a:schemeClr val="accent2">
                  <a:lumMod val="60000"/>
                  <a:lumOff val="40000"/>
                </a:schemeClr>
              </a:buClr>
              <a:buSzPct val="70000"/>
              <a:buFont typeface="Wingdings" panose="05000000000000000000" pitchFamily="2" charset="2"/>
              <a:buChar char="ü"/>
              <a:defRPr sz="2400"/>
            </a:lvl3pPr>
            <a:lvl4pPr marL="1097280" indent="-228600">
              <a:lnSpc>
                <a:spcPct val="100000"/>
              </a:lnSpc>
              <a:buSzPct val="65000"/>
              <a:buFont typeface="Courier New" panose="02070309020205020404" pitchFamily="49" charset="0"/>
              <a:buChar char="o"/>
              <a:defRPr sz="2400"/>
            </a:lvl4pPr>
            <a:lvl5pPr>
              <a:lnSpc>
                <a:spcPct val="100000"/>
              </a:lnSpc>
              <a:defRPr sz="2400"/>
            </a:lvl5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cxnSp>
        <p:nvCxnSpPr>
          <p:cNvPr id="7" name="Straight Connector 6"/>
          <p:cNvCxnSpPr/>
          <p:nvPr userDrawn="1"/>
        </p:nvCxnSpPr>
        <p:spPr>
          <a:xfrm>
            <a:off x="88454" y="1412776"/>
            <a:ext cx="8964000"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51663BA-01FC-4367-B6F3-ABB2645D55F1}" type="datetime4">
              <a:rPr lang="en-US" smtClean="0"/>
              <a:pPr/>
              <a:t>October 28, 2025</a:t>
            </a:fld>
            <a:endParaRPr lang="en-US" dirty="0"/>
          </a:p>
        </p:txBody>
      </p:sp>
      <p:sp>
        <p:nvSpPr>
          <p:cNvPr id="5" name="Footer Placeholder 4"/>
          <p:cNvSpPr>
            <a:spLocks noGrp="1"/>
          </p:cNvSpPr>
          <p:nvPr>
            <p:ph type="ftr" sz="quarter" idx="11"/>
          </p:nvPr>
        </p:nvSpPr>
        <p:spPr>
          <a:xfrm>
            <a:off x="800100" y="6172200"/>
            <a:ext cx="4000500" cy="457200"/>
          </a:xfrm>
        </p:spPr>
        <p:txBody>
          <a:bodyPr/>
          <a:lstStyle/>
          <a:p>
            <a:endParaRPr lang="en-US" dirty="0"/>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F38DF745-7D3F-47F4-83A3-874385CFAA69}"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dirty="0"/>
              <a:t>Click to edit Master title style</a:t>
            </a:r>
          </a:p>
        </p:txBody>
      </p:sp>
      <p:sp>
        <p:nvSpPr>
          <p:cNvPr id="5" name="Date Placeholder 4"/>
          <p:cNvSpPr>
            <a:spLocks noGrp="1"/>
          </p:cNvSpPr>
          <p:nvPr>
            <p:ph type="dt" sz="half" idx="10"/>
          </p:nvPr>
        </p:nvSpPr>
        <p:spPr/>
        <p:txBody>
          <a:bodyPr/>
          <a:lstStyle/>
          <a:p>
            <a:fld id="{79B19C71-EC74-44AF-B27E-FC7DC3C3A61D}" type="datetime4">
              <a:rPr lang="en-US" smtClean="0"/>
              <a:pPr/>
              <a:t>October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6A5CDA29-3CBE-48EA-92AE-A996835462BA}" type="datetime4">
              <a:rPr lang="en-US" smtClean="0"/>
              <a:pPr/>
              <a:t>October 28,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October 28,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October 28,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October 28,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October 28, 2025</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lang="en-US"/>
          </a:p>
        </p:txBody>
      </p:sp>
      <p:sp>
        <p:nvSpPr>
          <p:cNvPr id="7" name="Slide Number Placeholder 6"/>
          <p:cNvSpPr>
            <a:spLocks noGrp="1"/>
          </p:cNvSpPr>
          <p:nvPr>
            <p:ph type="sldNum" sz="quarter" idx="12"/>
          </p:nvPr>
        </p:nvSpPr>
        <p:spPr>
          <a:xfrm>
            <a:off x="146304" y="6208776"/>
            <a:ext cx="457200" cy="457200"/>
          </a:xfrm>
        </p:spPr>
        <p:txBody>
          <a:bodyPr/>
          <a:lstStyle/>
          <a:p>
            <a:fld id="{F38DF745-7D3F-47F4-83A3-874385CFAA69}" type="slidenum">
              <a:rPr lang="en-US" smtClean="0"/>
              <a:pPr/>
              <a:t>‹#›</a:t>
            </a:fld>
            <a:endParaRPr lang="en-US" dirty="0"/>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3131F9E-604E-4343-9F29-EF72E8231CAD}" type="datetime4">
              <a:rPr lang="en-US" smtClean="0"/>
              <a:pPr/>
              <a:t>October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4A8E1CE-37F8-4102-8DF9-852A0A51F293}" type="datetime4">
              <a:rPr lang="en-US" smtClean="0"/>
              <a:pPr/>
              <a:t>October 28,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October 28,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October 28,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F6976-A7D5-4AC9-B4C0-1455D2CC0CF1}" type="datetimeFigureOut">
              <a:rPr lang="en-GB" smtClean="0"/>
              <a:t>28/10/2025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390199-F09D-4888-AF36-92E4F4A2B291}" type="slidenum">
              <a:rPr lang="en-GB" smtClean="0"/>
              <a:t>‹#›</a:t>
            </a:fld>
            <a:endParaRPr lang="en-GB"/>
          </a:p>
        </p:txBody>
      </p:sp>
    </p:spTree>
    <p:extLst>
      <p:ext uri="{BB962C8B-B14F-4D97-AF65-F5344CB8AC3E}">
        <p14:creationId xmlns:p14="http://schemas.microsoft.com/office/powerpoint/2010/main" val="2767126688"/>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October 28,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F6976-A7D5-4AC9-B4C0-1455D2CC0CF1}" type="datetimeFigureOut">
              <a:rPr lang="en-GB" smtClean="0"/>
              <a:t>28/10/2025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390199-F09D-4888-AF36-92E4F4A2B291}" type="slidenum">
              <a:rPr lang="en-GB" smtClean="0"/>
              <a:t>‹#›</a:t>
            </a:fld>
            <a:endParaRPr lang="en-GB"/>
          </a:p>
        </p:txBody>
      </p:sp>
    </p:spTree>
    <p:extLst>
      <p:ext uri="{BB962C8B-B14F-4D97-AF65-F5344CB8AC3E}">
        <p14:creationId xmlns:p14="http://schemas.microsoft.com/office/powerpoint/2010/main" val="2767126688"/>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October 28, 2025</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October 28, 2025</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17D0EFEE-2756-4A20-BF2A-63F0A94F99AC}" type="datetime4">
              <a:rPr lang="en-US" smtClean="0"/>
              <a:pPr/>
              <a:t>October 28, 2025</a:t>
            </a:fld>
            <a:endParaRPr lang="en-US" dirty="0"/>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dirty="0"/>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F38DF745-7D3F-47F4-83A3-874385CFAA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hdr="0" ftr="0" dt="0"/>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dirty="0"/>
              <a:t>Click to edit Master title style</a:t>
            </a:r>
          </a:p>
        </p:txBody>
      </p:sp>
      <p:sp>
        <p:nvSpPr>
          <p:cNvPr id="13" name="Text Placeholder 12"/>
          <p:cNvSpPr>
            <a:spLocks noGrp="1"/>
          </p:cNvSpPr>
          <p:nvPr>
            <p:ph type="body" idx="1"/>
          </p:nvPr>
        </p:nvSpPr>
        <p:spPr>
          <a:xfrm>
            <a:off x="914400" y="1447800"/>
            <a:ext cx="7772400" cy="5219700"/>
          </a:xfrm>
          <a:prstGeom prst="rect">
            <a:avLst/>
          </a:prstGeom>
        </p:spPr>
        <p:txBody>
          <a:bodyPr>
            <a:normAutofit/>
          </a:bodyPr>
          <a:lstStyle/>
          <a:p>
            <a:pPr lvl="0" eaLnBrk="1" latinLnBrk="0" hangingPunct="1"/>
            <a:r>
              <a:rPr kumimoji="0" lang="en-US" dirty="0"/>
              <a:t>Click to edit Master text styles</a:t>
            </a:r>
          </a:p>
          <a:p>
            <a:pPr lvl="1" eaLnBrk="1" latinLnBrk="0" hangingPunct="1"/>
            <a:r>
              <a:rPr kumimoji="0" lang="en-US" dirty="0"/>
              <a:t>Second level</a:t>
            </a:r>
          </a:p>
          <a:p>
            <a:pPr lvl="2" eaLnBrk="1" latinLnBrk="0" hangingPunct="1"/>
            <a:r>
              <a:rPr kumimoji="0" lang="en-US" dirty="0"/>
              <a:t>Third level</a:t>
            </a:r>
          </a:p>
          <a:p>
            <a:pPr lvl="3" eaLnBrk="1" latinLnBrk="0" hangingPunct="1"/>
            <a:r>
              <a:rPr kumimoji="0" lang="en-US" dirty="0"/>
              <a:t>Fourth level</a:t>
            </a:r>
          </a:p>
          <a:p>
            <a:pPr lvl="4" eaLnBrk="1" latinLnBrk="0" hangingPunct="1"/>
            <a:r>
              <a:rPr kumimoji="0" lang="en-US" dirty="0"/>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17D0EFEE-2756-4A20-BF2A-63F0A94F99AC}" type="datetime4">
              <a:rPr lang="en-US" smtClean="0"/>
              <a:pPr/>
              <a:t>October 28, 2025</a:t>
            </a:fld>
            <a:endParaRPr lang="en-US" dirty="0"/>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dirty="0"/>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F38DF745-7D3F-47F4-83A3-874385CFAA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hdr="0" ftr="0" dt="0"/>
  <p:txStyles>
    <p:titleStyle>
      <a:lvl1pPr algn="l" rtl="0" eaLnBrk="1" latinLnBrk="0" hangingPunct="1">
        <a:spcBef>
          <a:spcPct val="0"/>
        </a:spcBef>
        <a:buNone/>
        <a:defRPr kumimoji="0" sz="3500" kern="1200" baseline="0">
          <a:solidFill>
            <a:schemeClr val="tx2"/>
          </a:solidFill>
          <a:latin typeface="+mj-lt"/>
          <a:ea typeface="+mj-ea"/>
          <a:cs typeface="+mj-cs"/>
        </a:defRPr>
      </a:lvl1pPr>
    </p:titleStyle>
    <p:bodyStyle>
      <a:lvl1pPr marL="274320" indent="-274320" algn="l" rtl="0" eaLnBrk="1" latinLnBrk="0" hangingPunct="1">
        <a:spcBef>
          <a:spcPts val="580"/>
        </a:spcBef>
        <a:spcAft>
          <a:spcPts val="300"/>
        </a:spcAft>
        <a:buClr>
          <a:schemeClr val="accent1"/>
        </a:buClr>
        <a:buSzPct val="85000"/>
        <a:buFont typeface="Wingdings 2"/>
        <a:buChar char=""/>
        <a:defRPr kumimoji="0" sz="32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8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4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4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4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Week 7 - Virtue of Righteousness in Mencius</a:t>
            </a:r>
            <a:endParaRPr lang="en-GB" sz="4800" i="1" dirty="0"/>
          </a:p>
        </p:txBody>
      </p:sp>
      <p:sp>
        <p:nvSpPr>
          <p:cNvPr id="6" name="Subtitle 2"/>
          <p:cNvSpPr>
            <a:spLocks noGrp="1"/>
          </p:cNvSpPr>
          <p:nvPr>
            <p:ph type="subTitle" idx="1"/>
          </p:nvPr>
        </p:nvSpPr>
        <p:spPr>
          <a:xfrm>
            <a:off x="1295400" y="3200400"/>
            <a:ext cx="6400800" cy="2892896"/>
          </a:xfrm>
        </p:spPr>
        <p:txBody>
          <a:bodyPr>
            <a:normAutofit/>
          </a:bodyPr>
          <a:lstStyle/>
          <a:p>
            <a:endParaRPr lang="en-GB" dirty="0"/>
          </a:p>
          <a:p>
            <a:endParaRPr lang="en-GB" dirty="0"/>
          </a:p>
          <a:p>
            <a:endParaRPr lang="en-GB" dirty="0"/>
          </a:p>
          <a:p>
            <a:r>
              <a:rPr lang="en-GB" dirty="0"/>
              <a:t>Xicheng Liu</a:t>
            </a:r>
          </a:p>
          <a:p>
            <a:r>
              <a:rPr lang="en-GB" dirty="0" err="1"/>
              <a:t>X.Liu</a:t>
            </a:r>
            <a:r>
              <a:rPr lang="en-GB" dirty="0"/>
              <a:t>@</a:t>
            </a:r>
            <a:r>
              <a:rPr lang="en-US" altLang="zh-CN" dirty="0" err="1"/>
              <a:t>uwtsd</a:t>
            </a:r>
            <a:r>
              <a:rPr lang="en-GB" dirty="0"/>
              <a:t>.ac.uk</a:t>
            </a:r>
          </a:p>
        </p:txBody>
      </p:sp>
    </p:spTree>
    <p:extLst>
      <p:ext uri="{BB962C8B-B14F-4D97-AF65-F5344CB8AC3E}">
        <p14:creationId xmlns:p14="http://schemas.microsoft.com/office/powerpoint/2010/main" val="3522473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68EF43-1582-B036-1603-9CC23ACBA9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A9C1D8-5A93-CF5E-690F-F2462CBB8C60}"/>
              </a:ext>
            </a:extLst>
          </p:cNvPr>
          <p:cNvSpPr>
            <a:spLocks noGrp="1"/>
          </p:cNvSpPr>
          <p:nvPr>
            <p:ph type="title"/>
          </p:nvPr>
        </p:nvSpPr>
        <p:spPr>
          <a:xfrm>
            <a:off x="457200" y="152718"/>
            <a:ext cx="8435280" cy="1371600"/>
          </a:xfrm>
        </p:spPr>
        <p:txBody>
          <a:bodyPr/>
          <a:lstStyle/>
          <a:p>
            <a:r>
              <a:rPr lang="en-GB" dirty="0"/>
              <a:t>Introduction</a:t>
            </a:r>
          </a:p>
        </p:txBody>
      </p:sp>
      <p:sp>
        <p:nvSpPr>
          <p:cNvPr id="4" name="Slide Number Placeholder 3">
            <a:extLst>
              <a:ext uri="{FF2B5EF4-FFF2-40B4-BE49-F238E27FC236}">
                <a16:creationId xmlns:a16="http://schemas.microsoft.com/office/drawing/2014/main" id="{BCBC82DD-FD64-4AA8-0C7E-E06E7807A5F7}"/>
              </a:ext>
            </a:extLst>
          </p:cNvPr>
          <p:cNvSpPr>
            <a:spLocks noGrp="1"/>
          </p:cNvSpPr>
          <p:nvPr>
            <p:ph type="sldNum" sz="quarter" idx="12"/>
          </p:nvPr>
        </p:nvSpPr>
        <p:spPr/>
        <p:txBody>
          <a:bodyPr/>
          <a:lstStyle/>
          <a:p>
            <a:fld id="{F38DF745-7D3F-47F4-83A3-874385CFAA69}" type="slidenum">
              <a:rPr lang="en-US" smtClean="0"/>
              <a:pPr/>
              <a:t>2</a:t>
            </a:fld>
            <a:endParaRPr lang="en-US" dirty="0"/>
          </a:p>
        </p:txBody>
      </p:sp>
      <p:sp>
        <p:nvSpPr>
          <p:cNvPr id="6" name="Content Placeholder 5">
            <a:extLst>
              <a:ext uri="{FF2B5EF4-FFF2-40B4-BE49-F238E27FC236}">
                <a16:creationId xmlns:a16="http://schemas.microsoft.com/office/drawing/2014/main" id="{1A67A791-55F2-EBA1-121E-705F95476263}"/>
              </a:ext>
            </a:extLst>
          </p:cNvPr>
          <p:cNvSpPr>
            <a:spLocks noGrp="1"/>
          </p:cNvSpPr>
          <p:nvPr>
            <p:ph sz="quarter" idx="1"/>
          </p:nvPr>
        </p:nvSpPr>
        <p:spPr>
          <a:xfrm>
            <a:off x="914400" y="1524318"/>
            <a:ext cx="7772400" cy="5145042"/>
          </a:xfrm>
        </p:spPr>
        <p:txBody>
          <a:bodyPr>
            <a:normAutofit/>
          </a:bodyPr>
          <a:lstStyle/>
          <a:p>
            <a:r>
              <a:rPr lang="en-GB" altLang="en-US" b="1" dirty="0"/>
              <a:t>Topic: </a:t>
            </a:r>
            <a:r>
              <a:rPr lang="en-GB" altLang="en-US" dirty="0"/>
              <a:t>The Virtue of Righteousness (</a:t>
            </a:r>
            <a:r>
              <a:rPr lang="en-GB" altLang="en-US" i="1" dirty="0" err="1"/>
              <a:t>yi</a:t>
            </a:r>
            <a:r>
              <a:rPr lang="en-GB" altLang="en-US" dirty="0"/>
              <a:t>) in Mencius</a:t>
            </a:r>
          </a:p>
          <a:p>
            <a:r>
              <a:rPr lang="en-GB" altLang="en-US" b="1" dirty="0"/>
              <a:t>Source: </a:t>
            </a:r>
            <a:r>
              <a:rPr lang="en-GB" altLang="en-US" dirty="0"/>
              <a:t>Bryan W. Van Norden, “Righteousness in Mencius”</a:t>
            </a:r>
          </a:p>
          <a:p>
            <a:r>
              <a:rPr lang="en-GB" altLang="en-US" b="1" dirty="0"/>
              <a:t>Key Questions:</a:t>
            </a:r>
          </a:p>
          <a:p>
            <a:pPr lvl="1"/>
            <a:r>
              <a:rPr lang="en-GB" altLang="en-US" dirty="0"/>
              <a:t>How does Mencius conceptualize righteousness?</a:t>
            </a:r>
          </a:p>
          <a:p>
            <a:pPr lvl="1"/>
            <a:r>
              <a:rPr lang="en-GB" altLang="en-US" dirty="0"/>
              <a:t>What is the role of “extension” and “shame” in his ethics?</a:t>
            </a:r>
          </a:p>
          <a:p>
            <a:pPr lvl="1"/>
            <a:r>
              <a:rPr lang="en-GB" altLang="en-US" dirty="0"/>
              <a:t>How does </a:t>
            </a:r>
            <a:r>
              <a:rPr lang="en-GB" altLang="en-US" dirty="0" err="1"/>
              <a:t>Mencian</a:t>
            </a:r>
            <a:r>
              <a:rPr lang="en-GB" altLang="en-US" dirty="0"/>
              <a:t> virtue compare to Western traditions?</a:t>
            </a:r>
          </a:p>
        </p:txBody>
      </p:sp>
    </p:spTree>
    <p:extLst>
      <p:ext uri="{BB962C8B-B14F-4D97-AF65-F5344CB8AC3E}">
        <p14:creationId xmlns:p14="http://schemas.microsoft.com/office/powerpoint/2010/main" val="2107813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0606B-8E7C-BF7B-3A30-85B88F30EE07}"/>
              </a:ext>
            </a:extLst>
          </p:cNvPr>
          <p:cNvSpPr>
            <a:spLocks noGrp="1"/>
          </p:cNvSpPr>
          <p:nvPr>
            <p:ph type="title"/>
          </p:nvPr>
        </p:nvSpPr>
        <p:spPr/>
        <p:txBody>
          <a:bodyPr/>
          <a:lstStyle/>
          <a:p>
            <a:r>
              <a:rPr lang="en-GB" dirty="0"/>
              <a:t>Mencius and the Four Cardinal Virtues</a:t>
            </a:r>
          </a:p>
        </p:txBody>
      </p:sp>
      <p:sp>
        <p:nvSpPr>
          <p:cNvPr id="3" name="Slide Number Placeholder 2">
            <a:extLst>
              <a:ext uri="{FF2B5EF4-FFF2-40B4-BE49-F238E27FC236}">
                <a16:creationId xmlns:a16="http://schemas.microsoft.com/office/drawing/2014/main" id="{E8BC7A78-17D5-ECE5-BD2C-902581E9E74C}"/>
              </a:ext>
            </a:extLst>
          </p:cNvPr>
          <p:cNvSpPr>
            <a:spLocks noGrp="1"/>
          </p:cNvSpPr>
          <p:nvPr>
            <p:ph type="sldNum" sz="quarter" idx="12"/>
          </p:nvPr>
        </p:nvSpPr>
        <p:spPr/>
        <p:txBody>
          <a:bodyPr/>
          <a:lstStyle/>
          <a:p>
            <a:fld id="{F38DF745-7D3F-47F4-83A3-874385CFAA69}" type="slidenum">
              <a:rPr lang="en-US" smtClean="0"/>
              <a:pPr/>
              <a:t>3</a:t>
            </a:fld>
            <a:endParaRPr lang="en-US"/>
          </a:p>
        </p:txBody>
      </p:sp>
      <p:sp>
        <p:nvSpPr>
          <p:cNvPr id="4" name="Content Placeholder 3">
            <a:extLst>
              <a:ext uri="{FF2B5EF4-FFF2-40B4-BE49-F238E27FC236}">
                <a16:creationId xmlns:a16="http://schemas.microsoft.com/office/drawing/2014/main" id="{72C0325D-02E4-B28E-6723-BDF58BE4FE81}"/>
              </a:ext>
            </a:extLst>
          </p:cNvPr>
          <p:cNvSpPr>
            <a:spLocks noGrp="1"/>
          </p:cNvSpPr>
          <p:nvPr>
            <p:ph sz="quarter" idx="1"/>
          </p:nvPr>
        </p:nvSpPr>
        <p:spPr/>
        <p:txBody>
          <a:bodyPr/>
          <a:lstStyle/>
          <a:p>
            <a:r>
              <a:rPr lang="en-GB" dirty="0"/>
              <a:t>Mencius’s Four Virtues:</a:t>
            </a:r>
          </a:p>
          <a:p>
            <a:pPr lvl="1"/>
            <a:r>
              <a:rPr lang="en-GB" dirty="0"/>
              <a:t>1. </a:t>
            </a:r>
            <a:r>
              <a:rPr lang="en-GB" i="1" dirty="0"/>
              <a:t>Ren</a:t>
            </a:r>
            <a:r>
              <a:rPr lang="en-GB" dirty="0"/>
              <a:t> (</a:t>
            </a:r>
            <a:r>
              <a:rPr lang="zh-CN" altLang="en-US" dirty="0"/>
              <a:t>仁</a:t>
            </a:r>
            <a:r>
              <a:rPr lang="en-US" altLang="zh-CN" dirty="0"/>
              <a:t>): </a:t>
            </a:r>
            <a:r>
              <a:rPr lang="en-GB" dirty="0"/>
              <a:t>Benevolence/Humaneness</a:t>
            </a:r>
          </a:p>
          <a:p>
            <a:pPr lvl="1"/>
            <a:r>
              <a:rPr lang="en-GB" dirty="0"/>
              <a:t>2. </a:t>
            </a:r>
            <a:r>
              <a:rPr lang="en-GB" i="1" dirty="0"/>
              <a:t>Yi</a:t>
            </a:r>
            <a:r>
              <a:rPr lang="en-GB" dirty="0"/>
              <a:t> (</a:t>
            </a:r>
            <a:r>
              <a:rPr lang="zh-CN" altLang="en-US" dirty="0"/>
              <a:t>義</a:t>
            </a:r>
            <a:r>
              <a:rPr lang="en-US" altLang="zh-CN" dirty="0"/>
              <a:t>): </a:t>
            </a:r>
            <a:r>
              <a:rPr lang="en-GB" dirty="0"/>
              <a:t>Righteousness (focus today)</a:t>
            </a:r>
          </a:p>
          <a:p>
            <a:pPr lvl="1"/>
            <a:r>
              <a:rPr lang="en-GB" dirty="0"/>
              <a:t>3. </a:t>
            </a:r>
            <a:r>
              <a:rPr lang="en-GB" i="1" dirty="0"/>
              <a:t>Li</a:t>
            </a:r>
            <a:r>
              <a:rPr lang="en-GB" dirty="0"/>
              <a:t> (</a:t>
            </a:r>
            <a:r>
              <a:rPr lang="zh-CN" altLang="en-US" dirty="0"/>
              <a:t>禮</a:t>
            </a:r>
            <a:r>
              <a:rPr lang="en-US" altLang="zh-CN" dirty="0"/>
              <a:t>): </a:t>
            </a:r>
            <a:r>
              <a:rPr lang="en-GB" dirty="0"/>
              <a:t>Propriety/Ritual</a:t>
            </a:r>
          </a:p>
          <a:p>
            <a:pPr lvl="1"/>
            <a:r>
              <a:rPr lang="en-GB" dirty="0"/>
              <a:t>4. </a:t>
            </a:r>
            <a:r>
              <a:rPr lang="en-GB" i="1" dirty="0"/>
              <a:t>Zhi</a:t>
            </a:r>
            <a:r>
              <a:rPr lang="en-GB" dirty="0"/>
              <a:t> (</a:t>
            </a:r>
            <a:r>
              <a:rPr lang="zh-CN" altLang="en-US" dirty="0"/>
              <a:t>智</a:t>
            </a:r>
            <a:r>
              <a:rPr lang="en-US" altLang="zh-CN" dirty="0"/>
              <a:t>): </a:t>
            </a:r>
            <a:r>
              <a:rPr lang="en-GB" dirty="0"/>
              <a:t>Wisdom</a:t>
            </a:r>
          </a:p>
          <a:p>
            <a:r>
              <a:rPr lang="en-GB" b="1" dirty="0"/>
              <a:t>Contrast with Western Virtues: </a:t>
            </a:r>
            <a:r>
              <a:rPr lang="en-GB" dirty="0"/>
              <a:t>Only one (wisdom) overlaps with Platonic/Thomistic virtues</a:t>
            </a:r>
          </a:p>
        </p:txBody>
      </p:sp>
    </p:spTree>
    <p:extLst>
      <p:ext uri="{BB962C8B-B14F-4D97-AF65-F5344CB8AC3E}">
        <p14:creationId xmlns:p14="http://schemas.microsoft.com/office/powerpoint/2010/main" val="7954130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64F19-ABD4-B721-CF1A-E9CF929A4ED6}"/>
              </a:ext>
            </a:extLst>
          </p:cNvPr>
          <p:cNvSpPr>
            <a:spLocks noGrp="1"/>
          </p:cNvSpPr>
          <p:nvPr>
            <p:ph type="title"/>
          </p:nvPr>
        </p:nvSpPr>
        <p:spPr/>
        <p:txBody>
          <a:bodyPr/>
          <a:lstStyle/>
          <a:p>
            <a:r>
              <a:rPr lang="en-GB" dirty="0"/>
              <a:t>The Sprouts of Virtue</a:t>
            </a:r>
          </a:p>
        </p:txBody>
      </p:sp>
      <p:sp>
        <p:nvSpPr>
          <p:cNvPr id="3" name="Slide Number Placeholder 2">
            <a:extLst>
              <a:ext uri="{FF2B5EF4-FFF2-40B4-BE49-F238E27FC236}">
                <a16:creationId xmlns:a16="http://schemas.microsoft.com/office/drawing/2014/main" id="{6E4BE77A-580B-D1C8-5A77-9783609EF686}"/>
              </a:ext>
            </a:extLst>
          </p:cNvPr>
          <p:cNvSpPr>
            <a:spLocks noGrp="1"/>
          </p:cNvSpPr>
          <p:nvPr>
            <p:ph type="sldNum" sz="quarter" idx="12"/>
          </p:nvPr>
        </p:nvSpPr>
        <p:spPr/>
        <p:txBody>
          <a:bodyPr/>
          <a:lstStyle/>
          <a:p>
            <a:fld id="{F38DF745-7D3F-47F4-83A3-874385CFAA69}" type="slidenum">
              <a:rPr lang="en-US" smtClean="0"/>
              <a:pPr/>
              <a:t>4</a:t>
            </a:fld>
            <a:endParaRPr lang="en-US"/>
          </a:p>
        </p:txBody>
      </p:sp>
      <p:sp>
        <p:nvSpPr>
          <p:cNvPr id="4" name="Content Placeholder 3">
            <a:extLst>
              <a:ext uri="{FF2B5EF4-FFF2-40B4-BE49-F238E27FC236}">
                <a16:creationId xmlns:a16="http://schemas.microsoft.com/office/drawing/2014/main" id="{A3C2152E-1F86-2F9D-6234-CB0274FD24FD}"/>
              </a:ext>
            </a:extLst>
          </p:cNvPr>
          <p:cNvSpPr>
            <a:spLocks noGrp="1"/>
          </p:cNvSpPr>
          <p:nvPr>
            <p:ph sz="quarter" idx="1"/>
          </p:nvPr>
        </p:nvSpPr>
        <p:spPr/>
        <p:txBody>
          <a:bodyPr/>
          <a:lstStyle/>
          <a:p>
            <a:r>
              <a:rPr lang="en-GB" b="1" dirty="0"/>
              <a:t>Optimistic View of Human Nature: </a:t>
            </a:r>
            <a:r>
              <a:rPr lang="en-GB" dirty="0"/>
              <a:t>All humans have the potential for virtue</a:t>
            </a:r>
          </a:p>
          <a:p>
            <a:r>
              <a:rPr lang="en-GB" b="1" dirty="0"/>
              <a:t>Sprouts (</a:t>
            </a:r>
            <a:r>
              <a:rPr lang="en-GB" b="1" i="1" dirty="0"/>
              <a:t>duan</a:t>
            </a:r>
            <a:r>
              <a:rPr lang="en-GB" b="1" dirty="0"/>
              <a:t>): </a:t>
            </a:r>
            <a:r>
              <a:rPr lang="en-GB" dirty="0"/>
              <a:t>Innate, incipient tendencies toward virtuous action and feeling</a:t>
            </a:r>
          </a:p>
          <a:p>
            <a:r>
              <a:rPr lang="en-GB" b="1" dirty="0"/>
              <a:t>Not Fully Formed: </a:t>
            </a:r>
            <a:r>
              <a:rPr lang="en-GB" dirty="0"/>
              <a:t>Sprouts are seeds, not mature virtues; they require cultivation</a:t>
            </a:r>
          </a:p>
          <a:p>
            <a:r>
              <a:rPr lang="en-GB" b="1" dirty="0"/>
              <a:t>Famous Example: </a:t>
            </a:r>
            <a:r>
              <a:rPr lang="en-GB" dirty="0"/>
              <a:t>Compassion for a child about to fall into a well = sprout of </a:t>
            </a:r>
            <a:r>
              <a:rPr lang="en-GB" i="1" dirty="0"/>
              <a:t>ren</a:t>
            </a:r>
          </a:p>
        </p:txBody>
      </p:sp>
    </p:spTree>
    <p:extLst>
      <p:ext uri="{BB962C8B-B14F-4D97-AF65-F5344CB8AC3E}">
        <p14:creationId xmlns:p14="http://schemas.microsoft.com/office/powerpoint/2010/main" val="1176691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D4B8E-4827-BAB8-7E94-4974F6DB6E03}"/>
              </a:ext>
            </a:extLst>
          </p:cNvPr>
          <p:cNvSpPr>
            <a:spLocks noGrp="1"/>
          </p:cNvSpPr>
          <p:nvPr>
            <p:ph type="title"/>
          </p:nvPr>
        </p:nvSpPr>
        <p:spPr/>
        <p:txBody>
          <a:bodyPr/>
          <a:lstStyle/>
          <a:p>
            <a:r>
              <a:rPr lang="en-GB" dirty="0"/>
              <a:t>Graduated Concern and the Need for Cultivation</a:t>
            </a:r>
          </a:p>
        </p:txBody>
      </p:sp>
      <p:sp>
        <p:nvSpPr>
          <p:cNvPr id="3" name="Slide Number Placeholder 2">
            <a:extLst>
              <a:ext uri="{FF2B5EF4-FFF2-40B4-BE49-F238E27FC236}">
                <a16:creationId xmlns:a16="http://schemas.microsoft.com/office/drawing/2014/main" id="{8B239AD5-3CD8-DBFE-8FC5-F08DAABD7B05}"/>
              </a:ext>
            </a:extLst>
          </p:cNvPr>
          <p:cNvSpPr>
            <a:spLocks noGrp="1"/>
          </p:cNvSpPr>
          <p:nvPr>
            <p:ph type="sldNum" sz="quarter" idx="12"/>
          </p:nvPr>
        </p:nvSpPr>
        <p:spPr/>
        <p:txBody>
          <a:bodyPr/>
          <a:lstStyle/>
          <a:p>
            <a:fld id="{F38DF745-7D3F-47F4-83A3-874385CFAA69}" type="slidenum">
              <a:rPr lang="en-US" smtClean="0"/>
              <a:pPr/>
              <a:t>5</a:t>
            </a:fld>
            <a:endParaRPr lang="en-US"/>
          </a:p>
        </p:txBody>
      </p:sp>
      <p:sp>
        <p:nvSpPr>
          <p:cNvPr id="4" name="Content Placeholder 3">
            <a:extLst>
              <a:ext uri="{FF2B5EF4-FFF2-40B4-BE49-F238E27FC236}">
                <a16:creationId xmlns:a16="http://schemas.microsoft.com/office/drawing/2014/main" id="{70B2C815-F681-60A4-ED23-53F413D052D9}"/>
              </a:ext>
            </a:extLst>
          </p:cNvPr>
          <p:cNvSpPr>
            <a:spLocks noGrp="1"/>
          </p:cNvSpPr>
          <p:nvPr>
            <p:ph sz="quarter" idx="1"/>
          </p:nvPr>
        </p:nvSpPr>
        <p:spPr/>
        <p:txBody>
          <a:bodyPr/>
          <a:lstStyle/>
          <a:p>
            <a:r>
              <a:rPr lang="en-GB" b="1" dirty="0"/>
              <a:t>Graduated Love: </a:t>
            </a:r>
            <a:r>
              <a:rPr lang="en-GB" dirty="0"/>
              <a:t>Mencius’s benevolence is stronger for those closer to us (family, friends) and extends outward</a:t>
            </a:r>
          </a:p>
          <a:p>
            <a:r>
              <a:rPr lang="en-GB" b="1" dirty="0"/>
              <a:t>Sprouts Are Not Sufficient: </a:t>
            </a:r>
            <a:r>
              <a:rPr lang="en-GB" dirty="0"/>
              <a:t>We often fail to act virtuously in all relevant situations</a:t>
            </a:r>
          </a:p>
          <a:p>
            <a:r>
              <a:rPr lang="en-GB" b="1" dirty="0"/>
              <a:t>Self-Cultivation: </a:t>
            </a:r>
            <a:r>
              <a:rPr lang="en-GB" dirty="0"/>
              <a:t>The task is to “extend” our virtuous reactions to new, ethically similar cases</a:t>
            </a:r>
          </a:p>
        </p:txBody>
      </p:sp>
    </p:spTree>
    <p:extLst>
      <p:ext uri="{BB962C8B-B14F-4D97-AF65-F5344CB8AC3E}">
        <p14:creationId xmlns:p14="http://schemas.microsoft.com/office/powerpoint/2010/main" val="1979747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7CC3A-2342-50B7-AE4D-FC5ABD47C405}"/>
              </a:ext>
            </a:extLst>
          </p:cNvPr>
          <p:cNvSpPr>
            <a:spLocks noGrp="1"/>
          </p:cNvSpPr>
          <p:nvPr>
            <p:ph type="title"/>
          </p:nvPr>
        </p:nvSpPr>
        <p:spPr/>
        <p:txBody>
          <a:bodyPr/>
          <a:lstStyle/>
          <a:p>
            <a:r>
              <a:rPr lang="en-GB" dirty="0"/>
              <a:t>The Concept of Extension</a:t>
            </a:r>
          </a:p>
        </p:txBody>
      </p:sp>
      <p:sp>
        <p:nvSpPr>
          <p:cNvPr id="3" name="Slide Number Placeholder 2">
            <a:extLst>
              <a:ext uri="{FF2B5EF4-FFF2-40B4-BE49-F238E27FC236}">
                <a16:creationId xmlns:a16="http://schemas.microsoft.com/office/drawing/2014/main" id="{B2B84AD4-98A0-3DB5-8BBF-407D2B1022E6}"/>
              </a:ext>
            </a:extLst>
          </p:cNvPr>
          <p:cNvSpPr>
            <a:spLocks noGrp="1"/>
          </p:cNvSpPr>
          <p:nvPr>
            <p:ph type="sldNum" sz="quarter" idx="12"/>
          </p:nvPr>
        </p:nvSpPr>
        <p:spPr/>
        <p:txBody>
          <a:bodyPr/>
          <a:lstStyle/>
          <a:p>
            <a:fld id="{F38DF745-7D3F-47F4-83A3-874385CFAA69}" type="slidenum">
              <a:rPr lang="en-US" smtClean="0"/>
              <a:pPr/>
              <a:t>6</a:t>
            </a:fld>
            <a:endParaRPr lang="en-US"/>
          </a:p>
        </p:txBody>
      </p:sp>
      <p:sp>
        <p:nvSpPr>
          <p:cNvPr id="4" name="Content Placeholder 3">
            <a:extLst>
              <a:ext uri="{FF2B5EF4-FFF2-40B4-BE49-F238E27FC236}">
                <a16:creationId xmlns:a16="http://schemas.microsoft.com/office/drawing/2014/main" id="{C5160DC6-3DFC-8AEA-C004-10F8D2CDF321}"/>
              </a:ext>
            </a:extLst>
          </p:cNvPr>
          <p:cNvSpPr>
            <a:spLocks noGrp="1"/>
          </p:cNvSpPr>
          <p:nvPr>
            <p:ph sz="quarter" idx="1"/>
          </p:nvPr>
        </p:nvSpPr>
        <p:spPr/>
        <p:txBody>
          <a:bodyPr>
            <a:normAutofit fontScale="92500" lnSpcReduction="20000"/>
          </a:bodyPr>
          <a:lstStyle/>
          <a:p>
            <a:r>
              <a:rPr lang="en-GB" b="1" dirty="0"/>
              <a:t>Extension: </a:t>
            </a:r>
            <a:r>
              <a:rPr lang="en-GB" dirty="0"/>
              <a:t>Deliberately applying our innate virtuous reactions to new situations where we currently lack them</a:t>
            </a:r>
          </a:p>
          <a:p>
            <a:r>
              <a:rPr lang="en-GB" b="1" dirty="0"/>
              <a:t>Example: </a:t>
            </a:r>
            <a:r>
              <a:rPr lang="en-GB" dirty="0"/>
              <a:t>Feeling shame at accepting a contemptuous handout, but not at compromising integrity for wealth—Mencius says we should extend our reaction</a:t>
            </a:r>
          </a:p>
          <a:p>
            <a:r>
              <a:rPr lang="en-GB" b="1" dirty="0"/>
              <a:t>Key Quote: </a:t>
            </a:r>
            <a:r>
              <a:rPr lang="en-GB" dirty="0"/>
              <a:t>“People all have things that they will not bear. To extend this reaction to that which they will bear is benevolence. People all have things that they will not do. To extend this reaction to that which they will do is righteousness.”</a:t>
            </a:r>
          </a:p>
        </p:txBody>
      </p:sp>
    </p:spTree>
    <p:extLst>
      <p:ext uri="{BB962C8B-B14F-4D97-AF65-F5344CB8AC3E}">
        <p14:creationId xmlns:p14="http://schemas.microsoft.com/office/powerpoint/2010/main" val="1810397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21AAB-6B52-D0DB-E19E-57AB7E23A81C}"/>
              </a:ext>
            </a:extLst>
          </p:cNvPr>
          <p:cNvSpPr>
            <a:spLocks noGrp="1"/>
          </p:cNvSpPr>
          <p:nvPr>
            <p:ph type="title"/>
          </p:nvPr>
        </p:nvSpPr>
        <p:spPr/>
        <p:txBody>
          <a:bodyPr/>
          <a:lstStyle/>
          <a:p>
            <a:r>
              <a:rPr lang="en-GB" dirty="0"/>
              <a:t>Righteousness and the Power of Extension</a:t>
            </a:r>
          </a:p>
        </p:txBody>
      </p:sp>
      <p:sp>
        <p:nvSpPr>
          <p:cNvPr id="3" name="Slide Number Placeholder 2">
            <a:extLst>
              <a:ext uri="{FF2B5EF4-FFF2-40B4-BE49-F238E27FC236}">
                <a16:creationId xmlns:a16="http://schemas.microsoft.com/office/drawing/2014/main" id="{C2DE78D5-0BED-4C3F-00BE-96C99F8AC0F8}"/>
              </a:ext>
            </a:extLst>
          </p:cNvPr>
          <p:cNvSpPr>
            <a:spLocks noGrp="1"/>
          </p:cNvSpPr>
          <p:nvPr>
            <p:ph type="sldNum" sz="quarter" idx="12"/>
          </p:nvPr>
        </p:nvSpPr>
        <p:spPr/>
        <p:txBody>
          <a:bodyPr/>
          <a:lstStyle/>
          <a:p>
            <a:fld id="{F38DF745-7D3F-47F4-83A3-874385CFAA69}" type="slidenum">
              <a:rPr lang="en-US" smtClean="0"/>
              <a:pPr/>
              <a:t>7</a:t>
            </a:fld>
            <a:endParaRPr lang="en-US"/>
          </a:p>
        </p:txBody>
      </p:sp>
      <p:sp>
        <p:nvSpPr>
          <p:cNvPr id="4" name="Content Placeholder 3">
            <a:extLst>
              <a:ext uri="{FF2B5EF4-FFF2-40B4-BE49-F238E27FC236}">
                <a16:creationId xmlns:a16="http://schemas.microsoft.com/office/drawing/2014/main" id="{BD92C41C-C9DA-2C6F-E77B-4CC30416A62D}"/>
              </a:ext>
            </a:extLst>
          </p:cNvPr>
          <p:cNvSpPr>
            <a:spLocks noGrp="1"/>
          </p:cNvSpPr>
          <p:nvPr>
            <p:ph sz="quarter" idx="1"/>
          </p:nvPr>
        </p:nvSpPr>
        <p:spPr/>
        <p:txBody>
          <a:bodyPr>
            <a:normAutofit lnSpcReduction="10000"/>
          </a:bodyPr>
          <a:lstStyle/>
          <a:p>
            <a:r>
              <a:rPr lang="en-GB" b="1" dirty="0"/>
              <a:t>Sprout of Righteousness: </a:t>
            </a:r>
            <a:r>
              <a:rPr lang="en-GB" dirty="0"/>
              <a:t>The disposition to avoid disgraceful or shameful actions, even at great cost</a:t>
            </a:r>
          </a:p>
          <a:p>
            <a:r>
              <a:rPr lang="en-GB" b="1" dirty="0"/>
              <a:t>Not Universal in Practice: </a:t>
            </a:r>
            <a:r>
              <a:rPr lang="en-GB" dirty="0"/>
              <a:t>Mencius’s strong claim (no one would accept disgrace to survive) is softened—everyone has some line they won’t cross</a:t>
            </a:r>
          </a:p>
          <a:p>
            <a:r>
              <a:rPr lang="en-GB" b="1" dirty="0"/>
              <a:t>Moral Growth: </a:t>
            </a:r>
            <a:r>
              <a:rPr lang="en-GB" dirty="0"/>
              <a:t>True righteousness is achieved by extending our aversion to shameful acts to all relevantly similar situations</a:t>
            </a:r>
          </a:p>
        </p:txBody>
      </p:sp>
    </p:spTree>
    <p:extLst>
      <p:ext uri="{BB962C8B-B14F-4D97-AF65-F5344CB8AC3E}">
        <p14:creationId xmlns:p14="http://schemas.microsoft.com/office/powerpoint/2010/main" val="1230304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2D5DB-E5BE-9B9D-9B12-D2A2F1AEF077}"/>
              </a:ext>
            </a:extLst>
          </p:cNvPr>
          <p:cNvSpPr>
            <a:spLocks noGrp="1"/>
          </p:cNvSpPr>
          <p:nvPr>
            <p:ph type="title"/>
          </p:nvPr>
        </p:nvSpPr>
        <p:spPr/>
        <p:txBody>
          <a:bodyPr/>
          <a:lstStyle/>
          <a:p>
            <a:r>
              <a:rPr lang="en-GB" dirty="0"/>
              <a:t>Practical Example – The Scholar and the Ruler</a:t>
            </a:r>
          </a:p>
        </p:txBody>
      </p:sp>
      <p:sp>
        <p:nvSpPr>
          <p:cNvPr id="3" name="Slide Number Placeholder 2">
            <a:extLst>
              <a:ext uri="{FF2B5EF4-FFF2-40B4-BE49-F238E27FC236}">
                <a16:creationId xmlns:a16="http://schemas.microsoft.com/office/drawing/2014/main" id="{E0808796-3205-5970-BAD4-D7501550334A}"/>
              </a:ext>
            </a:extLst>
          </p:cNvPr>
          <p:cNvSpPr>
            <a:spLocks noGrp="1"/>
          </p:cNvSpPr>
          <p:nvPr>
            <p:ph type="sldNum" sz="quarter" idx="12"/>
          </p:nvPr>
        </p:nvSpPr>
        <p:spPr/>
        <p:txBody>
          <a:bodyPr/>
          <a:lstStyle/>
          <a:p>
            <a:fld id="{F38DF745-7D3F-47F4-83A3-874385CFAA69}" type="slidenum">
              <a:rPr lang="en-US" smtClean="0"/>
              <a:pPr/>
              <a:t>8</a:t>
            </a:fld>
            <a:endParaRPr lang="en-US"/>
          </a:p>
        </p:txBody>
      </p:sp>
      <p:sp>
        <p:nvSpPr>
          <p:cNvPr id="4" name="Content Placeholder 3">
            <a:extLst>
              <a:ext uri="{FF2B5EF4-FFF2-40B4-BE49-F238E27FC236}">
                <a16:creationId xmlns:a16="http://schemas.microsoft.com/office/drawing/2014/main" id="{AC904F24-B31C-E014-1605-B41E24B148AF}"/>
              </a:ext>
            </a:extLst>
          </p:cNvPr>
          <p:cNvSpPr>
            <a:spLocks noGrp="1"/>
          </p:cNvSpPr>
          <p:nvPr>
            <p:ph sz="quarter" idx="1"/>
          </p:nvPr>
        </p:nvSpPr>
        <p:spPr/>
        <p:txBody>
          <a:bodyPr/>
          <a:lstStyle/>
          <a:p>
            <a:r>
              <a:rPr lang="en-GB" b="1" dirty="0"/>
              <a:t>Scenario: </a:t>
            </a:r>
            <a:r>
              <a:rPr lang="en-GB" dirty="0"/>
              <a:t>Should a scholar flatter a ruler or remain silent when they should speak?</a:t>
            </a:r>
          </a:p>
          <a:p>
            <a:r>
              <a:rPr lang="en-GB" b="1" dirty="0"/>
              <a:t>Mencius’s View: </a:t>
            </a:r>
            <a:r>
              <a:rPr lang="en-GB" dirty="0"/>
              <a:t>Both flattering by speaking and by silence are “trespassing”—violations of righteousness</a:t>
            </a:r>
          </a:p>
          <a:p>
            <a:r>
              <a:rPr lang="en-GB" b="1" dirty="0"/>
              <a:t>Takeaway: </a:t>
            </a:r>
            <a:r>
              <a:rPr lang="en-GB" dirty="0"/>
              <a:t>Righteousness is about consistent application of moral principles, not just following rules</a:t>
            </a:r>
          </a:p>
        </p:txBody>
      </p:sp>
    </p:spTree>
    <p:extLst>
      <p:ext uri="{BB962C8B-B14F-4D97-AF65-F5344CB8AC3E}">
        <p14:creationId xmlns:p14="http://schemas.microsoft.com/office/powerpoint/2010/main" val="39662167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2A5B6-4348-ECEC-F617-CB3AB418082E}"/>
              </a:ext>
            </a:extLst>
          </p:cNvPr>
          <p:cNvSpPr>
            <a:spLocks noGrp="1"/>
          </p:cNvSpPr>
          <p:nvPr>
            <p:ph type="title"/>
          </p:nvPr>
        </p:nvSpPr>
        <p:spPr/>
        <p:txBody>
          <a:bodyPr/>
          <a:lstStyle/>
          <a:p>
            <a:r>
              <a:rPr lang="en-GB" dirty="0"/>
              <a:t>The Emotional Core – Righteousness and Shame (</a:t>
            </a:r>
            <a:r>
              <a:rPr lang="en-GB" i="1" dirty="0" err="1"/>
              <a:t>xiu</a:t>
            </a:r>
            <a:r>
              <a:rPr lang="en-GB" i="1" dirty="0"/>
              <a:t> </a:t>
            </a:r>
            <a:r>
              <a:rPr lang="en-GB" i="1" dirty="0" err="1"/>
              <a:t>wu</a:t>
            </a:r>
            <a:r>
              <a:rPr lang="en-GB" dirty="0"/>
              <a:t>)</a:t>
            </a:r>
          </a:p>
        </p:txBody>
      </p:sp>
      <p:sp>
        <p:nvSpPr>
          <p:cNvPr id="3" name="Slide Number Placeholder 2">
            <a:extLst>
              <a:ext uri="{FF2B5EF4-FFF2-40B4-BE49-F238E27FC236}">
                <a16:creationId xmlns:a16="http://schemas.microsoft.com/office/drawing/2014/main" id="{FCE9B1B9-5E6D-7D1E-1792-B3ACAC2137FE}"/>
              </a:ext>
            </a:extLst>
          </p:cNvPr>
          <p:cNvSpPr>
            <a:spLocks noGrp="1"/>
          </p:cNvSpPr>
          <p:nvPr>
            <p:ph type="sldNum" sz="quarter" idx="12"/>
          </p:nvPr>
        </p:nvSpPr>
        <p:spPr/>
        <p:txBody>
          <a:bodyPr/>
          <a:lstStyle/>
          <a:p>
            <a:fld id="{F38DF745-7D3F-47F4-83A3-874385CFAA69}" type="slidenum">
              <a:rPr lang="en-US" smtClean="0"/>
              <a:pPr/>
              <a:t>9</a:t>
            </a:fld>
            <a:endParaRPr lang="en-US"/>
          </a:p>
        </p:txBody>
      </p:sp>
      <p:sp>
        <p:nvSpPr>
          <p:cNvPr id="4" name="Content Placeholder 3">
            <a:extLst>
              <a:ext uri="{FF2B5EF4-FFF2-40B4-BE49-F238E27FC236}">
                <a16:creationId xmlns:a16="http://schemas.microsoft.com/office/drawing/2014/main" id="{5879C606-A4EC-A903-8660-5FB79FD32C9F}"/>
              </a:ext>
            </a:extLst>
          </p:cNvPr>
          <p:cNvSpPr>
            <a:spLocks noGrp="1"/>
          </p:cNvSpPr>
          <p:nvPr>
            <p:ph sz="quarter" idx="1"/>
          </p:nvPr>
        </p:nvSpPr>
        <p:spPr/>
        <p:txBody>
          <a:bodyPr/>
          <a:lstStyle/>
          <a:p>
            <a:r>
              <a:rPr lang="en-GB" b="1" i="1" dirty="0"/>
              <a:t>Xiu </a:t>
            </a:r>
            <a:r>
              <a:rPr lang="en-GB" b="1" i="1" dirty="0" err="1"/>
              <a:t>wu</a:t>
            </a:r>
            <a:r>
              <a:rPr lang="en-GB" b="1" dirty="0"/>
              <a:t> (</a:t>
            </a:r>
            <a:r>
              <a:rPr lang="zh-CN" altLang="en-US" b="1" dirty="0"/>
              <a:t>羞惡</a:t>
            </a:r>
            <a:r>
              <a:rPr lang="en-US" altLang="zh-CN" b="1" dirty="0"/>
              <a:t>): </a:t>
            </a:r>
            <a:r>
              <a:rPr lang="en-GB" dirty="0"/>
              <a:t>Ethical sense of shame, central to righteousness</a:t>
            </a:r>
          </a:p>
          <a:p>
            <a:r>
              <a:rPr lang="en-GB" b="1" i="1" dirty="0"/>
              <a:t>Wu</a:t>
            </a:r>
            <a:r>
              <a:rPr lang="en-GB" b="1" dirty="0"/>
              <a:t> (</a:t>
            </a:r>
            <a:r>
              <a:rPr lang="zh-CN" altLang="en-US" b="1" dirty="0"/>
              <a:t>惡</a:t>
            </a:r>
            <a:r>
              <a:rPr lang="en-US" altLang="zh-CN" b="1" dirty="0"/>
              <a:t>): </a:t>
            </a:r>
            <a:r>
              <a:rPr lang="en-GB" dirty="0"/>
              <a:t>Disdain/aversion, can be broad (dislike, ethical condemnation)</a:t>
            </a:r>
          </a:p>
          <a:p>
            <a:r>
              <a:rPr lang="en-GB" b="1" i="1" dirty="0"/>
              <a:t>Xiu </a:t>
            </a:r>
            <a:r>
              <a:rPr lang="en-GB" b="1" dirty="0"/>
              <a:t>(</a:t>
            </a:r>
            <a:r>
              <a:rPr lang="zh-CN" altLang="en-US" b="1" dirty="0"/>
              <a:t>羞</a:t>
            </a:r>
            <a:r>
              <a:rPr lang="en-US" altLang="zh-CN" b="1" dirty="0"/>
              <a:t>): </a:t>
            </a:r>
            <a:r>
              <a:rPr lang="en-GB" dirty="0"/>
              <a:t>Shame, especially as it reflects on oneself or close relations</a:t>
            </a:r>
          </a:p>
          <a:p>
            <a:r>
              <a:rPr lang="en-GB" b="1" dirty="0"/>
              <a:t>Combined: </a:t>
            </a:r>
            <a:r>
              <a:rPr lang="en-GB" dirty="0"/>
              <a:t>Righteousness involves both personal and broader ethical revulsion at wrongdoing</a:t>
            </a:r>
          </a:p>
        </p:txBody>
      </p:sp>
    </p:spTree>
    <p:extLst>
      <p:ext uri="{BB962C8B-B14F-4D97-AF65-F5344CB8AC3E}">
        <p14:creationId xmlns:p14="http://schemas.microsoft.com/office/powerpoint/2010/main" val="12881293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2A674-1B30-1284-A8BB-D65670EF7062}"/>
              </a:ext>
            </a:extLst>
          </p:cNvPr>
          <p:cNvSpPr>
            <a:spLocks noGrp="1"/>
          </p:cNvSpPr>
          <p:nvPr>
            <p:ph type="title"/>
          </p:nvPr>
        </p:nvSpPr>
        <p:spPr/>
        <p:txBody>
          <a:bodyPr/>
          <a:lstStyle/>
          <a:p>
            <a:r>
              <a:rPr lang="en-GB" dirty="0"/>
              <a:t>Conventional vs. Ethical Shame</a:t>
            </a:r>
          </a:p>
        </p:txBody>
      </p:sp>
      <p:sp>
        <p:nvSpPr>
          <p:cNvPr id="3" name="Slide Number Placeholder 2">
            <a:extLst>
              <a:ext uri="{FF2B5EF4-FFF2-40B4-BE49-F238E27FC236}">
                <a16:creationId xmlns:a16="http://schemas.microsoft.com/office/drawing/2014/main" id="{6FAB8A12-A81B-E619-2084-CC048710A83E}"/>
              </a:ext>
            </a:extLst>
          </p:cNvPr>
          <p:cNvSpPr>
            <a:spLocks noGrp="1"/>
          </p:cNvSpPr>
          <p:nvPr>
            <p:ph type="sldNum" sz="quarter" idx="12"/>
          </p:nvPr>
        </p:nvSpPr>
        <p:spPr/>
        <p:txBody>
          <a:bodyPr/>
          <a:lstStyle/>
          <a:p>
            <a:fld id="{F38DF745-7D3F-47F4-83A3-874385CFAA69}" type="slidenum">
              <a:rPr lang="en-US" smtClean="0"/>
              <a:pPr/>
              <a:t>10</a:t>
            </a:fld>
            <a:endParaRPr lang="en-US"/>
          </a:p>
        </p:txBody>
      </p:sp>
      <p:sp>
        <p:nvSpPr>
          <p:cNvPr id="4" name="Content Placeholder 3">
            <a:extLst>
              <a:ext uri="{FF2B5EF4-FFF2-40B4-BE49-F238E27FC236}">
                <a16:creationId xmlns:a16="http://schemas.microsoft.com/office/drawing/2014/main" id="{605F0780-0C2C-4312-3073-4600D9DB58E1}"/>
              </a:ext>
            </a:extLst>
          </p:cNvPr>
          <p:cNvSpPr>
            <a:spLocks noGrp="1"/>
          </p:cNvSpPr>
          <p:nvPr>
            <p:ph sz="quarter" idx="1"/>
          </p:nvPr>
        </p:nvSpPr>
        <p:spPr/>
        <p:txBody>
          <a:bodyPr/>
          <a:lstStyle/>
          <a:p>
            <a:r>
              <a:rPr lang="en-GB" b="1" dirty="0"/>
              <a:t>Conventional Shame: </a:t>
            </a:r>
            <a:r>
              <a:rPr lang="en-GB" dirty="0"/>
              <a:t>About violating social norms or expectations</a:t>
            </a:r>
          </a:p>
          <a:p>
            <a:r>
              <a:rPr lang="en-GB" b="1" dirty="0"/>
              <a:t>Ethical Shame: </a:t>
            </a:r>
            <a:r>
              <a:rPr lang="en-GB" dirty="0"/>
              <a:t>About violating one’s own moral principles</a:t>
            </a:r>
          </a:p>
          <a:p>
            <a:r>
              <a:rPr lang="en-GB" b="1" dirty="0"/>
              <a:t>Mencius’s Emphasis: </a:t>
            </a:r>
            <a:r>
              <a:rPr lang="en-GB" dirty="0"/>
              <a:t>On ethical shame—internal condemnation for failing to live up to one’s ideal character</a:t>
            </a:r>
          </a:p>
        </p:txBody>
      </p:sp>
    </p:spTree>
    <p:extLst>
      <p:ext uri="{BB962C8B-B14F-4D97-AF65-F5344CB8AC3E}">
        <p14:creationId xmlns:p14="http://schemas.microsoft.com/office/powerpoint/2010/main" val="23112092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2259C-34CD-61DB-AE0E-FDF319A7E19F}"/>
              </a:ext>
            </a:extLst>
          </p:cNvPr>
          <p:cNvSpPr>
            <a:spLocks noGrp="1"/>
          </p:cNvSpPr>
          <p:nvPr>
            <p:ph type="title"/>
          </p:nvPr>
        </p:nvSpPr>
        <p:spPr/>
        <p:txBody>
          <a:bodyPr/>
          <a:lstStyle/>
          <a:p>
            <a:r>
              <a:rPr lang="en-GB" dirty="0"/>
              <a:t>Philosophical Challenges and Insights</a:t>
            </a:r>
          </a:p>
        </p:txBody>
      </p:sp>
      <p:sp>
        <p:nvSpPr>
          <p:cNvPr id="3" name="Slide Number Placeholder 2">
            <a:extLst>
              <a:ext uri="{FF2B5EF4-FFF2-40B4-BE49-F238E27FC236}">
                <a16:creationId xmlns:a16="http://schemas.microsoft.com/office/drawing/2014/main" id="{22C4D6CE-315E-A16C-2DE2-BFC123DC35BA}"/>
              </a:ext>
            </a:extLst>
          </p:cNvPr>
          <p:cNvSpPr>
            <a:spLocks noGrp="1"/>
          </p:cNvSpPr>
          <p:nvPr>
            <p:ph type="sldNum" sz="quarter" idx="12"/>
          </p:nvPr>
        </p:nvSpPr>
        <p:spPr/>
        <p:txBody>
          <a:bodyPr/>
          <a:lstStyle/>
          <a:p>
            <a:fld id="{F38DF745-7D3F-47F4-83A3-874385CFAA69}" type="slidenum">
              <a:rPr lang="en-US" smtClean="0"/>
              <a:pPr/>
              <a:t>11</a:t>
            </a:fld>
            <a:endParaRPr lang="en-US"/>
          </a:p>
        </p:txBody>
      </p:sp>
      <p:sp>
        <p:nvSpPr>
          <p:cNvPr id="4" name="Content Placeholder 3">
            <a:extLst>
              <a:ext uri="{FF2B5EF4-FFF2-40B4-BE49-F238E27FC236}">
                <a16:creationId xmlns:a16="http://schemas.microsoft.com/office/drawing/2014/main" id="{CFB4E2E2-3882-6E26-C47A-69CB5F69E29D}"/>
              </a:ext>
            </a:extLst>
          </p:cNvPr>
          <p:cNvSpPr>
            <a:spLocks noGrp="1"/>
          </p:cNvSpPr>
          <p:nvPr>
            <p:ph sz="quarter" idx="1"/>
          </p:nvPr>
        </p:nvSpPr>
        <p:spPr/>
        <p:txBody>
          <a:bodyPr>
            <a:normAutofit/>
          </a:bodyPr>
          <a:lstStyle/>
          <a:p>
            <a:r>
              <a:rPr lang="en-GB" b="1" dirty="0"/>
              <a:t>A. Naturalizing Mencius</a:t>
            </a:r>
          </a:p>
          <a:p>
            <a:pPr lvl="1"/>
            <a:r>
              <a:rPr lang="en-GB" b="1" dirty="0"/>
              <a:t>Teleology in Mencius: </a:t>
            </a:r>
            <a:r>
              <a:rPr lang="en-GB" dirty="0"/>
              <a:t>Virtue sprouts endowed by </a:t>
            </a:r>
            <a:r>
              <a:rPr lang="en-GB" i="1" dirty="0"/>
              <a:t>tian</a:t>
            </a:r>
            <a:r>
              <a:rPr lang="en-GB" dirty="0"/>
              <a:t> (Heaven) with a cosmic purpose</a:t>
            </a:r>
          </a:p>
          <a:p>
            <a:pPr lvl="1"/>
            <a:r>
              <a:rPr lang="en-GB" b="1" dirty="0"/>
              <a:t>Modern Adaptation: </a:t>
            </a:r>
            <a:r>
              <a:rPr lang="en-GB" dirty="0"/>
              <a:t>Even without </a:t>
            </a:r>
            <a:r>
              <a:rPr lang="en-GB" i="1" dirty="0"/>
              <a:t>tian</a:t>
            </a:r>
            <a:r>
              <a:rPr lang="en-GB" dirty="0"/>
              <a:t>, anyone with an ideal of character will have a sense of shame—this is the sprout of righteousness</a:t>
            </a:r>
          </a:p>
          <a:p>
            <a:pPr lvl="1"/>
            <a:r>
              <a:rPr lang="en-GB" b="1" dirty="0"/>
              <a:t>Human Life: </a:t>
            </a:r>
            <a:r>
              <a:rPr lang="en-GB" dirty="0"/>
              <a:t>A person without this would be “subhuman,” lacking any self-limiting ideals</a:t>
            </a:r>
          </a:p>
        </p:txBody>
      </p:sp>
    </p:spTree>
    <p:extLst>
      <p:ext uri="{BB962C8B-B14F-4D97-AF65-F5344CB8AC3E}">
        <p14:creationId xmlns:p14="http://schemas.microsoft.com/office/powerpoint/2010/main" val="6311253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A4905-E29C-ADB6-3E67-43FF3D0F30ED}"/>
              </a:ext>
            </a:extLst>
          </p:cNvPr>
          <p:cNvSpPr>
            <a:spLocks noGrp="1"/>
          </p:cNvSpPr>
          <p:nvPr>
            <p:ph type="title"/>
          </p:nvPr>
        </p:nvSpPr>
        <p:spPr/>
        <p:txBody>
          <a:bodyPr/>
          <a:lstStyle/>
          <a:p>
            <a:r>
              <a:rPr lang="en-GB" dirty="0"/>
              <a:t>Philosophical Challenges (cont.)</a:t>
            </a:r>
          </a:p>
        </p:txBody>
      </p:sp>
      <p:sp>
        <p:nvSpPr>
          <p:cNvPr id="3" name="Slide Number Placeholder 2">
            <a:extLst>
              <a:ext uri="{FF2B5EF4-FFF2-40B4-BE49-F238E27FC236}">
                <a16:creationId xmlns:a16="http://schemas.microsoft.com/office/drawing/2014/main" id="{65B2516D-79BE-B573-521B-92F40B3D89BA}"/>
              </a:ext>
            </a:extLst>
          </p:cNvPr>
          <p:cNvSpPr>
            <a:spLocks noGrp="1"/>
          </p:cNvSpPr>
          <p:nvPr>
            <p:ph type="sldNum" sz="quarter" idx="12"/>
          </p:nvPr>
        </p:nvSpPr>
        <p:spPr/>
        <p:txBody>
          <a:bodyPr/>
          <a:lstStyle/>
          <a:p>
            <a:fld id="{F38DF745-7D3F-47F4-83A3-874385CFAA69}" type="slidenum">
              <a:rPr lang="en-US" smtClean="0"/>
              <a:pPr/>
              <a:t>12</a:t>
            </a:fld>
            <a:endParaRPr lang="en-US"/>
          </a:p>
        </p:txBody>
      </p:sp>
      <p:sp>
        <p:nvSpPr>
          <p:cNvPr id="4" name="Content Placeholder 3">
            <a:extLst>
              <a:ext uri="{FF2B5EF4-FFF2-40B4-BE49-F238E27FC236}">
                <a16:creationId xmlns:a16="http://schemas.microsoft.com/office/drawing/2014/main" id="{0E0D858D-FC44-E4B4-9039-9B3D394EE361}"/>
              </a:ext>
            </a:extLst>
          </p:cNvPr>
          <p:cNvSpPr>
            <a:spLocks noGrp="1"/>
          </p:cNvSpPr>
          <p:nvPr>
            <p:ph sz="quarter" idx="1"/>
          </p:nvPr>
        </p:nvSpPr>
        <p:spPr/>
        <p:txBody>
          <a:bodyPr/>
          <a:lstStyle/>
          <a:p>
            <a:r>
              <a:rPr lang="en-GB" b="1" dirty="0"/>
              <a:t>B. Shame Culture vs. Guilt Culture</a:t>
            </a:r>
          </a:p>
          <a:p>
            <a:pPr lvl="1"/>
            <a:r>
              <a:rPr lang="en-GB" b="1" dirty="0"/>
              <a:t>Shame Culture: </a:t>
            </a:r>
            <a:r>
              <a:rPr lang="en-GB" dirty="0" err="1"/>
              <a:t>Behavior</a:t>
            </a:r>
            <a:r>
              <a:rPr lang="en-GB" dirty="0"/>
              <a:t> regulated by external social pressure and fear of disgrace</a:t>
            </a:r>
          </a:p>
          <a:p>
            <a:pPr lvl="1"/>
            <a:r>
              <a:rPr lang="en-GB" b="1" dirty="0"/>
              <a:t>Guilt Culture: </a:t>
            </a:r>
            <a:r>
              <a:rPr lang="en-GB" dirty="0" err="1"/>
              <a:t>Behavior</a:t>
            </a:r>
            <a:r>
              <a:rPr lang="en-GB" dirty="0"/>
              <a:t> regulated by internalized moral codes and personal guilt</a:t>
            </a:r>
          </a:p>
          <a:p>
            <a:pPr lvl="1"/>
            <a:r>
              <a:rPr lang="en-GB" b="1" dirty="0"/>
              <a:t>Mencius’s Nuance: </a:t>
            </a:r>
            <a:r>
              <a:rPr lang="en-GB" dirty="0"/>
              <a:t>Emphasizes both social and internal (ethical) shame; not just about appearances, but about true moral self-cultivation</a:t>
            </a:r>
          </a:p>
        </p:txBody>
      </p:sp>
    </p:spTree>
    <p:extLst>
      <p:ext uri="{BB962C8B-B14F-4D97-AF65-F5344CB8AC3E}">
        <p14:creationId xmlns:p14="http://schemas.microsoft.com/office/powerpoint/2010/main" val="7113834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95D21-6019-792F-8968-BEF46013788B}"/>
              </a:ext>
            </a:extLst>
          </p:cNvPr>
          <p:cNvSpPr>
            <a:spLocks noGrp="1"/>
          </p:cNvSpPr>
          <p:nvPr>
            <p:ph type="title"/>
          </p:nvPr>
        </p:nvSpPr>
        <p:spPr/>
        <p:txBody>
          <a:bodyPr/>
          <a:lstStyle/>
          <a:p>
            <a:r>
              <a:rPr lang="en-GB" dirty="0"/>
              <a:t>Philosophical Challenges (cont.)</a:t>
            </a:r>
          </a:p>
        </p:txBody>
      </p:sp>
      <p:sp>
        <p:nvSpPr>
          <p:cNvPr id="3" name="Slide Number Placeholder 2">
            <a:extLst>
              <a:ext uri="{FF2B5EF4-FFF2-40B4-BE49-F238E27FC236}">
                <a16:creationId xmlns:a16="http://schemas.microsoft.com/office/drawing/2014/main" id="{4C9E5EE8-A2A0-AD70-6295-588A2534E272}"/>
              </a:ext>
            </a:extLst>
          </p:cNvPr>
          <p:cNvSpPr>
            <a:spLocks noGrp="1"/>
          </p:cNvSpPr>
          <p:nvPr>
            <p:ph type="sldNum" sz="quarter" idx="12"/>
          </p:nvPr>
        </p:nvSpPr>
        <p:spPr/>
        <p:txBody>
          <a:bodyPr/>
          <a:lstStyle/>
          <a:p>
            <a:fld id="{F38DF745-7D3F-47F4-83A3-874385CFAA69}" type="slidenum">
              <a:rPr lang="en-US" smtClean="0"/>
              <a:pPr/>
              <a:t>13</a:t>
            </a:fld>
            <a:endParaRPr lang="en-US"/>
          </a:p>
        </p:txBody>
      </p:sp>
      <p:sp>
        <p:nvSpPr>
          <p:cNvPr id="4" name="Content Placeholder 3">
            <a:extLst>
              <a:ext uri="{FF2B5EF4-FFF2-40B4-BE49-F238E27FC236}">
                <a16:creationId xmlns:a16="http://schemas.microsoft.com/office/drawing/2014/main" id="{12C302E9-08E0-49A1-2711-6445665D674A}"/>
              </a:ext>
            </a:extLst>
          </p:cNvPr>
          <p:cNvSpPr>
            <a:spLocks noGrp="1"/>
          </p:cNvSpPr>
          <p:nvPr>
            <p:ph sz="quarter" idx="1"/>
          </p:nvPr>
        </p:nvSpPr>
        <p:spPr/>
        <p:txBody>
          <a:bodyPr>
            <a:normAutofit/>
          </a:bodyPr>
          <a:lstStyle/>
          <a:p>
            <a:r>
              <a:rPr lang="en-GB" b="1" dirty="0"/>
              <a:t>C. Righteousness and Practical Reasoning</a:t>
            </a:r>
          </a:p>
          <a:p>
            <a:pPr lvl="1"/>
            <a:r>
              <a:rPr lang="en-GB" b="1" dirty="0"/>
              <a:t>Extension as Practical Reasoning: </a:t>
            </a:r>
            <a:r>
              <a:rPr lang="en-GB" dirty="0"/>
              <a:t>Not just rule-following, but recognizing ethically relevant similarities and cultivating appropriate emotional responses</a:t>
            </a:r>
          </a:p>
          <a:p>
            <a:pPr lvl="1"/>
            <a:r>
              <a:rPr lang="en-GB" b="1" dirty="0"/>
              <a:t>Cognitive Extension: </a:t>
            </a:r>
            <a:r>
              <a:rPr lang="en-GB" dirty="0"/>
              <a:t>Seeing the similarity between cases</a:t>
            </a:r>
          </a:p>
          <a:p>
            <a:pPr lvl="1"/>
            <a:r>
              <a:rPr lang="en-GB" b="1" dirty="0"/>
              <a:t>Affective Extension: </a:t>
            </a:r>
            <a:r>
              <a:rPr lang="en-GB" dirty="0"/>
              <a:t>Feeling the appropriate moral response in new situations</a:t>
            </a:r>
          </a:p>
          <a:p>
            <a:pPr lvl="1"/>
            <a:r>
              <a:rPr lang="en-GB" b="1" dirty="0"/>
              <a:t>Holistic Model: </a:t>
            </a:r>
            <a:r>
              <a:rPr lang="en-GB" dirty="0"/>
              <a:t>Reason and emotion work together in moral development</a:t>
            </a:r>
          </a:p>
        </p:txBody>
      </p:sp>
    </p:spTree>
    <p:extLst>
      <p:ext uri="{BB962C8B-B14F-4D97-AF65-F5344CB8AC3E}">
        <p14:creationId xmlns:p14="http://schemas.microsoft.com/office/powerpoint/2010/main" val="1402720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681B3-3578-253E-20A1-19018D423BDC}"/>
              </a:ext>
            </a:extLst>
          </p:cNvPr>
          <p:cNvSpPr>
            <a:spLocks noGrp="1"/>
          </p:cNvSpPr>
          <p:nvPr>
            <p:ph type="title"/>
          </p:nvPr>
        </p:nvSpPr>
        <p:spPr/>
        <p:txBody>
          <a:bodyPr/>
          <a:lstStyle/>
          <a:p>
            <a:r>
              <a:rPr lang="en-GB" dirty="0"/>
              <a:t>Conclusion</a:t>
            </a:r>
          </a:p>
        </p:txBody>
      </p:sp>
      <p:sp>
        <p:nvSpPr>
          <p:cNvPr id="3" name="Slide Number Placeholder 2">
            <a:extLst>
              <a:ext uri="{FF2B5EF4-FFF2-40B4-BE49-F238E27FC236}">
                <a16:creationId xmlns:a16="http://schemas.microsoft.com/office/drawing/2014/main" id="{37A7A820-C38F-50AF-D492-604428DBCC15}"/>
              </a:ext>
            </a:extLst>
          </p:cNvPr>
          <p:cNvSpPr>
            <a:spLocks noGrp="1"/>
          </p:cNvSpPr>
          <p:nvPr>
            <p:ph type="sldNum" sz="quarter" idx="12"/>
          </p:nvPr>
        </p:nvSpPr>
        <p:spPr/>
        <p:txBody>
          <a:bodyPr/>
          <a:lstStyle/>
          <a:p>
            <a:fld id="{F38DF745-7D3F-47F4-83A3-874385CFAA69}" type="slidenum">
              <a:rPr lang="en-US" smtClean="0"/>
              <a:pPr/>
              <a:t>14</a:t>
            </a:fld>
            <a:endParaRPr lang="en-US"/>
          </a:p>
        </p:txBody>
      </p:sp>
      <p:sp>
        <p:nvSpPr>
          <p:cNvPr id="4" name="Content Placeholder 3">
            <a:extLst>
              <a:ext uri="{FF2B5EF4-FFF2-40B4-BE49-F238E27FC236}">
                <a16:creationId xmlns:a16="http://schemas.microsoft.com/office/drawing/2014/main" id="{6A84D647-20AE-95A6-8D79-01A3016EC2F3}"/>
              </a:ext>
            </a:extLst>
          </p:cNvPr>
          <p:cNvSpPr>
            <a:spLocks noGrp="1"/>
          </p:cNvSpPr>
          <p:nvPr>
            <p:ph sz="quarter" idx="1"/>
          </p:nvPr>
        </p:nvSpPr>
        <p:spPr/>
        <p:txBody>
          <a:bodyPr>
            <a:normAutofit/>
          </a:bodyPr>
          <a:lstStyle/>
          <a:p>
            <a:r>
              <a:rPr lang="en-GB" b="1" dirty="0"/>
              <a:t>Mencius’s Legacy:</a:t>
            </a:r>
          </a:p>
          <a:p>
            <a:pPr lvl="1"/>
            <a:r>
              <a:rPr lang="en-GB" dirty="0"/>
              <a:t>All humans have innate sprouts of virtue</a:t>
            </a:r>
          </a:p>
          <a:p>
            <a:pPr lvl="1"/>
            <a:r>
              <a:rPr lang="en-GB" dirty="0"/>
              <a:t>Righteousness is cultivated by extending our sense of shame and moral aversion to all relevant cases</a:t>
            </a:r>
          </a:p>
          <a:p>
            <a:pPr lvl="1"/>
            <a:r>
              <a:rPr lang="en-GB" dirty="0"/>
              <a:t>Ethical shame is central—more than just social embarrassment, it’s about failing one’s own ideals</a:t>
            </a:r>
          </a:p>
          <a:p>
            <a:pPr lvl="1"/>
            <a:r>
              <a:rPr lang="en-GB" dirty="0"/>
              <a:t>Mencius’s model offers a rich, enduring framework for understanding moral growth and practical reasoning</a:t>
            </a:r>
          </a:p>
        </p:txBody>
      </p:sp>
    </p:spTree>
    <p:extLst>
      <p:ext uri="{BB962C8B-B14F-4D97-AF65-F5344CB8AC3E}">
        <p14:creationId xmlns:p14="http://schemas.microsoft.com/office/powerpoint/2010/main" val="28836862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FFBDE-97D4-E6A2-BFD1-918CCF708DFF}"/>
              </a:ext>
            </a:extLst>
          </p:cNvPr>
          <p:cNvSpPr>
            <a:spLocks noGrp="1"/>
          </p:cNvSpPr>
          <p:nvPr>
            <p:ph type="title"/>
          </p:nvPr>
        </p:nvSpPr>
        <p:spPr/>
        <p:txBody>
          <a:bodyPr/>
          <a:lstStyle/>
          <a:p>
            <a:r>
              <a:rPr lang="en-GB"/>
              <a:t>Discussion &amp; Questions</a:t>
            </a:r>
            <a:endParaRPr lang="en-GB" dirty="0"/>
          </a:p>
        </p:txBody>
      </p:sp>
      <p:sp>
        <p:nvSpPr>
          <p:cNvPr id="3" name="Slide Number Placeholder 2">
            <a:extLst>
              <a:ext uri="{FF2B5EF4-FFF2-40B4-BE49-F238E27FC236}">
                <a16:creationId xmlns:a16="http://schemas.microsoft.com/office/drawing/2014/main" id="{74A9F90E-C13A-180D-AA22-1FCB897C83B5}"/>
              </a:ext>
            </a:extLst>
          </p:cNvPr>
          <p:cNvSpPr>
            <a:spLocks noGrp="1"/>
          </p:cNvSpPr>
          <p:nvPr>
            <p:ph type="sldNum" sz="quarter" idx="12"/>
          </p:nvPr>
        </p:nvSpPr>
        <p:spPr/>
        <p:txBody>
          <a:bodyPr/>
          <a:lstStyle/>
          <a:p>
            <a:fld id="{F38DF745-7D3F-47F4-83A3-874385CFAA69}" type="slidenum">
              <a:rPr lang="en-US" smtClean="0"/>
              <a:pPr/>
              <a:t>15</a:t>
            </a:fld>
            <a:endParaRPr lang="en-US"/>
          </a:p>
        </p:txBody>
      </p:sp>
      <p:sp>
        <p:nvSpPr>
          <p:cNvPr id="4" name="Content Placeholder 3">
            <a:extLst>
              <a:ext uri="{FF2B5EF4-FFF2-40B4-BE49-F238E27FC236}">
                <a16:creationId xmlns:a16="http://schemas.microsoft.com/office/drawing/2014/main" id="{1B5011F3-5B44-F14F-1749-D67D665F81A1}"/>
              </a:ext>
            </a:extLst>
          </p:cNvPr>
          <p:cNvSpPr>
            <a:spLocks noGrp="1"/>
          </p:cNvSpPr>
          <p:nvPr>
            <p:ph sz="quarter" idx="1"/>
          </p:nvPr>
        </p:nvSpPr>
        <p:spPr/>
        <p:txBody>
          <a:bodyPr/>
          <a:lstStyle/>
          <a:p>
            <a:r>
              <a:rPr lang="en-GB" dirty="0"/>
              <a:t>How does Mencius’s concept of “extension” differ from Western models of moral reasoning?</a:t>
            </a:r>
          </a:p>
          <a:p>
            <a:r>
              <a:rPr lang="en-GB" dirty="0"/>
              <a:t>Can Mencius’s virtue ethics be adapted to a secular, modern context?</a:t>
            </a:r>
          </a:p>
        </p:txBody>
      </p:sp>
    </p:spTree>
    <p:extLst>
      <p:ext uri="{BB962C8B-B14F-4D97-AF65-F5344CB8AC3E}">
        <p14:creationId xmlns:p14="http://schemas.microsoft.com/office/powerpoint/2010/main" val="63955038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PVERSION" val="5"/>
  <p:tag name="TPFULLVERSION" val="5.3.1.3337"/>
  <p:tag name="PPTVERSION" val="14"/>
  <p:tag name="TPOS" val="2"/>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_rels/them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8.xml.rels><?xml version="1.0" encoding="UTF-8" standalone="yes"?>
<Relationships xmlns="http://schemas.openxmlformats.org/package/2006/relationships"><Relationship Id="rId1" Type="http://schemas.openxmlformats.org/officeDocument/2006/relationships/image" Target="../media/image4.jpeg"/></Relationships>
</file>

<file path=ppt/theme/_rels/theme9.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2.xml><?xml version="1.0" encoding="utf-8"?>
<a:theme xmlns:a="http://schemas.openxmlformats.org/drawingml/2006/main" name="1_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5.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7.xml><?xml version="1.0" encoding="utf-8"?>
<a:theme xmlns:a="http://schemas.openxmlformats.org/drawingml/2006/main" name="1_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8.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9.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32001</TotalTime>
  <Words>885</Words>
  <Application>Microsoft Office PowerPoint</Application>
  <PresentationFormat>On-screen Show (4:3)</PresentationFormat>
  <Paragraphs>90</Paragraphs>
  <Slides>15</Slides>
  <Notes>1</Notes>
  <HiddenSlides>0</HiddenSlides>
  <MMClips>0</MMClips>
  <ScaleCrop>false</ScaleCrop>
  <HeadingPairs>
    <vt:vector size="6" baseType="variant">
      <vt:variant>
        <vt:lpstr>Fonts Used</vt:lpstr>
      </vt:variant>
      <vt:variant>
        <vt:i4>9</vt:i4>
      </vt:variant>
      <vt:variant>
        <vt:lpstr>Theme</vt:lpstr>
      </vt:variant>
      <vt:variant>
        <vt:i4>9</vt:i4>
      </vt:variant>
      <vt:variant>
        <vt:lpstr>Slide Titles</vt:lpstr>
      </vt:variant>
      <vt:variant>
        <vt:i4>15</vt:i4>
      </vt:variant>
    </vt:vector>
  </HeadingPairs>
  <TitlesOfParts>
    <vt:vector size="33" baseType="lpstr">
      <vt:lpstr>Arial</vt:lpstr>
      <vt:lpstr>Arial Black</vt:lpstr>
      <vt:lpstr>Calibri</vt:lpstr>
      <vt:lpstr>Courier New</vt:lpstr>
      <vt:lpstr>Franklin Gothic Book</vt:lpstr>
      <vt:lpstr>Franklin Gothic Medium</vt:lpstr>
      <vt:lpstr>Perpetua</vt:lpstr>
      <vt:lpstr>Wingdings</vt:lpstr>
      <vt:lpstr>Wingdings 2</vt:lpstr>
      <vt:lpstr>Essential</vt:lpstr>
      <vt:lpstr>1_Essential</vt:lpstr>
      <vt:lpstr>1_Office Theme</vt:lpstr>
      <vt:lpstr>2_Essential</vt:lpstr>
      <vt:lpstr>2_Office Theme</vt:lpstr>
      <vt:lpstr>Angles</vt:lpstr>
      <vt:lpstr>1_Angles</vt:lpstr>
      <vt:lpstr>Clarity</vt:lpstr>
      <vt:lpstr>Equity</vt:lpstr>
      <vt:lpstr>Week 7 - Virtue of Righteousness in Mencius</vt:lpstr>
      <vt:lpstr>Introduction</vt:lpstr>
      <vt:lpstr>Mencius and the Four Cardinal Virtues</vt:lpstr>
      <vt:lpstr>The Sprouts of Virtue</vt:lpstr>
      <vt:lpstr>Graduated Concern and the Need for Cultivation</vt:lpstr>
      <vt:lpstr>The Concept of Extension</vt:lpstr>
      <vt:lpstr>Righteousness and the Power of Extension</vt:lpstr>
      <vt:lpstr>Practical Example – The Scholar and the Ruler</vt:lpstr>
      <vt:lpstr>The Emotional Core – Righteousness and Shame (xiu wu)</vt:lpstr>
      <vt:lpstr>Conventional vs. Ethical Shame</vt:lpstr>
      <vt:lpstr>Philosophical Challenges and Insights</vt:lpstr>
      <vt:lpstr>Philosophical Challenges (cont.)</vt:lpstr>
      <vt:lpstr>Philosophical Challenges (cont.)</vt:lpstr>
      <vt:lpstr>Conclusion</vt:lpstr>
      <vt:lpstr>Discussion &amp; Questions</vt:lpstr>
    </vt:vector>
  </TitlesOfParts>
  <Company>University of Bristol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Financial Markets</dc:title>
  <dc:creator>X Liu</dc:creator>
  <cp:lastModifiedBy>Xicheng Liu</cp:lastModifiedBy>
  <cp:revision>2146</cp:revision>
  <dcterms:created xsi:type="dcterms:W3CDTF">2014-09-10T15:36:00Z</dcterms:created>
  <dcterms:modified xsi:type="dcterms:W3CDTF">2025-10-28T23:29:36Z</dcterms:modified>
</cp:coreProperties>
</file>