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5" d="100"/>
          <a:sy n="95" d="100"/>
        </p:scale>
        <p:origin x="984" y="-39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14DC13-C4B4-42D2-8524-458419D684D4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EF4DDE-A7A2-48DA-9048-55A0F464B5EE}">
      <dgm:prSet phldrT="[Text]"/>
      <dgm:spPr/>
      <dgm:t>
        <a:bodyPr/>
        <a:lstStyle/>
        <a:p>
          <a:r>
            <a:rPr lang="en-GB" dirty="0"/>
            <a:t>Police</a:t>
          </a:r>
        </a:p>
      </dgm:t>
    </dgm:pt>
    <dgm:pt modelId="{8C84F3D4-E1A3-4698-B7ED-CEEAEF4C0924}" type="parTrans" cxnId="{31446CF0-7259-4008-90C5-BAF89BC76340}">
      <dgm:prSet/>
      <dgm:spPr/>
      <dgm:t>
        <a:bodyPr/>
        <a:lstStyle/>
        <a:p>
          <a:endParaRPr lang="en-GB"/>
        </a:p>
      </dgm:t>
    </dgm:pt>
    <dgm:pt modelId="{207F591A-AA4E-4EC8-9BD3-EF773351B547}" type="sibTrans" cxnId="{31446CF0-7259-4008-90C5-BAF89BC76340}">
      <dgm:prSet/>
      <dgm:spPr/>
      <dgm:t>
        <a:bodyPr/>
        <a:lstStyle/>
        <a:p>
          <a:endParaRPr lang="en-GB"/>
        </a:p>
      </dgm:t>
    </dgm:pt>
    <dgm:pt modelId="{E5FAA50F-EE79-4091-8113-BC5C9AA4B8C1}">
      <dgm:prSet phldrT="[Text]"/>
      <dgm:spPr/>
      <dgm:t>
        <a:bodyPr/>
        <a:lstStyle/>
        <a:p>
          <a:r>
            <a:rPr lang="en-GB" dirty="0"/>
            <a:t>Recruits in the UK take a mandatory polygraph test to enter the police force</a:t>
          </a:r>
        </a:p>
      </dgm:t>
    </dgm:pt>
    <dgm:pt modelId="{5EA7181E-896A-46FE-9626-9288E99660DB}" type="parTrans" cxnId="{FB786291-B79F-4320-9EF6-C75F13FF4893}">
      <dgm:prSet/>
      <dgm:spPr/>
      <dgm:t>
        <a:bodyPr/>
        <a:lstStyle/>
        <a:p>
          <a:endParaRPr lang="en-GB"/>
        </a:p>
      </dgm:t>
    </dgm:pt>
    <dgm:pt modelId="{BF7CBFA0-3F1B-4752-A542-97FE3CA223AC}" type="sibTrans" cxnId="{FB786291-B79F-4320-9EF6-C75F13FF4893}">
      <dgm:prSet/>
      <dgm:spPr/>
      <dgm:t>
        <a:bodyPr/>
        <a:lstStyle/>
        <a:p>
          <a:endParaRPr lang="en-GB"/>
        </a:p>
      </dgm:t>
    </dgm:pt>
    <dgm:pt modelId="{5D4F9627-BA44-4642-81B5-62D8FC1445BA}">
      <dgm:prSet phldrT="[Text]"/>
      <dgm:spPr/>
      <dgm:t>
        <a:bodyPr/>
        <a:lstStyle/>
        <a:p>
          <a:r>
            <a:rPr lang="en-GB" dirty="0"/>
            <a:t>Police</a:t>
          </a:r>
        </a:p>
      </dgm:t>
    </dgm:pt>
    <dgm:pt modelId="{1DF13551-9F56-4FE8-BA85-5933C38BF880}" type="parTrans" cxnId="{0FBFEE9A-1D4E-4683-BDC6-2BC99487BC17}">
      <dgm:prSet/>
      <dgm:spPr/>
      <dgm:t>
        <a:bodyPr/>
        <a:lstStyle/>
        <a:p>
          <a:endParaRPr lang="en-GB"/>
        </a:p>
      </dgm:t>
    </dgm:pt>
    <dgm:pt modelId="{DA946049-C7F3-4B9B-9F57-63F9F0186A9F}" type="sibTrans" cxnId="{0FBFEE9A-1D4E-4683-BDC6-2BC99487BC17}">
      <dgm:prSet/>
      <dgm:spPr/>
      <dgm:t>
        <a:bodyPr/>
        <a:lstStyle/>
        <a:p>
          <a:endParaRPr lang="en-GB"/>
        </a:p>
      </dgm:t>
    </dgm:pt>
    <dgm:pt modelId="{9A5B60C9-2238-48D4-8D4B-2CA7D5A5B484}">
      <dgm:prSet phldrT="[Text]"/>
      <dgm:spPr/>
      <dgm:t>
        <a:bodyPr/>
        <a:lstStyle/>
        <a:p>
          <a:r>
            <a:rPr lang="en-GB" dirty="0"/>
            <a:t>A series of questions designed to psychologically  open up the potential recruits are asked in a short interview prior to the test</a:t>
          </a:r>
        </a:p>
      </dgm:t>
    </dgm:pt>
    <dgm:pt modelId="{16AE1913-9DA4-4AB3-BCE5-E8D104B58674}" type="parTrans" cxnId="{607BBA2F-3231-47A8-8B35-B8754CB203CF}">
      <dgm:prSet/>
      <dgm:spPr/>
      <dgm:t>
        <a:bodyPr/>
        <a:lstStyle/>
        <a:p>
          <a:endParaRPr lang="en-GB"/>
        </a:p>
      </dgm:t>
    </dgm:pt>
    <dgm:pt modelId="{26104E15-72ED-43A3-9327-FBC56B82E1A4}" type="sibTrans" cxnId="{607BBA2F-3231-47A8-8B35-B8754CB203CF}">
      <dgm:prSet/>
      <dgm:spPr/>
      <dgm:t>
        <a:bodyPr/>
        <a:lstStyle/>
        <a:p>
          <a:endParaRPr lang="en-GB"/>
        </a:p>
      </dgm:t>
    </dgm:pt>
    <dgm:pt modelId="{B8F8DEF0-0424-4F94-B286-6A746022752B}">
      <dgm:prSet phldrT="[Text]"/>
      <dgm:spPr/>
      <dgm:t>
        <a:bodyPr/>
        <a:lstStyle/>
        <a:p>
          <a:r>
            <a:rPr lang="en-GB" dirty="0"/>
            <a:t>police</a:t>
          </a:r>
        </a:p>
      </dgm:t>
    </dgm:pt>
    <dgm:pt modelId="{AFF9733F-0FE4-42ED-9222-7637EEEFBF24}" type="parTrans" cxnId="{134E6566-C7F9-4A51-A91A-9B95217D5F7D}">
      <dgm:prSet/>
      <dgm:spPr/>
      <dgm:t>
        <a:bodyPr/>
        <a:lstStyle/>
        <a:p>
          <a:endParaRPr lang="en-GB"/>
        </a:p>
      </dgm:t>
    </dgm:pt>
    <dgm:pt modelId="{D3F34ADA-4032-4B4A-B655-DC53CF833386}" type="sibTrans" cxnId="{134E6566-C7F9-4A51-A91A-9B95217D5F7D}">
      <dgm:prSet/>
      <dgm:spPr/>
      <dgm:t>
        <a:bodyPr/>
        <a:lstStyle/>
        <a:p>
          <a:endParaRPr lang="en-GB"/>
        </a:p>
      </dgm:t>
    </dgm:pt>
    <dgm:pt modelId="{CE1C3F76-535B-4139-B132-11DFA04421CD}">
      <dgm:prSet phldrT="[Text]"/>
      <dgm:spPr/>
      <dgm:t>
        <a:bodyPr/>
        <a:lstStyle/>
        <a:p>
          <a:r>
            <a:rPr lang="en-GB" dirty="0"/>
            <a:t>25% of police candidates are disqualified at this point</a:t>
          </a:r>
        </a:p>
      </dgm:t>
    </dgm:pt>
    <dgm:pt modelId="{D8A4F028-7E21-4660-A920-A0BD1BE64A90}" type="parTrans" cxnId="{68A1678F-287E-48F1-B39B-869E9FEB79B6}">
      <dgm:prSet/>
      <dgm:spPr/>
      <dgm:t>
        <a:bodyPr/>
        <a:lstStyle/>
        <a:p>
          <a:endParaRPr lang="en-GB"/>
        </a:p>
      </dgm:t>
    </dgm:pt>
    <dgm:pt modelId="{1386F9C1-4FCE-4B26-8308-A3F3C17B5553}" type="sibTrans" cxnId="{68A1678F-287E-48F1-B39B-869E9FEB79B6}">
      <dgm:prSet/>
      <dgm:spPr/>
      <dgm:t>
        <a:bodyPr/>
        <a:lstStyle/>
        <a:p>
          <a:endParaRPr lang="en-GB"/>
        </a:p>
      </dgm:t>
    </dgm:pt>
    <dgm:pt modelId="{CA05F07A-CCC9-4FA5-AF9C-B180E640EB8A}" type="pres">
      <dgm:prSet presAssocID="{8814DC13-C4B4-42D2-8524-458419D684D4}" presName="Name0" presStyleCnt="0">
        <dgm:presLayoutVars>
          <dgm:dir/>
          <dgm:animLvl val="lvl"/>
          <dgm:resizeHandles val="exact"/>
        </dgm:presLayoutVars>
      </dgm:prSet>
      <dgm:spPr/>
    </dgm:pt>
    <dgm:pt modelId="{193A09CA-1DE9-4256-AB5B-9507BEE7A5D3}" type="pres">
      <dgm:prSet presAssocID="{15EF4DDE-A7A2-48DA-9048-55A0F464B5EE}" presName="compositeNode" presStyleCnt="0">
        <dgm:presLayoutVars>
          <dgm:bulletEnabled val="1"/>
        </dgm:presLayoutVars>
      </dgm:prSet>
      <dgm:spPr/>
    </dgm:pt>
    <dgm:pt modelId="{32BFF6CB-AC4B-457B-873D-6C44B0D0DA4B}" type="pres">
      <dgm:prSet presAssocID="{15EF4DDE-A7A2-48DA-9048-55A0F464B5EE}" presName="bgRect" presStyleLbl="node1" presStyleIdx="0" presStyleCnt="3"/>
      <dgm:spPr/>
    </dgm:pt>
    <dgm:pt modelId="{9A8797F6-7A25-4574-99E8-FD8F6B24BC39}" type="pres">
      <dgm:prSet presAssocID="{15EF4DDE-A7A2-48DA-9048-55A0F464B5EE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731CC170-F4FE-4885-B461-48E54436509D}" type="pres">
      <dgm:prSet presAssocID="{15EF4DDE-A7A2-48DA-9048-55A0F464B5EE}" presName="childNode" presStyleLbl="node1" presStyleIdx="0" presStyleCnt="3">
        <dgm:presLayoutVars>
          <dgm:bulletEnabled val="1"/>
        </dgm:presLayoutVars>
      </dgm:prSet>
      <dgm:spPr/>
    </dgm:pt>
    <dgm:pt modelId="{75E67D6C-B9BC-488C-9B25-27C21F8C635B}" type="pres">
      <dgm:prSet presAssocID="{207F591A-AA4E-4EC8-9BD3-EF773351B547}" presName="hSp" presStyleCnt="0"/>
      <dgm:spPr/>
    </dgm:pt>
    <dgm:pt modelId="{F1FF5DAE-E585-466B-9B5C-ECE884F19298}" type="pres">
      <dgm:prSet presAssocID="{207F591A-AA4E-4EC8-9BD3-EF773351B547}" presName="vProcSp" presStyleCnt="0"/>
      <dgm:spPr/>
    </dgm:pt>
    <dgm:pt modelId="{6830DC46-3896-4BE2-8EBC-82F38521E657}" type="pres">
      <dgm:prSet presAssocID="{207F591A-AA4E-4EC8-9BD3-EF773351B547}" presName="vSp1" presStyleCnt="0"/>
      <dgm:spPr/>
    </dgm:pt>
    <dgm:pt modelId="{D4018547-97C4-483F-9A04-11E02CC09C60}" type="pres">
      <dgm:prSet presAssocID="{207F591A-AA4E-4EC8-9BD3-EF773351B547}" presName="simulatedConn" presStyleLbl="solidFgAcc1" presStyleIdx="0" presStyleCnt="2"/>
      <dgm:spPr/>
    </dgm:pt>
    <dgm:pt modelId="{9DA75AFA-2A45-45D9-935D-65B853448D62}" type="pres">
      <dgm:prSet presAssocID="{207F591A-AA4E-4EC8-9BD3-EF773351B547}" presName="vSp2" presStyleCnt="0"/>
      <dgm:spPr/>
    </dgm:pt>
    <dgm:pt modelId="{67F84896-F0F4-4FDC-9182-A12F16BE185C}" type="pres">
      <dgm:prSet presAssocID="{207F591A-AA4E-4EC8-9BD3-EF773351B547}" presName="sibTrans" presStyleCnt="0"/>
      <dgm:spPr/>
    </dgm:pt>
    <dgm:pt modelId="{635F47B4-147D-4D99-BDB1-E1D023299ADD}" type="pres">
      <dgm:prSet presAssocID="{5D4F9627-BA44-4642-81B5-62D8FC1445BA}" presName="compositeNode" presStyleCnt="0">
        <dgm:presLayoutVars>
          <dgm:bulletEnabled val="1"/>
        </dgm:presLayoutVars>
      </dgm:prSet>
      <dgm:spPr/>
    </dgm:pt>
    <dgm:pt modelId="{D717960E-982C-4FCC-B019-BBCFCF869B0A}" type="pres">
      <dgm:prSet presAssocID="{5D4F9627-BA44-4642-81B5-62D8FC1445BA}" presName="bgRect" presStyleLbl="node1" presStyleIdx="1" presStyleCnt="3"/>
      <dgm:spPr/>
    </dgm:pt>
    <dgm:pt modelId="{2AA871F6-DAED-4210-BEBA-125181E2082B}" type="pres">
      <dgm:prSet presAssocID="{5D4F9627-BA44-4642-81B5-62D8FC1445BA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FF720036-AAF0-4DCB-951E-E5BBC3C566F8}" type="pres">
      <dgm:prSet presAssocID="{5D4F9627-BA44-4642-81B5-62D8FC1445BA}" presName="childNode" presStyleLbl="node1" presStyleIdx="1" presStyleCnt="3">
        <dgm:presLayoutVars>
          <dgm:bulletEnabled val="1"/>
        </dgm:presLayoutVars>
      </dgm:prSet>
      <dgm:spPr/>
    </dgm:pt>
    <dgm:pt modelId="{08437206-47BF-4418-8C63-E943DEDE87A5}" type="pres">
      <dgm:prSet presAssocID="{DA946049-C7F3-4B9B-9F57-63F9F0186A9F}" presName="hSp" presStyleCnt="0"/>
      <dgm:spPr/>
    </dgm:pt>
    <dgm:pt modelId="{2C4E5006-4A91-46BD-8985-704608D72196}" type="pres">
      <dgm:prSet presAssocID="{DA946049-C7F3-4B9B-9F57-63F9F0186A9F}" presName="vProcSp" presStyleCnt="0"/>
      <dgm:spPr/>
    </dgm:pt>
    <dgm:pt modelId="{714C4A7A-66B8-42D0-80AC-648553C74B6B}" type="pres">
      <dgm:prSet presAssocID="{DA946049-C7F3-4B9B-9F57-63F9F0186A9F}" presName="vSp1" presStyleCnt="0"/>
      <dgm:spPr/>
    </dgm:pt>
    <dgm:pt modelId="{C8372033-2AE8-4365-A5FC-EE763DD16584}" type="pres">
      <dgm:prSet presAssocID="{DA946049-C7F3-4B9B-9F57-63F9F0186A9F}" presName="simulatedConn" presStyleLbl="solidFgAcc1" presStyleIdx="1" presStyleCnt="2"/>
      <dgm:spPr/>
    </dgm:pt>
    <dgm:pt modelId="{A5E1BE58-0121-49D4-93AF-A443958B0B38}" type="pres">
      <dgm:prSet presAssocID="{DA946049-C7F3-4B9B-9F57-63F9F0186A9F}" presName="vSp2" presStyleCnt="0"/>
      <dgm:spPr/>
    </dgm:pt>
    <dgm:pt modelId="{5894B0DB-4CD5-4469-9D77-BE4582BC5248}" type="pres">
      <dgm:prSet presAssocID="{DA946049-C7F3-4B9B-9F57-63F9F0186A9F}" presName="sibTrans" presStyleCnt="0"/>
      <dgm:spPr/>
    </dgm:pt>
    <dgm:pt modelId="{77E28DB0-05CB-412E-B07D-0628B375231F}" type="pres">
      <dgm:prSet presAssocID="{B8F8DEF0-0424-4F94-B286-6A746022752B}" presName="compositeNode" presStyleCnt="0">
        <dgm:presLayoutVars>
          <dgm:bulletEnabled val="1"/>
        </dgm:presLayoutVars>
      </dgm:prSet>
      <dgm:spPr/>
    </dgm:pt>
    <dgm:pt modelId="{5022C8C2-8FDE-4BB7-9538-C9F5E5209EEF}" type="pres">
      <dgm:prSet presAssocID="{B8F8DEF0-0424-4F94-B286-6A746022752B}" presName="bgRect" presStyleLbl="node1" presStyleIdx="2" presStyleCnt="3"/>
      <dgm:spPr/>
    </dgm:pt>
    <dgm:pt modelId="{7ADA5016-2A89-4207-85D0-1B1DD9723E5F}" type="pres">
      <dgm:prSet presAssocID="{B8F8DEF0-0424-4F94-B286-6A746022752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5CC1C637-A795-4929-A736-8545133F0F43}" type="pres">
      <dgm:prSet presAssocID="{B8F8DEF0-0424-4F94-B286-6A746022752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607BBA2F-3231-47A8-8B35-B8754CB203CF}" srcId="{5D4F9627-BA44-4642-81B5-62D8FC1445BA}" destId="{9A5B60C9-2238-48D4-8D4B-2CA7D5A5B484}" srcOrd="0" destOrd="0" parTransId="{16AE1913-9DA4-4AB3-BCE5-E8D104B58674}" sibTransId="{26104E15-72ED-43A3-9327-FBC56B82E1A4}"/>
    <dgm:cxn modelId="{EEE36C33-B074-4FC1-8EEA-99729C77C7DC}" type="presOf" srcId="{B8F8DEF0-0424-4F94-B286-6A746022752B}" destId="{7ADA5016-2A89-4207-85D0-1B1DD9723E5F}" srcOrd="1" destOrd="0" presId="urn:microsoft.com/office/officeart/2005/8/layout/hProcess7"/>
    <dgm:cxn modelId="{134E6566-C7F9-4A51-A91A-9B95217D5F7D}" srcId="{8814DC13-C4B4-42D2-8524-458419D684D4}" destId="{B8F8DEF0-0424-4F94-B286-6A746022752B}" srcOrd="2" destOrd="0" parTransId="{AFF9733F-0FE4-42ED-9222-7637EEEFBF24}" sibTransId="{D3F34ADA-4032-4B4A-B655-DC53CF833386}"/>
    <dgm:cxn modelId="{08DB8057-33AD-4A95-9E4A-2795360E0924}" type="presOf" srcId="{15EF4DDE-A7A2-48DA-9048-55A0F464B5EE}" destId="{9A8797F6-7A25-4574-99E8-FD8F6B24BC39}" srcOrd="1" destOrd="0" presId="urn:microsoft.com/office/officeart/2005/8/layout/hProcess7"/>
    <dgm:cxn modelId="{46E63758-8E3C-4071-820A-DAD9AA74D830}" type="presOf" srcId="{9A5B60C9-2238-48D4-8D4B-2CA7D5A5B484}" destId="{FF720036-AAF0-4DCB-951E-E5BBC3C566F8}" srcOrd="0" destOrd="0" presId="urn:microsoft.com/office/officeart/2005/8/layout/hProcess7"/>
    <dgm:cxn modelId="{68A1678F-287E-48F1-B39B-869E9FEB79B6}" srcId="{B8F8DEF0-0424-4F94-B286-6A746022752B}" destId="{CE1C3F76-535B-4139-B132-11DFA04421CD}" srcOrd="0" destOrd="0" parTransId="{D8A4F028-7E21-4660-A920-A0BD1BE64A90}" sibTransId="{1386F9C1-4FCE-4B26-8308-A3F3C17B5553}"/>
    <dgm:cxn modelId="{FB786291-B79F-4320-9EF6-C75F13FF4893}" srcId="{15EF4DDE-A7A2-48DA-9048-55A0F464B5EE}" destId="{E5FAA50F-EE79-4091-8113-BC5C9AA4B8C1}" srcOrd="0" destOrd="0" parTransId="{5EA7181E-896A-46FE-9626-9288E99660DB}" sibTransId="{BF7CBFA0-3F1B-4752-A542-97FE3CA223AC}"/>
    <dgm:cxn modelId="{0362DC94-FC3B-47B1-B9D9-2D714B67516C}" type="presOf" srcId="{5D4F9627-BA44-4642-81B5-62D8FC1445BA}" destId="{2AA871F6-DAED-4210-BEBA-125181E2082B}" srcOrd="1" destOrd="0" presId="urn:microsoft.com/office/officeart/2005/8/layout/hProcess7"/>
    <dgm:cxn modelId="{CEAF8597-E7A5-4E51-9C05-7C3E8294EE46}" type="presOf" srcId="{15EF4DDE-A7A2-48DA-9048-55A0F464B5EE}" destId="{32BFF6CB-AC4B-457B-873D-6C44B0D0DA4B}" srcOrd="0" destOrd="0" presId="urn:microsoft.com/office/officeart/2005/8/layout/hProcess7"/>
    <dgm:cxn modelId="{0FBFEE9A-1D4E-4683-BDC6-2BC99487BC17}" srcId="{8814DC13-C4B4-42D2-8524-458419D684D4}" destId="{5D4F9627-BA44-4642-81B5-62D8FC1445BA}" srcOrd="1" destOrd="0" parTransId="{1DF13551-9F56-4FE8-BA85-5933C38BF880}" sibTransId="{DA946049-C7F3-4B9B-9F57-63F9F0186A9F}"/>
    <dgm:cxn modelId="{0AF4CCA0-6B15-45B0-A93F-CB6624DDF467}" type="presOf" srcId="{CE1C3F76-535B-4139-B132-11DFA04421CD}" destId="{5CC1C637-A795-4929-A736-8545133F0F43}" srcOrd="0" destOrd="0" presId="urn:microsoft.com/office/officeart/2005/8/layout/hProcess7"/>
    <dgm:cxn modelId="{E248FBC5-828E-413A-A18D-B5D737CE1395}" type="presOf" srcId="{B8F8DEF0-0424-4F94-B286-6A746022752B}" destId="{5022C8C2-8FDE-4BB7-9538-C9F5E5209EEF}" srcOrd="0" destOrd="0" presId="urn:microsoft.com/office/officeart/2005/8/layout/hProcess7"/>
    <dgm:cxn modelId="{CBDF05CF-DF76-4653-B103-843EB3797C62}" type="presOf" srcId="{8814DC13-C4B4-42D2-8524-458419D684D4}" destId="{CA05F07A-CCC9-4FA5-AF9C-B180E640EB8A}" srcOrd="0" destOrd="0" presId="urn:microsoft.com/office/officeart/2005/8/layout/hProcess7"/>
    <dgm:cxn modelId="{4621D1CF-3273-4211-8CFE-F935065F2533}" type="presOf" srcId="{5D4F9627-BA44-4642-81B5-62D8FC1445BA}" destId="{D717960E-982C-4FCC-B019-BBCFCF869B0A}" srcOrd="0" destOrd="0" presId="urn:microsoft.com/office/officeart/2005/8/layout/hProcess7"/>
    <dgm:cxn modelId="{31446CF0-7259-4008-90C5-BAF89BC76340}" srcId="{8814DC13-C4B4-42D2-8524-458419D684D4}" destId="{15EF4DDE-A7A2-48DA-9048-55A0F464B5EE}" srcOrd="0" destOrd="0" parTransId="{8C84F3D4-E1A3-4698-B7ED-CEEAEF4C0924}" sibTransId="{207F591A-AA4E-4EC8-9BD3-EF773351B547}"/>
    <dgm:cxn modelId="{B1369AF7-F867-4831-8322-EA4617EEB3ED}" type="presOf" srcId="{E5FAA50F-EE79-4091-8113-BC5C9AA4B8C1}" destId="{731CC170-F4FE-4885-B461-48E54436509D}" srcOrd="0" destOrd="0" presId="urn:microsoft.com/office/officeart/2005/8/layout/hProcess7"/>
    <dgm:cxn modelId="{0CE9BA27-8A15-40A1-8829-88C0E3BFF545}" type="presParOf" srcId="{CA05F07A-CCC9-4FA5-AF9C-B180E640EB8A}" destId="{193A09CA-1DE9-4256-AB5B-9507BEE7A5D3}" srcOrd="0" destOrd="0" presId="urn:microsoft.com/office/officeart/2005/8/layout/hProcess7"/>
    <dgm:cxn modelId="{D91802A4-9AE9-4A21-B7B7-F8DFE4FA2BAB}" type="presParOf" srcId="{193A09CA-1DE9-4256-AB5B-9507BEE7A5D3}" destId="{32BFF6CB-AC4B-457B-873D-6C44B0D0DA4B}" srcOrd="0" destOrd="0" presId="urn:microsoft.com/office/officeart/2005/8/layout/hProcess7"/>
    <dgm:cxn modelId="{6DDDDF0F-FE1F-4EA2-8F54-451B2196EB38}" type="presParOf" srcId="{193A09CA-1DE9-4256-AB5B-9507BEE7A5D3}" destId="{9A8797F6-7A25-4574-99E8-FD8F6B24BC39}" srcOrd="1" destOrd="0" presId="urn:microsoft.com/office/officeart/2005/8/layout/hProcess7"/>
    <dgm:cxn modelId="{F2E84E93-02E7-4E2D-85D5-341F604141B5}" type="presParOf" srcId="{193A09CA-1DE9-4256-AB5B-9507BEE7A5D3}" destId="{731CC170-F4FE-4885-B461-48E54436509D}" srcOrd="2" destOrd="0" presId="urn:microsoft.com/office/officeart/2005/8/layout/hProcess7"/>
    <dgm:cxn modelId="{23F82C2E-151D-4B42-82EB-BB82268EC633}" type="presParOf" srcId="{CA05F07A-CCC9-4FA5-AF9C-B180E640EB8A}" destId="{75E67D6C-B9BC-488C-9B25-27C21F8C635B}" srcOrd="1" destOrd="0" presId="urn:microsoft.com/office/officeart/2005/8/layout/hProcess7"/>
    <dgm:cxn modelId="{6034E3E0-5060-4DD7-9869-95F49B8BC1AA}" type="presParOf" srcId="{CA05F07A-CCC9-4FA5-AF9C-B180E640EB8A}" destId="{F1FF5DAE-E585-466B-9B5C-ECE884F19298}" srcOrd="2" destOrd="0" presId="urn:microsoft.com/office/officeart/2005/8/layout/hProcess7"/>
    <dgm:cxn modelId="{972A9FEF-006B-4B20-BB6F-18CC594A5506}" type="presParOf" srcId="{F1FF5DAE-E585-466B-9B5C-ECE884F19298}" destId="{6830DC46-3896-4BE2-8EBC-82F38521E657}" srcOrd="0" destOrd="0" presId="urn:microsoft.com/office/officeart/2005/8/layout/hProcess7"/>
    <dgm:cxn modelId="{C8B2BA08-796F-4628-B506-8279BD211E48}" type="presParOf" srcId="{F1FF5DAE-E585-466B-9B5C-ECE884F19298}" destId="{D4018547-97C4-483F-9A04-11E02CC09C60}" srcOrd="1" destOrd="0" presId="urn:microsoft.com/office/officeart/2005/8/layout/hProcess7"/>
    <dgm:cxn modelId="{AB84B4C9-828E-4F3F-84BB-17A28787AF49}" type="presParOf" srcId="{F1FF5DAE-E585-466B-9B5C-ECE884F19298}" destId="{9DA75AFA-2A45-45D9-935D-65B853448D62}" srcOrd="2" destOrd="0" presId="urn:microsoft.com/office/officeart/2005/8/layout/hProcess7"/>
    <dgm:cxn modelId="{DE17549B-5E9A-4E49-8DE1-808A3C3DE9CC}" type="presParOf" srcId="{CA05F07A-CCC9-4FA5-AF9C-B180E640EB8A}" destId="{67F84896-F0F4-4FDC-9182-A12F16BE185C}" srcOrd="3" destOrd="0" presId="urn:microsoft.com/office/officeart/2005/8/layout/hProcess7"/>
    <dgm:cxn modelId="{AD65DF72-20FF-4BAD-A211-D4127CB88540}" type="presParOf" srcId="{CA05F07A-CCC9-4FA5-AF9C-B180E640EB8A}" destId="{635F47B4-147D-4D99-BDB1-E1D023299ADD}" srcOrd="4" destOrd="0" presId="urn:microsoft.com/office/officeart/2005/8/layout/hProcess7"/>
    <dgm:cxn modelId="{280B924A-1570-4300-B02E-47FDFF090617}" type="presParOf" srcId="{635F47B4-147D-4D99-BDB1-E1D023299ADD}" destId="{D717960E-982C-4FCC-B019-BBCFCF869B0A}" srcOrd="0" destOrd="0" presId="urn:microsoft.com/office/officeart/2005/8/layout/hProcess7"/>
    <dgm:cxn modelId="{8DB9604A-B6B5-4070-B711-B5975E0CB997}" type="presParOf" srcId="{635F47B4-147D-4D99-BDB1-E1D023299ADD}" destId="{2AA871F6-DAED-4210-BEBA-125181E2082B}" srcOrd="1" destOrd="0" presId="urn:microsoft.com/office/officeart/2005/8/layout/hProcess7"/>
    <dgm:cxn modelId="{BFB4C642-41A0-4432-91BF-2CD028614FE2}" type="presParOf" srcId="{635F47B4-147D-4D99-BDB1-E1D023299ADD}" destId="{FF720036-AAF0-4DCB-951E-E5BBC3C566F8}" srcOrd="2" destOrd="0" presId="urn:microsoft.com/office/officeart/2005/8/layout/hProcess7"/>
    <dgm:cxn modelId="{304A7177-7A01-4466-8275-C1359BEE85C4}" type="presParOf" srcId="{CA05F07A-CCC9-4FA5-AF9C-B180E640EB8A}" destId="{08437206-47BF-4418-8C63-E943DEDE87A5}" srcOrd="5" destOrd="0" presId="urn:microsoft.com/office/officeart/2005/8/layout/hProcess7"/>
    <dgm:cxn modelId="{A87BF342-6C24-45EC-8FCC-6A6771BB391C}" type="presParOf" srcId="{CA05F07A-CCC9-4FA5-AF9C-B180E640EB8A}" destId="{2C4E5006-4A91-46BD-8985-704608D72196}" srcOrd="6" destOrd="0" presId="urn:microsoft.com/office/officeart/2005/8/layout/hProcess7"/>
    <dgm:cxn modelId="{18A5C0B2-8488-4C9B-BB82-76A21DB08D72}" type="presParOf" srcId="{2C4E5006-4A91-46BD-8985-704608D72196}" destId="{714C4A7A-66B8-42D0-80AC-648553C74B6B}" srcOrd="0" destOrd="0" presId="urn:microsoft.com/office/officeart/2005/8/layout/hProcess7"/>
    <dgm:cxn modelId="{F59745C4-78C6-4FD7-9FFA-2BB17A6E125D}" type="presParOf" srcId="{2C4E5006-4A91-46BD-8985-704608D72196}" destId="{C8372033-2AE8-4365-A5FC-EE763DD16584}" srcOrd="1" destOrd="0" presId="urn:microsoft.com/office/officeart/2005/8/layout/hProcess7"/>
    <dgm:cxn modelId="{F2344C6F-E28E-4F84-BBDE-5A0F7DD0193C}" type="presParOf" srcId="{2C4E5006-4A91-46BD-8985-704608D72196}" destId="{A5E1BE58-0121-49D4-93AF-A443958B0B38}" srcOrd="2" destOrd="0" presId="urn:microsoft.com/office/officeart/2005/8/layout/hProcess7"/>
    <dgm:cxn modelId="{E3E177AA-C7A3-4B46-B3E2-21E2F7582D53}" type="presParOf" srcId="{CA05F07A-CCC9-4FA5-AF9C-B180E640EB8A}" destId="{5894B0DB-4CD5-4469-9D77-BE4582BC5248}" srcOrd="7" destOrd="0" presId="urn:microsoft.com/office/officeart/2005/8/layout/hProcess7"/>
    <dgm:cxn modelId="{0CA8FA5A-7B6B-4E15-81E9-89DEEF04E20C}" type="presParOf" srcId="{CA05F07A-CCC9-4FA5-AF9C-B180E640EB8A}" destId="{77E28DB0-05CB-412E-B07D-0628B375231F}" srcOrd="8" destOrd="0" presId="urn:microsoft.com/office/officeart/2005/8/layout/hProcess7"/>
    <dgm:cxn modelId="{56849A00-74E1-4617-8166-1D6934B14474}" type="presParOf" srcId="{77E28DB0-05CB-412E-B07D-0628B375231F}" destId="{5022C8C2-8FDE-4BB7-9538-C9F5E5209EEF}" srcOrd="0" destOrd="0" presId="urn:microsoft.com/office/officeart/2005/8/layout/hProcess7"/>
    <dgm:cxn modelId="{99D37C41-56A0-4D19-93DA-027A40398436}" type="presParOf" srcId="{77E28DB0-05CB-412E-B07D-0628B375231F}" destId="{7ADA5016-2A89-4207-85D0-1B1DD9723E5F}" srcOrd="1" destOrd="0" presId="urn:microsoft.com/office/officeart/2005/8/layout/hProcess7"/>
    <dgm:cxn modelId="{F71E2EF2-9CAB-4FEB-82B7-B4A312A090B9}" type="presParOf" srcId="{77E28DB0-05CB-412E-B07D-0628B375231F}" destId="{5CC1C637-A795-4929-A736-8545133F0F43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A3B512-ABB0-481E-9E0C-B0EAE31549F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30770C-3E81-4CF1-A3F5-DBD83806DBED}">
      <dgm:prSet custT="1"/>
      <dgm:spPr/>
      <dgm:t>
        <a:bodyPr/>
        <a:lstStyle/>
        <a:p>
          <a:r>
            <a:rPr lang="en-US" sz="1200" dirty="0"/>
            <a:t>Finkelstein, Michael O., and Bruce Levin. “A COMMENT ON BULLET-LEAD IDENTIFICATION AND SCREENING SEARCHES.” Jurimetrics, vol. 47, no. 1, 2006, pp. 89–97. JSTOR, www.jstor.org/stable/29762959. Accessed 12 July 2021</a:t>
          </a:r>
          <a:r>
            <a:rPr lang="en-US" sz="500" dirty="0"/>
            <a:t>.</a:t>
          </a:r>
        </a:p>
      </dgm:t>
    </dgm:pt>
    <dgm:pt modelId="{D365397B-1BCF-4E52-8342-80FCD9D4A544}" type="parTrans" cxnId="{893798C2-3900-4A35-A659-E03930C6E2E5}">
      <dgm:prSet/>
      <dgm:spPr/>
      <dgm:t>
        <a:bodyPr/>
        <a:lstStyle/>
        <a:p>
          <a:endParaRPr lang="en-US"/>
        </a:p>
      </dgm:t>
    </dgm:pt>
    <dgm:pt modelId="{2601C6CF-8B85-481B-B89A-3BE9FC26E0F4}" type="sibTrans" cxnId="{893798C2-3900-4A35-A659-E03930C6E2E5}">
      <dgm:prSet/>
      <dgm:spPr/>
      <dgm:t>
        <a:bodyPr/>
        <a:lstStyle/>
        <a:p>
          <a:endParaRPr lang="en-US"/>
        </a:p>
      </dgm:t>
    </dgm:pt>
    <dgm:pt modelId="{F5B10633-7C8C-4D4A-BDB4-817F43961DC9}">
      <dgm:prSet custT="1"/>
      <dgm:spPr/>
      <dgm:t>
        <a:bodyPr/>
        <a:lstStyle/>
        <a:p>
          <a:r>
            <a:rPr lang="en-US" sz="1200" dirty="0" err="1"/>
            <a:t>Amsel</a:t>
          </a:r>
          <a:r>
            <a:rPr lang="en-US" sz="1200" dirty="0"/>
            <a:t>, T., 2016. Examiner Approach and its Impact on Polygraph Results. European Polygraph, 10(1), pp.7-10. </a:t>
          </a:r>
        </a:p>
      </dgm:t>
    </dgm:pt>
    <dgm:pt modelId="{202D1886-7A0B-4557-92B1-F5CF3C08E5E6}" type="parTrans" cxnId="{33336C6E-EBAE-47B2-9C87-5B1890ABBFC8}">
      <dgm:prSet/>
      <dgm:spPr/>
      <dgm:t>
        <a:bodyPr/>
        <a:lstStyle/>
        <a:p>
          <a:endParaRPr lang="en-US"/>
        </a:p>
      </dgm:t>
    </dgm:pt>
    <dgm:pt modelId="{65ACC3EF-607D-4B31-95FA-FCF2B3FA12C2}" type="sibTrans" cxnId="{33336C6E-EBAE-47B2-9C87-5B1890ABBFC8}">
      <dgm:prSet/>
      <dgm:spPr/>
      <dgm:t>
        <a:bodyPr/>
        <a:lstStyle/>
        <a:p>
          <a:endParaRPr lang="en-US"/>
        </a:p>
      </dgm:t>
    </dgm:pt>
    <dgm:pt modelId="{66684B57-D93A-4C2C-9326-C696FBD7AAD6}">
      <dgm:prSet custT="1"/>
      <dgm:spPr/>
      <dgm:t>
        <a:bodyPr/>
        <a:lstStyle/>
        <a:p>
          <a:r>
            <a:rPr lang="en-US" sz="1200" dirty="0"/>
            <a:t>Lawenforcementjock.com. 2021. Police Polygraph Questions - How To Pass The Polygraph Exam. [online] Available at: &lt;http://lawenforcementjock.com/police-polygraph-questions/&gt; [Accessed 7 July 2021].</a:t>
          </a:r>
        </a:p>
      </dgm:t>
    </dgm:pt>
    <dgm:pt modelId="{6127E9A8-FB45-4B4B-9FBC-ADB7BEC5E48D}" type="parTrans" cxnId="{E0F4AB74-3664-4977-94CF-0310AF8B6D34}">
      <dgm:prSet/>
      <dgm:spPr/>
      <dgm:t>
        <a:bodyPr/>
        <a:lstStyle/>
        <a:p>
          <a:endParaRPr lang="en-US"/>
        </a:p>
      </dgm:t>
    </dgm:pt>
    <dgm:pt modelId="{F79C59FA-EB04-48A6-A574-93A1BFCA5CA8}" type="sibTrans" cxnId="{E0F4AB74-3664-4977-94CF-0310AF8B6D34}">
      <dgm:prSet/>
      <dgm:spPr/>
      <dgm:t>
        <a:bodyPr/>
        <a:lstStyle/>
        <a:p>
          <a:endParaRPr lang="en-US"/>
        </a:p>
      </dgm:t>
    </dgm:pt>
    <dgm:pt modelId="{8B486658-20A5-4DB1-B119-3AC60FB57481}">
      <dgm:prSet custT="1"/>
      <dgm:spPr/>
      <dgm:t>
        <a:bodyPr/>
        <a:lstStyle/>
        <a:p>
          <a:r>
            <a:rPr lang="en-US" sz="1200" dirty="0"/>
            <a:t>&lt;https://polygraphinnovations.weebly.com/who-invented-the-polygraph.html&gt; [Accessed 2 July 2021]</a:t>
          </a:r>
        </a:p>
      </dgm:t>
    </dgm:pt>
    <dgm:pt modelId="{E1933E3F-F088-4D70-9DBA-D805C185D1B0}" type="parTrans" cxnId="{6DA9FA9C-0D35-4D33-8C14-2DFE8FFE9584}">
      <dgm:prSet/>
      <dgm:spPr/>
      <dgm:t>
        <a:bodyPr/>
        <a:lstStyle/>
        <a:p>
          <a:endParaRPr lang="en-US"/>
        </a:p>
      </dgm:t>
    </dgm:pt>
    <dgm:pt modelId="{44173DDF-FEE0-422E-BE8A-9C02391AD376}" type="sibTrans" cxnId="{6DA9FA9C-0D35-4D33-8C14-2DFE8FFE9584}">
      <dgm:prSet/>
      <dgm:spPr/>
      <dgm:t>
        <a:bodyPr/>
        <a:lstStyle/>
        <a:p>
          <a:endParaRPr lang="en-US"/>
        </a:p>
      </dgm:t>
    </dgm:pt>
    <dgm:pt modelId="{75995F56-A9CF-429A-B3DF-B048C49114EB}">
      <dgm:prSet custT="1"/>
      <dgm:spPr/>
      <dgm:t>
        <a:bodyPr/>
        <a:lstStyle/>
        <a:p>
          <a:r>
            <a:rPr lang="en-US" sz="1100" dirty="0"/>
            <a:t>use-bill-2020-factsheets/mandatory-polygraph-tests-factsheet GOV.UK. 2021. Mandatory polygraph tests factsheet. [online] Available at: &lt;https://www.gov.uk/government/publications/domestic-abuse-bill-2020-factsheets/mandatory-polygraph-tests-factsheet&gt; [Accessed 2 July 2021].  </a:t>
          </a:r>
        </a:p>
      </dgm:t>
    </dgm:pt>
    <dgm:pt modelId="{313BEF98-F1BE-4098-B8CD-04C90D046035}" type="parTrans" cxnId="{584AA97C-9DB8-40EE-8647-5AB2D4690162}">
      <dgm:prSet/>
      <dgm:spPr/>
      <dgm:t>
        <a:bodyPr/>
        <a:lstStyle/>
        <a:p>
          <a:endParaRPr lang="en-US"/>
        </a:p>
      </dgm:t>
    </dgm:pt>
    <dgm:pt modelId="{C7D8B75E-177F-4CFD-929E-AF04F43E239F}" type="sibTrans" cxnId="{584AA97C-9DB8-40EE-8647-5AB2D4690162}">
      <dgm:prSet/>
      <dgm:spPr/>
      <dgm:t>
        <a:bodyPr/>
        <a:lstStyle/>
        <a:p>
          <a:endParaRPr lang="en-US"/>
        </a:p>
      </dgm:t>
    </dgm:pt>
    <dgm:pt modelId="{06ED9B4D-1A94-46C3-B645-670C8745EBC7}">
      <dgm:prSet custT="1"/>
      <dgm:spPr/>
      <dgm:t>
        <a:bodyPr/>
        <a:lstStyle/>
        <a:p>
          <a:r>
            <a:rPr lang="en-US" sz="1100" dirty="0"/>
            <a:t>Cassidy, M. and Cassidy, M., 2021. Why was Jeremy Kyle cancelled? Here’s what ITV has confirmed about the show’s future. [online] The Sun. Available at: &lt;https://www.thesun.co.uk/tvandshowbiz/9062634/jeremy-kyle-show-cancelled-guest-death-suspended-itv/&gt; [Accessed 13 July 2021]. </a:t>
          </a:r>
        </a:p>
      </dgm:t>
    </dgm:pt>
    <dgm:pt modelId="{28E8531E-1EA8-4502-906E-978E6C7266A5}" type="parTrans" cxnId="{682BBB8E-7A93-456E-986F-88DF93F5F42C}">
      <dgm:prSet/>
      <dgm:spPr/>
      <dgm:t>
        <a:bodyPr/>
        <a:lstStyle/>
        <a:p>
          <a:endParaRPr lang="en-US"/>
        </a:p>
      </dgm:t>
    </dgm:pt>
    <dgm:pt modelId="{E5A9977D-AFC6-4FF8-8F6A-BF3AB8EE728D}" type="sibTrans" cxnId="{682BBB8E-7A93-456E-986F-88DF93F5F42C}">
      <dgm:prSet/>
      <dgm:spPr/>
      <dgm:t>
        <a:bodyPr/>
        <a:lstStyle/>
        <a:p>
          <a:endParaRPr lang="en-US"/>
        </a:p>
      </dgm:t>
    </dgm:pt>
    <dgm:pt modelId="{8128AD8D-89FB-4C38-9B8A-1885053E72B9}">
      <dgm:prSet custT="1"/>
      <dgm:spPr/>
      <dgm:t>
        <a:bodyPr/>
        <a:lstStyle/>
        <a:p>
          <a:r>
            <a:rPr lang="en-GB" sz="1100" dirty="0"/>
            <a:t>The Independent. 2021. Number of women killed by a partner or ex rises by almost a third, figures show. [online] Available at: &lt;https://www.independent.co.uk/news/uk/home-news/domestic-abuse-violence-death-women-partner-a9333161.html&gt; [Accessed 20 July 2021].</a:t>
          </a:r>
        </a:p>
      </dgm:t>
    </dgm:pt>
    <dgm:pt modelId="{A4EF83DD-363F-49EE-B578-6D95B0A1B216}" type="parTrans" cxnId="{49BE8AE4-F5F8-4CFA-9E4B-E997CFE33F85}">
      <dgm:prSet/>
      <dgm:spPr/>
      <dgm:t>
        <a:bodyPr/>
        <a:lstStyle/>
        <a:p>
          <a:endParaRPr lang="en-GB"/>
        </a:p>
      </dgm:t>
    </dgm:pt>
    <dgm:pt modelId="{1FFF4229-57FA-41DF-B712-A1814E9CC746}" type="sibTrans" cxnId="{49BE8AE4-F5F8-4CFA-9E4B-E997CFE33F85}">
      <dgm:prSet/>
      <dgm:spPr/>
      <dgm:t>
        <a:bodyPr/>
        <a:lstStyle/>
        <a:p>
          <a:endParaRPr lang="en-GB"/>
        </a:p>
      </dgm:t>
    </dgm:pt>
    <dgm:pt modelId="{D0A155C9-0AF1-4C1B-A528-52D3F59F21CC}">
      <dgm:prSet custT="1"/>
      <dgm:spPr/>
      <dgm:t>
        <a:bodyPr/>
        <a:lstStyle/>
        <a:p>
          <a:r>
            <a:rPr lang="en-GB" sz="1100" dirty="0"/>
            <a:t>Refuge Charity - Domestic Violence Help. 2021. The facts - Refuge Charity - Domestic Violence Help. [online] Available at: &lt;https://www.refuge.org.uk/our-work/forms-of-violence-and-abuse/domestic-violence/domestic-violence-the-facts/&gt; [Accessed 20 July 2021].</a:t>
          </a:r>
        </a:p>
      </dgm:t>
    </dgm:pt>
    <dgm:pt modelId="{F90071F5-7CA4-474F-B7E5-8CB6D5D9F29B}" type="parTrans" cxnId="{0762B512-18D5-4447-950B-A4A30C421762}">
      <dgm:prSet/>
      <dgm:spPr/>
      <dgm:t>
        <a:bodyPr/>
        <a:lstStyle/>
        <a:p>
          <a:endParaRPr lang="en-GB"/>
        </a:p>
      </dgm:t>
    </dgm:pt>
    <dgm:pt modelId="{5E0E8376-F6FD-48D7-A351-FB3D067B936E}" type="sibTrans" cxnId="{0762B512-18D5-4447-950B-A4A30C421762}">
      <dgm:prSet/>
      <dgm:spPr/>
      <dgm:t>
        <a:bodyPr/>
        <a:lstStyle/>
        <a:p>
          <a:endParaRPr lang="en-GB"/>
        </a:p>
      </dgm:t>
    </dgm:pt>
    <dgm:pt modelId="{47703A9D-3E51-4ED4-941B-319FFFE3CDF0}">
      <dgm:prSet custT="1"/>
      <dgm:spPr/>
      <dgm:t>
        <a:bodyPr/>
        <a:lstStyle/>
        <a:p>
          <a:r>
            <a:rPr lang="en-GB" sz="1200" dirty="0"/>
            <a:t>Synnott, J., Dietzel, D. and Ioannou, M., 2015. A review of the polygraph: history, methodology and current status. Crime Psychology Review, 1(1), pp.59-83.</a:t>
          </a:r>
        </a:p>
      </dgm:t>
    </dgm:pt>
    <dgm:pt modelId="{2EBC70C1-8A88-43ED-B63D-DBFA26262F38}" type="parTrans" cxnId="{F3F6043D-2E05-4F73-99D2-BE8769ED383D}">
      <dgm:prSet/>
      <dgm:spPr/>
      <dgm:t>
        <a:bodyPr/>
        <a:lstStyle/>
        <a:p>
          <a:endParaRPr lang="en-GB"/>
        </a:p>
      </dgm:t>
    </dgm:pt>
    <dgm:pt modelId="{2F03BF12-D21D-4725-BC37-4272D063FB01}" type="sibTrans" cxnId="{F3F6043D-2E05-4F73-99D2-BE8769ED383D}">
      <dgm:prSet/>
      <dgm:spPr/>
      <dgm:t>
        <a:bodyPr/>
        <a:lstStyle/>
        <a:p>
          <a:endParaRPr lang="en-GB"/>
        </a:p>
      </dgm:t>
    </dgm:pt>
    <dgm:pt modelId="{49897293-1CE9-40CF-9C21-441BB2D2F0BD}">
      <dgm:prSet custT="1"/>
      <dgm:spPr/>
      <dgm:t>
        <a:bodyPr/>
        <a:lstStyle/>
        <a:p>
          <a:r>
            <a:rPr lang="en-GB" sz="1100" dirty="0"/>
            <a:t>https://www.gov.uk/government/publications/domestic-abuse-bill-2020-factsheets/mandatory-polygraph-tests-factsheet GOV.UK. 2021. Mandatory polygraph tests factsheet. [online] Available at: &lt;https://www.gov.uk/government/publications/domestic-abuse-bill-2020-factsheets/mandatory-polygraph-tests-factsheet&gt; [Accessed 2 July 2021].  </a:t>
          </a:r>
        </a:p>
      </dgm:t>
    </dgm:pt>
    <dgm:pt modelId="{3A83848A-A818-4818-8F01-BEB40F78FBEB}" type="parTrans" cxnId="{9F7CC4CA-C2FF-4E13-84A2-1AEBB2A4E039}">
      <dgm:prSet/>
      <dgm:spPr/>
      <dgm:t>
        <a:bodyPr/>
        <a:lstStyle/>
        <a:p>
          <a:endParaRPr lang="en-GB"/>
        </a:p>
      </dgm:t>
    </dgm:pt>
    <dgm:pt modelId="{1CDD88F3-DB3B-442F-9BF1-CC4E0D589EA6}" type="sibTrans" cxnId="{9F7CC4CA-C2FF-4E13-84A2-1AEBB2A4E039}">
      <dgm:prSet/>
      <dgm:spPr/>
      <dgm:t>
        <a:bodyPr/>
        <a:lstStyle/>
        <a:p>
          <a:endParaRPr lang="en-GB"/>
        </a:p>
      </dgm:t>
    </dgm:pt>
    <dgm:pt modelId="{0A09E46C-7EBB-433D-96A6-1F96E0D9C231}">
      <dgm:prSet custT="1"/>
      <dgm:spPr/>
      <dgm:t>
        <a:bodyPr/>
        <a:lstStyle/>
        <a:p>
          <a:r>
            <a:rPr lang="en-GB" sz="1200" dirty="0"/>
            <a:t>Dawid, A., Faigman, D. and Fienberg, S., 2013. Fitting Science Into Legal Contexts. Sociological Methods &amp; Research, 43(3), pp.359-390.</a:t>
          </a:r>
        </a:p>
      </dgm:t>
    </dgm:pt>
    <dgm:pt modelId="{960A96A9-E17B-4FAF-A9AF-8D83E5DC291F}" type="parTrans" cxnId="{6FF3F817-DBEA-4749-9619-D7D9394EB966}">
      <dgm:prSet/>
      <dgm:spPr/>
      <dgm:t>
        <a:bodyPr/>
        <a:lstStyle/>
        <a:p>
          <a:endParaRPr lang="en-GB"/>
        </a:p>
      </dgm:t>
    </dgm:pt>
    <dgm:pt modelId="{DF565342-E813-4642-A828-A42A38C5D3CB}" type="sibTrans" cxnId="{6FF3F817-DBEA-4749-9619-D7D9394EB966}">
      <dgm:prSet/>
      <dgm:spPr/>
      <dgm:t>
        <a:bodyPr/>
        <a:lstStyle/>
        <a:p>
          <a:endParaRPr lang="en-GB"/>
        </a:p>
      </dgm:t>
    </dgm:pt>
    <dgm:pt modelId="{F6BA3068-3DA2-4E50-805D-B977AE734EAD}">
      <dgm:prSet custT="1"/>
      <dgm:spPr/>
      <dgm:t>
        <a:bodyPr/>
        <a:lstStyle/>
        <a:p>
          <a:r>
            <a:rPr lang="en-GB" sz="1200" dirty="0"/>
            <a:t>Lawenforcementjock.com. 2021. Police Polygraph Questions - How To Pass The Polygraph Exam. [online] Available at: &lt;http://lawenforcementjock.com/police-polygraph-questions/&gt; [Accessed 18 July 2021</a:t>
          </a:r>
          <a:r>
            <a:rPr lang="en-GB" sz="500" dirty="0"/>
            <a:t>].</a:t>
          </a:r>
        </a:p>
      </dgm:t>
    </dgm:pt>
    <dgm:pt modelId="{23980589-B2B3-4C12-A97A-24C29B9F5CF9}" type="parTrans" cxnId="{A32742FE-F0A8-44CE-81E4-C83C0C82049D}">
      <dgm:prSet/>
      <dgm:spPr/>
      <dgm:t>
        <a:bodyPr/>
        <a:lstStyle/>
        <a:p>
          <a:endParaRPr lang="en-GB"/>
        </a:p>
      </dgm:t>
    </dgm:pt>
    <dgm:pt modelId="{9DBA44B7-7E05-4252-82C3-39E09036F1D4}" type="sibTrans" cxnId="{A32742FE-F0A8-44CE-81E4-C83C0C82049D}">
      <dgm:prSet/>
      <dgm:spPr/>
      <dgm:t>
        <a:bodyPr/>
        <a:lstStyle/>
        <a:p>
          <a:endParaRPr lang="en-GB"/>
        </a:p>
      </dgm:t>
    </dgm:pt>
    <dgm:pt modelId="{C208FBA5-F318-49F8-BC52-2E1F30F61E28}" type="pres">
      <dgm:prSet presAssocID="{86A3B512-ABB0-481E-9E0C-B0EAE31549F4}" presName="diagram" presStyleCnt="0">
        <dgm:presLayoutVars>
          <dgm:dir/>
          <dgm:resizeHandles val="exact"/>
        </dgm:presLayoutVars>
      </dgm:prSet>
      <dgm:spPr/>
    </dgm:pt>
    <dgm:pt modelId="{308C103A-8525-44C7-8189-15823B5FF6B0}" type="pres">
      <dgm:prSet presAssocID="{D0A155C9-0AF1-4C1B-A528-52D3F59F21CC}" presName="node" presStyleLbl="node1" presStyleIdx="0" presStyleCnt="12">
        <dgm:presLayoutVars>
          <dgm:bulletEnabled val="1"/>
        </dgm:presLayoutVars>
      </dgm:prSet>
      <dgm:spPr/>
    </dgm:pt>
    <dgm:pt modelId="{C0C02B5D-0E43-4C24-8437-3E95FEC5CD1D}" type="pres">
      <dgm:prSet presAssocID="{5E0E8376-F6FD-48D7-A351-FB3D067B936E}" presName="sibTrans" presStyleCnt="0"/>
      <dgm:spPr/>
    </dgm:pt>
    <dgm:pt modelId="{562E943F-CDEF-4F81-B686-1239D4B1C1B6}" type="pres">
      <dgm:prSet presAssocID="{8128AD8D-89FB-4C38-9B8A-1885053E72B9}" presName="node" presStyleLbl="node1" presStyleIdx="1" presStyleCnt="12">
        <dgm:presLayoutVars>
          <dgm:bulletEnabled val="1"/>
        </dgm:presLayoutVars>
      </dgm:prSet>
      <dgm:spPr/>
    </dgm:pt>
    <dgm:pt modelId="{CF6A9EFA-A33A-4CC0-8B73-EE09D69F7244}" type="pres">
      <dgm:prSet presAssocID="{1FFF4229-57FA-41DF-B712-A1814E9CC746}" presName="sibTrans" presStyleCnt="0"/>
      <dgm:spPr/>
    </dgm:pt>
    <dgm:pt modelId="{031A77C8-DA28-4B81-8A53-00E604C8D3FA}" type="pres">
      <dgm:prSet presAssocID="{E430770C-3E81-4CF1-A3F5-DBD83806DBED}" presName="node" presStyleLbl="node1" presStyleIdx="2" presStyleCnt="12">
        <dgm:presLayoutVars>
          <dgm:bulletEnabled val="1"/>
        </dgm:presLayoutVars>
      </dgm:prSet>
      <dgm:spPr/>
    </dgm:pt>
    <dgm:pt modelId="{7721AE21-94BD-404B-AFD3-DBE15E9BF906}" type="pres">
      <dgm:prSet presAssocID="{2601C6CF-8B85-481B-B89A-3BE9FC26E0F4}" presName="sibTrans" presStyleCnt="0"/>
      <dgm:spPr/>
    </dgm:pt>
    <dgm:pt modelId="{4E79E464-0A63-4019-B1F9-4DF192648D97}" type="pres">
      <dgm:prSet presAssocID="{47703A9D-3E51-4ED4-941B-319FFFE3CDF0}" presName="node" presStyleLbl="node1" presStyleIdx="3" presStyleCnt="12">
        <dgm:presLayoutVars>
          <dgm:bulletEnabled val="1"/>
        </dgm:presLayoutVars>
      </dgm:prSet>
      <dgm:spPr/>
    </dgm:pt>
    <dgm:pt modelId="{58515571-F0B6-4F57-A249-59F8950526EB}" type="pres">
      <dgm:prSet presAssocID="{2F03BF12-D21D-4725-BC37-4272D063FB01}" presName="sibTrans" presStyleCnt="0"/>
      <dgm:spPr/>
    </dgm:pt>
    <dgm:pt modelId="{F7B712A8-85B3-4AC5-90E8-7611A92275AB}" type="pres">
      <dgm:prSet presAssocID="{F5B10633-7C8C-4D4A-BDB4-817F43961DC9}" presName="node" presStyleLbl="node1" presStyleIdx="4" presStyleCnt="12">
        <dgm:presLayoutVars>
          <dgm:bulletEnabled val="1"/>
        </dgm:presLayoutVars>
      </dgm:prSet>
      <dgm:spPr/>
    </dgm:pt>
    <dgm:pt modelId="{CC6AEEF1-0C6E-4044-96C0-8CE4DCCEB2BB}" type="pres">
      <dgm:prSet presAssocID="{65ACC3EF-607D-4B31-95FA-FCF2B3FA12C2}" presName="sibTrans" presStyleCnt="0"/>
      <dgm:spPr/>
    </dgm:pt>
    <dgm:pt modelId="{8C935982-0B5F-4E89-B3B3-890AF963B6B8}" type="pres">
      <dgm:prSet presAssocID="{0A09E46C-7EBB-433D-96A6-1F96E0D9C231}" presName="node" presStyleLbl="node1" presStyleIdx="5" presStyleCnt="12" custLinFactNeighborX="1896" custLinFactNeighborY="1853">
        <dgm:presLayoutVars>
          <dgm:bulletEnabled val="1"/>
        </dgm:presLayoutVars>
      </dgm:prSet>
      <dgm:spPr/>
    </dgm:pt>
    <dgm:pt modelId="{70DD2044-7F67-407E-84AE-FE67F946DC54}" type="pres">
      <dgm:prSet presAssocID="{DF565342-E813-4642-A828-A42A38C5D3CB}" presName="sibTrans" presStyleCnt="0"/>
      <dgm:spPr/>
    </dgm:pt>
    <dgm:pt modelId="{567AE1C8-E4FC-465E-8E05-EDAC73718EBF}" type="pres">
      <dgm:prSet presAssocID="{F6BA3068-3DA2-4E50-805D-B977AE734EAD}" presName="node" presStyleLbl="node1" presStyleIdx="6" presStyleCnt="12" custLinFactNeighborX="0" custLinFactNeighborY="2805">
        <dgm:presLayoutVars>
          <dgm:bulletEnabled val="1"/>
        </dgm:presLayoutVars>
      </dgm:prSet>
      <dgm:spPr/>
    </dgm:pt>
    <dgm:pt modelId="{551E3B47-7421-48D0-B96F-8A4DD197E885}" type="pres">
      <dgm:prSet presAssocID="{9DBA44B7-7E05-4252-82C3-39E09036F1D4}" presName="sibTrans" presStyleCnt="0"/>
      <dgm:spPr/>
    </dgm:pt>
    <dgm:pt modelId="{C67243F3-7081-4F0B-A589-82FE9BBD4C41}" type="pres">
      <dgm:prSet presAssocID="{66684B57-D93A-4C2C-9326-C696FBD7AAD6}" presName="node" presStyleLbl="node1" presStyleIdx="7" presStyleCnt="12">
        <dgm:presLayoutVars>
          <dgm:bulletEnabled val="1"/>
        </dgm:presLayoutVars>
      </dgm:prSet>
      <dgm:spPr/>
    </dgm:pt>
    <dgm:pt modelId="{C48C34B1-107E-48A0-98DA-ABDCAD4E45E6}" type="pres">
      <dgm:prSet presAssocID="{F79C59FA-EB04-48A6-A574-93A1BFCA5CA8}" presName="sibTrans" presStyleCnt="0"/>
      <dgm:spPr/>
    </dgm:pt>
    <dgm:pt modelId="{98E02571-156B-44CC-9B54-5C251F4789EC}" type="pres">
      <dgm:prSet presAssocID="{8B486658-20A5-4DB1-B119-3AC60FB57481}" presName="node" presStyleLbl="node1" presStyleIdx="8" presStyleCnt="12">
        <dgm:presLayoutVars>
          <dgm:bulletEnabled val="1"/>
        </dgm:presLayoutVars>
      </dgm:prSet>
      <dgm:spPr/>
    </dgm:pt>
    <dgm:pt modelId="{935F474D-1FF8-492A-8EA6-0BA48FF7D4E8}" type="pres">
      <dgm:prSet presAssocID="{44173DDF-FEE0-422E-BE8A-9C02391AD376}" presName="sibTrans" presStyleCnt="0"/>
      <dgm:spPr/>
    </dgm:pt>
    <dgm:pt modelId="{B8BEBB93-D3B7-49FF-AFB8-283C3AEF6293}" type="pres">
      <dgm:prSet presAssocID="{49897293-1CE9-40CF-9C21-441BB2D2F0BD}" presName="node" presStyleLbl="node1" presStyleIdx="9" presStyleCnt="12">
        <dgm:presLayoutVars>
          <dgm:bulletEnabled val="1"/>
        </dgm:presLayoutVars>
      </dgm:prSet>
      <dgm:spPr/>
    </dgm:pt>
    <dgm:pt modelId="{776941D7-7EA2-41EA-A5D6-DA43BE3E98E5}" type="pres">
      <dgm:prSet presAssocID="{1CDD88F3-DB3B-442F-9BF1-CC4E0D589EA6}" presName="sibTrans" presStyleCnt="0"/>
      <dgm:spPr/>
    </dgm:pt>
    <dgm:pt modelId="{4025BC8B-EF5E-4B16-9B36-F934BC461DA2}" type="pres">
      <dgm:prSet presAssocID="{75995F56-A9CF-429A-B3DF-B048C49114EB}" presName="node" presStyleLbl="node1" presStyleIdx="10" presStyleCnt="12">
        <dgm:presLayoutVars>
          <dgm:bulletEnabled val="1"/>
        </dgm:presLayoutVars>
      </dgm:prSet>
      <dgm:spPr/>
    </dgm:pt>
    <dgm:pt modelId="{09243B10-4B4E-4287-868A-ABC0552E0F44}" type="pres">
      <dgm:prSet presAssocID="{C7D8B75E-177F-4CFD-929E-AF04F43E239F}" presName="sibTrans" presStyleCnt="0"/>
      <dgm:spPr/>
    </dgm:pt>
    <dgm:pt modelId="{24EEE4EE-07DF-4D49-AE6C-F2257D283BDD}" type="pres">
      <dgm:prSet presAssocID="{06ED9B4D-1A94-46C3-B645-670C8745EBC7}" presName="node" presStyleLbl="node1" presStyleIdx="11" presStyleCnt="12">
        <dgm:presLayoutVars>
          <dgm:bulletEnabled val="1"/>
        </dgm:presLayoutVars>
      </dgm:prSet>
      <dgm:spPr/>
    </dgm:pt>
  </dgm:ptLst>
  <dgm:cxnLst>
    <dgm:cxn modelId="{10F77612-4222-4C99-B149-B9F0DCF9EE42}" type="presOf" srcId="{E430770C-3E81-4CF1-A3F5-DBD83806DBED}" destId="{031A77C8-DA28-4B81-8A53-00E604C8D3FA}" srcOrd="0" destOrd="0" presId="urn:microsoft.com/office/officeart/2005/8/layout/default"/>
    <dgm:cxn modelId="{0762B512-18D5-4447-950B-A4A30C421762}" srcId="{86A3B512-ABB0-481E-9E0C-B0EAE31549F4}" destId="{D0A155C9-0AF1-4C1B-A528-52D3F59F21CC}" srcOrd="0" destOrd="0" parTransId="{F90071F5-7CA4-474F-B7E5-8CB6D5D9F29B}" sibTransId="{5E0E8376-F6FD-48D7-A351-FB3D067B936E}"/>
    <dgm:cxn modelId="{6FF3F817-DBEA-4749-9619-D7D9394EB966}" srcId="{86A3B512-ABB0-481E-9E0C-B0EAE31549F4}" destId="{0A09E46C-7EBB-433D-96A6-1F96E0D9C231}" srcOrd="5" destOrd="0" parTransId="{960A96A9-E17B-4FAF-A9AF-8D83E5DC291F}" sibTransId="{DF565342-E813-4642-A828-A42A38C5D3CB}"/>
    <dgm:cxn modelId="{3C10A72E-D01A-49C3-AAA0-6E9F3A311ECE}" type="presOf" srcId="{66684B57-D93A-4C2C-9326-C696FBD7AAD6}" destId="{C67243F3-7081-4F0B-A589-82FE9BBD4C41}" srcOrd="0" destOrd="0" presId="urn:microsoft.com/office/officeart/2005/8/layout/default"/>
    <dgm:cxn modelId="{F3F6043D-2E05-4F73-99D2-BE8769ED383D}" srcId="{86A3B512-ABB0-481E-9E0C-B0EAE31549F4}" destId="{47703A9D-3E51-4ED4-941B-319FFFE3CDF0}" srcOrd="3" destOrd="0" parTransId="{2EBC70C1-8A88-43ED-B63D-DBFA26262F38}" sibTransId="{2F03BF12-D21D-4725-BC37-4272D063FB01}"/>
    <dgm:cxn modelId="{B1B7566B-9E0A-40A4-9BA1-26A078001D63}" type="presOf" srcId="{75995F56-A9CF-429A-B3DF-B048C49114EB}" destId="{4025BC8B-EF5E-4B16-9B36-F934BC461DA2}" srcOrd="0" destOrd="0" presId="urn:microsoft.com/office/officeart/2005/8/layout/default"/>
    <dgm:cxn modelId="{33336C6E-EBAE-47B2-9C87-5B1890ABBFC8}" srcId="{86A3B512-ABB0-481E-9E0C-B0EAE31549F4}" destId="{F5B10633-7C8C-4D4A-BDB4-817F43961DC9}" srcOrd="4" destOrd="0" parTransId="{202D1886-7A0B-4557-92B1-F5CF3C08E5E6}" sibTransId="{65ACC3EF-607D-4B31-95FA-FCF2B3FA12C2}"/>
    <dgm:cxn modelId="{E0F4AB74-3664-4977-94CF-0310AF8B6D34}" srcId="{86A3B512-ABB0-481E-9E0C-B0EAE31549F4}" destId="{66684B57-D93A-4C2C-9326-C696FBD7AAD6}" srcOrd="7" destOrd="0" parTransId="{6127E9A8-FB45-4B4B-9FBC-ADB7BEC5E48D}" sibTransId="{F79C59FA-EB04-48A6-A574-93A1BFCA5CA8}"/>
    <dgm:cxn modelId="{E37D6F79-08D3-4047-90DA-823F3ADD9274}" type="presOf" srcId="{F5B10633-7C8C-4D4A-BDB4-817F43961DC9}" destId="{F7B712A8-85B3-4AC5-90E8-7611A92275AB}" srcOrd="0" destOrd="0" presId="urn:microsoft.com/office/officeart/2005/8/layout/default"/>
    <dgm:cxn modelId="{C57F425A-BB51-4727-B912-3F4E62DB7E0A}" type="presOf" srcId="{0A09E46C-7EBB-433D-96A6-1F96E0D9C231}" destId="{8C935982-0B5F-4E89-B3B3-890AF963B6B8}" srcOrd="0" destOrd="0" presId="urn:microsoft.com/office/officeart/2005/8/layout/default"/>
    <dgm:cxn modelId="{584AA97C-9DB8-40EE-8647-5AB2D4690162}" srcId="{86A3B512-ABB0-481E-9E0C-B0EAE31549F4}" destId="{75995F56-A9CF-429A-B3DF-B048C49114EB}" srcOrd="10" destOrd="0" parTransId="{313BEF98-F1BE-4098-B8CD-04C90D046035}" sibTransId="{C7D8B75E-177F-4CFD-929E-AF04F43E239F}"/>
    <dgm:cxn modelId="{39F7B080-943E-4A2F-B9DB-DDDC05796C3D}" type="presOf" srcId="{F6BA3068-3DA2-4E50-805D-B977AE734EAD}" destId="{567AE1C8-E4FC-465E-8E05-EDAC73718EBF}" srcOrd="0" destOrd="0" presId="urn:microsoft.com/office/officeart/2005/8/layout/default"/>
    <dgm:cxn modelId="{682BBB8E-7A93-456E-986F-88DF93F5F42C}" srcId="{86A3B512-ABB0-481E-9E0C-B0EAE31549F4}" destId="{06ED9B4D-1A94-46C3-B645-670C8745EBC7}" srcOrd="11" destOrd="0" parTransId="{28E8531E-1EA8-4502-906E-978E6C7266A5}" sibTransId="{E5A9977D-AFC6-4FF8-8F6A-BF3AB8EE728D}"/>
    <dgm:cxn modelId="{71E26092-3E95-4F50-AF99-735959BBA9E3}" type="presOf" srcId="{8128AD8D-89FB-4C38-9B8A-1885053E72B9}" destId="{562E943F-CDEF-4F81-B686-1239D4B1C1B6}" srcOrd="0" destOrd="0" presId="urn:microsoft.com/office/officeart/2005/8/layout/default"/>
    <dgm:cxn modelId="{64319094-CDFA-4B26-ADA8-A11E5278C210}" type="presOf" srcId="{8B486658-20A5-4DB1-B119-3AC60FB57481}" destId="{98E02571-156B-44CC-9B54-5C251F4789EC}" srcOrd="0" destOrd="0" presId="urn:microsoft.com/office/officeart/2005/8/layout/default"/>
    <dgm:cxn modelId="{6DA9FA9C-0D35-4D33-8C14-2DFE8FFE9584}" srcId="{86A3B512-ABB0-481E-9E0C-B0EAE31549F4}" destId="{8B486658-20A5-4DB1-B119-3AC60FB57481}" srcOrd="8" destOrd="0" parTransId="{E1933E3F-F088-4D70-9DBA-D805C185D1B0}" sibTransId="{44173DDF-FEE0-422E-BE8A-9C02391AD376}"/>
    <dgm:cxn modelId="{8B1E0CA0-E6ED-473B-88A2-879463188B54}" type="presOf" srcId="{D0A155C9-0AF1-4C1B-A528-52D3F59F21CC}" destId="{308C103A-8525-44C7-8189-15823B5FF6B0}" srcOrd="0" destOrd="0" presId="urn:microsoft.com/office/officeart/2005/8/layout/default"/>
    <dgm:cxn modelId="{49D8BCBB-D444-43F0-A171-639E95BB8B36}" type="presOf" srcId="{47703A9D-3E51-4ED4-941B-319FFFE3CDF0}" destId="{4E79E464-0A63-4019-B1F9-4DF192648D97}" srcOrd="0" destOrd="0" presId="urn:microsoft.com/office/officeart/2005/8/layout/default"/>
    <dgm:cxn modelId="{65788DBF-6CBF-4F85-A657-A502552291AF}" type="presOf" srcId="{86A3B512-ABB0-481E-9E0C-B0EAE31549F4}" destId="{C208FBA5-F318-49F8-BC52-2E1F30F61E28}" srcOrd="0" destOrd="0" presId="urn:microsoft.com/office/officeart/2005/8/layout/default"/>
    <dgm:cxn modelId="{893798C2-3900-4A35-A659-E03930C6E2E5}" srcId="{86A3B512-ABB0-481E-9E0C-B0EAE31549F4}" destId="{E430770C-3E81-4CF1-A3F5-DBD83806DBED}" srcOrd="2" destOrd="0" parTransId="{D365397B-1BCF-4E52-8342-80FCD9D4A544}" sibTransId="{2601C6CF-8B85-481B-B89A-3BE9FC26E0F4}"/>
    <dgm:cxn modelId="{9F7CC4CA-C2FF-4E13-84A2-1AEBB2A4E039}" srcId="{86A3B512-ABB0-481E-9E0C-B0EAE31549F4}" destId="{49897293-1CE9-40CF-9C21-441BB2D2F0BD}" srcOrd="9" destOrd="0" parTransId="{3A83848A-A818-4818-8F01-BEB40F78FBEB}" sibTransId="{1CDD88F3-DB3B-442F-9BF1-CC4E0D589EA6}"/>
    <dgm:cxn modelId="{1CD8EDDA-7725-4AED-8B49-ABFE0F9AED23}" type="presOf" srcId="{06ED9B4D-1A94-46C3-B645-670C8745EBC7}" destId="{24EEE4EE-07DF-4D49-AE6C-F2257D283BDD}" srcOrd="0" destOrd="0" presId="urn:microsoft.com/office/officeart/2005/8/layout/default"/>
    <dgm:cxn modelId="{49BE8AE4-F5F8-4CFA-9E4B-E997CFE33F85}" srcId="{86A3B512-ABB0-481E-9E0C-B0EAE31549F4}" destId="{8128AD8D-89FB-4C38-9B8A-1885053E72B9}" srcOrd="1" destOrd="0" parTransId="{A4EF83DD-363F-49EE-B578-6D95B0A1B216}" sibTransId="{1FFF4229-57FA-41DF-B712-A1814E9CC746}"/>
    <dgm:cxn modelId="{88449FF3-060E-4C1A-AD4D-EB282A71DB5A}" type="presOf" srcId="{49897293-1CE9-40CF-9C21-441BB2D2F0BD}" destId="{B8BEBB93-D3B7-49FF-AFB8-283C3AEF6293}" srcOrd="0" destOrd="0" presId="urn:microsoft.com/office/officeart/2005/8/layout/default"/>
    <dgm:cxn modelId="{A32742FE-F0A8-44CE-81E4-C83C0C82049D}" srcId="{86A3B512-ABB0-481E-9E0C-B0EAE31549F4}" destId="{F6BA3068-3DA2-4E50-805D-B977AE734EAD}" srcOrd="6" destOrd="0" parTransId="{23980589-B2B3-4C12-A97A-24C29B9F5CF9}" sibTransId="{9DBA44B7-7E05-4252-82C3-39E09036F1D4}"/>
    <dgm:cxn modelId="{2D59E0D5-EEBD-4435-89DF-E4BB1DC3E985}" type="presParOf" srcId="{C208FBA5-F318-49F8-BC52-2E1F30F61E28}" destId="{308C103A-8525-44C7-8189-15823B5FF6B0}" srcOrd="0" destOrd="0" presId="urn:microsoft.com/office/officeart/2005/8/layout/default"/>
    <dgm:cxn modelId="{96D83045-501F-4F65-B992-AC17B82DD099}" type="presParOf" srcId="{C208FBA5-F318-49F8-BC52-2E1F30F61E28}" destId="{C0C02B5D-0E43-4C24-8437-3E95FEC5CD1D}" srcOrd="1" destOrd="0" presId="urn:microsoft.com/office/officeart/2005/8/layout/default"/>
    <dgm:cxn modelId="{B286CE09-3BA2-4D2D-B028-474F863B0D8C}" type="presParOf" srcId="{C208FBA5-F318-49F8-BC52-2E1F30F61E28}" destId="{562E943F-CDEF-4F81-B686-1239D4B1C1B6}" srcOrd="2" destOrd="0" presId="urn:microsoft.com/office/officeart/2005/8/layout/default"/>
    <dgm:cxn modelId="{8CFC8658-57E6-4EEF-ACBC-480B00005233}" type="presParOf" srcId="{C208FBA5-F318-49F8-BC52-2E1F30F61E28}" destId="{CF6A9EFA-A33A-4CC0-8B73-EE09D69F7244}" srcOrd="3" destOrd="0" presId="urn:microsoft.com/office/officeart/2005/8/layout/default"/>
    <dgm:cxn modelId="{7D54DB03-2E54-4CF2-A58F-8556FF2909E0}" type="presParOf" srcId="{C208FBA5-F318-49F8-BC52-2E1F30F61E28}" destId="{031A77C8-DA28-4B81-8A53-00E604C8D3FA}" srcOrd="4" destOrd="0" presId="urn:microsoft.com/office/officeart/2005/8/layout/default"/>
    <dgm:cxn modelId="{5315C64A-1AD9-40AD-89BB-020697CC10F5}" type="presParOf" srcId="{C208FBA5-F318-49F8-BC52-2E1F30F61E28}" destId="{7721AE21-94BD-404B-AFD3-DBE15E9BF906}" srcOrd="5" destOrd="0" presId="urn:microsoft.com/office/officeart/2005/8/layout/default"/>
    <dgm:cxn modelId="{121BC6F6-D8E4-4642-B8C5-5A41E4F37588}" type="presParOf" srcId="{C208FBA5-F318-49F8-BC52-2E1F30F61E28}" destId="{4E79E464-0A63-4019-B1F9-4DF192648D97}" srcOrd="6" destOrd="0" presId="urn:microsoft.com/office/officeart/2005/8/layout/default"/>
    <dgm:cxn modelId="{CDABB2FB-F7A8-4817-8363-4C7D0E8499D5}" type="presParOf" srcId="{C208FBA5-F318-49F8-BC52-2E1F30F61E28}" destId="{58515571-F0B6-4F57-A249-59F8950526EB}" srcOrd="7" destOrd="0" presId="urn:microsoft.com/office/officeart/2005/8/layout/default"/>
    <dgm:cxn modelId="{1102F5E0-D0A0-4508-951E-787DBA00EB2A}" type="presParOf" srcId="{C208FBA5-F318-49F8-BC52-2E1F30F61E28}" destId="{F7B712A8-85B3-4AC5-90E8-7611A92275AB}" srcOrd="8" destOrd="0" presId="urn:microsoft.com/office/officeart/2005/8/layout/default"/>
    <dgm:cxn modelId="{077EBCB3-2E05-4375-998E-EA4BF235866B}" type="presParOf" srcId="{C208FBA5-F318-49F8-BC52-2E1F30F61E28}" destId="{CC6AEEF1-0C6E-4044-96C0-8CE4DCCEB2BB}" srcOrd="9" destOrd="0" presId="urn:microsoft.com/office/officeart/2005/8/layout/default"/>
    <dgm:cxn modelId="{89751D57-185C-476F-8EEF-C57349541D9C}" type="presParOf" srcId="{C208FBA5-F318-49F8-BC52-2E1F30F61E28}" destId="{8C935982-0B5F-4E89-B3B3-890AF963B6B8}" srcOrd="10" destOrd="0" presId="urn:microsoft.com/office/officeart/2005/8/layout/default"/>
    <dgm:cxn modelId="{F02CEEE5-6E4C-45E1-8B9E-278BFBE5EF08}" type="presParOf" srcId="{C208FBA5-F318-49F8-BC52-2E1F30F61E28}" destId="{70DD2044-7F67-407E-84AE-FE67F946DC54}" srcOrd="11" destOrd="0" presId="urn:microsoft.com/office/officeart/2005/8/layout/default"/>
    <dgm:cxn modelId="{48A13A82-62B2-4C05-9480-E02EE0C63B5A}" type="presParOf" srcId="{C208FBA5-F318-49F8-BC52-2E1F30F61E28}" destId="{567AE1C8-E4FC-465E-8E05-EDAC73718EBF}" srcOrd="12" destOrd="0" presId="urn:microsoft.com/office/officeart/2005/8/layout/default"/>
    <dgm:cxn modelId="{2843B45D-BF76-49CA-A4F5-475021BBDA37}" type="presParOf" srcId="{C208FBA5-F318-49F8-BC52-2E1F30F61E28}" destId="{551E3B47-7421-48D0-B96F-8A4DD197E885}" srcOrd="13" destOrd="0" presId="urn:microsoft.com/office/officeart/2005/8/layout/default"/>
    <dgm:cxn modelId="{0FBD32D0-0A57-496E-93E8-47A49984CD23}" type="presParOf" srcId="{C208FBA5-F318-49F8-BC52-2E1F30F61E28}" destId="{C67243F3-7081-4F0B-A589-82FE9BBD4C41}" srcOrd="14" destOrd="0" presId="urn:microsoft.com/office/officeart/2005/8/layout/default"/>
    <dgm:cxn modelId="{3FBCFEC9-B0A4-4B25-A1E4-439EBD44E5CD}" type="presParOf" srcId="{C208FBA5-F318-49F8-BC52-2E1F30F61E28}" destId="{C48C34B1-107E-48A0-98DA-ABDCAD4E45E6}" srcOrd="15" destOrd="0" presId="urn:microsoft.com/office/officeart/2005/8/layout/default"/>
    <dgm:cxn modelId="{A68F3036-105C-4C16-BBB9-1304E469CA7E}" type="presParOf" srcId="{C208FBA5-F318-49F8-BC52-2E1F30F61E28}" destId="{98E02571-156B-44CC-9B54-5C251F4789EC}" srcOrd="16" destOrd="0" presId="urn:microsoft.com/office/officeart/2005/8/layout/default"/>
    <dgm:cxn modelId="{D0C65123-02DE-4569-90A1-25124D256A7B}" type="presParOf" srcId="{C208FBA5-F318-49F8-BC52-2E1F30F61E28}" destId="{935F474D-1FF8-492A-8EA6-0BA48FF7D4E8}" srcOrd="17" destOrd="0" presId="urn:microsoft.com/office/officeart/2005/8/layout/default"/>
    <dgm:cxn modelId="{78926C52-9E42-4101-AF0F-D99C8A2A83C2}" type="presParOf" srcId="{C208FBA5-F318-49F8-BC52-2E1F30F61E28}" destId="{B8BEBB93-D3B7-49FF-AFB8-283C3AEF6293}" srcOrd="18" destOrd="0" presId="urn:microsoft.com/office/officeart/2005/8/layout/default"/>
    <dgm:cxn modelId="{F2C4DF9E-AC75-42B9-B2DB-50102B9780F8}" type="presParOf" srcId="{C208FBA5-F318-49F8-BC52-2E1F30F61E28}" destId="{776941D7-7EA2-41EA-A5D6-DA43BE3E98E5}" srcOrd="19" destOrd="0" presId="urn:microsoft.com/office/officeart/2005/8/layout/default"/>
    <dgm:cxn modelId="{09BBE76C-DB8B-4A33-99EE-9274B5E5E8C6}" type="presParOf" srcId="{C208FBA5-F318-49F8-BC52-2E1F30F61E28}" destId="{4025BC8B-EF5E-4B16-9B36-F934BC461DA2}" srcOrd="20" destOrd="0" presId="urn:microsoft.com/office/officeart/2005/8/layout/default"/>
    <dgm:cxn modelId="{FC6D02AC-A041-4276-AE3F-EA6C28B07E1E}" type="presParOf" srcId="{C208FBA5-F318-49F8-BC52-2E1F30F61E28}" destId="{09243B10-4B4E-4287-868A-ABC0552E0F44}" srcOrd="21" destOrd="0" presId="urn:microsoft.com/office/officeart/2005/8/layout/default"/>
    <dgm:cxn modelId="{DA5D3BB8-06A9-4155-90E5-2676691FCE0F}" type="presParOf" srcId="{C208FBA5-F318-49F8-BC52-2E1F30F61E28}" destId="{24EEE4EE-07DF-4D49-AE6C-F2257D283BDD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FF6CB-AC4B-457B-873D-6C44B0D0DA4B}">
      <dsp:nvSpPr>
        <dsp:cNvPr id="0" name=""/>
        <dsp:cNvSpPr/>
      </dsp:nvSpPr>
      <dsp:spPr>
        <a:xfrm>
          <a:off x="248" y="419977"/>
          <a:ext cx="1071001" cy="1285202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1148" rIns="53340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Police</a:t>
          </a:r>
        </a:p>
      </dsp:txBody>
      <dsp:txXfrm rot="16200000">
        <a:off x="-419583" y="839810"/>
        <a:ext cx="1053865" cy="214200"/>
      </dsp:txXfrm>
    </dsp:sp>
    <dsp:sp modelId="{731CC170-F4FE-4885-B461-48E54436509D}">
      <dsp:nvSpPr>
        <dsp:cNvPr id="0" name=""/>
        <dsp:cNvSpPr/>
      </dsp:nvSpPr>
      <dsp:spPr>
        <a:xfrm>
          <a:off x="214449" y="419977"/>
          <a:ext cx="797896" cy="128520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7432" rIns="0" bIns="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Recruits in the UK take a mandatory polygraph test to enter the police force</a:t>
          </a:r>
        </a:p>
      </dsp:txBody>
      <dsp:txXfrm>
        <a:off x="214449" y="419977"/>
        <a:ext cx="797896" cy="1285202"/>
      </dsp:txXfrm>
    </dsp:sp>
    <dsp:sp modelId="{D717960E-982C-4FCC-B019-BBCFCF869B0A}">
      <dsp:nvSpPr>
        <dsp:cNvPr id="0" name=""/>
        <dsp:cNvSpPr/>
      </dsp:nvSpPr>
      <dsp:spPr>
        <a:xfrm>
          <a:off x="1108735" y="419977"/>
          <a:ext cx="1071001" cy="1285202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1148" rIns="53340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Police</a:t>
          </a:r>
        </a:p>
      </dsp:txBody>
      <dsp:txXfrm rot="16200000">
        <a:off x="688902" y="839810"/>
        <a:ext cx="1053865" cy="214200"/>
      </dsp:txXfrm>
    </dsp:sp>
    <dsp:sp modelId="{D4018547-97C4-483F-9A04-11E02CC09C60}">
      <dsp:nvSpPr>
        <dsp:cNvPr id="0" name=""/>
        <dsp:cNvSpPr/>
      </dsp:nvSpPr>
      <dsp:spPr>
        <a:xfrm rot="5400000">
          <a:off x="1019592" y="1442128"/>
          <a:ext cx="188995" cy="16065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20036-AAF0-4DCB-951E-E5BBC3C566F8}">
      <dsp:nvSpPr>
        <dsp:cNvPr id="0" name=""/>
        <dsp:cNvSpPr/>
      </dsp:nvSpPr>
      <dsp:spPr>
        <a:xfrm>
          <a:off x="1322935" y="419977"/>
          <a:ext cx="797896" cy="128520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7432" rIns="0" bIns="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 series of questions designed to psychologically  open up the potential recruits are asked in a short interview prior to the test</a:t>
          </a:r>
        </a:p>
      </dsp:txBody>
      <dsp:txXfrm>
        <a:off x="1322935" y="419977"/>
        <a:ext cx="797896" cy="1285202"/>
      </dsp:txXfrm>
    </dsp:sp>
    <dsp:sp modelId="{5022C8C2-8FDE-4BB7-9538-C9F5E5209EEF}">
      <dsp:nvSpPr>
        <dsp:cNvPr id="0" name=""/>
        <dsp:cNvSpPr/>
      </dsp:nvSpPr>
      <dsp:spPr>
        <a:xfrm>
          <a:off x="2217222" y="419977"/>
          <a:ext cx="1071001" cy="1285202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1148" rIns="53340" bIns="0" numCol="1" spcCol="1270" anchor="t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police</a:t>
          </a:r>
        </a:p>
      </dsp:txBody>
      <dsp:txXfrm rot="16200000">
        <a:off x="1797389" y="839810"/>
        <a:ext cx="1053865" cy="214200"/>
      </dsp:txXfrm>
    </dsp:sp>
    <dsp:sp modelId="{C8372033-2AE8-4365-A5FC-EE763DD16584}">
      <dsp:nvSpPr>
        <dsp:cNvPr id="0" name=""/>
        <dsp:cNvSpPr/>
      </dsp:nvSpPr>
      <dsp:spPr>
        <a:xfrm rot="5400000">
          <a:off x="2128079" y="1442128"/>
          <a:ext cx="188995" cy="160650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1C637-A795-4929-A736-8545133F0F43}">
      <dsp:nvSpPr>
        <dsp:cNvPr id="0" name=""/>
        <dsp:cNvSpPr/>
      </dsp:nvSpPr>
      <dsp:spPr>
        <a:xfrm>
          <a:off x="2431422" y="419977"/>
          <a:ext cx="797896" cy="128520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7432" rIns="0" bIns="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25% of police candidates are disqualified at this point</a:t>
          </a:r>
        </a:p>
      </dsp:txBody>
      <dsp:txXfrm>
        <a:off x="2431422" y="419977"/>
        <a:ext cx="797896" cy="12852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C103A-8525-44C7-8189-15823B5FF6B0}">
      <dsp:nvSpPr>
        <dsp:cNvPr id="0" name=""/>
        <dsp:cNvSpPr/>
      </dsp:nvSpPr>
      <dsp:spPr>
        <a:xfrm>
          <a:off x="43305" y="900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Refuge Charity - Domestic Violence Help. 2021. The facts - Refuge Charity - Domestic Violence Help. [online] Available at: &lt;https://www.refuge.org.uk/our-work/forms-of-violence-and-abuse/domestic-violence/domestic-violence-the-facts/&gt; [Accessed 20 July 2021].</a:t>
          </a:r>
        </a:p>
      </dsp:txBody>
      <dsp:txXfrm>
        <a:off x="43305" y="900"/>
        <a:ext cx="2859949" cy="1715969"/>
      </dsp:txXfrm>
    </dsp:sp>
    <dsp:sp modelId="{562E943F-CDEF-4F81-B686-1239D4B1C1B6}">
      <dsp:nvSpPr>
        <dsp:cNvPr id="0" name=""/>
        <dsp:cNvSpPr/>
      </dsp:nvSpPr>
      <dsp:spPr>
        <a:xfrm>
          <a:off x="3189249" y="900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Independent. 2021. Number of women killed by a partner or ex rises by almost a third, figures show. [online] Available at: &lt;https://www.independent.co.uk/news/uk/home-news/domestic-abuse-violence-death-women-partner-a9333161.html&gt; [Accessed 20 July 2021].</a:t>
          </a:r>
        </a:p>
      </dsp:txBody>
      <dsp:txXfrm>
        <a:off x="3189249" y="900"/>
        <a:ext cx="2859949" cy="1715969"/>
      </dsp:txXfrm>
    </dsp:sp>
    <dsp:sp modelId="{031A77C8-DA28-4B81-8A53-00E604C8D3FA}">
      <dsp:nvSpPr>
        <dsp:cNvPr id="0" name=""/>
        <dsp:cNvSpPr/>
      </dsp:nvSpPr>
      <dsp:spPr>
        <a:xfrm>
          <a:off x="6335194" y="900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Finkelstein, Michael O., and Bruce Levin. “A COMMENT ON BULLET-LEAD IDENTIFICATION AND SCREENING SEARCHES.” Jurimetrics, vol. 47, no. 1, 2006, pp. 89–97. JSTOR, www.jstor.org/stable/29762959. Accessed 12 July 2021</a:t>
          </a:r>
          <a:r>
            <a:rPr lang="en-US" sz="500" kern="1200" dirty="0"/>
            <a:t>.</a:t>
          </a:r>
        </a:p>
      </dsp:txBody>
      <dsp:txXfrm>
        <a:off x="6335194" y="900"/>
        <a:ext cx="2859949" cy="1715969"/>
      </dsp:txXfrm>
    </dsp:sp>
    <dsp:sp modelId="{4E79E464-0A63-4019-B1F9-4DF192648D97}">
      <dsp:nvSpPr>
        <dsp:cNvPr id="0" name=""/>
        <dsp:cNvSpPr/>
      </dsp:nvSpPr>
      <dsp:spPr>
        <a:xfrm>
          <a:off x="43305" y="2002864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Synnott, J., Dietzel, D. and Ioannou, M., 2015. A review of the polygraph: history, methodology and current status. Crime Psychology Review, 1(1), pp.59-83.</a:t>
          </a:r>
        </a:p>
      </dsp:txBody>
      <dsp:txXfrm>
        <a:off x="43305" y="2002864"/>
        <a:ext cx="2859949" cy="1715969"/>
      </dsp:txXfrm>
    </dsp:sp>
    <dsp:sp modelId="{F7B712A8-85B3-4AC5-90E8-7611A92275AB}">
      <dsp:nvSpPr>
        <dsp:cNvPr id="0" name=""/>
        <dsp:cNvSpPr/>
      </dsp:nvSpPr>
      <dsp:spPr>
        <a:xfrm>
          <a:off x="3189249" y="2002864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Amsel</a:t>
          </a:r>
          <a:r>
            <a:rPr lang="en-US" sz="1200" kern="1200" dirty="0"/>
            <a:t>, T., 2016. Examiner Approach and its Impact on Polygraph Results. European Polygraph, 10(1), pp.7-10. </a:t>
          </a:r>
        </a:p>
      </dsp:txBody>
      <dsp:txXfrm>
        <a:off x="3189249" y="2002864"/>
        <a:ext cx="2859949" cy="1715969"/>
      </dsp:txXfrm>
    </dsp:sp>
    <dsp:sp modelId="{8C935982-0B5F-4E89-B3B3-890AF963B6B8}">
      <dsp:nvSpPr>
        <dsp:cNvPr id="0" name=""/>
        <dsp:cNvSpPr/>
      </dsp:nvSpPr>
      <dsp:spPr>
        <a:xfrm>
          <a:off x="6378499" y="2034661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Dawid, A., Faigman, D. and Fienberg, S., 2013. Fitting Science Into Legal Contexts. Sociological Methods &amp; Research, 43(3), pp.359-390.</a:t>
          </a:r>
        </a:p>
      </dsp:txBody>
      <dsp:txXfrm>
        <a:off x="6378499" y="2034661"/>
        <a:ext cx="2859949" cy="1715969"/>
      </dsp:txXfrm>
    </dsp:sp>
    <dsp:sp modelId="{567AE1C8-E4FC-465E-8E05-EDAC73718EBF}">
      <dsp:nvSpPr>
        <dsp:cNvPr id="0" name=""/>
        <dsp:cNvSpPr/>
      </dsp:nvSpPr>
      <dsp:spPr>
        <a:xfrm>
          <a:off x="43305" y="4052962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Lawenforcementjock.com. 2021. Police Polygraph Questions - How To Pass The Polygraph Exam. [online] Available at: &lt;http://lawenforcementjock.com/police-polygraph-questions/&gt; [Accessed 18 July 2021</a:t>
          </a:r>
          <a:r>
            <a:rPr lang="en-GB" sz="500" kern="1200" dirty="0"/>
            <a:t>].</a:t>
          </a:r>
        </a:p>
      </dsp:txBody>
      <dsp:txXfrm>
        <a:off x="43305" y="4052962"/>
        <a:ext cx="2859949" cy="1715969"/>
      </dsp:txXfrm>
    </dsp:sp>
    <dsp:sp modelId="{C67243F3-7081-4F0B-A589-82FE9BBD4C41}">
      <dsp:nvSpPr>
        <dsp:cNvPr id="0" name=""/>
        <dsp:cNvSpPr/>
      </dsp:nvSpPr>
      <dsp:spPr>
        <a:xfrm>
          <a:off x="3189249" y="4004829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Lawenforcementjock.com. 2021. Police Polygraph Questions - How To Pass The Polygraph Exam. [online] Available at: &lt;http://lawenforcementjock.com/police-polygraph-questions/&gt; [Accessed 7 July 2021].</a:t>
          </a:r>
        </a:p>
      </dsp:txBody>
      <dsp:txXfrm>
        <a:off x="3189249" y="4004829"/>
        <a:ext cx="2859949" cy="1715969"/>
      </dsp:txXfrm>
    </dsp:sp>
    <dsp:sp modelId="{98E02571-156B-44CC-9B54-5C251F4789EC}">
      <dsp:nvSpPr>
        <dsp:cNvPr id="0" name=""/>
        <dsp:cNvSpPr/>
      </dsp:nvSpPr>
      <dsp:spPr>
        <a:xfrm>
          <a:off x="6335194" y="4004829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&lt;https://polygraphinnovations.weebly.com/who-invented-the-polygraph.html&gt; [Accessed 2 July 2021]</a:t>
          </a:r>
        </a:p>
      </dsp:txBody>
      <dsp:txXfrm>
        <a:off x="6335194" y="4004829"/>
        <a:ext cx="2859949" cy="1715969"/>
      </dsp:txXfrm>
    </dsp:sp>
    <dsp:sp modelId="{B8BEBB93-D3B7-49FF-AFB8-283C3AEF6293}">
      <dsp:nvSpPr>
        <dsp:cNvPr id="0" name=""/>
        <dsp:cNvSpPr/>
      </dsp:nvSpPr>
      <dsp:spPr>
        <a:xfrm>
          <a:off x="43305" y="6006794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https://www.gov.uk/government/publications/domestic-abuse-bill-2020-factsheets/mandatory-polygraph-tests-factsheet GOV.UK. 2021. Mandatory polygraph tests factsheet. [online] Available at: &lt;https://www.gov.uk/government/publications/domestic-abuse-bill-2020-factsheets/mandatory-polygraph-tests-factsheet&gt; [Accessed 2 July 2021].  </a:t>
          </a:r>
        </a:p>
      </dsp:txBody>
      <dsp:txXfrm>
        <a:off x="43305" y="6006794"/>
        <a:ext cx="2859949" cy="1715969"/>
      </dsp:txXfrm>
    </dsp:sp>
    <dsp:sp modelId="{4025BC8B-EF5E-4B16-9B36-F934BC461DA2}">
      <dsp:nvSpPr>
        <dsp:cNvPr id="0" name=""/>
        <dsp:cNvSpPr/>
      </dsp:nvSpPr>
      <dsp:spPr>
        <a:xfrm>
          <a:off x="3189249" y="6006794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use-bill-2020-factsheets/mandatory-polygraph-tests-factsheet GOV.UK. 2021. Mandatory polygraph tests factsheet. [online] Available at: &lt;https://www.gov.uk/government/publications/domestic-abuse-bill-2020-factsheets/mandatory-polygraph-tests-factsheet&gt; [Accessed 2 July 2021].  </a:t>
          </a:r>
        </a:p>
      </dsp:txBody>
      <dsp:txXfrm>
        <a:off x="3189249" y="6006794"/>
        <a:ext cx="2859949" cy="1715969"/>
      </dsp:txXfrm>
    </dsp:sp>
    <dsp:sp modelId="{24EEE4EE-07DF-4D49-AE6C-F2257D283BDD}">
      <dsp:nvSpPr>
        <dsp:cNvPr id="0" name=""/>
        <dsp:cNvSpPr/>
      </dsp:nvSpPr>
      <dsp:spPr>
        <a:xfrm>
          <a:off x="6335194" y="6006794"/>
          <a:ext cx="2859949" cy="17159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Cassidy, M. and Cassidy, M., 2021. Why was Jeremy Kyle cancelled? Here’s what ITV has confirmed about the show’s future. [online] The Sun. Available at: &lt;https://www.thesun.co.uk/tvandshowbiz/9062634/jeremy-kyle-show-cancelled-guest-death-suspended-itv/&gt; [Accessed 13 July 2021]. </a:t>
          </a:r>
        </a:p>
      </dsp:txBody>
      <dsp:txXfrm>
        <a:off x="6335194" y="6006794"/>
        <a:ext cx="2859949" cy="17159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47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48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58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5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16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8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12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430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64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434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19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72DB3-6664-4F5E-9C44-B8F46B1E36B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D29DC-D4B2-4838-9734-D792BF95E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574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diagramDrawing" Target="../diagrams/drawing1.xml"/><Relationship Id="rId18" Type="http://schemas.openxmlformats.org/officeDocument/2006/relationships/image" Target="../media/image11.png"/><Relationship Id="rId26" Type="http://schemas.openxmlformats.org/officeDocument/2006/relationships/image" Target="../media/image19.png"/><Relationship Id="rId3" Type="http://schemas.openxmlformats.org/officeDocument/2006/relationships/image" Target="../media/image2.png"/><Relationship Id="rId21" Type="http://schemas.openxmlformats.org/officeDocument/2006/relationships/image" Target="../media/image14.png"/><Relationship Id="rId7" Type="http://schemas.openxmlformats.org/officeDocument/2006/relationships/image" Target="../media/image6.png"/><Relationship Id="rId12" Type="http://schemas.openxmlformats.org/officeDocument/2006/relationships/diagramColors" Target="../diagrams/colors1.xml"/><Relationship Id="rId17" Type="http://schemas.openxmlformats.org/officeDocument/2006/relationships/image" Target="../media/image10.png"/><Relationship Id="rId25" Type="http://schemas.openxmlformats.org/officeDocument/2006/relationships/image" Target="../media/image18.png"/><Relationship Id="rId2" Type="http://schemas.openxmlformats.org/officeDocument/2006/relationships/image" Target="../media/image1.png"/><Relationship Id="rId16" Type="http://schemas.microsoft.com/office/2017/06/relationships/model3d" Target="../media/model3d1.glb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QuickStyle" Target="../diagrams/quickStyle1.xml"/><Relationship Id="rId24" Type="http://schemas.openxmlformats.org/officeDocument/2006/relationships/image" Target="../media/image1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23" Type="http://schemas.openxmlformats.org/officeDocument/2006/relationships/image" Target="../media/image16.png"/><Relationship Id="rId10" Type="http://schemas.openxmlformats.org/officeDocument/2006/relationships/diagramLayout" Target="../diagrams/layout1.xml"/><Relationship Id="rId19" Type="http://schemas.openxmlformats.org/officeDocument/2006/relationships/image" Target="../media/image12.png"/><Relationship Id="rId4" Type="http://schemas.openxmlformats.org/officeDocument/2006/relationships/image" Target="../media/image3.png"/><Relationship Id="rId9" Type="http://schemas.openxmlformats.org/officeDocument/2006/relationships/diagramData" Target="../diagrams/data1.xml"/><Relationship Id="rId14" Type="http://schemas.openxmlformats.org/officeDocument/2006/relationships/image" Target="../media/image8.png"/><Relationship Id="rId22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284EF0B-C1B0-4F8A-8063-25015A119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398" y="3126484"/>
            <a:ext cx="1617533" cy="8518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BB5C9C-3F89-45F6-8C6B-DC27E8ABAB2D}"/>
              </a:ext>
            </a:extLst>
          </p:cNvPr>
          <p:cNvSpPr txBox="1"/>
          <p:nvPr/>
        </p:nvSpPr>
        <p:spPr>
          <a:xfrm>
            <a:off x="416490" y="2480153"/>
            <a:ext cx="19133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GSR (Galvanic skin response) was later added by Leonard Keeler in 1938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B84C67-1883-4061-920C-8E93C54BC9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730" y="1039921"/>
            <a:ext cx="945659" cy="13289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8C35A0-129A-43C1-A088-31A8097483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9897" y="2084864"/>
            <a:ext cx="1421182" cy="13778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2E385-819C-4BB8-A082-EC704CD210ED}"/>
              </a:ext>
            </a:extLst>
          </p:cNvPr>
          <p:cNvSpPr txBox="1"/>
          <p:nvPr/>
        </p:nvSpPr>
        <p:spPr>
          <a:xfrm>
            <a:off x="1968552" y="986985"/>
            <a:ext cx="231298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The idea for the polygraph test came from William Marston (pictured left). In 1921 John Augustus Larson (pictured below) built the first polygraph testing kit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7F582D-F469-4AB3-BC85-6AD75009F96D}"/>
              </a:ext>
            </a:extLst>
          </p:cNvPr>
          <p:cNvSpPr txBox="1"/>
          <p:nvPr/>
        </p:nvSpPr>
        <p:spPr>
          <a:xfrm>
            <a:off x="1770443" y="681344"/>
            <a:ext cx="20777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WHO INVENTED IT?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114949-3458-4498-B2B8-9DF758C547E1}"/>
              </a:ext>
            </a:extLst>
          </p:cNvPr>
          <p:cNvSpPr txBox="1"/>
          <p:nvPr/>
        </p:nvSpPr>
        <p:spPr>
          <a:xfrm>
            <a:off x="5915846" y="716160"/>
            <a:ext cx="2077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WHAT DOES IT DO?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0A836F-8717-4755-BB57-B0B808A122C5}"/>
              </a:ext>
            </a:extLst>
          </p:cNvPr>
          <p:cNvSpPr txBox="1"/>
          <p:nvPr/>
        </p:nvSpPr>
        <p:spPr>
          <a:xfrm>
            <a:off x="4836044" y="1025803"/>
            <a:ext cx="39237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Intention = measure stress levels via physiological changes.</a:t>
            </a:r>
          </a:p>
          <a:p>
            <a:r>
              <a:rPr lang="en-GB" sz="1200" dirty="0"/>
              <a:t>Accuracy = 80 – 90%</a:t>
            </a:r>
          </a:p>
          <a:p>
            <a:r>
              <a:rPr lang="en-GB" sz="1200" dirty="0"/>
              <a:t>Not used in court but still used as an investigative resource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DFE7FD4-8A7E-4F5F-9164-82ECC602BB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0794" y="2273559"/>
            <a:ext cx="3923778" cy="112411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3CEAF01-5D19-4708-8F47-7F1587A4A240}"/>
              </a:ext>
            </a:extLst>
          </p:cNvPr>
          <p:cNvSpPr txBox="1"/>
          <p:nvPr/>
        </p:nvSpPr>
        <p:spPr>
          <a:xfrm>
            <a:off x="4836044" y="1793324"/>
            <a:ext cx="29342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Below is a polygraph chart of data recorded during a polygraph examination.</a:t>
            </a:r>
          </a:p>
        </p:txBody>
      </p:sp>
      <p:sp>
        <p:nvSpPr>
          <p:cNvPr id="24" name="Scroll: Horizontal 23">
            <a:extLst>
              <a:ext uri="{FF2B5EF4-FFF2-40B4-BE49-F238E27FC236}">
                <a16:creationId xmlns:a16="http://schemas.microsoft.com/office/drawing/2014/main" id="{933AF55B-7252-4E48-9C37-7FFB60CF1798}"/>
              </a:ext>
            </a:extLst>
          </p:cNvPr>
          <p:cNvSpPr/>
          <p:nvPr/>
        </p:nvSpPr>
        <p:spPr>
          <a:xfrm>
            <a:off x="2428602" y="3483711"/>
            <a:ext cx="6255970" cy="59846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192D38-E18F-4E5E-B9D2-4DBED6E74A8C}"/>
              </a:ext>
            </a:extLst>
          </p:cNvPr>
          <p:cNvSpPr txBox="1"/>
          <p:nvPr/>
        </p:nvSpPr>
        <p:spPr>
          <a:xfrm>
            <a:off x="2800359" y="3633564"/>
            <a:ext cx="55365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Polygraph testing kits do not detect lies, they gather physiological data.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298B633-A407-41EA-9374-02B675E0F8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3960" y="4692325"/>
            <a:ext cx="2559913" cy="236019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F4AEA6A5-DB60-4554-80E9-AE76DCCB7B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0794" y="4681841"/>
            <a:ext cx="1257821" cy="106724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3DA5627-772D-459A-BAA7-2EF178B9BB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9280" y="6898558"/>
            <a:ext cx="2751964" cy="1451457"/>
          </a:xfrm>
          <a:prstGeom prst="rect">
            <a:avLst/>
          </a:prstGeom>
        </p:spPr>
      </p:pic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101A792E-1F4E-4D23-BD60-52D9C85682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5961903"/>
              </p:ext>
            </p:extLst>
          </p:nvPr>
        </p:nvGraphicFramePr>
        <p:xfrm>
          <a:off x="6150279" y="4275534"/>
          <a:ext cx="3288473" cy="2125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37" name="Picture 36">
            <a:extLst>
              <a:ext uri="{FF2B5EF4-FFF2-40B4-BE49-F238E27FC236}">
                <a16:creationId xmlns:a16="http://schemas.microsoft.com/office/drawing/2014/main" id="{CA4F6E75-746B-4CAA-8365-377270E6F48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64398" y="4648588"/>
            <a:ext cx="2430370" cy="127582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4AA1704-CE7E-4165-89B0-511A56B5228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68846" y="5942946"/>
            <a:ext cx="3162583" cy="1156868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2" name="3D Model 41" descr="Sphere">
                <a:extLst>
                  <a:ext uri="{FF2B5EF4-FFF2-40B4-BE49-F238E27FC236}">
                    <a16:creationId xmlns:a16="http://schemas.microsoft.com/office/drawing/2014/main" id="{C13B693D-12C3-4659-979E-DE2CF8C12F3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85639974"/>
                  </p:ext>
                </p:extLst>
              </p:nvPr>
            </p:nvGraphicFramePr>
            <p:xfrm>
              <a:off x="7602896" y="10738120"/>
              <a:ext cx="1955811" cy="1971333"/>
            </p:xfrm>
            <a:graphic>
              <a:graphicData uri="http://schemas.microsoft.com/office/drawing/2017/model3d">
                <am3d:model3d r:embed="rId16">
                  <am3d:spPr>
                    <a:xfrm>
                      <a:off x="0" y="0"/>
                      <a:ext cx="1955811" cy="1971333"/>
                    </a:xfrm>
                    <a:prstGeom prst="rect">
                      <a:avLst/>
                    </a:prstGeom>
                  </am3d:spPr>
                  <am3d:camera>
                    <am3d:pos x="0" y="0" z="8146918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7143146" d="1000000"/>
                    <am3d:preTrans dx="-2" dy="-18000000" dz="3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17"/>
                  </am3d:raster>
                  <am3d:objViewport viewportSz="347699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2" name="3D Model 41" descr="Sphere">
                <a:extLst>
                  <a:ext uri="{FF2B5EF4-FFF2-40B4-BE49-F238E27FC236}">
                    <a16:creationId xmlns:a16="http://schemas.microsoft.com/office/drawing/2014/main" id="{C13B693D-12C3-4659-979E-DE2CF8C12F3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602896" y="10738120"/>
                <a:ext cx="1955811" cy="1971333"/>
              </a:xfrm>
              <a:prstGeom prst="rect">
                <a:avLst/>
              </a:prstGeom>
            </p:spPr>
          </p:pic>
        </mc:Fallback>
      </mc:AlternateContent>
      <p:sp>
        <p:nvSpPr>
          <p:cNvPr id="45" name="TextBox 44">
            <a:extLst>
              <a:ext uri="{FF2B5EF4-FFF2-40B4-BE49-F238E27FC236}">
                <a16:creationId xmlns:a16="http://schemas.microsoft.com/office/drawing/2014/main" id="{5D41CC5C-E8C7-408F-A2AE-BAB0620ADA6F}"/>
              </a:ext>
            </a:extLst>
          </p:cNvPr>
          <p:cNvSpPr txBox="1"/>
          <p:nvPr/>
        </p:nvSpPr>
        <p:spPr>
          <a:xfrm>
            <a:off x="7779153" y="11336650"/>
            <a:ext cx="1743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Supporters claim an </a:t>
            </a:r>
          </a:p>
          <a:p>
            <a:r>
              <a:rPr lang="en-GB" sz="1200" dirty="0"/>
              <a:t>85 – 95% accuracy rate, but critics say there is not enough scientific evidence to prove this.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99838E2-E169-4C50-9EF4-B21EF806365D}"/>
              </a:ext>
            </a:extLst>
          </p:cNvPr>
          <p:cNvSpPr txBox="1"/>
          <p:nvPr/>
        </p:nvSpPr>
        <p:spPr>
          <a:xfrm>
            <a:off x="2800359" y="3993444"/>
            <a:ext cx="4874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WHERE AND HOW ARE ARE THEY USED IN 2021?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03E5494C-30D8-4707-A3EA-DAFBECED8FA9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588884" y="6431039"/>
            <a:ext cx="1849868" cy="1386977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74246477-FBB2-40E8-8CCD-CBED6816DBA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510794" y="7141891"/>
            <a:ext cx="3426698" cy="2244724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57607C10-FD7D-46DF-AD34-4100128FED1D}"/>
              </a:ext>
            </a:extLst>
          </p:cNvPr>
          <p:cNvSpPr txBox="1"/>
          <p:nvPr/>
        </p:nvSpPr>
        <p:spPr>
          <a:xfrm>
            <a:off x="1638174" y="12391420"/>
            <a:ext cx="67632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Knowing who the bad guys are makes it easier to trust the good guys! 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9B39F34-DF4C-491A-89FD-A08019716F6B}"/>
              </a:ext>
            </a:extLst>
          </p:cNvPr>
          <p:cNvSpPr/>
          <p:nvPr/>
        </p:nvSpPr>
        <p:spPr>
          <a:xfrm>
            <a:off x="2272815" y="-173106"/>
            <a:ext cx="52184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4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Polygraph Testing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6C736CA-5B8D-4DAB-B1CF-125FE061F7F4}"/>
              </a:ext>
            </a:extLst>
          </p:cNvPr>
          <p:cNvSpPr/>
          <p:nvPr/>
        </p:nvSpPr>
        <p:spPr>
          <a:xfrm>
            <a:off x="631417" y="4318937"/>
            <a:ext cx="2385434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600" b="1" dirty="0">
                <a:ln>
                  <a:solidFill>
                    <a:schemeClr val="accent4"/>
                  </a:solidFill>
                </a:ln>
                <a:solidFill>
                  <a:schemeClr val="accent4"/>
                </a:solidFill>
              </a:rPr>
              <a:t>Criminal Investigations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2603BEB-15E7-4495-8D0F-88F979E6BA4C}"/>
              </a:ext>
            </a:extLst>
          </p:cNvPr>
          <p:cNvSpPr/>
          <p:nvPr/>
        </p:nvSpPr>
        <p:spPr>
          <a:xfrm>
            <a:off x="3596762" y="4324555"/>
            <a:ext cx="2063936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400" b="1" cap="none" spc="0" dirty="0">
                <a:ln/>
                <a:solidFill>
                  <a:schemeClr val="accent4"/>
                </a:solidFill>
                <a:effectLst/>
              </a:rPr>
              <a:t>Terrorist attack role play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F0C58E3-2CC5-4070-9A5E-913FA0D9DF34}"/>
              </a:ext>
            </a:extLst>
          </p:cNvPr>
          <p:cNvSpPr/>
          <p:nvPr/>
        </p:nvSpPr>
        <p:spPr>
          <a:xfrm>
            <a:off x="6062596" y="4334325"/>
            <a:ext cx="3392781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400" b="1" cap="none" spc="0" dirty="0">
                <a:ln/>
                <a:solidFill>
                  <a:schemeClr val="accent4"/>
                </a:solidFill>
                <a:effectLst/>
              </a:rPr>
              <a:t>Army/ police/ corporate world recruitment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1322A5A4-0704-4243-81C8-4E5FDCE3505C}"/>
              </a:ext>
            </a:extLst>
          </p:cNvPr>
          <p:cNvSpPr/>
          <p:nvPr/>
        </p:nvSpPr>
        <p:spPr>
          <a:xfrm>
            <a:off x="6681349" y="6077302"/>
            <a:ext cx="2559913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400" b="1" cap="none" spc="0" dirty="0">
                <a:ln/>
                <a:solidFill>
                  <a:schemeClr val="accent4"/>
                </a:solidFill>
                <a:effectLst/>
              </a:rPr>
              <a:t>Public entertainment purposes</a:t>
            </a:r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7DA3AD41-3663-415C-A129-A66A93FE8ADD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37339" y="9304873"/>
            <a:ext cx="2523469" cy="1765062"/>
          </a:xfrm>
          <a:prstGeom prst="rect">
            <a:avLst/>
          </a:prstGeom>
        </p:spPr>
      </p:pic>
      <p:sp>
        <p:nvSpPr>
          <p:cNvPr id="86" name="TextBox 85">
            <a:extLst>
              <a:ext uri="{FF2B5EF4-FFF2-40B4-BE49-F238E27FC236}">
                <a16:creationId xmlns:a16="http://schemas.microsoft.com/office/drawing/2014/main" id="{CE8BC9A0-E4FD-4E92-9A83-0B75FCEDF3B9}"/>
              </a:ext>
            </a:extLst>
          </p:cNvPr>
          <p:cNvSpPr txBox="1"/>
          <p:nvPr/>
        </p:nvSpPr>
        <p:spPr>
          <a:xfrm>
            <a:off x="184919" y="5924412"/>
            <a:ext cx="310601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</a:rPr>
              <a:t>*</a:t>
            </a:r>
            <a:r>
              <a:rPr lang="en-GB" sz="1200" dirty="0"/>
              <a:t>2020 Domestic abuse bill was updated in 2021 to include Polygraph testing.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*</a:t>
            </a:r>
            <a:r>
              <a:rPr lang="en-GB" sz="1200" dirty="0"/>
              <a:t>Mandatory polygraph examinations on very-high and high-risk domestic abuse perpetrators.</a:t>
            </a:r>
          </a:p>
        </p:txBody>
      </p:sp>
      <p:sp>
        <p:nvSpPr>
          <p:cNvPr id="88" name="Speech Bubble: Oval 87">
            <a:extLst>
              <a:ext uri="{FF2B5EF4-FFF2-40B4-BE49-F238E27FC236}">
                <a16:creationId xmlns:a16="http://schemas.microsoft.com/office/drawing/2014/main" id="{80D5FE90-E193-42A4-AB3A-5EA8896D279A}"/>
              </a:ext>
            </a:extLst>
          </p:cNvPr>
          <p:cNvSpPr/>
          <p:nvPr/>
        </p:nvSpPr>
        <p:spPr>
          <a:xfrm>
            <a:off x="170815" y="7397396"/>
            <a:ext cx="2647351" cy="1613563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“There have been a significant number of cases where polygraph testing has led to children and vulnerable people being safeguarded”</a:t>
            </a:r>
          </a:p>
          <a:p>
            <a:pPr algn="ctr"/>
            <a:r>
              <a:rPr lang="en-GB" sz="800" dirty="0">
                <a:solidFill>
                  <a:schemeClr val="tx1"/>
                </a:solidFill>
              </a:rPr>
              <a:t>(Detective Chief Inspector Jude Holmes, Public Protection and Serious Crime 2021)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88D540DB-EAF0-463A-96E6-8D008B463373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644636" y="6306205"/>
            <a:ext cx="2479174" cy="1115665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80646B6A-CBBE-48EF-8B70-20547D1A91EC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3529075" y="10258715"/>
            <a:ext cx="1955812" cy="1071785"/>
          </a:xfrm>
          <a:prstGeom prst="rect">
            <a:avLst/>
          </a:prstGeom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26F7089D-A580-4C4F-BBA7-05977E8DA68D}"/>
              </a:ext>
            </a:extLst>
          </p:cNvPr>
          <p:cNvSpPr txBox="1"/>
          <p:nvPr/>
        </p:nvSpPr>
        <p:spPr>
          <a:xfrm>
            <a:off x="2713945" y="9922889"/>
            <a:ext cx="1812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Not used in court but still used as an investigative resource to identify potential suspects</a:t>
            </a:r>
          </a:p>
        </p:txBody>
      </p:sp>
      <p:pic>
        <p:nvPicPr>
          <p:cNvPr id="97" name="Picture 96">
            <a:extLst>
              <a:ext uri="{FF2B5EF4-FFF2-40B4-BE49-F238E27FC236}">
                <a16:creationId xmlns:a16="http://schemas.microsoft.com/office/drawing/2014/main" id="{0151AA90-779A-46C3-B6AB-7BBEF2ECDB82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434314" y="11176665"/>
            <a:ext cx="3106152" cy="1267646"/>
          </a:xfrm>
          <a:prstGeom prst="rect">
            <a:avLst/>
          </a:prstGeom>
        </p:spPr>
      </p:pic>
      <p:pic>
        <p:nvPicPr>
          <p:cNvPr id="98" name="Picture 97">
            <a:extLst>
              <a:ext uri="{FF2B5EF4-FFF2-40B4-BE49-F238E27FC236}">
                <a16:creationId xmlns:a16="http://schemas.microsoft.com/office/drawing/2014/main" id="{64766E60-717B-4995-9664-96573DE5DA48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194469" y="9023391"/>
            <a:ext cx="1040112" cy="970579"/>
          </a:xfrm>
          <a:prstGeom prst="rect">
            <a:avLst/>
          </a:prstGeom>
        </p:spPr>
      </p:pic>
      <p:sp>
        <p:nvSpPr>
          <p:cNvPr id="99" name="Scroll: Vertical 98">
            <a:extLst>
              <a:ext uri="{FF2B5EF4-FFF2-40B4-BE49-F238E27FC236}">
                <a16:creationId xmlns:a16="http://schemas.microsoft.com/office/drawing/2014/main" id="{23EB5012-432A-4886-B79F-E3BBD4B8FB46}"/>
              </a:ext>
            </a:extLst>
          </p:cNvPr>
          <p:cNvSpPr/>
          <p:nvPr/>
        </p:nvSpPr>
        <p:spPr>
          <a:xfrm>
            <a:off x="8085387" y="9032771"/>
            <a:ext cx="1470632" cy="1683537"/>
          </a:xfrm>
          <a:prstGeom prst="verticalScrol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Basic polygraph testing kits are advertised and sold as lie detector tests.</a:t>
            </a:r>
          </a:p>
        </p:txBody>
      </p:sp>
      <p:sp>
        <p:nvSpPr>
          <p:cNvPr id="101" name="Arrow: Up-Down 100">
            <a:extLst>
              <a:ext uri="{FF2B5EF4-FFF2-40B4-BE49-F238E27FC236}">
                <a16:creationId xmlns:a16="http://schemas.microsoft.com/office/drawing/2014/main" id="{54E39172-4553-4777-9695-F75BACF26A0A}"/>
              </a:ext>
            </a:extLst>
          </p:cNvPr>
          <p:cNvSpPr/>
          <p:nvPr/>
        </p:nvSpPr>
        <p:spPr>
          <a:xfrm>
            <a:off x="6448077" y="11557149"/>
            <a:ext cx="188872" cy="887162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4499B068-DA9F-4158-B588-9208C76C0B1E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122404" y="8995947"/>
            <a:ext cx="4799526" cy="304377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4459A2-A30B-4ED9-B20F-05CFBCEEE270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3081050" y="8177031"/>
            <a:ext cx="2977073" cy="1780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104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52D33D-F203-431A-A545-DB0A8A0D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9" y="0"/>
            <a:ext cx="9598801" cy="12801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EC33493-8EA2-4BEB-9BF0-04EE8ADD1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98647" y="2601751"/>
            <a:ext cx="10798496" cy="9601200"/>
          </a:xfrm>
          <a:custGeom>
            <a:avLst/>
            <a:gdLst>
              <a:gd name="connsiteX0" fmla="*/ 0 w 7856556"/>
              <a:gd name="connsiteY0" fmla="*/ 0 h 6858000"/>
              <a:gd name="connsiteX1" fmla="*/ 4680402 w 7856556"/>
              <a:gd name="connsiteY1" fmla="*/ 0 h 6858000"/>
              <a:gd name="connsiteX2" fmla="*/ 7856556 w 7856556"/>
              <a:gd name="connsiteY2" fmla="*/ 6858000 h 6858000"/>
              <a:gd name="connsiteX3" fmla="*/ 0 w 785655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56556" h="6858000">
                <a:moveTo>
                  <a:pt x="0" y="0"/>
                </a:moveTo>
                <a:lnTo>
                  <a:pt x="4680402" y="0"/>
                </a:lnTo>
                <a:lnTo>
                  <a:pt x="785655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71D13A1-4626-4D50-9DF7-71BB7B6B7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412150" y="2788251"/>
            <a:ext cx="10425502" cy="9601200"/>
          </a:xfrm>
          <a:custGeom>
            <a:avLst/>
            <a:gdLst>
              <a:gd name="connsiteX0" fmla="*/ 0 w 7393181"/>
              <a:gd name="connsiteY0" fmla="*/ 0 h 6858000"/>
              <a:gd name="connsiteX1" fmla="*/ 4217027 w 7393181"/>
              <a:gd name="connsiteY1" fmla="*/ 0 h 6858000"/>
              <a:gd name="connsiteX2" fmla="*/ 7393181 w 7393181"/>
              <a:gd name="connsiteY2" fmla="*/ 6858000 h 6858000"/>
              <a:gd name="connsiteX3" fmla="*/ 0 w 73931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3181" h="6858000">
                <a:moveTo>
                  <a:pt x="0" y="0"/>
                </a:moveTo>
                <a:lnTo>
                  <a:pt x="4217027" y="0"/>
                </a:lnTo>
                <a:lnTo>
                  <a:pt x="73931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013"/>
          </a:p>
        </p:txBody>
      </p:sp>
      <p:graphicFrame>
        <p:nvGraphicFramePr>
          <p:cNvPr id="15" name="TextBox 2">
            <a:extLst>
              <a:ext uri="{FF2B5EF4-FFF2-40B4-BE49-F238E27FC236}">
                <a16:creationId xmlns:a16="http://schemas.microsoft.com/office/drawing/2014/main" id="{7E75FCD1-A78A-4F19-8282-27EECC838F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6385652"/>
              </p:ext>
            </p:extLst>
          </p:nvPr>
        </p:nvGraphicFramePr>
        <p:xfrm>
          <a:off x="181374" y="4937312"/>
          <a:ext cx="9238449" cy="7723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50BAE61-F817-47C5-8549-81B00685C84C}"/>
              </a:ext>
            </a:extLst>
          </p:cNvPr>
          <p:cNvSpPr txBox="1"/>
          <p:nvPr/>
        </p:nvSpPr>
        <p:spPr>
          <a:xfrm>
            <a:off x="3575834" y="4571539"/>
            <a:ext cx="29949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Reading and 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9CA040-49C3-4DD2-ACF1-C4221258BD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23737" y="750005"/>
            <a:ext cx="7032188" cy="3680911"/>
          </a:xfrm>
          <a:prstGeom prst="rect">
            <a:avLst/>
          </a:prstGeom>
        </p:spPr>
      </p:pic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4A04DA15-C6FE-48F7-A561-58FED292CD00}"/>
              </a:ext>
            </a:extLst>
          </p:cNvPr>
          <p:cNvSpPr/>
          <p:nvPr/>
        </p:nvSpPr>
        <p:spPr>
          <a:xfrm>
            <a:off x="6518658" y="140623"/>
            <a:ext cx="2657426" cy="81388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There’s no such thing invented!</a:t>
            </a:r>
          </a:p>
        </p:txBody>
      </p:sp>
    </p:spTree>
    <p:extLst>
      <p:ext uri="{BB962C8B-B14F-4D97-AF65-F5344CB8AC3E}">
        <p14:creationId xmlns:p14="http://schemas.microsoft.com/office/powerpoint/2010/main" val="1948773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542</TotalTime>
  <Words>824</Words>
  <Application>Microsoft Office PowerPoint</Application>
  <PresentationFormat>A3 Paper (297x420 mm)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Graham (1810918)</dc:creator>
  <cp:lastModifiedBy>Natasha Graham (1810918)</cp:lastModifiedBy>
  <cp:revision>44</cp:revision>
  <dcterms:created xsi:type="dcterms:W3CDTF">2021-07-23T09:34:09Z</dcterms:created>
  <dcterms:modified xsi:type="dcterms:W3CDTF">2021-07-28T00:22:28Z</dcterms:modified>
</cp:coreProperties>
</file>