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59" r:id="rId2"/>
    <p:sldId id="256" r:id="rId3"/>
    <p:sldId id="257" r:id="rId4"/>
    <p:sldId id="258" r:id="rId5"/>
  </p:sldIdLst>
  <p:sldSz cx="21374100" cy="15113000"/>
  <p:notesSz cx="6858000" cy="9144000"/>
  <p:embeddedFontLst>
    <p:embeddedFont>
      <p:font typeface="Arial Bold" panose="020B0704020202020204" pitchFamily="34" charset="0"/>
      <p:regular r:id="rId7"/>
      <p:bold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4D4B23-9A2A-429F-A679-E230D70E5D57}" v="251" dt="2026-07-16T23:45:22.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248" autoAdjust="0"/>
    <p:restoredTop sz="94622" autoAdjust="0"/>
  </p:normalViewPr>
  <p:slideViewPr>
    <p:cSldViewPr>
      <p:cViewPr>
        <p:scale>
          <a:sx n="33" d="100"/>
          <a:sy n="33" d="100"/>
        </p:scale>
        <p:origin x="1180" y="-20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Filipa Vaz Ferraz (2321715)" userId="69214a2e-d336-4b99-92c6-3c1cc275a17f" providerId="ADAL" clId="{C29B0719-5DEE-4445-8C12-302FE65BD81E}"/>
    <pc:docChg chg="undo custSel modSld">
      <pc:chgData name="Ana Filipa Vaz Ferraz (2321715)" userId="69214a2e-d336-4b99-92c6-3c1cc275a17f" providerId="ADAL" clId="{C29B0719-5DEE-4445-8C12-302FE65BD81E}" dt="2026-07-16T23:46:28.218" v="508" actId="113"/>
      <pc:docMkLst>
        <pc:docMk/>
      </pc:docMkLst>
      <pc:sldChg chg="addSp delSp modSp mod">
        <pc:chgData name="Ana Filipa Vaz Ferraz (2321715)" userId="69214a2e-d336-4b99-92c6-3c1cc275a17f" providerId="ADAL" clId="{C29B0719-5DEE-4445-8C12-302FE65BD81E}" dt="2026-07-16T23:43:15.330" v="496" actId="20577"/>
        <pc:sldMkLst>
          <pc:docMk/>
          <pc:sldMk cId="0" sldId="256"/>
        </pc:sldMkLst>
        <pc:spChg chg="mod">
          <ac:chgData name="Ana Filipa Vaz Ferraz (2321715)" userId="69214a2e-d336-4b99-92c6-3c1cc275a17f" providerId="ADAL" clId="{C29B0719-5DEE-4445-8C12-302FE65BD81E}" dt="2026-07-16T22:36:45.096" v="142" actId="1076"/>
          <ac:spMkLst>
            <pc:docMk/>
            <pc:sldMk cId="0" sldId="256"/>
            <ac:spMk id="32" creationId="{00000000-0000-0000-0000-000000000000}"/>
          </ac:spMkLst>
        </pc:spChg>
        <pc:spChg chg="mod">
          <ac:chgData name="Ana Filipa Vaz Ferraz (2321715)" userId="69214a2e-d336-4b99-92c6-3c1cc275a17f" providerId="ADAL" clId="{C29B0719-5DEE-4445-8C12-302FE65BD81E}" dt="2026-07-16T22:37:46.421" v="153" actId="1076"/>
          <ac:spMkLst>
            <pc:docMk/>
            <pc:sldMk cId="0" sldId="256"/>
            <ac:spMk id="33" creationId="{00000000-0000-0000-0000-000000000000}"/>
          </ac:spMkLst>
        </pc:spChg>
        <pc:spChg chg="mod">
          <ac:chgData name="Ana Filipa Vaz Ferraz (2321715)" userId="69214a2e-d336-4b99-92c6-3c1cc275a17f" providerId="ADAL" clId="{C29B0719-5DEE-4445-8C12-302FE65BD81E}" dt="2026-07-16T22:37:00.621" v="144" actId="1076"/>
          <ac:spMkLst>
            <pc:docMk/>
            <pc:sldMk cId="0" sldId="256"/>
            <ac:spMk id="34" creationId="{00000000-0000-0000-0000-000000000000}"/>
          </ac:spMkLst>
        </pc:spChg>
        <pc:spChg chg="mod">
          <ac:chgData name="Ana Filipa Vaz Ferraz (2321715)" userId="69214a2e-d336-4b99-92c6-3c1cc275a17f" providerId="ADAL" clId="{C29B0719-5DEE-4445-8C12-302FE65BD81E}" dt="2026-07-16T22:38:15.204" v="158" actId="14100"/>
          <ac:spMkLst>
            <pc:docMk/>
            <pc:sldMk cId="0" sldId="256"/>
            <ac:spMk id="35" creationId="{00000000-0000-0000-0000-000000000000}"/>
          </ac:spMkLst>
        </pc:spChg>
        <pc:spChg chg="mod">
          <ac:chgData name="Ana Filipa Vaz Ferraz (2321715)" userId="69214a2e-d336-4b99-92c6-3c1cc275a17f" providerId="ADAL" clId="{C29B0719-5DEE-4445-8C12-302FE65BD81E}" dt="2026-07-16T23:42:16.265" v="490" actId="20577"/>
          <ac:spMkLst>
            <pc:docMk/>
            <pc:sldMk cId="0" sldId="256"/>
            <ac:spMk id="47" creationId="{00000000-0000-0000-0000-000000000000}"/>
          </ac:spMkLst>
        </pc:spChg>
        <pc:spChg chg="mod">
          <ac:chgData name="Ana Filipa Vaz Ferraz (2321715)" userId="69214a2e-d336-4b99-92c6-3c1cc275a17f" providerId="ADAL" clId="{C29B0719-5DEE-4445-8C12-302FE65BD81E}" dt="2026-07-16T23:34:15.237" v="455" actId="255"/>
          <ac:spMkLst>
            <pc:docMk/>
            <pc:sldMk cId="0" sldId="256"/>
            <ac:spMk id="49" creationId="{00000000-0000-0000-0000-000000000000}"/>
          </ac:spMkLst>
        </pc:spChg>
        <pc:spChg chg="mod">
          <ac:chgData name="Ana Filipa Vaz Ferraz (2321715)" userId="69214a2e-d336-4b99-92c6-3c1cc275a17f" providerId="ADAL" clId="{C29B0719-5DEE-4445-8C12-302FE65BD81E}" dt="2026-07-16T23:34:28.878" v="457" actId="255"/>
          <ac:spMkLst>
            <pc:docMk/>
            <pc:sldMk cId="0" sldId="256"/>
            <ac:spMk id="50" creationId="{00000000-0000-0000-0000-000000000000}"/>
          </ac:spMkLst>
        </pc:spChg>
        <pc:spChg chg="mod">
          <ac:chgData name="Ana Filipa Vaz Ferraz (2321715)" userId="69214a2e-d336-4b99-92c6-3c1cc275a17f" providerId="ADAL" clId="{C29B0719-5DEE-4445-8C12-302FE65BD81E}" dt="2026-07-16T23:34:35.216" v="458" actId="255"/>
          <ac:spMkLst>
            <pc:docMk/>
            <pc:sldMk cId="0" sldId="256"/>
            <ac:spMk id="51" creationId="{00000000-0000-0000-0000-000000000000}"/>
          </ac:spMkLst>
        </pc:spChg>
        <pc:spChg chg="mod">
          <ac:chgData name="Ana Filipa Vaz Ferraz (2321715)" userId="69214a2e-d336-4b99-92c6-3c1cc275a17f" providerId="ADAL" clId="{C29B0719-5DEE-4445-8C12-302FE65BD81E}" dt="2026-07-16T23:41:35.272" v="483" actId="1076"/>
          <ac:spMkLst>
            <pc:docMk/>
            <pc:sldMk cId="0" sldId="256"/>
            <ac:spMk id="52" creationId="{00000000-0000-0000-0000-000000000000}"/>
          </ac:spMkLst>
        </pc:spChg>
        <pc:spChg chg="mod">
          <ac:chgData name="Ana Filipa Vaz Ferraz (2321715)" userId="69214a2e-d336-4b99-92c6-3c1cc275a17f" providerId="ADAL" clId="{C29B0719-5DEE-4445-8C12-302FE65BD81E}" dt="2026-07-16T23:34:21.106" v="456" actId="255"/>
          <ac:spMkLst>
            <pc:docMk/>
            <pc:sldMk cId="0" sldId="256"/>
            <ac:spMk id="53" creationId="{00000000-0000-0000-0000-000000000000}"/>
          </ac:spMkLst>
        </pc:spChg>
        <pc:spChg chg="mod">
          <ac:chgData name="Ana Filipa Vaz Ferraz (2321715)" userId="69214a2e-d336-4b99-92c6-3c1cc275a17f" providerId="ADAL" clId="{C29B0719-5DEE-4445-8C12-302FE65BD81E}" dt="2026-07-16T23:41:47.597" v="484" actId="1076"/>
          <ac:spMkLst>
            <pc:docMk/>
            <pc:sldMk cId="0" sldId="256"/>
            <ac:spMk id="54" creationId="{00000000-0000-0000-0000-000000000000}"/>
          </ac:spMkLst>
        </pc:spChg>
        <pc:spChg chg="mod">
          <ac:chgData name="Ana Filipa Vaz Ferraz (2321715)" userId="69214a2e-d336-4b99-92c6-3c1cc275a17f" providerId="ADAL" clId="{C29B0719-5DEE-4445-8C12-302FE65BD81E}" dt="2026-07-16T23:43:15.330" v="496" actId="20577"/>
          <ac:spMkLst>
            <pc:docMk/>
            <pc:sldMk cId="0" sldId="256"/>
            <ac:spMk id="55" creationId="{00000000-0000-0000-0000-000000000000}"/>
          </ac:spMkLst>
        </pc:spChg>
        <pc:spChg chg="mod">
          <ac:chgData name="Ana Filipa Vaz Ferraz (2321715)" userId="69214a2e-d336-4b99-92c6-3c1cc275a17f" providerId="ADAL" clId="{C29B0719-5DEE-4445-8C12-302FE65BD81E}" dt="2026-07-16T23:40:37.834" v="478" actId="1076"/>
          <ac:spMkLst>
            <pc:docMk/>
            <pc:sldMk cId="0" sldId="256"/>
            <ac:spMk id="62" creationId="{00000000-0000-0000-0000-000000000000}"/>
          </ac:spMkLst>
        </pc:spChg>
        <pc:spChg chg="mod">
          <ac:chgData name="Ana Filipa Vaz Ferraz (2321715)" userId="69214a2e-d336-4b99-92c6-3c1cc275a17f" providerId="ADAL" clId="{C29B0719-5DEE-4445-8C12-302FE65BD81E}" dt="2026-07-16T23:33:41.974" v="453" actId="1076"/>
          <ac:spMkLst>
            <pc:docMk/>
            <pc:sldMk cId="0" sldId="256"/>
            <ac:spMk id="64" creationId="{00000000-0000-0000-0000-000000000000}"/>
          </ac:spMkLst>
        </pc:spChg>
        <pc:spChg chg="mod">
          <ac:chgData name="Ana Filipa Vaz Ferraz (2321715)" userId="69214a2e-d336-4b99-92c6-3c1cc275a17f" providerId="ADAL" clId="{C29B0719-5DEE-4445-8C12-302FE65BD81E}" dt="2026-07-16T23:28:08.940" v="414" actId="1076"/>
          <ac:spMkLst>
            <pc:docMk/>
            <pc:sldMk cId="0" sldId="256"/>
            <ac:spMk id="65" creationId="{00000000-0000-0000-0000-000000000000}"/>
          </ac:spMkLst>
        </pc:spChg>
        <pc:spChg chg="del mod">
          <ac:chgData name="Ana Filipa Vaz Ferraz (2321715)" userId="69214a2e-d336-4b99-92c6-3c1cc275a17f" providerId="ADAL" clId="{C29B0719-5DEE-4445-8C12-302FE65BD81E}" dt="2026-07-16T22:37:32.804" v="150" actId="21"/>
          <ac:spMkLst>
            <pc:docMk/>
            <pc:sldMk cId="0" sldId="256"/>
            <ac:spMk id="70" creationId="{92EFDC07-3380-73F6-C004-8633DC8E110C}"/>
          </ac:spMkLst>
        </pc:spChg>
        <pc:spChg chg="mod">
          <ac:chgData name="Ana Filipa Vaz Ferraz (2321715)" userId="69214a2e-d336-4b99-92c6-3c1cc275a17f" providerId="ADAL" clId="{C29B0719-5DEE-4445-8C12-302FE65BD81E}" dt="2026-07-16T23:41:57.421" v="487" actId="1076"/>
          <ac:spMkLst>
            <pc:docMk/>
            <pc:sldMk cId="0" sldId="256"/>
            <ac:spMk id="73" creationId="{34406292-FACE-02A0-C4BC-02CBB6D30954}"/>
          </ac:spMkLst>
        </pc:spChg>
        <pc:spChg chg="add mod">
          <ac:chgData name="Ana Filipa Vaz Ferraz (2321715)" userId="69214a2e-d336-4b99-92c6-3c1cc275a17f" providerId="ADAL" clId="{C29B0719-5DEE-4445-8C12-302FE65BD81E}" dt="2026-07-16T23:35:40.979" v="464" actId="1076"/>
          <ac:spMkLst>
            <pc:docMk/>
            <pc:sldMk cId="0" sldId="256"/>
            <ac:spMk id="80" creationId="{8BD17FD0-1077-D667-91A9-0F9267A7094E}"/>
          </ac:spMkLst>
        </pc:spChg>
        <pc:grpChg chg="mod">
          <ac:chgData name="Ana Filipa Vaz Ferraz (2321715)" userId="69214a2e-d336-4b99-92c6-3c1cc275a17f" providerId="ADAL" clId="{C29B0719-5DEE-4445-8C12-302FE65BD81E}" dt="2026-07-16T23:42:09.680" v="489" actId="14100"/>
          <ac:grpSpMkLst>
            <pc:docMk/>
            <pc:sldMk cId="0" sldId="256"/>
            <ac:grpSpMk id="4" creationId="{00000000-0000-0000-0000-000000000000}"/>
          </ac:grpSpMkLst>
        </pc:grpChg>
        <pc:grpChg chg="mod">
          <ac:chgData name="Ana Filipa Vaz Ferraz (2321715)" userId="69214a2e-d336-4b99-92c6-3c1cc275a17f" providerId="ADAL" clId="{C29B0719-5DEE-4445-8C12-302FE65BD81E}" dt="2026-07-16T23:32:19.338" v="442" actId="14100"/>
          <ac:grpSpMkLst>
            <pc:docMk/>
            <pc:sldMk cId="0" sldId="256"/>
            <ac:grpSpMk id="7" creationId="{00000000-0000-0000-0000-000000000000}"/>
          </ac:grpSpMkLst>
        </pc:grpChg>
        <pc:graphicFrameChg chg="del mod">
          <ac:chgData name="Ana Filipa Vaz Ferraz (2321715)" userId="69214a2e-d336-4b99-92c6-3c1cc275a17f" providerId="ADAL" clId="{C29B0719-5DEE-4445-8C12-302FE65BD81E}" dt="2026-07-16T22:33:43.136" v="114" actId="21"/>
          <ac:graphicFrameMkLst>
            <pc:docMk/>
            <pc:sldMk cId="0" sldId="256"/>
            <ac:graphicFrameMk id="75" creationId="{10154A14-37B8-C546-1752-792420CDF27D}"/>
          </ac:graphicFrameMkLst>
        </pc:graphicFrameChg>
        <pc:graphicFrameChg chg="add del mod modGraphic">
          <ac:chgData name="Ana Filipa Vaz Ferraz (2321715)" userId="69214a2e-d336-4b99-92c6-3c1cc275a17f" providerId="ADAL" clId="{C29B0719-5DEE-4445-8C12-302FE65BD81E}" dt="2026-07-16T22:45:40.854" v="205" actId="21"/>
          <ac:graphicFrameMkLst>
            <pc:docMk/>
            <pc:sldMk cId="0" sldId="256"/>
            <ac:graphicFrameMk id="78" creationId="{3B6B7BD0-DB6C-101D-BA82-08DF6F1C9AE0}"/>
          </ac:graphicFrameMkLst>
        </pc:graphicFrameChg>
        <pc:graphicFrameChg chg="add mod modGraphic">
          <ac:chgData name="Ana Filipa Vaz Ferraz (2321715)" userId="69214a2e-d336-4b99-92c6-3c1cc275a17f" providerId="ADAL" clId="{C29B0719-5DEE-4445-8C12-302FE65BD81E}" dt="2026-07-16T23:27:53.971" v="413" actId="255"/>
          <ac:graphicFrameMkLst>
            <pc:docMk/>
            <pc:sldMk cId="0" sldId="256"/>
            <ac:graphicFrameMk id="79" creationId="{BA848F4C-F332-B24E-6BB8-E0BECEC6248B}"/>
          </ac:graphicFrameMkLst>
        </pc:graphicFrameChg>
        <pc:picChg chg="mod">
          <ac:chgData name="Ana Filipa Vaz Ferraz (2321715)" userId="69214a2e-d336-4b99-92c6-3c1cc275a17f" providerId="ADAL" clId="{C29B0719-5DEE-4445-8C12-302FE65BD81E}" dt="2026-07-16T23:33:25.169" v="451" actId="1076"/>
          <ac:picMkLst>
            <pc:docMk/>
            <pc:sldMk cId="0" sldId="256"/>
            <ac:picMk id="77" creationId="{87F3E8E8-4F96-DDF6-1E51-D75446BFF774}"/>
          </ac:picMkLst>
        </pc:picChg>
      </pc:sldChg>
      <pc:sldChg chg="modSp mod">
        <pc:chgData name="Ana Filipa Vaz Ferraz (2321715)" userId="69214a2e-d336-4b99-92c6-3c1cc275a17f" providerId="ADAL" clId="{C29B0719-5DEE-4445-8C12-302FE65BD81E}" dt="2026-07-16T23:46:28.218" v="508" actId="113"/>
        <pc:sldMkLst>
          <pc:docMk/>
          <pc:sldMk cId="0" sldId="257"/>
        </pc:sldMkLst>
        <pc:spChg chg="mod">
          <ac:chgData name="Ana Filipa Vaz Ferraz (2321715)" userId="69214a2e-d336-4b99-92c6-3c1cc275a17f" providerId="ADAL" clId="{C29B0719-5DEE-4445-8C12-302FE65BD81E}" dt="2026-07-16T23:46:28.218" v="508" actId="113"/>
          <ac:spMkLst>
            <pc:docMk/>
            <pc:sldMk cId="0" sldId="257"/>
            <ac:spMk id="4" creationId="{00000000-0000-0000-0000-000000000000}"/>
          </ac:spMkLst>
        </pc:spChg>
        <pc:spChg chg="mod">
          <ac:chgData name="Ana Filipa Vaz Ferraz (2321715)" userId="69214a2e-d336-4b99-92c6-3c1cc275a17f" providerId="ADAL" clId="{C29B0719-5DEE-4445-8C12-302FE65BD81E}" dt="2026-07-16T23:39:31.836" v="465" actId="20577"/>
          <ac:spMkLst>
            <pc:docMk/>
            <pc:sldMk cId="0" sldId="257"/>
            <ac:spMk id="7" creationId="{00000000-0000-0000-0000-000000000000}"/>
          </ac:spMkLst>
        </pc:spChg>
        <pc:spChg chg="mod">
          <ac:chgData name="Ana Filipa Vaz Ferraz (2321715)" userId="69214a2e-d336-4b99-92c6-3c1cc275a17f" providerId="ADAL" clId="{C29B0719-5DEE-4445-8C12-302FE65BD81E}" dt="2026-07-16T23:39:40.765" v="466" actId="20577"/>
          <ac:spMkLst>
            <pc:docMk/>
            <pc:sldMk cId="0" sldId="257"/>
            <ac:spMk id="10" creationId="{00000000-0000-0000-0000-000000000000}"/>
          </ac:spMkLst>
        </pc:spChg>
        <pc:spChg chg="mod">
          <ac:chgData name="Ana Filipa Vaz Ferraz (2321715)" userId="69214a2e-d336-4b99-92c6-3c1cc275a17f" providerId="ADAL" clId="{C29B0719-5DEE-4445-8C12-302FE65BD81E}" dt="2026-07-16T23:31:23.830" v="436" actId="1076"/>
          <ac:spMkLst>
            <pc:docMk/>
            <pc:sldMk cId="0" sldId="257"/>
            <ac:spMk id="11" creationId="{00000000-0000-0000-0000-000000000000}"/>
          </ac:spMkLst>
        </pc:spChg>
        <pc:spChg chg="mod">
          <ac:chgData name="Ana Filipa Vaz Ferraz (2321715)" userId="69214a2e-d336-4b99-92c6-3c1cc275a17f" providerId="ADAL" clId="{C29B0719-5DEE-4445-8C12-302FE65BD81E}" dt="2026-07-16T23:35:15.905" v="461" actId="14100"/>
          <ac:spMkLst>
            <pc:docMk/>
            <pc:sldMk cId="0" sldId="257"/>
            <ac:spMk id="13" creationId="{00000000-0000-0000-0000-000000000000}"/>
          </ac:spMkLst>
        </pc:spChg>
        <pc:grpChg chg="mod">
          <ac:chgData name="Ana Filipa Vaz Ferraz (2321715)" userId="69214a2e-d336-4b99-92c6-3c1cc275a17f" providerId="ADAL" clId="{C29B0719-5DEE-4445-8C12-302FE65BD81E}" dt="2026-07-16T23:30:22.993" v="426" actId="14100"/>
          <ac:grpSpMkLst>
            <pc:docMk/>
            <pc:sldMk cId="0" sldId="257"/>
            <ac:grpSpMk id="2" creationId="{00000000-0000-0000-0000-000000000000}"/>
          </ac:grpSpMkLst>
        </pc:grpChg>
        <pc:grpChg chg="mod">
          <ac:chgData name="Ana Filipa Vaz Ferraz (2321715)" userId="69214a2e-d336-4b99-92c6-3c1cc275a17f" providerId="ADAL" clId="{C29B0719-5DEE-4445-8C12-302FE65BD81E}" dt="2026-07-16T23:30:59.894" v="432" actId="14100"/>
          <ac:grpSpMkLst>
            <pc:docMk/>
            <pc:sldMk cId="0" sldId="257"/>
            <ac:grpSpMk id="5" creationId="{00000000-0000-0000-0000-000000000000}"/>
          </ac:grpSpMkLst>
        </pc:grpChg>
        <pc:grpChg chg="mod">
          <ac:chgData name="Ana Filipa Vaz Ferraz (2321715)" userId="69214a2e-d336-4b99-92c6-3c1cc275a17f" providerId="ADAL" clId="{C29B0719-5DEE-4445-8C12-302FE65BD81E}" dt="2026-07-16T23:31:09.423" v="434" actId="14100"/>
          <ac:grpSpMkLst>
            <pc:docMk/>
            <pc:sldMk cId="0" sldId="257"/>
            <ac:grpSpMk id="8" creationId="{00000000-0000-0000-0000-000000000000}"/>
          </ac:grpSpMkLst>
        </pc:grpChg>
      </pc:sldChg>
      <pc:sldChg chg="modSp mod">
        <pc:chgData name="Ana Filipa Vaz Ferraz (2321715)" userId="69214a2e-d336-4b99-92c6-3c1cc275a17f" providerId="ADAL" clId="{C29B0719-5DEE-4445-8C12-302FE65BD81E}" dt="2026-07-16T23:14:55.580" v="245" actId="123"/>
        <pc:sldMkLst>
          <pc:docMk/>
          <pc:sldMk cId="0" sldId="258"/>
        </pc:sldMkLst>
        <pc:spChg chg="mod">
          <ac:chgData name="Ana Filipa Vaz Ferraz (2321715)" userId="69214a2e-d336-4b99-92c6-3c1cc275a17f" providerId="ADAL" clId="{C29B0719-5DEE-4445-8C12-302FE65BD81E}" dt="2026-07-16T21:15:22.593" v="51" actId="14100"/>
          <ac:spMkLst>
            <pc:docMk/>
            <pc:sldMk cId="0" sldId="258"/>
            <ac:spMk id="3" creationId="{00000000-0000-0000-0000-000000000000}"/>
          </ac:spMkLst>
        </pc:spChg>
        <pc:spChg chg="mod">
          <ac:chgData name="Ana Filipa Vaz Ferraz (2321715)" userId="69214a2e-d336-4b99-92c6-3c1cc275a17f" providerId="ADAL" clId="{C29B0719-5DEE-4445-8C12-302FE65BD81E}" dt="2026-07-16T23:14:55.580" v="245" actId="123"/>
          <ac:spMkLst>
            <pc:docMk/>
            <pc:sldMk cId="0" sldId="258"/>
            <ac:spMk id="4" creationId="{00000000-0000-0000-0000-000000000000}"/>
          </ac:spMkLst>
        </pc:spChg>
        <pc:grpChg chg="mod">
          <ac:chgData name="Ana Filipa Vaz Ferraz (2321715)" userId="69214a2e-d336-4b99-92c6-3c1cc275a17f" providerId="ADAL" clId="{C29B0719-5DEE-4445-8C12-302FE65BD81E}" dt="2026-07-16T21:15:06.619" v="49" actId="14100"/>
          <ac:grpSpMkLst>
            <pc:docMk/>
            <pc:sldMk cId="0" sldId="258"/>
            <ac:grpSpMk id="2" creationId="{00000000-0000-0000-0000-000000000000}"/>
          </ac:grpSpMkLst>
        </pc:grpChg>
      </pc:sldChg>
      <pc:sldChg chg="addSp delSp modSp mod setBg">
        <pc:chgData name="Ana Filipa Vaz Ferraz (2321715)" userId="69214a2e-d336-4b99-92c6-3c1cc275a17f" providerId="ADAL" clId="{C29B0719-5DEE-4445-8C12-302FE65BD81E}" dt="2026-07-16T22:25:43.252" v="73" actId="1076"/>
        <pc:sldMkLst>
          <pc:docMk/>
          <pc:sldMk cId="1225337041" sldId="259"/>
        </pc:sldMkLst>
        <pc:spChg chg="mod">
          <ac:chgData name="Ana Filipa Vaz Ferraz (2321715)" userId="69214a2e-d336-4b99-92c6-3c1cc275a17f" providerId="ADAL" clId="{C29B0719-5DEE-4445-8C12-302FE65BD81E}" dt="2026-07-16T22:25:43.252" v="73" actId="1076"/>
          <ac:spMkLst>
            <pc:docMk/>
            <pc:sldMk cId="1225337041" sldId="259"/>
            <ac:spMk id="2" creationId="{6FA71A97-4380-82D2-9026-6BD7DBA4FD53}"/>
          </ac:spMkLst>
        </pc:spChg>
        <pc:spChg chg="add del mod">
          <ac:chgData name="Ana Filipa Vaz Ferraz (2321715)" userId="69214a2e-d336-4b99-92c6-3c1cc275a17f" providerId="ADAL" clId="{C29B0719-5DEE-4445-8C12-302FE65BD81E}" dt="2026-07-16T21:15:50.906" v="55" actId="22"/>
          <ac:spMkLst>
            <pc:docMk/>
            <pc:sldMk cId="1225337041" sldId="259"/>
            <ac:spMk id="4" creationId="{AE4E4910-BBAF-6456-1E39-F009FF60236F}"/>
          </ac:spMkLst>
        </pc:spChg>
        <pc:spChg chg="add">
          <ac:chgData name="Ana Filipa Vaz Ferraz (2321715)" userId="69214a2e-d336-4b99-92c6-3c1cc275a17f" providerId="ADAL" clId="{C29B0719-5DEE-4445-8C12-302FE65BD81E}" dt="2026-07-16T21:16:17.947" v="59" actId="26606"/>
          <ac:spMkLst>
            <pc:docMk/>
            <pc:sldMk cId="1225337041" sldId="259"/>
            <ac:spMk id="1031" creationId="{19D32F93-50AC-4C46-A5DB-291C60DDB7BD}"/>
          </ac:spMkLst>
        </pc:spChg>
        <pc:spChg chg="add">
          <ac:chgData name="Ana Filipa Vaz Ferraz (2321715)" userId="69214a2e-d336-4b99-92c6-3c1cc275a17f" providerId="ADAL" clId="{C29B0719-5DEE-4445-8C12-302FE65BD81E}" dt="2026-07-16T21:16:17.947" v="59" actId="26606"/>
          <ac:spMkLst>
            <pc:docMk/>
            <pc:sldMk cId="1225337041" sldId="259"/>
            <ac:spMk id="1033" creationId="{B9A1D9BC-1455-4308-9ABD-A3F8EDB67AAF}"/>
          </ac:spMkLst>
        </pc:spChg>
        <pc:spChg chg="add">
          <ac:chgData name="Ana Filipa Vaz Ferraz (2321715)" userId="69214a2e-d336-4b99-92c6-3c1cc275a17f" providerId="ADAL" clId="{C29B0719-5DEE-4445-8C12-302FE65BD81E}" dt="2026-07-16T21:16:17.947" v="59" actId="26606"/>
          <ac:spMkLst>
            <pc:docMk/>
            <pc:sldMk cId="1225337041" sldId="259"/>
            <ac:spMk id="1035" creationId="{827DC2C4-B485-428A-BF4A-472D2967F47F}"/>
          </ac:spMkLst>
        </pc:spChg>
        <pc:spChg chg="add">
          <ac:chgData name="Ana Filipa Vaz Ferraz (2321715)" userId="69214a2e-d336-4b99-92c6-3c1cc275a17f" providerId="ADAL" clId="{C29B0719-5DEE-4445-8C12-302FE65BD81E}" dt="2026-07-16T21:16:17.947" v="59" actId="26606"/>
          <ac:spMkLst>
            <pc:docMk/>
            <pc:sldMk cId="1225337041" sldId="259"/>
            <ac:spMk id="1037" creationId="{4A62647B-1222-407C-8740-5A497612B1F5}"/>
          </ac:spMkLst>
        </pc:spChg>
        <pc:picChg chg="add del mod">
          <ac:chgData name="Ana Filipa Vaz Ferraz (2321715)" userId="69214a2e-d336-4b99-92c6-3c1cc275a17f" providerId="ADAL" clId="{C29B0719-5DEE-4445-8C12-302FE65BD81E}" dt="2026-07-16T21:16:36.266" v="61" actId="21"/>
          <ac:picMkLst>
            <pc:docMk/>
            <pc:sldMk cId="1225337041" sldId="259"/>
            <ac:picMk id="6" creationId="{C8274BBF-BC85-E625-3878-FA81D82635B4}"/>
          </ac:picMkLst>
        </pc:picChg>
        <pc:picChg chg="mod">
          <ac:chgData name="Ana Filipa Vaz Ferraz (2321715)" userId="69214a2e-d336-4b99-92c6-3c1cc275a17f" providerId="ADAL" clId="{C29B0719-5DEE-4445-8C12-302FE65BD81E}" dt="2026-07-16T22:24:58.816" v="65" actId="1076"/>
          <ac:picMkLst>
            <pc:docMk/>
            <pc:sldMk cId="1225337041" sldId="259"/>
            <ac:picMk id="1026" creationId="{1932CDAB-46F9-F978-6033-7BB4C395366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82FCD9-1408-4A73-A786-8E7BE1192529}" type="doc">
      <dgm:prSet loTypeId="urn:microsoft.com/office/officeart/2005/8/layout/vList3" loCatId="list" qsTypeId="urn:microsoft.com/office/officeart/2005/8/quickstyle/simple1" qsCatId="simple" csTypeId="urn:microsoft.com/office/officeart/2005/8/colors/accent4_5" csCatId="accent4" phldr="1"/>
      <dgm:spPr/>
    </dgm:pt>
    <dgm:pt modelId="{08857786-B067-40DE-BBD0-E2D1713041CE}">
      <dgm:prSet phldrT="[Text]"/>
      <dgm:spPr/>
      <dgm:t>
        <a:bodyPr/>
        <a:lstStyle/>
        <a:p>
          <a:pPr>
            <a:buFont typeface="Arial" panose="020B0604020202020204" pitchFamily="34" charset="0"/>
            <a:buChar char="•"/>
          </a:pPr>
          <a:r>
            <a:rPr lang="en-US" b="0" dirty="0">
              <a:solidFill>
                <a:schemeClr val="tx1"/>
              </a:solidFill>
              <a:latin typeface="Arial" panose="020B0604020202020204" pitchFamily="34" charset="0"/>
              <a:ea typeface="Arial Bold"/>
              <a:cs typeface="Arial" panose="020B0604020202020204" pitchFamily="34" charset="0"/>
              <a:sym typeface="Arial Bold"/>
            </a:rPr>
            <a:t>Social Prescribing</a:t>
          </a:r>
          <a:endParaRPr lang="en-GB" b="0" dirty="0">
            <a:solidFill>
              <a:schemeClr val="tx1"/>
            </a:solidFill>
            <a:latin typeface="Arial" panose="020B0604020202020204" pitchFamily="34" charset="0"/>
            <a:cs typeface="Arial" panose="020B0604020202020204" pitchFamily="34" charset="0"/>
          </a:endParaRPr>
        </a:p>
      </dgm:t>
    </dgm:pt>
    <dgm:pt modelId="{014255C7-813F-4BDE-8ED7-E3D13F2FC208}" type="parTrans" cxnId="{ED06154A-F2A1-463F-B448-78EDBBC01623}">
      <dgm:prSet/>
      <dgm:spPr/>
      <dgm:t>
        <a:bodyPr/>
        <a:lstStyle/>
        <a:p>
          <a:endParaRPr lang="en-GB"/>
        </a:p>
      </dgm:t>
    </dgm:pt>
    <dgm:pt modelId="{EB47F15D-4961-4075-80BA-24012E903C9B}" type="sibTrans" cxnId="{ED06154A-F2A1-463F-B448-78EDBBC01623}">
      <dgm:prSet/>
      <dgm:spPr/>
      <dgm:t>
        <a:bodyPr/>
        <a:lstStyle/>
        <a:p>
          <a:endParaRPr lang="en-GB"/>
        </a:p>
      </dgm:t>
    </dgm:pt>
    <dgm:pt modelId="{301BFB69-5E3C-4795-B7F1-DFFE2AA1BC05}">
      <dgm:prSet phldrT="[Text]"/>
      <dgm:spPr/>
      <dgm:t>
        <a:bodyPr/>
        <a:lstStyle/>
        <a:p>
          <a:r>
            <a:rPr lang="en-US" b="0" dirty="0" err="1">
              <a:solidFill>
                <a:schemeClr val="tx1"/>
              </a:solidFill>
              <a:latin typeface="Arial" panose="020B0604020202020204" pitchFamily="34" charset="0"/>
              <a:ea typeface="Arial Bold"/>
              <a:cs typeface="Arial" panose="020B0604020202020204" pitchFamily="34" charset="0"/>
              <a:sym typeface="Arial Bold"/>
            </a:rPr>
            <a:t>Reablement</a:t>
          </a:r>
          <a:r>
            <a:rPr lang="en-US" b="0" dirty="0">
              <a:solidFill>
                <a:schemeClr val="tx1"/>
              </a:solidFill>
              <a:latin typeface="Arial" panose="020B0604020202020204" pitchFamily="34" charset="0"/>
              <a:ea typeface="Arial Bold"/>
              <a:cs typeface="Arial" panose="020B0604020202020204" pitchFamily="34" charset="0"/>
              <a:sym typeface="Arial Bold"/>
            </a:rPr>
            <a:t> Services</a:t>
          </a:r>
          <a:endParaRPr lang="en-GB" b="0" dirty="0">
            <a:solidFill>
              <a:schemeClr val="tx1"/>
            </a:solidFill>
            <a:latin typeface="Arial" panose="020B0604020202020204" pitchFamily="34" charset="0"/>
            <a:cs typeface="Arial" panose="020B0604020202020204" pitchFamily="34" charset="0"/>
          </a:endParaRPr>
        </a:p>
      </dgm:t>
    </dgm:pt>
    <dgm:pt modelId="{F4251C89-B20C-41E5-A690-EB0F124158EB}" type="parTrans" cxnId="{1CC54C8F-D56D-4FB5-8D39-506BCD2DA696}">
      <dgm:prSet/>
      <dgm:spPr/>
      <dgm:t>
        <a:bodyPr/>
        <a:lstStyle/>
        <a:p>
          <a:endParaRPr lang="en-GB"/>
        </a:p>
      </dgm:t>
    </dgm:pt>
    <dgm:pt modelId="{B7A3543A-BFBE-4848-A97A-6B5E24B8EB16}" type="sibTrans" cxnId="{1CC54C8F-D56D-4FB5-8D39-506BCD2DA696}">
      <dgm:prSet/>
      <dgm:spPr/>
      <dgm:t>
        <a:bodyPr/>
        <a:lstStyle/>
        <a:p>
          <a:endParaRPr lang="en-GB"/>
        </a:p>
      </dgm:t>
    </dgm:pt>
    <dgm:pt modelId="{61173633-2875-4892-A2C4-B3BE5876AC94}">
      <dgm:prSet phldrT="[Text]"/>
      <dgm:spPr/>
      <dgm:t>
        <a:bodyPr/>
        <a:lstStyle/>
        <a:p>
          <a:r>
            <a:rPr lang="en-US" b="0" dirty="0">
              <a:solidFill>
                <a:schemeClr val="tx1"/>
              </a:solidFill>
              <a:latin typeface="Arial" panose="020B0604020202020204" pitchFamily="34" charset="0"/>
              <a:cs typeface="Arial" panose="020B0604020202020204" pitchFamily="34" charset="0"/>
              <a:sym typeface="Arial Bold"/>
            </a:rPr>
            <a:t>Assistive Technology</a:t>
          </a:r>
          <a:r>
            <a:rPr lang="en-US" b="0" dirty="0">
              <a:solidFill>
                <a:schemeClr val="tx1"/>
              </a:solidFill>
              <a:latin typeface="Arial" panose="020B0604020202020204" pitchFamily="34" charset="0"/>
              <a:cs typeface="Arial" panose="020B0604020202020204" pitchFamily="34" charset="0"/>
              <a:sym typeface="Arial"/>
            </a:rPr>
            <a:t> </a:t>
          </a:r>
          <a:endParaRPr lang="en-GB" b="0" dirty="0">
            <a:solidFill>
              <a:schemeClr val="tx1"/>
            </a:solidFill>
            <a:latin typeface="Arial" panose="020B0604020202020204" pitchFamily="34" charset="0"/>
            <a:cs typeface="Arial" panose="020B0604020202020204" pitchFamily="34" charset="0"/>
          </a:endParaRPr>
        </a:p>
      </dgm:t>
    </dgm:pt>
    <dgm:pt modelId="{47E04A40-9E9E-4F8B-BC91-E5543742234F}" type="parTrans" cxnId="{9975167A-56EB-412B-828B-696FE8B0B491}">
      <dgm:prSet/>
      <dgm:spPr/>
      <dgm:t>
        <a:bodyPr/>
        <a:lstStyle/>
        <a:p>
          <a:endParaRPr lang="en-GB"/>
        </a:p>
      </dgm:t>
    </dgm:pt>
    <dgm:pt modelId="{13E14A21-28E8-45AA-9129-3A56ECE5D684}" type="sibTrans" cxnId="{9975167A-56EB-412B-828B-696FE8B0B491}">
      <dgm:prSet/>
      <dgm:spPr/>
      <dgm:t>
        <a:bodyPr/>
        <a:lstStyle/>
        <a:p>
          <a:endParaRPr lang="en-GB"/>
        </a:p>
      </dgm:t>
    </dgm:pt>
    <dgm:pt modelId="{F2BC4B89-0FE8-4023-9693-5B8FEF41ECB7}">
      <dgm:prSet phldrT="[Text]"/>
      <dgm:spPr/>
      <dgm:t>
        <a:bodyPr/>
        <a:lstStyle/>
        <a:p>
          <a:r>
            <a:rPr lang="en-US" b="0" dirty="0">
              <a:solidFill>
                <a:schemeClr val="tx1"/>
              </a:solidFill>
              <a:latin typeface="Arial" panose="020B0604020202020204" pitchFamily="34" charset="0"/>
              <a:ea typeface="Arial Bold"/>
              <a:cs typeface="Arial" panose="020B0604020202020204" pitchFamily="34" charset="0"/>
              <a:sym typeface="Arial Bold"/>
            </a:rPr>
            <a:t>Integrated Care Systems</a:t>
          </a:r>
          <a:r>
            <a:rPr lang="en-US" b="0" dirty="0">
              <a:solidFill>
                <a:schemeClr val="tx1"/>
              </a:solidFill>
              <a:latin typeface="Arial" panose="020B0604020202020204" pitchFamily="34" charset="0"/>
              <a:ea typeface="Arial"/>
              <a:cs typeface="Arial" panose="020B0604020202020204" pitchFamily="34" charset="0"/>
              <a:sym typeface="Arial"/>
            </a:rPr>
            <a:t> </a:t>
          </a:r>
          <a:r>
            <a:rPr lang="en-US" b="0" dirty="0">
              <a:solidFill>
                <a:schemeClr val="tx1"/>
              </a:solidFill>
              <a:latin typeface="Arial" panose="020B0604020202020204" pitchFamily="34" charset="0"/>
              <a:ea typeface="Arial Bold"/>
              <a:cs typeface="Arial" panose="020B0604020202020204" pitchFamily="34" charset="0"/>
              <a:sym typeface="Arial Bold"/>
            </a:rPr>
            <a:t>(ICSs))</a:t>
          </a:r>
          <a:endParaRPr lang="en-GB" b="0" dirty="0">
            <a:solidFill>
              <a:schemeClr val="tx1"/>
            </a:solidFill>
            <a:latin typeface="Arial" panose="020B0604020202020204" pitchFamily="34" charset="0"/>
            <a:cs typeface="Arial" panose="020B0604020202020204" pitchFamily="34" charset="0"/>
          </a:endParaRPr>
        </a:p>
      </dgm:t>
    </dgm:pt>
    <dgm:pt modelId="{B692D44D-3132-4E6E-B470-4FE5F459909D}" type="sibTrans" cxnId="{EE590286-4F64-436F-982C-52CF0DAFA170}">
      <dgm:prSet/>
      <dgm:spPr/>
      <dgm:t>
        <a:bodyPr/>
        <a:lstStyle/>
        <a:p>
          <a:endParaRPr lang="en-GB"/>
        </a:p>
      </dgm:t>
    </dgm:pt>
    <dgm:pt modelId="{9B9BE10B-1FE9-44A8-BF47-D2FB90417D73}" type="parTrans" cxnId="{EE590286-4F64-436F-982C-52CF0DAFA170}">
      <dgm:prSet/>
      <dgm:spPr/>
      <dgm:t>
        <a:bodyPr/>
        <a:lstStyle/>
        <a:p>
          <a:endParaRPr lang="en-GB"/>
        </a:p>
      </dgm:t>
    </dgm:pt>
    <dgm:pt modelId="{937F801E-C292-40F1-8844-CD678CDE84EC}" type="pres">
      <dgm:prSet presAssocID="{D482FCD9-1408-4A73-A786-8E7BE1192529}" presName="linearFlow" presStyleCnt="0">
        <dgm:presLayoutVars>
          <dgm:dir/>
          <dgm:resizeHandles val="exact"/>
        </dgm:presLayoutVars>
      </dgm:prSet>
      <dgm:spPr/>
    </dgm:pt>
    <dgm:pt modelId="{43052167-F6A7-44F1-96AA-02239C44BE62}" type="pres">
      <dgm:prSet presAssocID="{F2BC4B89-0FE8-4023-9693-5B8FEF41ECB7}" presName="composite" presStyleCnt="0"/>
      <dgm:spPr/>
    </dgm:pt>
    <dgm:pt modelId="{AE702937-D8B3-46C4-87A6-F1328AB2FC8D}" type="pres">
      <dgm:prSet presAssocID="{F2BC4B89-0FE8-4023-9693-5B8FEF41ECB7}" presName="imgShp" presStyleLbl="fgImgPlace1" presStyleIdx="0" presStyleCnt="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ycle with people with solid fill"/>
        </a:ext>
      </dgm:extLst>
    </dgm:pt>
    <dgm:pt modelId="{0DFD8757-C693-4016-9DD7-2A120A575820}" type="pres">
      <dgm:prSet presAssocID="{F2BC4B89-0FE8-4023-9693-5B8FEF41ECB7}" presName="txShp" presStyleLbl="node1" presStyleIdx="0" presStyleCnt="4">
        <dgm:presLayoutVars>
          <dgm:bulletEnabled val="1"/>
        </dgm:presLayoutVars>
      </dgm:prSet>
      <dgm:spPr/>
    </dgm:pt>
    <dgm:pt modelId="{493CAD69-0B0E-4C8E-9E97-EF2C17ADE5C9}" type="pres">
      <dgm:prSet presAssocID="{B692D44D-3132-4E6E-B470-4FE5F459909D}" presName="spacing" presStyleCnt="0"/>
      <dgm:spPr/>
    </dgm:pt>
    <dgm:pt modelId="{3AA8F711-AF5F-467B-B0AA-EF035F79E3DF}" type="pres">
      <dgm:prSet presAssocID="{08857786-B067-40DE-BBD0-E2D1713041CE}" presName="composite" presStyleCnt="0"/>
      <dgm:spPr/>
    </dgm:pt>
    <dgm:pt modelId="{22210B79-4020-4470-AAA0-364CE80061FA}" type="pres">
      <dgm:prSet presAssocID="{08857786-B067-40DE-BBD0-E2D1713041CE}" presName="imgShp" presStyleLbl="fgImgPlace1" presStyleIdx="1" presStyleCnt="4"/>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oup of people with solid fill"/>
        </a:ext>
      </dgm:extLst>
    </dgm:pt>
    <dgm:pt modelId="{7159FB6A-1D44-40B0-A599-EDA76A7AFD19}" type="pres">
      <dgm:prSet presAssocID="{08857786-B067-40DE-BBD0-E2D1713041CE}" presName="txShp" presStyleLbl="node1" presStyleIdx="1" presStyleCnt="4">
        <dgm:presLayoutVars>
          <dgm:bulletEnabled val="1"/>
        </dgm:presLayoutVars>
      </dgm:prSet>
      <dgm:spPr/>
    </dgm:pt>
    <dgm:pt modelId="{5BEB8911-0AB4-4BEC-BA5C-1C27677B6831}" type="pres">
      <dgm:prSet presAssocID="{EB47F15D-4961-4075-80BA-24012E903C9B}" presName="spacing" presStyleCnt="0"/>
      <dgm:spPr/>
    </dgm:pt>
    <dgm:pt modelId="{A12A3F76-3BBE-4600-BB20-68EEE93BF294}" type="pres">
      <dgm:prSet presAssocID="{301BFB69-5E3C-4795-B7F1-DFFE2AA1BC05}" presName="composite" presStyleCnt="0"/>
      <dgm:spPr/>
    </dgm:pt>
    <dgm:pt modelId="{66A3D8F8-2E63-4308-8913-69918AADF032}" type="pres">
      <dgm:prSet presAssocID="{301BFB69-5E3C-4795-B7F1-DFFE2AA1BC05}" presName="imgShp" presStyleLbl="fgImgPlace1" presStyleIdx="2" presStyleCnt="4"/>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Adhesive Bandage with solid fill"/>
        </a:ext>
      </dgm:extLst>
    </dgm:pt>
    <dgm:pt modelId="{46C03444-DC03-415B-A10F-5559FB2DF190}" type="pres">
      <dgm:prSet presAssocID="{301BFB69-5E3C-4795-B7F1-DFFE2AA1BC05}" presName="txShp" presStyleLbl="node1" presStyleIdx="2" presStyleCnt="4">
        <dgm:presLayoutVars>
          <dgm:bulletEnabled val="1"/>
        </dgm:presLayoutVars>
      </dgm:prSet>
      <dgm:spPr/>
    </dgm:pt>
    <dgm:pt modelId="{89736D7F-1B9D-438B-A341-49FB43299984}" type="pres">
      <dgm:prSet presAssocID="{B7A3543A-BFBE-4848-A97A-6B5E24B8EB16}" presName="spacing" presStyleCnt="0"/>
      <dgm:spPr/>
    </dgm:pt>
    <dgm:pt modelId="{02048E26-38A8-406C-BDC8-A65A945FE8E9}" type="pres">
      <dgm:prSet presAssocID="{61173633-2875-4892-A2C4-B3BE5876AC94}" presName="composite" presStyleCnt="0"/>
      <dgm:spPr/>
    </dgm:pt>
    <dgm:pt modelId="{3B39568B-B555-46CF-A57C-5E366DD79A4F}" type="pres">
      <dgm:prSet presAssocID="{61173633-2875-4892-A2C4-B3BE5876AC94}" presName="imgShp" presStyleLbl="fgImgPlace1" presStyleIdx="3" presStyleCnt="4"/>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Internet with solid fill"/>
        </a:ext>
      </dgm:extLst>
    </dgm:pt>
    <dgm:pt modelId="{99532679-EA44-4B30-996F-05E0B4718535}" type="pres">
      <dgm:prSet presAssocID="{61173633-2875-4892-A2C4-B3BE5876AC94}" presName="txShp" presStyleLbl="node1" presStyleIdx="3" presStyleCnt="4">
        <dgm:presLayoutVars>
          <dgm:bulletEnabled val="1"/>
        </dgm:presLayoutVars>
      </dgm:prSet>
      <dgm:spPr/>
    </dgm:pt>
  </dgm:ptLst>
  <dgm:cxnLst>
    <dgm:cxn modelId="{2B16FA1C-9FAB-4EA7-AC42-DA810666B468}" type="presOf" srcId="{F2BC4B89-0FE8-4023-9693-5B8FEF41ECB7}" destId="{0DFD8757-C693-4016-9DD7-2A120A575820}" srcOrd="0" destOrd="0" presId="urn:microsoft.com/office/officeart/2005/8/layout/vList3"/>
    <dgm:cxn modelId="{A1657836-8CAB-4B08-88AE-268176639331}" type="presOf" srcId="{301BFB69-5E3C-4795-B7F1-DFFE2AA1BC05}" destId="{46C03444-DC03-415B-A10F-5559FB2DF190}" srcOrd="0" destOrd="0" presId="urn:microsoft.com/office/officeart/2005/8/layout/vList3"/>
    <dgm:cxn modelId="{ED06154A-F2A1-463F-B448-78EDBBC01623}" srcId="{D482FCD9-1408-4A73-A786-8E7BE1192529}" destId="{08857786-B067-40DE-BBD0-E2D1713041CE}" srcOrd="1" destOrd="0" parTransId="{014255C7-813F-4BDE-8ED7-E3D13F2FC208}" sibTransId="{EB47F15D-4961-4075-80BA-24012E903C9B}"/>
    <dgm:cxn modelId="{C1B03E4F-C6CE-4B01-9086-3998FCC9E460}" type="presOf" srcId="{08857786-B067-40DE-BBD0-E2D1713041CE}" destId="{7159FB6A-1D44-40B0-A599-EDA76A7AFD19}" srcOrd="0" destOrd="0" presId="urn:microsoft.com/office/officeart/2005/8/layout/vList3"/>
    <dgm:cxn modelId="{9975167A-56EB-412B-828B-696FE8B0B491}" srcId="{D482FCD9-1408-4A73-A786-8E7BE1192529}" destId="{61173633-2875-4892-A2C4-B3BE5876AC94}" srcOrd="3" destOrd="0" parTransId="{47E04A40-9E9E-4F8B-BC91-E5543742234F}" sibTransId="{13E14A21-28E8-45AA-9129-3A56ECE5D684}"/>
    <dgm:cxn modelId="{EE590286-4F64-436F-982C-52CF0DAFA170}" srcId="{D482FCD9-1408-4A73-A786-8E7BE1192529}" destId="{F2BC4B89-0FE8-4023-9693-5B8FEF41ECB7}" srcOrd="0" destOrd="0" parTransId="{9B9BE10B-1FE9-44A8-BF47-D2FB90417D73}" sibTransId="{B692D44D-3132-4E6E-B470-4FE5F459909D}"/>
    <dgm:cxn modelId="{1CC54C8F-D56D-4FB5-8D39-506BCD2DA696}" srcId="{D482FCD9-1408-4A73-A786-8E7BE1192529}" destId="{301BFB69-5E3C-4795-B7F1-DFFE2AA1BC05}" srcOrd="2" destOrd="0" parTransId="{F4251C89-B20C-41E5-A690-EB0F124158EB}" sibTransId="{B7A3543A-BFBE-4848-A97A-6B5E24B8EB16}"/>
    <dgm:cxn modelId="{2883F6B4-3E97-41B6-88CF-5A469E0AE6E1}" type="presOf" srcId="{61173633-2875-4892-A2C4-B3BE5876AC94}" destId="{99532679-EA44-4B30-996F-05E0B4718535}" srcOrd="0" destOrd="0" presId="urn:microsoft.com/office/officeart/2005/8/layout/vList3"/>
    <dgm:cxn modelId="{17F747F5-B3A7-47EE-9B6C-4C877F0EFFE4}" type="presOf" srcId="{D482FCD9-1408-4A73-A786-8E7BE1192529}" destId="{937F801E-C292-40F1-8844-CD678CDE84EC}" srcOrd="0" destOrd="0" presId="urn:microsoft.com/office/officeart/2005/8/layout/vList3"/>
    <dgm:cxn modelId="{F4E8A967-7B21-47FF-9BC8-D9966493E021}" type="presParOf" srcId="{937F801E-C292-40F1-8844-CD678CDE84EC}" destId="{43052167-F6A7-44F1-96AA-02239C44BE62}" srcOrd="0" destOrd="0" presId="urn:microsoft.com/office/officeart/2005/8/layout/vList3"/>
    <dgm:cxn modelId="{34403879-E197-4B59-B603-137DA12B08E7}" type="presParOf" srcId="{43052167-F6A7-44F1-96AA-02239C44BE62}" destId="{AE702937-D8B3-46C4-87A6-F1328AB2FC8D}" srcOrd="0" destOrd="0" presId="urn:microsoft.com/office/officeart/2005/8/layout/vList3"/>
    <dgm:cxn modelId="{B7719753-E7F5-473E-B4B7-A35E7A5854A8}" type="presParOf" srcId="{43052167-F6A7-44F1-96AA-02239C44BE62}" destId="{0DFD8757-C693-4016-9DD7-2A120A575820}" srcOrd="1" destOrd="0" presId="urn:microsoft.com/office/officeart/2005/8/layout/vList3"/>
    <dgm:cxn modelId="{BD4BBAE8-FE9A-4CA8-8AE4-18B0B6E2F990}" type="presParOf" srcId="{937F801E-C292-40F1-8844-CD678CDE84EC}" destId="{493CAD69-0B0E-4C8E-9E97-EF2C17ADE5C9}" srcOrd="1" destOrd="0" presId="urn:microsoft.com/office/officeart/2005/8/layout/vList3"/>
    <dgm:cxn modelId="{7D0F22EC-41E5-4B1B-A087-087F8AF60B62}" type="presParOf" srcId="{937F801E-C292-40F1-8844-CD678CDE84EC}" destId="{3AA8F711-AF5F-467B-B0AA-EF035F79E3DF}" srcOrd="2" destOrd="0" presId="urn:microsoft.com/office/officeart/2005/8/layout/vList3"/>
    <dgm:cxn modelId="{CD3E3299-38E1-49A5-A321-BFA3051C52F4}" type="presParOf" srcId="{3AA8F711-AF5F-467B-B0AA-EF035F79E3DF}" destId="{22210B79-4020-4470-AAA0-364CE80061FA}" srcOrd="0" destOrd="0" presId="urn:microsoft.com/office/officeart/2005/8/layout/vList3"/>
    <dgm:cxn modelId="{A685B5E0-3453-46CF-9562-A8D9CB9D1C6E}" type="presParOf" srcId="{3AA8F711-AF5F-467B-B0AA-EF035F79E3DF}" destId="{7159FB6A-1D44-40B0-A599-EDA76A7AFD19}" srcOrd="1" destOrd="0" presId="urn:microsoft.com/office/officeart/2005/8/layout/vList3"/>
    <dgm:cxn modelId="{0247E88F-217C-4FFA-8B53-FF7D79FFF42E}" type="presParOf" srcId="{937F801E-C292-40F1-8844-CD678CDE84EC}" destId="{5BEB8911-0AB4-4BEC-BA5C-1C27677B6831}" srcOrd="3" destOrd="0" presId="urn:microsoft.com/office/officeart/2005/8/layout/vList3"/>
    <dgm:cxn modelId="{13767CD9-E630-46F0-908A-9C73CA8B3137}" type="presParOf" srcId="{937F801E-C292-40F1-8844-CD678CDE84EC}" destId="{A12A3F76-3BBE-4600-BB20-68EEE93BF294}" srcOrd="4" destOrd="0" presId="urn:microsoft.com/office/officeart/2005/8/layout/vList3"/>
    <dgm:cxn modelId="{1ADDE7FB-27A8-47CE-B434-D1D6828C1F5E}" type="presParOf" srcId="{A12A3F76-3BBE-4600-BB20-68EEE93BF294}" destId="{66A3D8F8-2E63-4308-8913-69918AADF032}" srcOrd="0" destOrd="0" presId="urn:microsoft.com/office/officeart/2005/8/layout/vList3"/>
    <dgm:cxn modelId="{99D07B32-721D-4938-AF05-146E649573EF}" type="presParOf" srcId="{A12A3F76-3BBE-4600-BB20-68EEE93BF294}" destId="{46C03444-DC03-415B-A10F-5559FB2DF190}" srcOrd="1" destOrd="0" presId="urn:microsoft.com/office/officeart/2005/8/layout/vList3"/>
    <dgm:cxn modelId="{528791B1-CD39-42E3-A659-26823F788825}" type="presParOf" srcId="{937F801E-C292-40F1-8844-CD678CDE84EC}" destId="{89736D7F-1B9D-438B-A341-49FB43299984}" srcOrd="5" destOrd="0" presId="urn:microsoft.com/office/officeart/2005/8/layout/vList3"/>
    <dgm:cxn modelId="{6E2D3F92-6BBA-46F9-9955-6993FEE6E933}" type="presParOf" srcId="{937F801E-C292-40F1-8844-CD678CDE84EC}" destId="{02048E26-38A8-406C-BDC8-A65A945FE8E9}" srcOrd="6" destOrd="0" presId="urn:microsoft.com/office/officeart/2005/8/layout/vList3"/>
    <dgm:cxn modelId="{E42B51BA-CDBA-4240-AF42-F02C375ACFD8}" type="presParOf" srcId="{02048E26-38A8-406C-BDC8-A65A945FE8E9}" destId="{3B39568B-B555-46CF-A57C-5E366DD79A4F}" srcOrd="0" destOrd="0" presId="urn:microsoft.com/office/officeart/2005/8/layout/vList3"/>
    <dgm:cxn modelId="{7E0317B5-75F7-4C20-B157-F342EE88AC91}" type="presParOf" srcId="{02048E26-38A8-406C-BDC8-A65A945FE8E9}" destId="{99532679-EA44-4B30-996F-05E0B4718535}" srcOrd="1" destOrd="0" presId="urn:microsoft.com/office/officeart/2005/8/layout/vLis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D8757-C693-4016-9DD7-2A120A575820}">
      <dsp:nvSpPr>
        <dsp:cNvPr id="0" name=""/>
        <dsp:cNvSpPr/>
      </dsp:nvSpPr>
      <dsp:spPr>
        <a:xfrm rot="10800000">
          <a:off x="1572998" y="396"/>
          <a:ext cx="5624996" cy="624702"/>
        </a:xfrm>
        <a:prstGeom prst="homePlate">
          <a:avLst/>
        </a:prstGeom>
        <a:solidFill>
          <a:schemeClr val="accent4">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476"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0" kern="1200" dirty="0">
              <a:solidFill>
                <a:schemeClr val="tx1"/>
              </a:solidFill>
              <a:latin typeface="Arial" panose="020B0604020202020204" pitchFamily="34" charset="0"/>
              <a:ea typeface="Arial Bold"/>
              <a:cs typeface="Arial" panose="020B0604020202020204" pitchFamily="34" charset="0"/>
              <a:sym typeface="Arial Bold"/>
            </a:rPr>
            <a:t>Integrated Care Systems</a:t>
          </a:r>
          <a:r>
            <a:rPr lang="en-US" sz="2700" b="0" kern="1200" dirty="0">
              <a:solidFill>
                <a:schemeClr val="tx1"/>
              </a:solidFill>
              <a:latin typeface="Arial" panose="020B0604020202020204" pitchFamily="34" charset="0"/>
              <a:ea typeface="Arial"/>
              <a:cs typeface="Arial" panose="020B0604020202020204" pitchFamily="34" charset="0"/>
              <a:sym typeface="Arial"/>
            </a:rPr>
            <a:t> </a:t>
          </a:r>
          <a:r>
            <a:rPr lang="en-US" sz="2700" b="0" kern="1200" dirty="0">
              <a:solidFill>
                <a:schemeClr val="tx1"/>
              </a:solidFill>
              <a:latin typeface="Arial" panose="020B0604020202020204" pitchFamily="34" charset="0"/>
              <a:ea typeface="Arial Bold"/>
              <a:cs typeface="Arial" panose="020B0604020202020204" pitchFamily="34" charset="0"/>
              <a:sym typeface="Arial Bold"/>
            </a:rPr>
            <a:t>(ICSs))</a:t>
          </a:r>
          <a:endParaRPr lang="en-GB" sz="2700" b="0" kern="1200" dirty="0">
            <a:solidFill>
              <a:schemeClr val="tx1"/>
            </a:solidFill>
            <a:latin typeface="Arial" panose="020B0604020202020204" pitchFamily="34" charset="0"/>
            <a:cs typeface="Arial" panose="020B0604020202020204" pitchFamily="34" charset="0"/>
          </a:endParaRPr>
        </a:p>
      </dsp:txBody>
      <dsp:txXfrm rot="10800000">
        <a:off x="1729173" y="396"/>
        <a:ext cx="5468821" cy="624702"/>
      </dsp:txXfrm>
    </dsp:sp>
    <dsp:sp modelId="{AE702937-D8B3-46C4-87A6-F1328AB2FC8D}">
      <dsp:nvSpPr>
        <dsp:cNvPr id="0" name=""/>
        <dsp:cNvSpPr/>
      </dsp:nvSpPr>
      <dsp:spPr>
        <a:xfrm>
          <a:off x="1260646" y="396"/>
          <a:ext cx="624702" cy="624702"/>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59FB6A-1D44-40B0-A599-EDA76A7AFD19}">
      <dsp:nvSpPr>
        <dsp:cNvPr id="0" name=""/>
        <dsp:cNvSpPr/>
      </dsp:nvSpPr>
      <dsp:spPr>
        <a:xfrm rot="10800000">
          <a:off x="1572998" y="790155"/>
          <a:ext cx="5624996" cy="624702"/>
        </a:xfrm>
        <a:prstGeom prst="homePlate">
          <a:avLst/>
        </a:prstGeom>
        <a:solidFill>
          <a:schemeClr val="accent4">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476" tIns="102870" rIns="192024" bIns="102870" numCol="1" spcCol="1270" anchor="ctr" anchorCtr="0">
          <a:noAutofit/>
        </a:bodyPr>
        <a:lstStyle/>
        <a:p>
          <a:pPr marL="0" lvl="0" indent="0" algn="ctr" defTabSz="1200150">
            <a:lnSpc>
              <a:spcPct val="90000"/>
            </a:lnSpc>
            <a:spcBef>
              <a:spcPct val="0"/>
            </a:spcBef>
            <a:spcAft>
              <a:spcPct val="35000"/>
            </a:spcAft>
            <a:buFont typeface="Arial" panose="020B0604020202020204" pitchFamily="34" charset="0"/>
            <a:buNone/>
          </a:pPr>
          <a:r>
            <a:rPr lang="en-US" sz="2700" b="0" kern="1200" dirty="0">
              <a:solidFill>
                <a:schemeClr val="tx1"/>
              </a:solidFill>
              <a:latin typeface="Arial" panose="020B0604020202020204" pitchFamily="34" charset="0"/>
              <a:ea typeface="Arial Bold"/>
              <a:cs typeface="Arial" panose="020B0604020202020204" pitchFamily="34" charset="0"/>
              <a:sym typeface="Arial Bold"/>
            </a:rPr>
            <a:t>Social Prescribing</a:t>
          </a:r>
          <a:endParaRPr lang="en-GB" sz="2700" b="0" kern="1200" dirty="0">
            <a:solidFill>
              <a:schemeClr val="tx1"/>
            </a:solidFill>
            <a:latin typeface="Arial" panose="020B0604020202020204" pitchFamily="34" charset="0"/>
            <a:cs typeface="Arial" panose="020B0604020202020204" pitchFamily="34" charset="0"/>
          </a:endParaRPr>
        </a:p>
      </dsp:txBody>
      <dsp:txXfrm rot="10800000">
        <a:off x="1729173" y="790155"/>
        <a:ext cx="5468821" cy="624702"/>
      </dsp:txXfrm>
    </dsp:sp>
    <dsp:sp modelId="{22210B79-4020-4470-AAA0-364CE80061FA}">
      <dsp:nvSpPr>
        <dsp:cNvPr id="0" name=""/>
        <dsp:cNvSpPr/>
      </dsp:nvSpPr>
      <dsp:spPr>
        <a:xfrm>
          <a:off x="1260646" y="790155"/>
          <a:ext cx="624702" cy="624702"/>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C03444-DC03-415B-A10F-5559FB2DF190}">
      <dsp:nvSpPr>
        <dsp:cNvPr id="0" name=""/>
        <dsp:cNvSpPr/>
      </dsp:nvSpPr>
      <dsp:spPr>
        <a:xfrm rot="10800000">
          <a:off x="1572998" y="1579914"/>
          <a:ext cx="5624996" cy="624702"/>
        </a:xfrm>
        <a:prstGeom prst="homePlate">
          <a:avLst/>
        </a:prstGeom>
        <a:solidFill>
          <a:schemeClr val="accent4">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476"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0" kern="1200" dirty="0" err="1">
              <a:solidFill>
                <a:schemeClr val="tx1"/>
              </a:solidFill>
              <a:latin typeface="Arial" panose="020B0604020202020204" pitchFamily="34" charset="0"/>
              <a:ea typeface="Arial Bold"/>
              <a:cs typeface="Arial" panose="020B0604020202020204" pitchFamily="34" charset="0"/>
              <a:sym typeface="Arial Bold"/>
            </a:rPr>
            <a:t>Reablement</a:t>
          </a:r>
          <a:r>
            <a:rPr lang="en-US" sz="2700" b="0" kern="1200" dirty="0">
              <a:solidFill>
                <a:schemeClr val="tx1"/>
              </a:solidFill>
              <a:latin typeface="Arial" panose="020B0604020202020204" pitchFamily="34" charset="0"/>
              <a:ea typeface="Arial Bold"/>
              <a:cs typeface="Arial" panose="020B0604020202020204" pitchFamily="34" charset="0"/>
              <a:sym typeface="Arial Bold"/>
            </a:rPr>
            <a:t> Services</a:t>
          </a:r>
          <a:endParaRPr lang="en-GB" sz="2700" b="0" kern="1200" dirty="0">
            <a:solidFill>
              <a:schemeClr val="tx1"/>
            </a:solidFill>
            <a:latin typeface="Arial" panose="020B0604020202020204" pitchFamily="34" charset="0"/>
            <a:cs typeface="Arial" panose="020B0604020202020204" pitchFamily="34" charset="0"/>
          </a:endParaRPr>
        </a:p>
      </dsp:txBody>
      <dsp:txXfrm rot="10800000">
        <a:off x="1729173" y="1579914"/>
        <a:ext cx="5468821" cy="624702"/>
      </dsp:txXfrm>
    </dsp:sp>
    <dsp:sp modelId="{66A3D8F8-2E63-4308-8913-69918AADF032}">
      <dsp:nvSpPr>
        <dsp:cNvPr id="0" name=""/>
        <dsp:cNvSpPr/>
      </dsp:nvSpPr>
      <dsp:spPr>
        <a:xfrm>
          <a:off x="1260646" y="1579914"/>
          <a:ext cx="624702" cy="624702"/>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9532679-EA44-4B30-996F-05E0B4718535}">
      <dsp:nvSpPr>
        <dsp:cNvPr id="0" name=""/>
        <dsp:cNvSpPr/>
      </dsp:nvSpPr>
      <dsp:spPr>
        <a:xfrm rot="10800000">
          <a:off x="1572998" y="2369672"/>
          <a:ext cx="5624996" cy="624702"/>
        </a:xfrm>
        <a:prstGeom prst="homePlate">
          <a:avLst/>
        </a:prstGeom>
        <a:solidFill>
          <a:schemeClr val="accent4">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5476"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0" kern="1200" dirty="0">
              <a:solidFill>
                <a:schemeClr val="tx1"/>
              </a:solidFill>
              <a:latin typeface="Arial" panose="020B0604020202020204" pitchFamily="34" charset="0"/>
              <a:cs typeface="Arial" panose="020B0604020202020204" pitchFamily="34" charset="0"/>
              <a:sym typeface="Arial Bold"/>
            </a:rPr>
            <a:t>Assistive Technology</a:t>
          </a:r>
          <a:r>
            <a:rPr lang="en-US" sz="2700" b="0" kern="1200" dirty="0">
              <a:solidFill>
                <a:schemeClr val="tx1"/>
              </a:solidFill>
              <a:latin typeface="Arial" panose="020B0604020202020204" pitchFamily="34" charset="0"/>
              <a:cs typeface="Arial" panose="020B0604020202020204" pitchFamily="34" charset="0"/>
              <a:sym typeface="Arial"/>
            </a:rPr>
            <a:t> </a:t>
          </a:r>
          <a:endParaRPr lang="en-GB" sz="2700" b="0" kern="1200" dirty="0">
            <a:solidFill>
              <a:schemeClr val="tx1"/>
            </a:solidFill>
            <a:latin typeface="Arial" panose="020B0604020202020204" pitchFamily="34" charset="0"/>
            <a:cs typeface="Arial" panose="020B0604020202020204" pitchFamily="34" charset="0"/>
          </a:endParaRPr>
        </a:p>
      </dsp:txBody>
      <dsp:txXfrm rot="10800000">
        <a:off x="1729173" y="2369672"/>
        <a:ext cx="5468821" cy="624702"/>
      </dsp:txXfrm>
    </dsp:sp>
    <dsp:sp modelId="{3B39568B-B555-46CF-A57C-5E366DD79A4F}">
      <dsp:nvSpPr>
        <dsp:cNvPr id="0" name=""/>
        <dsp:cNvSpPr/>
      </dsp:nvSpPr>
      <dsp:spPr>
        <a:xfrm>
          <a:off x="1260646" y="2369672"/>
          <a:ext cx="624702" cy="624702"/>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0D54D-93F4-4695-9C76-C6548629498F}" type="datetimeFigureOut">
              <a:rPr lang="en-GB" smtClean="0"/>
              <a:t>17/07/2026</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743C58-D589-4A5C-98D7-1ABCD81631A0}" type="slidenum">
              <a:rPr lang="en-GB" smtClean="0"/>
              <a:t>‹#›</a:t>
            </a:fld>
            <a:endParaRPr lang="en-GB"/>
          </a:p>
        </p:txBody>
      </p:sp>
    </p:spTree>
    <p:extLst>
      <p:ext uri="{BB962C8B-B14F-4D97-AF65-F5344CB8AC3E}">
        <p14:creationId xmlns:p14="http://schemas.microsoft.com/office/powerpoint/2010/main" val="2089104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743C58-D589-4A5C-98D7-1ABCD81631A0}" type="slidenum">
              <a:rPr lang="en-GB" smtClean="0"/>
              <a:t>2</a:t>
            </a:fld>
            <a:endParaRPr lang="en-GB"/>
          </a:p>
        </p:txBody>
      </p:sp>
    </p:spTree>
    <p:extLst>
      <p:ext uri="{BB962C8B-B14F-4D97-AF65-F5344CB8AC3E}">
        <p14:creationId xmlns:p14="http://schemas.microsoft.com/office/powerpoint/2010/main" val="1923599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743C58-D589-4A5C-98D7-1ABCD81631A0}" type="slidenum">
              <a:rPr lang="en-GB" smtClean="0"/>
              <a:t>3</a:t>
            </a:fld>
            <a:endParaRPr lang="en-GB"/>
          </a:p>
        </p:txBody>
      </p:sp>
    </p:spTree>
    <p:extLst>
      <p:ext uri="{BB962C8B-B14F-4D97-AF65-F5344CB8AC3E}">
        <p14:creationId xmlns:p14="http://schemas.microsoft.com/office/powerpoint/2010/main" val="4005200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diagramDrawing" Target="../diagrams/drawing1.xml"/><Relationship Id="rId3" Type="http://schemas.openxmlformats.org/officeDocument/2006/relationships/image" Target="../media/image2.svg"/><Relationship Id="rId7" Type="http://schemas.openxmlformats.org/officeDocument/2006/relationships/image" Target="../media/image6.jpeg"/><Relationship Id="rId12"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diagramQuickStyle" Target="../diagrams/quickStyle1.xml"/><Relationship Id="rId5" Type="http://schemas.openxmlformats.org/officeDocument/2006/relationships/image" Target="../media/image4.svg"/><Relationship Id="rId10" Type="http://schemas.openxmlformats.org/officeDocument/2006/relationships/diagramLayout" Target="../diagrams/layout1.xml"/><Relationship Id="rId4" Type="http://schemas.openxmlformats.org/officeDocument/2006/relationships/image" Target="../media/image3.svg"/><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ukpga/2010/15" TargetMode="External"/><Relationship Id="rId2" Type="http://schemas.openxmlformats.org/officeDocument/2006/relationships/hyperlink" Target="https://www.scie.org.uk/app/uploads/2024/09/Reablement-full-resource.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74100" cy="15113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4669" y="706159"/>
            <a:ext cx="11522400" cy="13691056"/>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036062" y="7351262"/>
            <a:ext cx="5771007" cy="7052733"/>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5110" y="1373513"/>
            <a:ext cx="19117921" cy="12358110"/>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FA71A97-4380-82D2-9026-6BD7DBA4FD53}"/>
              </a:ext>
            </a:extLst>
          </p:cNvPr>
          <p:cNvSpPr txBox="1"/>
          <p:nvPr/>
        </p:nvSpPr>
        <p:spPr>
          <a:xfrm>
            <a:off x="1390650" y="5880100"/>
            <a:ext cx="17983200" cy="722780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700" b="1" dirty="0">
                <a:latin typeface="Arial" panose="020B0604020202020204" pitchFamily="34" charset="0"/>
                <a:ea typeface="+mj-ea"/>
                <a:cs typeface="Arial" panose="020B0604020202020204" pitchFamily="34" charset="0"/>
              </a:rPr>
              <a:t>Student name</a:t>
            </a:r>
            <a:r>
              <a:rPr lang="en-US" sz="5700" dirty="0">
                <a:latin typeface="Arial" panose="020B0604020202020204" pitchFamily="34" charset="0"/>
                <a:ea typeface="+mj-ea"/>
                <a:cs typeface="Arial" panose="020B0604020202020204" pitchFamily="34" charset="0"/>
              </a:rPr>
              <a:t>: Ana Ferraz </a:t>
            </a:r>
          </a:p>
          <a:p>
            <a:pPr>
              <a:lnSpc>
                <a:spcPct val="90000"/>
              </a:lnSpc>
              <a:spcBef>
                <a:spcPct val="0"/>
              </a:spcBef>
              <a:spcAft>
                <a:spcPts val="600"/>
              </a:spcAft>
            </a:pPr>
            <a:r>
              <a:rPr lang="en-US" sz="5700" b="1" dirty="0">
                <a:latin typeface="Arial" panose="020B0604020202020204" pitchFamily="34" charset="0"/>
                <a:ea typeface="+mj-ea"/>
                <a:cs typeface="Arial" panose="020B0604020202020204" pitchFamily="34" charset="0"/>
              </a:rPr>
              <a:t>Student ID</a:t>
            </a:r>
            <a:r>
              <a:rPr lang="en-US" sz="5700" dirty="0">
                <a:latin typeface="Arial" panose="020B0604020202020204" pitchFamily="34" charset="0"/>
                <a:ea typeface="+mj-ea"/>
                <a:cs typeface="Arial" panose="020B0604020202020204" pitchFamily="34" charset="0"/>
              </a:rPr>
              <a:t>: 2321715</a:t>
            </a:r>
          </a:p>
          <a:p>
            <a:pPr>
              <a:lnSpc>
                <a:spcPct val="90000"/>
              </a:lnSpc>
              <a:spcBef>
                <a:spcPct val="0"/>
              </a:spcBef>
              <a:spcAft>
                <a:spcPts val="600"/>
              </a:spcAft>
            </a:pPr>
            <a:r>
              <a:rPr lang="en-US" sz="5700" dirty="0">
                <a:latin typeface="Arial" panose="020B0604020202020204" pitchFamily="34" charset="0"/>
                <a:ea typeface="+mj-ea"/>
                <a:cs typeface="Arial" panose="020B0604020202020204" pitchFamily="34" charset="0"/>
              </a:rPr>
              <a:t> </a:t>
            </a:r>
          </a:p>
          <a:p>
            <a:pPr>
              <a:lnSpc>
                <a:spcPct val="90000"/>
              </a:lnSpc>
              <a:spcBef>
                <a:spcPct val="0"/>
              </a:spcBef>
              <a:spcAft>
                <a:spcPts val="600"/>
              </a:spcAft>
            </a:pPr>
            <a:r>
              <a:rPr lang="en-US" sz="5700" b="1" dirty="0">
                <a:latin typeface="Arial" panose="020B0604020202020204" pitchFamily="34" charset="0"/>
                <a:ea typeface="+mj-ea"/>
                <a:cs typeface="Arial" panose="020B0604020202020204" pitchFamily="34" charset="0"/>
              </a:rPr>
              <a:t>Module name</a:t>
            </a:r>
            <a:r>
              <a:rPr lang="en-US" sz="5700" dirty="0">
                <a:latin typeface="Arial" panose="020B0604020202020204" pitchFamily="34" charset="0"/>
                <a:ea typeface="+mj-ea"/>
                <a:cs typeface="Arial" panose="020B0604020202020204" pitchFamily="34" charset="0"/>
              </a:rPr>
              <a:t>: Empowering the Older Person</a:t>
            </a:r>
          </a:p>
          <a:p>
            <a:pPr>
              <a:lnSpc>
                <a:spcPct val="90000"/>
              </a:lnSpc>
              <a:spcBef>
                <a:spcPct val="0"/>
              </a:spcBef>
              <a:spcAft>
                <a:spcPts val="600"/>
              </a:spcAft>
            </a:pPr>
            <a:r>
              <a:rPr lang="en-US" sz="5700" b="1" dirty="0">
                <a:latin typeface="Arial" panose="020B0604020202020204" pitchFamily="34" charset="0"/>
                <a:ea typeface="+mj-ea"/>
                <a:cs typeface="Arial" panose="020B0604020202020204" pitchFamily="34" charset="0"/>
              </a:rPr>
              <a:t>Module code</a:t>
            </a:r>
            <a:r>
              <a:rPr lang="en-US" sz="5700" dirty="0">
                <a:latin typeface="Arial" panose="020B0604020202020204" pitchFamily="34" charset="0"/>
                <a:ea typeface="+mj-ea"/>
                <a:cs typeface="Arial" panose="020B0604020202020204" pitchFamily="34" charset="0"/>
              </a:rPr>
              <a:t>: BMHP6027</a:t>
            </a:r>
          </a:p>
          <a:p>
            <a:pPr>
              <a:lnSpc>
                <a:spcPct val="90000"/>
              </a:lnSpc>
              <a:spcBef>
                <a:spcPct val="0"/>
              </a:spcBef>
              <a:spcAft>
                <a:spcPts val="600"/>
              </a:spcAft>
            </a:pPr>
            <a:r>
              <a:rPr lang="en-US" sz="5700" b="1" dirty="0">
                <a:latin typeface="Arial" panose="020B0604020202020204" pitchFamily="34" charset="0"/>
                <a:ea typeface="+mj-ea"/>
                <a:cs typeface="Arial" panose="020B0604020202020204" pitchFamily="34" charset="0"/>
              </a:rPr>
              <a:t>Lecturer’s name</a:t>
            </a:r>
            <a:r>
              <a:rPr lang="en-US" sz="5700" dirty="0">
                <a:latin typeface="Arial" panose="020B0604020202020204" pitchFamily="34" charset="0"/>
                <a:ea typeface="+mj-ea"/>
                <a:cs typeface="Arial" panose="020B0604020202020204" pitchFamily="34" charset="0"/>
              </a:rPr>
              <a:t>: Laila Surani</a:t>
            </a:r>
          </a:p>
          <a:p>
            <a:pPr>
              <a:lnSpc>
                <a:spcPct val="90000"/>
              </a:lnSpc>
              <a:spcBef>
                <a:spcPct val="0"/>
              </a:spcBef>
              <a:spcAft>
                <a:spcPts val="600"/>
              </a:spcAft>
            </a:pPr>
            <a:endParaRPr lang="en-US" sz="5700" dirty="0">
              <a:latin typeface="+mj-lt"/>
              <a:ea typeface="+mj-ea"/>
              <a:cs typeface="+mj-cs"/>
            </a:endParaRPr>
          </a:p>
        </p:txBody>
      </p:sp>
      <p:pic>
        <p:nvPicPr>
          <p:cNvPr id="1026" name="Picture 1" descr="Discover University of Wales Trinity Saint David">
            <a:extLst>
              <a:ext uri="{FF2B5EF4-FFF2-40B4-BE49-F238E27FC236}">
                <a16:creationId xmlns:a16="http://schemas.microsoft.com/office/drawing/2014/main" id="{1932CDAB-46F9-F978-6033-7BB4C3953669}"/>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12058650" y="2342038"/>
            <a:ext cx="6153714" cy="246148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337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314070" y="978050"/>
            <a:ext cx="21711083" cy="14400856"/>
            <a:chOff x="-132448" y="0"/>
            <a:chExt cx="17413988" cy="12215319"/>
          </a:xfrm>
        </p:grpSpPr>
        <p:sp>
          <p:nvSpPr>
            <p:cNvPr id="5" name="Freeform 5"/>
            <p:cNvSpPr/>
            <p:nvPr/>
          </p:nvSpPr>
          <p:spPr>
            <a:xfrm>
              <a:off x="-132448" y="0"/>
              <a:ext cx="17413988" cy="12215319"/>
            </a:xfrm>
            <a:custGeom>
              <a:avLst/>
              <a:gdLst/>
              <a:ahLst/>
              <a:cxnLst/>
              <a:rect l="l" t="t" r="r" b="b"/>
              <a:pathLst>
                <a:path w="17165216" h="12167174">
                  <a:moveTo>
                    <a:pt x="0" y="0"/>
                  </a:moveTo>
                  <a:lnTo>
                    <a:pt x="17165216" y="0"/>
                  </a:lnTo>
                  <a:lnTo>
                    <a:pt x="17165216" y="12167174"/>
                  </a:lnTo>
                  <a:lnTo>
                    <a:pt x="0" y="12167174"/>
                  </a:lnTo>
                  <a:close/>
                </a:path>
              </a:pathLst>
            </a:custGeom>
            <a:gradFill rotWithShape="1">
              <a:gsLst>
                <a:gs pos="0">
                  <a:srgbClr val="E9E4FA">
                    <a:alpha val="100000"/>
                  </a:srgbClr>
                </a:gs>
                <a:gs pos="100000">
                  <a:srgbClr val="C5A9FF">
                    <a:alpha val="100000"/>
                  </a:srgbClr>
                </a:gs>
              </a:gsLst>
              <a:lin ang="5400000"/>
            </a:gradFill>
            <a:ln cap="sq">
              <a:noFill/>
              <a:prstDash val="solid"/>
              <a:miter/>
            </a:ln>
          </p:spPr>
          <p:txBody>
            <a:bodyPr/>
            <a:lstStyle/>
            <a:p>
              <a:endParaRPr lang="en-GB" dirty="0"/>
            </a:p>
          </p:txBody>
        </p:sp>
        <p:sp>
          <p:nvSpPr>
            <p:cNvPr id="6" name="TextBox 6"/>
            <p:cNvSpPr txBox="1"/>
            <p:nvPr/>
          </p:nvSpPr>
          <p:spPr>
            <a:xfrm>
              <a:off x="0" y="0"/>
              <a:ext cx="17165216" cy="12167173"/>
            </a:xfrm>
            <a:prstGeom prst="rect">
              <a:avLst/>
            </a:prstGeom>
          </p:spPr>
          <p:txBody>
            <a:bodyPr lIns="8399" tIns="8399" rIns="8399" bIns="8399" rtlCol="0" anchor="ctr"/>
            <a:lstStyle/>
            <a:p>
              <a:pPr algn="ctr">
                <a:lnSpc>
                  <a:spcPts val="277"/>
                </a:lnSpc>
              </a:pPr>
              <a:endParaRPr/>
            </a:p>
          </p:txBody>
        </p:sp>
      </p:grpSp>
      <p:grpSp>
        <p:nvGrpSpPr>
          <p:cNvPr id="7" name="Group 7"/>
          <p:cNvGrpSpPr/>
          <p:nvPr/>
        </p:nvGrpSpPr>
        <p:grpSpPr>
          <a:xfrm>
            <a:off x="0" y="25232"/>
            <a:ext cx="21397013" cy="954226"/>
            <a:chOff x="0" y="0"/>
            <a:chExt cx="17413988" cy="1230884"/>
          </a:xfrm>
        </p:grpSpPr>
        <p:sp>
          <p:nvSpPr>
            <p:cNvPr id="8" name="Freeform 8"/>
            <p:cNvSpPr/>
            <p:nvPr/>
          </p:nvSpPr>
          <p:spPr>
            <a:xfrm>
              <a:off x="0" y="0"/>
              <a:ext cx="17413988" cy="1230884"/>
            </a:xfrm>
            <a:custGeom>
              <a:avLst/>
              <a:gdLst/>
              <a:ahLst/>
              <a:cxnLst/>
              <a:rect l="l" t="t" r="r" b="b"/>
              <a:pathLst>
                <a:path w="17413988" h="1230884">
                  <a:moveTo>
                    <a:pt x="0" y="0"/>
                  </a:moveTo>
                  <a:lnTo>
                    <a:pt x="17413988" y="0"/>
                  </a:lnTo>
                  <a:lnTo>
                    <a:pt x="17413988" y="1230884"/>
                  </a:lnTo>
                  <a:lnTo>
                    <a:pt x="0" y="1230884"/>
                  </a:lnTo>
                  <a:close/>
                </a:path>
              </a:pathLst>
            </a:custGeom>
            <a:gradFill rotWithShape="1">
              <a:gsLst>
                <a:gs pos="0">
                  <a:srgbClr val="D2C1F6">
                    <a:alpha val="100000"/>
                  </a:srgbClr>
                </a:gs>
                <a:gs pos="100000">
                  <a:srgbClr val="A882F6">
                    <a:alpha val="100000"/>
                  </a:srgbClr>
                </a:gs>
              </a:gsLst>
              <a:lin ang="5400000"/>
            </a:gradFill>
            <a:ln cap="sq">
              <a:noFill/>
              <a:prstDash val="solid"/>
              <a:miter/>
            </a:ln>
          </p:spPr>
          <p:txBody>
            <a:bodyPr/>
            <a:lstStyle/>
            <a:p>
              <a:endParaRPr lang="en-GB"/>
            </a:p>
          </p:txBody>
        </p:sp>
        <p:sp>
          <p:nvSpPr>
            <p:cNvPr id="9" name="TextBox 9"/>
            <p:cNvSpPr txBox="1"/>
            <p:nvPr/>
          </p:nvSpPr>
          <p:spPr>
            <a:xfrm>
              <a:off x="0" y="-9525"/>
              <a:ext cx="17413988" cy="1240409"/>
            </a:xfrm>
            <a:prstGeom prst="rect">
              <a:avLst/>
            </a:prstGeom>
          </p:spPr>
          <p:txBody>
            <a:bodyPr lIns="8399" tIns="8399" rIns="8399" bIns="8399" rtlCol="0" anchor="ctr"/>
            <a:lstStyle/>
            <a:p>
              <a:pPr algn="ctr">
                <a:lnSpc>
                  <a:spcPts val="277"/>
                </a:lnSpc>
              </a:pPr>
              <a:endParaRPr/>
            </a:p>
          </p:txBody>
        </p:sp>
      </p:grpSp>
      <p:sp>
        <p:nvSpPr>
          <p:cNvPr id="18" name="TextBox 18"/>
          <p:cNvSpPr txBox="1"/>
          <p:nvPr/>
        </p:nvSpPr>
        <p:spPr>
          <a:xfrm>
            <a:off x="-5575558" y="3144661"/>
            <a:ext cx="1241238" cy="658078"/>
          </a:xfrm>
          <a:prstGeom prst="rect">
            <a:avLst/>
          </a:prstGeom>
        </p:spPr>
        <p:txBody>
          <a:bodyPr lIns="8399" tIns="8399" rIns="8399" bIns="8399" rtlCol="0" anchor="ctr"/>
          <a:lstStyle/>
          <a:p>
            <a:pPr marL="0" lvl="0" indent="0" algn="ctr">
              <a:lnSpc>
                <a:spcPts val="277"/>
              </a:lnSpc>
              <a:spcBef>
                <a:spcPct val="0"/>
              </a:spcBef>
            </a:pPr>
            <a:endParaRPr/>
          </a:p>
        </p:txBody>
      </p:sp>
      <p:sp>
        <p:nvSpPr>
          <p:cNvPr id="28" name="AutoShape 28"/>
          <p:cNvSpPr/>
          <p:nvPr/>
        </p:nvSpPr>
        <p:spPr>
          <a:xfrm>
            <a:off x="11553878" y="3544318"/>
            <a:ext cx="169350" cy="0"/>
          </a:xfrm>
          <a:prstGeom prst="line">
            <a:avLst/>
          </a:prstGeom>
          <a:ln w="9525" cap="flat">
            <a:gradFill>
              <a:gsLst>
                <a:gs pos="0">
                  <a:srgbClr val="DDD1F6">
                    <a:alpha val="100000"/>
                  </a:srgbClr>
                </a:gs>
                <a:gs pos="100000">
                  <a:srgbClr val="A882F6">
                    <a:alpha val="100000"/>
                  </a:srgbClr>
                </a:gs>
              </a:gsLst>
              <a:path path="circle">
                <a:fillToRect r="100000" b="100000"/>
              </a:path>
              <a:tileRect l="-100000" t="-100000"/>
            </a:gradFill>
            <a:prstDash val="solid"/>
            <a:headEnd type="none" w="sm" len="sm"/>
            <a:tailEnd type="none" w="sm" len="sm"/>
          </a:ln>
        </p:spPr>
        <p:txBody>
          <a:bodyPr/>
          <a:lstStyle/>
          <a:p>
            <a:endParaRPr lang="en-GB"/>
          </a:p>
        </p:txBody>
      </p:sp>
      <p:sp>
        <p:nvSpPr>
          <p:cNvPr id="32" name="Freeform 32"/>
          <p:cNvSpPr/>
          <p:nvPr/>
        </p:nvSpPr>
        <p:spPr>
          <a:xfrm>
            <a:off x="10109083" y="7590405"/>
            <a:ext cx="478026" cy="520656"/>
          </a:xfrm>
          <a:custGeom>
            <a:avLst/>
            <a:gdLst/>
            <a:ahLst/>
            <a:cxnLst/>
            <a:rect l="l" t="t" r="r" b="b"/>
            <a:pathLst>
              <a:path w="712757" h="712757">
                <a:moveTo>
                  <a:pt x="0" y="0"/>
                </a:moveTo>
                <a:lnTo>
                  <a:pt x="712757" y="0"/>
                </a:lnTo>
                <a:lnTo>
                  <a:pt x="712757" y="712757"/>
                </a:lnTo>
                <a:lnTo>
                  <a:pt x="0" y="71275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33" name="Freeform 33"/>
          <p:cNvSpPr/>
          <p:nvPr/>
        </p:nvSpPr>
        <p:spPr>
          <a:xfrm>
            <a:off x="17293717" y="7540041"/>
            <a:ext cx="552488" cy="530915"/>
          </a:xfrm>
          <a:custGeom>
            <a:avLst/>
            <a:gdLst/>
            <a:ahLst/>
            <a:cxnLst/>
            <a:rect l="l" t="t" r="r" b="b"/>
            <a:pathLst>
              <a:path w="784327" h="712757">
                <a:moveTo>
                  <a:pt x="0" y="0"/>
                </a:moveTo>
                <a:lnTo>
                  <a:pt x="784327" y="0"/>
                </a:lnTo>
                <a:lnTo>
                  <a:pt x="784327" y="712757"/>
                </a:lnTo>
                <a:lnTo>
                  <a:pt x="0" y="71275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dirty="0"/>
          </a:p>
        </p:txBody>
      </p:sp>
      <p:sp>
        <p:nvSpPr>
          <p:cNvPr id="34" name="Freeform 34"/>
          <p:cNvSpPr/>
          <p:nvPr/>
        </p:nvSpPr>
        <p:spPr>
          <a:xfrm>
            <a:off x="13694166" y="7556778"/>
            <a:ext cx="577522" cy="584044"/>
          </a:xfrm>
          <a:custGeom>
            <a:avLst/>
            <a:gdLst/>
            <a:ahLst/>
            <a:cxnLst/>
            <a:rect l="l" t="t" r="r" b="b"/>
            <a:pathLst>
              <a:path w="792144" h="718871">
                <a:moveTo>
                  <a:pt x="0" y="0"/>
                </a:moveTo>
                <a:lnTo>
                  <a:pt x="792144" y="0"/>
                </a:lnTo>
                <a:lnTo>
                  <a:pt x="792144" y="718870"/>
                </a:lnTo>
                <a:lnTo>
                  <a:pt x="0" y="71887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dirty="0"/>
          </a:p>
        </p:txBody>
      </p:sp>
      <p:sp>
        <p:nvSpPr>
          <p:cNvPr id="35" name="Freeform 35"/>
          <p:cNvSpPr/>
          <p:nvPr/>
        </p:nvSpPr>
        <p:spPr>
          <a:xfrm>
            <a:off x="20815790" y="7556500"/>
            <a:ext cx="534307" cy="633636"/>
          </a:xfrm>
          <a:custGeom>
            <a:avLst/>
            <a:gdLst/>
            <a:ahLst/>
            <a:cxnLst/>
            <a:rect l="l" t="t" r="r" b="b"/>
            <a:pathLst>
              <a:path w="718311" h="664438">
                <a:moveTo>
                  <a:pt x="0" y="0"/>
                </a:moveTo>
                <a:lnTo>
                  <a:pt x="718311" y="0"/>
                </a:lnTo>
                <a:lnTo>
                  <a:pt x="718311" y="664438"/>
                </a:lnTo>
                <a:lnTo>
                  <a:pt x="0" y="664438"/>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7" name="TextBox 47"/>
          <p:cNvSpPr txBox="1"/>
          <p:nvPr/>
        </p:nvSpPr>
        <p:spPr>
          <a:xfrm>
            <a:off x="67817" y="1529933"/>
            <a:ext cx="7517994" cy="6211600"/>
          </a:xfrm>
          <a:prstGeom prst="rect">
            <a:avLst/>
          </a:prstGeom>
        </p:spPr>
        <p:txBody>
          <a:bodyPr lIns="8399" tIns="8399" rIns="8399" bIns="8399" rtlCol="0" anchor="ctr"/>
          <a:lstStyle/>
          <a:p>
            <a:pPr marL="800100" lvl="1" indent="-342900" algn="just">
              <a:lnSpc>
                <a:spcPts val="3137"/>
              </a:lnSpc>
              <a:buFont typeface="Arial" panose="020B0604020202020204" pitchFamily="34" charset="0"/>
              <a:buChar char="•"/>
            </a:pPr>
            <a:r>
              <a:rPr lang="en-GB" sz="2000" dirty="0">
                <a:solidFill>
                  <a:srgbClr val="000000"/>
                </a:solidFill>
                <a:latin typeface="Arial"/>
                <a:ea typeface="Arial"/>
                <a:cs typeface="Arial"/>
                <a:sym typeface="Arial"/>
              </a:rPr>
              <a:t>Although individual ageing varies, NHS England (n.d.) defines older age as 65 or older. A person's need for assistance and care is indicated by their frailty. The population is getting older as a result of longer life expectancies brought about by advances in care, which has increased demand for NHS services, social care, community support, and unpaid carers (NHS England, n.d.).</a:t>
            </a:r>
          </a:p>
          <a:p>
            <a:pPr marL="800100" lvl="1" indent="-342900" algn="just">
              <a:lnSpc>
                <a:spcPts val="3137"/>
              </a:lnSpc>
              <a:buFont typeface="Arial" panose="020B0604020202020204" pitchFamily="34" charset="0"/>
              <a:buChar char="•"/>
            </a:pPr>
            <a:r>
              <a:rPr lang="en-US" sz="2000" dirty="0">
                <a:solidFill>
                  <a:srgbClr val="000000"/>
                </a:solidFill>
                <a:latin typeface="Arial"/>
                <a:ea typeface="Arial"/>
                <a:cs typeface="Arial"/>
                <a:sym typeface="Arial"/>
              </a:rPr>
              <a:t>6,866,000 people are 50 + in the UK (Age UK (a), 2024).</a:t>
            </a:r>
          </a:p>
          <a:p>
            <a:pPr marL="800100" lvl="1" indent="-342900" algn="just">
              <a:lnSpc>
                <a:spcPts val="3137"/>
              </a:lnSpc>
              <a:buFont typeface="Arial" panose="020B0604020202020204" pitchFamily="34" charset="0"/>
              <a:buChar char="•"/>
            </a:pPr>
            <a:r>
              <a:rPr lang="en-US" sz="2000" dirty="0">
                <a:solidFill>
                  <a:srgbClr val="000000"/>
                </a:solidFill>
                <a:latin typeface="Arial"/>
                <a:ea typeface="Arial"/>
                <a:cs typeface="Arial"/>
                <a:sym typeface="Arial"/>
              </a:rPr>
              <a:t>Expected to rise by 4,3 million people by 2044.</a:t>
            </a:r>
          </a:p>
          <a:p>
            <a:pPr marL="800100" lvl="1" indent="-342900" algn="just">
              <a:lnSpc>
                <a:spcPts val="3137"/>
              </a:lnSpc>
              <a:buFont typeface="Arial" panose="020B0604020202020204" pitchFamily="34" charset="0"/>
              <a:buChar char="•"/>
            </a:pPr>
            <a:r>
              <a:rPr lang="en-US" sz="2000" dirty="0">
                <a:solidFill>
                  <a:srgbClr val="000000"/>
                </a:solidFill>
                <a:latin typeface="Arial"/>
                <a:ea typeface="Arial"/>
                <a:cs typeface="Arial"/>
                <a:sym typeface="Arial"/>
              </a:rPr>
              <a:t>Health inequalities are increasing; </a:t>
            </a:r>
            <a:r>
              <a:rPr lang="en-GB" sz="2000" dirty="0">
                <a:solidFill>
                  <a:srgbClr val="000000"/>
                </a:solidFill>
                <a:latin typeface="Arial"/>
                <a:ea typeface="Arial"/>
                <a:cs typeface="Arial"/>
                <a:sym typeface="Arial"/>
              </a:rPr>
              <a:t>people in the Poorest areas live less than </a:t>
            </a:r>
            <a:r>
              <a:rPr lang="en-US" sz="2000" dirty="0">
                <a:solidFill>
                  <a:srgbClr val="000000"/>
                </a:solidFill>
                <a:latin typeface="Arial"/>
                <a:ea typeface="Arial"/>
                <a:cs typeface="Arial"/>
                <a:sym typeface="Arial"/>
              </a:rPr>
              <a:t>18 years in good health (The Health Foundation, 2026).</a:t>
            </a:r>
          </a:p>
          <a:p>
            <a:pPr marL="800100" lvl="1" indent="-342900" algn="just">
              <a:lnSpc>
                <a:spcPts val="3137"/>
              </a:lnSpc>
              <a:buFont typeface="Arial" panose="020B0604020202020204" pitchFamily="34" charset="0"/>
              <a:buChar char="•"/>
            </a:pPr>
            <a:r>
              <a:rPr lang="en-US" sz="2000" dirty="0">
                <a:solidFill>
                  <a:srgbClr val="000000"/>
                </a:solidFill>
                <a:latin typeface="Arial"/>
                <a:ea typeface="Arial"/>
                <a:cs typeface="Arial"/>
                <a:sym typeface="Arial"/>
              </a:rPr>
              <a:t>2 million people aged 65 + who need help with daily activities do not receive it, highlighting the unmet care need in England (Age UK (a), 2024).</a:t>
            </a:r>
          </a:p>
          <a:p>
            <a:pPr marL="0" lvl="0" indent="0" algn="just">
              <a:lnSpc>
                <a:spcPts val="3277"/>
              </a:lnSpc>
              <a:spcBef>
                <a:spcPct val="0"/>
              </a:spcBef>
            </a:pPr>
            <a:endParaRPr lang="en-US" sz="2240" dirty="0">
              <a:solidFill>
                <a:srgbClr val="000000"/>
              </a:solidFill>
              <a:latin typeface="Arial"/>
              <a:ea typeface="Arial"/>
              <a:cs typeface="Arial"/>
              <a:sym typeface="Arial"/>
            </a:endParaRPr>
          </a:p>
        </p:txBody>
      </p:sp>
      <p:sp>
        <p:nvSpPr>
          <p:cNvPr id="49" name="TextBox 49"/>
          <p:cNvSpPr txBox="1"/>
          <p:nvPr/>
        </p:nvSpPr>
        <p:spPr>
          <a:xfrm>
            <a:off x="8082981" y="7511375"/>
            <a:ext cx="2571793" cy="3118481"/>
          </a:xfrm>
          <a:prstGeom prst="rect">
            <a:avLst/>
          </a:prstGeom>
        </p:spPr>
        <p:txBody>
          <a:bodyPr wrap="square" lIns="0" tIns="0" rIns="0" bIns="0" rtlCol="0" anchor="t">
            <a:spAutoFit/>
          </a:bodyPr>
          <a:lstStyle/>
          <a:p>
            <a:pPr algn="l">
              <a:lnSpc>
                <a:spcPts val="3234"/>
              </a:lnSpc>
            </a:pPr>
            <a:r>
              <a:rPr lang="en-US" b="1" dirty="0">
                <a:solidFill>
                  <a:srgbClr val="650095"/>
                </a:solidFill>
                <a:latin typeface="Arial" panose="020B0604020202020204" pitchFamily="34" charset="0"/>
                <a:ea typeface="Arial Bold"/>
                <a:cs typeface="Arial" panose="020B0604020202020204" pitchFamily="34" charset="0"/>
                <a:sym typeface="Arial Bold"/>
              </a:rPr>
              <a:t> </a:t>
            </a:r>
            <a:r>
              <a:rPr lang="en-US" sz="2000" b="1" dirty="0">
                <a:solidFill>
                  <a:srgbClr val="650095"/>
                </a:solidFill>
                <a:latin typeface="Arial" panose="020B0604020202020204" pitchFamily="34" charset="0"/>
                <a:ea typeface="Arial Bold"/>
                <a:cs typeface="Arial" panose="020B0604020202020204" pitchFamily="34" charset="0"/>
                <a:sym typeface="Arial Bold"/>
              </a:rPr>
              <a:t>Physical Needs</a:t>
            </a:r>
          </a:p>
          <a:p>
            <a:pPr algn="l">
              <a:lnSpc>
                <a:spcPts val="2486"/>
              </a:lnSpc>
            </a:pPr>
            <a:endParaRPr lang="en-US" sz="2000" b="1" dirty="0">
              <a:solidFill>
                <a:srgbClr val="650095"/>
              </a:solidFill>
              <a:latin typeface="Arial Bold"/>
              <a:ea typeface="Arial Bold"/>
              <a:cs typeface="Arial Bold"/>
              <a:sym typeface="Arial Bold"/>
            </a:endParaRPr>
          </a:p>
          <a:p>
            <a:pPr marL="479387" lvl="1" indent="-239694" algn="l">
              <a:lnSpc>
                <a:spcPts val="2708"/>
              </a:lnSpc>
              <a:buFont typeface="Arial"/>
              <a:buChar char="•"/>
            </a:pPr>
            <a:r>
              <a:rPr lang="en-US" sz="2000" dirty="0">
                <a:solidFill>
                  <a:srgbClr val="000000"/>
                </a:solidFill>
                <a:latin typeface="Arial"/>
                <a:ea typeface="Arial"/>
                <a:cs typeface="Arial"/>
                <a:sym typeface="Arial"/>
              </a:rPr>
              <a:t>Mobility support</a:t>
            </a:r>
          </a:p>
          <a:p>
            <a:pPr marL="479387" lvl="1" indent="-239694" algn="l">
              <a:lnSpc>
                <a:spcPts val="2708"/>
              </a:lnSpc>
              <a:buFont typeface="Arial"/>
              <a:buChar char="•"/>
            </a:pPr>
            <a:r>
              <a:rPr lang="en-US" sz="2000" dirty="0">
                <a:solidFill>
                  <a:srgbClr val="000000"/>
                </a:solidFill>
                <a:latin typeface="Arial"/>
                <a:ea typeface="Arial"/>
                <a:cs typeface="Arial"/>
                <a:sym typeface="Arial"/>
              </a:rPr>
              <a:t>Nutrition</a:t>
            </a:r>
          </a:p>
          <a:p>
            <a:pPr marL="479387" lvl="1" indent="-239694" algn="l">
              <a:lnSpc>
                <a:spcPts val="2708"/>
              </a:lnSpc>
              <a:buFont typeface="Arial"/>
              <a:buChar char="•"/>
            </a:pPr>
            <a:r>
              <a:rPr lang="en-US" sz="2000" dirty="0">
                <a:solidFill>
                  <a:srgbClr val="000000"/>
                </a:solidFill>
                <a:latin typeface="Arial"/>
                <a:ea typeface="Arial"/>
                <a:cs typeface="Arial"/>
                <a:sym typeface="Arial"/>
              </a:rPr>
              <a:t>Medication</a:t>
            </a:r>
          </a:p>
          <a:p>
            <a:pPr marL="479387" lvl="1" indent="-239694" algn="l">
              <a:lnSpc>
                <a:spcPts val="2708"/>
              </a:lnSpc>
              <a:buFont typeface="Arial"/>
              <a:buChar char="•"/>
            </a:pPr>
            <a:r>
              <a:rPr lang="en-US" sz="2000" dirty="0">
                <a:solidFill>
                  <a:srgbClr val="000000"/>
                </a:solidFill>
                <a:latin typeface="Arial"/>
                <a:ea typeface="Arial"/>
                <a:cs typeface="Arial"/>
                <a:sym typeface="Arial"/>
              </a:rPr>
              <a:t>Pain management</a:t>
            </a:r>
          </a:p>
          <a:p>
            <a:pPr marL="479387" lvl="1" indent="-239694" algn="l">
              <a:lnSpc>
                <a:spcPts val="2708"/>
              </a:lnSpc>
              <a:buFont typeface="Arial"/>
              <a:buChar char="•"/>
            </a:pPr>
            <a:r>
              <a:rPr lang="en-US" sz="2000" dirty="0">
                <a:solidFill>
                  <a:srgbClr val="000000"/>
                </a:solidFill>
                <a:latin typeface="Arial"/>
                <a:ea typeface="Arial"/>
                <a:cs typeface="Arial"/>
                <a:sym typeface="Arial"/>
              </a:rPr>
              <a:t>Falls Prevention</a:t>
            </a:r>
          </a:p>
          <a:p>
            <a:pPr algn="l">
              <a:lnSpc>
                <a:spcPts val="2708"/>
              </a:lnSpc>
            </a:pPr>
            <a:r>
              <a:rPr lang="en-US" sz="2000" dirty="0">
                <a:solidFill>
                  <a:srgbClr val="000000"/>
                </a:solidFill>
                <a:latin typeface="Arial"/>
                <a:ea typeface="Arial"/>
                <a:cs typeface="Arial"/>
                <a:sym typeface="Arial"/>
              </a:rPr>
              <a:t>(NICE, 2023)</a:t>
            </a:r>
          </a:p>
          <a:p>
            <a:pPr algn="l">
              <a:lnSpc>
                <a:spcPts val="2486"/>
              </a:lnSpc>
            </a:pPr>
            <a:endParaRPr lang="en-US" sz="2220" dirty="0">
              <a:solidFill>
                <a:srgbClr val="000000"/>
              </a:solidFill>
              <a:latin typeface="Arial"/>
              <a:ea typeface="Arial"/>
              <a:cs typeface="Arial"/>
              <a:sym typeface="Arial"/>
            </a:endParaRPr>
          </a:p>
        </p:txBody>
      </p:sp>
      <p:sp>
        <p:nvSpPr>
          <p:cNvPr id="50" name="TextBox 50"/>
          <p:cNvSpPr txBox="1"/>
          <p:nvPr/>
        </p:nvSpPr>
        <p:spPr>
          <a:xfrm>
            <a:off x="14572469" y="7446623"/>
            <a:ext cx="3478175" cy="3539687"/>
          </a:xfrm>
          <a:prstGeom prst="rect">
            <a:avLst/>
          </a:prstGeom>
        </p:spPr>
        <p:txBody>
          <a:bodyPr lIns="0" tIns="0" rIns="0" bIns="0" rtlCol="0" anchor="t">
            <a:spAutoFit/>
          </a:bodyPr>
          <a:lstStyle/>
          <a:p>
            <a:pPr algn="l">
              <a:lnSpc>
                <a:spcPts val="3282"/>
              </a:lnSpc>
            </a:pPr>
            <a:r>
              <a:rPr lang="en-US" b="1" dirty="0">
                <a:solidFill>
                  <a:srgbClr val="650095"/>
                </a:solidFill>
                <a:latin typeface="Arial Bold"/>
                <a:ea typeface="Arial Bold"/>
                <a:cs typeface="Arial Bold"/>
                <a:sym typeface="Arial Bold"/>
              </a:rPr>
              <a:t> </a:t>
            </a:r>
            <a:r>
              <a:rPr lang="en-US" sz="2000" b="1" dirty="0">
                <a:solidFill>
                  <a:srgbClr val="650095"/>
                </a:solidFill>
                <a:latin typeface="Arial Bold"/>
                <a:ea typeface="Arial Bold"/>
                <a:cs typeface="Arial Bold"/>
                <a:sym typeface="Arial Bold"/>
              </a:rPr>
              <a:t>Psychological Needs</a:t>
            </a:r>
          </a:p>
          <a:p>
            <a:pPr algn="l">
              <a:lnSpc>
                <a:spcPts val="2006"/>
              </a:lnSpc>
            </a:pPr>
            <a:r>
              <a:rPr lang="en-US" sz="2000" b="1" dirty="0">
                <a:solidFill>
                  <a:srgbClr val="000000"/>
                </a:solidFill>
                <a:latin typeface="Arial Bold"/>
                <a:ea typeface="Arial Bold"/>
                <a:cs typeface="Arial Bold"/>
                <a:sym typeface="Arial Bold"/>
              </a:rPr>
              <a:t>  </a:t>
            </a:r>
          </a:p>
          <a:p>
            <a:pPr marL="499911" lvl="1" indent="-249956" algn="l">
              <a:lnSpc>
                <a:spcPts val="2824"/>
              </a:lnSpc>
              <a:buFont typeface="Arial"/>
              <a:buChar char="•"/>
            </a:pPr>
            <a:r>
              <a:rPr lang="en-US" sz="2000" dirty="0">
                <a:solidFill>
                  <a:srgbClr val="000000"/>
                </a:solidFill>
                <a:latin typeface="Arial"/>
                <a:ea typeface="Arial"/>
                <a:cs typeface="Arial"/>
                <a:sym typeface="Arial"/>
              </a:rPr>
              <a:t>Emotional wellbeing</a:t>
            </a:r>
          </a:p>
          <a:p>
            <a:pPr marL="499911" lvl="1" indent="-249956" algn="l">
              <a:lnSpc>
                <a:spcPts val="2824"/>
              </a:lnSpc>
              <a:buFont typeface="Arial"/>
              <a:buChar char="•"/>
            </a:pPr>
            <a:r>
              <a:rPr lang="en-US" sz="2000" dirty="0">
                <a:solidFill>
                  <a:srgbClr val="000000"/>
                </a:solidFill>
                <a:latin typeface="Arial"/>
                <a:ea typeface="Arial"/>
                <a:cs typeface="Arial"/>
                <a:sym typeface="Arial"/>
              </a:rPr>
              <a:t>Freedom of choice</a:t>
            </a:r>
          </a:p>
          <a:p>
            <a:pPr marL="499911" lvl="1" indent="-249956" algn="l">
              <a:lnSpc>
                <a:spcPts val="2824"/>
              </a:lnSpc>
              <a:buFont typeface="Arial"/>
              <a:buChar char="•"/>
            </a:pPr>
            <a:r>
              <a:rPr lang="en-US" sz="2000" dirty="0">
                <a:solidFill>
                  <a:srgbClr val="000000"/>
                </a:solidFill>
                <a:latin typeface="Arial"/>
                <a:ea typeface="Arial"/>
                <a:cs typeface="Arial"/>
                <a:sym typeface="Arial"/>
              </a:rPr>
              <a:t>Sense of purpose</a:t>
            </a:r>
          </a:p>
          <a:p>
            <a:pPr marL="499911" lvl="1" indent="-249956">
              <a:lnSpc>
                <a:spcPts val="2824"/>
              </a:lnSpc>
              <a:buFont typeface="Arial"/>
              <a:buChar char="•"/>
            </a:pPr>
            <a:r>
              <a:rPr lang="en-US" sz="2000" dirty="0">
                <a:solidFill>
                  <a:srgbClr val="000000"/>
                </a:solidFill>
                <a:latin typeface="Arial"/>
                <a:ea typeface="Arial"/>
                <a:cs typeface="Arial"/>
                <a:sym typeface="Arial"/>
              </a:rPr>
              <a:t>support</a:t>
            </a:r>
          </a:p>
          <a:p>
            <a:pPr marL="499911" lvl="1" indent="-249956">
              <a:lnSpc>
                <a:spcPts val="2824"/>
              </a:lnSpc>
              <a:buFont typeface="Arial"/>
              <a:buChar char="•"/>
            </a:pPr>
            <a:r>
              <a:rPr lang="en-US" sz="2000" dirty="0">
                <a:solidFill>
                  <a:srgbClr val="000000"/>
                </a:solidFill>
                <a:latin typeface="Arial"/>
                <a:ea typeface="Arial"/>
                <a:cs typeface="Arial"/>
                <a:sym typeface="Arial"/>
              </a:rPr>
              <a:t>Dementia care</a:t>
            </a:r>
          </a:p>
          <a:p>
            <a:pPr marL="499911" lvl="1" indent="-249956">
              <a:lnSpc>
                <a:spcPts val="2824"/>
              </a:lnSpc>
              <a:buFont typeface="Arial"/>
              <a:buChar char="•"/>
            </a:pPr>
            <a:r>
              <a:rPr lang="en-US" sz="2000" dirty="0">
                <a:solidFill>
                  <a:srgbClr val="000000"/>
                </a:solidFill>
                <a:latin typeface="Arial"/>
                <a:ea typeface="Arial"/>
                <a:cs typeface="Arial"/>
                <a:sym typeface="Arial"/>
              </a:rPr>
              <a:t>Mental health support</a:t>
            </a:r>
          </a:p>
          <a:p>
            <a:pPr marL="249955" lvl="1" algn="l">
              <a:lnSpc>
                <a:spcPts val="2824"/>
              </a:lnSpc>
            </a:pPr>
            <a:r>
              <a:rPr lang="en-US" sz="2000" dirty="0">
                <a:solidFill>
                  <a:srgbClr val="000000"/>
                </a:solidFill>
                <a:latin typeface="Arial"/>
                <a:ea typeface="Arial"/>
                <a:cs typeface="Arial"/>
                <a:sym typeface="Arial"/>
              </a:rPr>
              <a:t>(Alzheimer’s Society, 2024).</a:t>
            </a:r>
          </a:p>
          <a:p>
            <a:pPr algn="l">
              <a:lnSpc>
                <a:spcPts val="1236"/>
              </a:lnSpc>
            </a:pPr>
            <a:endParaRPr lang="en-US" sz="2315" dirty="0">
              <a:solidFill>
                <a:srgbClr val="000000"/>
              </a:solidFill>
              <a:latin typeface="Arial"/>
              <a:ea typeface="Arial"/>
              <a:cs typeface="Arial"/>
              <a:sym typeface="Arial"/>
            </a:endParaRPr>
          </a:p>
          <a:p>
            <a:pPr algn="l">
              <a:lnSpc>
                <a:spcPts val="1255"/>
              </a:lnSpc>
            </a:pPr>
            <a:endParaRPr lang="en-US" sz="2315" dirty="0">
              <a:solidFill>
                <a:srgbClr val="000000"/>
              </a:solidFill>
              <a:latin typeface="Arial"/>
              <a:ea typeface="Arial"/>
              <a:cs typeface="Arial"/>
              <a:sym typeface="Arial"/>
            </a:endParaRPr>
          </a:p>
        </p:txBody>
      </p:sp>
      <p:sp>
        <p:nvSpPr>
          <p:cNvPr id="51" name="TextBox 51"/>
          <p:cNvSpPr txBox="1"/>
          <p:nvPr/>
        </p:nvSpPr>
        <p:spPr>
          <a:xfrm>
            <a:off x="18189383" y="7527819"/>
            <a:ext cx="3021975" cy="2222468"/>
          </a:xfrm>
          <a:prstGeom prst="rect">
            <a:avLst/>
          </a:prstGeom>
        </p:spPr>
        <p:txBody>
          <a:bodyPr wrap="square" lIns="0" tIns="0" rIns="0" bIns="0" rtlCol="0" anchor="t">
            <a:spAutoFit/>
          </a:bodyPr>
          <a:lstStyle/>
          <a:p>
            <a:pPr algn="l">
              <a:lnSpc>
                <a:spcPts val="3037"/>
              </a:lnSpc>
            </a:pPr>
            <a:r>
              <a:rPr lang="en-US" sz="2000" b="1" dirty="0">
                <a:solidFill>
                  <a:srgbClr val="650095"/>
                </a:solidFill>
                <a:latin typeface="Arial" panose="020B0604020202020204" pitchFamily="34" charset="0"/>
                <a:ea typeface="Arial Bold"/>
                <a:cs typeface="Arial" panose="020B0604020202020204" pitchFamily="34" charset="0"/>
                <a:sym typeface="Arial Bold"/>
              </a:rPr>
              <a:t>Environmental Needs</a:t>
            </a:r>
          </a:p>
          <a:p>
            <a:pPr algn="l">
              <a:lnSpc>
                <a:spcPts val="1575"/>
              </a:lnSpc>
            </a:pPr>
            <a:endParaRPr lang="en-US" sz="2000" b="1" dirty="0">
              <a:solidFill>
                <a:srgbClr val="650095"/>
              </a:solidFill>
              <a:latin typeface="Arial Bold"/>
              <a:ea typeface="Arial Bold"/>
              <a:cs typeface="Arial Bold"/>
              <a:sym typeface="Arial Bold"/>
            </a:endParaRPr>
          </a:p>
          <a:p>
            <a:pPr marL="465530" lvl="1" indent="-232765" algn="l">
              <a:lnSpc>
                <a:spcPts val="2565"/>
              </a:lnSpc>
              <a:buFont typeface="Arial"/>
              <a:buChar char="•"/>
            </a:pPr>
            <a:r>
              <a:rPr lang="en-US" sz="2000" dirty="0">
                <a:solidFill>
                  <a:srgbClr val="000000"/>
                </a:solidFill>
                <a:latin typeface="Arial"/>
                <a:ea typeface="Arial"/>
                <a:cs typeface="Arial"/>
                <a:sym typeface="Arial"/>
              </a:rPr>
              <a:t>Safe housing</a:t>
            </a:r>
          </a:p>
          <a:p>
            <a:pPr marL="463465" lvl="1" indent="-231732" algn="l">
              <a:lnSpc>
                <a:spcPts val="2554"/>
              </a:lnSpc>
              <a:buFont typeface="Arial"/>
              <a:buChar char="•"/>
            </a:pPr>
            <a:r>
              <a:rPr lang="en-US" sz="2000" dirty="0">
                <a:solidFill>
                  <a:srgbClr val="000000"/>
                </a:solidFill>
                <a:latin typeface="Arial"/>
                <a:ea typeface="Arial"/>
                <a:cs typeface="Arial"/>
                <a:sym typeface="Arial"/>
              </a:rPr>
              <a:t>Home adaptations </a:t>
            </a:r>
          </a:p>
          <a:p>
            <a:pPr marL="465530" lvl="1" indent="-232765" algn="l">
              <a:lnSpc>
                <a:spcPts val="2565"/>
              </a:lnSpc>
              <a:buFont typeface="Arial"/>
              <a:buChar char="•"/>
            </a:pPr>
            <a:r>
              <a:rPr lang="en-US" sz="2000" dirty="0">
                <a:solidFill>
                  <a:srgbClr val="000000"/>
                </a:solidFill>
                <a:latin typeface="Arial"/>
                <a:ea typeface="Arial"/>
                <a:cs typeface="Arial"/>
                <a:sym typeface="Arial"/>
              </a:rPr>
              <a:t>Assistive  technologies</a:t>
            </a:r>
          </a:p>
          <a:p>
            <a:pPr marL="460565" lvl="1" indent="-230282" algn="l">
              <a:lnSpc>
                <a:spcPts val="2538"/>
              </a:lnSpc>
              <a:buFont typeface="Arial"/>
              <a:buChar char="•"/>
            </a:pPr>
            <a:r>
              <a:rPr lang="en-US" sz="2000" dirty="0">
                <a:solidFill>
                  <a:srgbClr val="000000"/>
                </a:solidFill>
                <a:latin typeface="Arial"/>
                <a:ea typeface="Arial"/>
                <a:cs typeface="Arial"/>
                <a:sym typeface="Arial"/>
              </a:rPr>
              <a:t>Transport</a:t>
            </a:r>
          </a:p>
        </p:txBody>
      </p:sp>
      <p:sp>
        <p:nvSpPr>
          <p:cNvPr id="52" name="TextBox 52"/>
          <p:cNvSpPr txBox="1"/>
          <p:nvPr/>
        </p:nvSpPr>
        <p:spPr>
          <a:xfrm>
            <a:off x="2609850" y="798396"/>
            <a:ext cx="3140450" cy="564706"/>
          </a:xfrm>
          <a:prstGeom prst="rect">
            <a:avLst/>
          </a:prstGeom>
        </p:spPr>
        <p:txBody>
          <a:bodyPr wrap="square" lIns="0" tIns="0" rIns="0" bIns="0" rtlCol="0" anchor="t">
            <a:spAutoFit/>
          </a:bodyPr>
          <a:lstStyle/>
          <a:p>
            <a:pPr algn="l">
              <a:lnSpc>
                <a:spcPts val="4877"/>
              </a:lnSpc>
            </a:pPr>
            <a:r>
              <a:rPr lang="en-US" sz="3200" b="1" dirty="0">
                <a:solidFill>
                  <a:srgbClr val="650095"/>
                </a:solidFill>
                <a:latin typeface="Arial" panose="020B0604020202020204" pitchFamily="34" charset="0"/>
                <a:ea typeface="Arial Bold"/>
                <a:cs typeface="Arial" panose="020B0604020202020204" pitchFamily="34" charset="0"/>
                <a:sym typeface="Arial Bold"/>
              </a:rPr>
              <a:t>Introduction</a:t>
            </a:r>
          </a:p>
        </p:txBody>
      </p:sp>
      <p:sp>
        <p:nvSpPr>
          <p:cNvPr id="53" name="TextBox 53"/>
          <p:cNvSpPr txBox="1"/>
          <p:nvPr/>
        </p:nvSpPr>
        <p:spPr>
          <a:xfrm>
            <a:off x="10812624" y="7511375"/>
            <a:ext cx="3616914" cy="2870352"/>
          </a:xfrm>
          <a:prstGeom prst="rect">
            <a:avLst/>
          </a:prstGeom>
        </p:spPr>
        <p:txBody>
          <a:bodyPr wrap="square" lIns="0" tIns="0" rIns="0" bIns="0" rtlCol="0" anchor="t">
            <a:spAutoFit/>
          </a:bodyPr>
          <a:lstStyle/>
          <a:p>
            <a:pPr algn="l">
              <a:lnSpc>
                <a:spcPts val="3344"/>
              </a:lnSpc>
            </a:pPr>
            <a:r>
              <a:rPr lang="en-US" sz="2000" b="1" dirty="0">
                <a:solidFill>
                  <a:srgbClr val="650095"/>
                </a:solidFill>
                <a:latin typeface="Arial Bold"/>
                <a:ea typeface="Arial Bold"/>
                <a:cs typeface="Arial Bold"/>
                <a:sym typeface="Arial Bold"/>
              </a:rPr>
              <a:t>  </a:t>
            </a:r>
            <a:r>
              <a:rPr lang="en-US" sz="2000" b="1" dirty="0">
                <a:solidFill>
                  <a:srgbClr val="650095"/>
                </a:solidFill>
                <a:latin typeface="Arial" panose="020B0604020202020204" pitchFamily="34" charset="0"/>
                <a:ea typeface="Arial Bold"/>
                <a:cs typeface="Arial" panose="020B0604020202020204" pitchFamily="34" charset="0"/>
                <a:sym typeface="Arial Bold"/>
              </a:rPr>
              <a:t>Social Needs</a:t>
            </a:r>
          </a:p>
          <a:p>
            <a:pPr algn="l">
              <a:lnSpc>
                <a:spcPts val="2511"/>
              </a:lnSpc>
            </a:pPr>
            <a:endParaRPr lang="en-US" sz="2000" b="1" dirty="0">
              <a:solidFill>
                <a:srgbClr val="650095"/>
              </a:solidFill>
              <a:latin typeface="Arial Bold"/>
              <a:ea typeface="Arial Bold"/>
              <a:cs typeface="Arial Bold"/>
              <a:sym typeface="Arial Bold"/>
            </a:endParaRPr>
          </a:p>
          <a:p>
            <a:pPr marL="501532" lvl="1" indent="-250766" algn="l">
              <a:lnSpc>
                <a:spcPts val="2834"/>
              </a:lnSpc>
              <a:buFont typeface="Arial"/>
              <a:buChar char="•"/>
            </a:pPr>
            <a:r>
              <a:rPr lang="en-US" sz="2000" dirty="0">
                <a:solidFill>
                  <a:srgbClr val="000000"/>
                </a:solidFill>
                <a:latin typeface="Arial"/>
                <a:ea typeface="Arial"/>
                <a:cs typeface="Arial"/>
                <a:sym typeface="Arial"/>
              </a:rPr>
              <a:t>Reduce loneliness</a:t>
            </a:r>
          </a:p>
          <a:p>
            <a:pPr marL="501532" lvl="1" indent="-250766" algn="l">
              <a:lnSpc>
                <a:spcPts val="2834"/>
              </a:lnSpc>
              <a:buFont typeface="Arial"/>
              <a:buChar char="•"/>
            </a:pPr>
            <a:r>
              <a:rPr lang="en-US" sz="2000" dirty="0">
                <a:solidFill>
                  <a:srgbClr val="000000"/>
                </a:solidFill>
                <a:latin typeface="Arial"/>
                <a:ea typeface="Arial"/>
                <a:cs typeface="Arial"/>
                <a:sym typeface="Arial"/>
              </a:rPr>
              <a:t>Community Engagement activities</a:t>
            </a:r>
          </a:p>
          <a:p>
            <a:pPr marL="501532" lvl="1" indent="-250766" algn="l">
              <a:lnSpc>
                <a:spcPts val="2834"/>
              </a:lnSpc>
              <a:buFont typeface="Arial"/>
              <a:buChar char="•"/>
            </a:pPr>
            <a:r>
              <a:rPr lang="en-US" sz="2000" dirty="0">
                <a:solidFill>
                  <a:srgbClr val="000000"/>
                </a:solidFill>
                <a:latin typeface="Arial"/>
                <a:ea typeface="Arial"/>
                <a:cs typeface="Arial"/>
                <a:sym typeface="Arial"/>
              </a:rPr>
              <a:t>Family and carer support</a:t>
            </a:r>
          </a:p>
          <a:p>
            <a:pPr marL="501532" lvl="1" indent="-250766" algn="l">
              <a:lnSpc>
                <a:spcPts val="2834"/>
              </a:lnSpc>
              <a:buFont typeface="Arial"/>
              <a:buChar char="•"/>
            </a:pPr>
            <a:r>
              <a:rPr lang="en-US" sz="2000" dirty="0">
                <a:solidFill>
                  <a:srgbClr val="000000"/>
                </a:solidFill>
                <a:latin typeface="Arial"/>
                <a:ea typeface="Arial"/>
                <a:cs typeface="Arial"/>
                <a:sym typeface="Arial"/>
              </a:rPr>
              <a:t>Social connection(Age UK, 2024)</a:t>
            </a:r>
          </a:p>
        </p:txBody>
      </p:sp>
      <p:sp>
        <p:nvSpPr>
          <p:cNvPr id="54" name="TextBox 54"/>
          <p:cNvSpPr txBox="1"/>
          <p:nvPr/>
        </p:nvSpPr>
        <p:spPr>
          <a:xfrm>
            <a:off x="10925858" y="1003834"/>
            <a:ext cx="8041099" cy="586507"/>
          </a:xfrm>
          <a:prstGeom prst="rect">
            <a:avLst/>
          </a:prstGeom>
        </p:spPr>
        <p:txBody>
          <a:bodyPr wrap="square" lIns="0" tIns="0" rIns="0" bIns="0" rtlCol="0" anchor="t">
            <a:spAutoFit/>
          </a:bodyPr>
          <a:lstStyle/>
          <a:p>
            <a:pPr algn="l">
              <a:lnSpc>
                <a:spcPts val="4880"/>
              </a:lnSpc>
            </a:pPr>
            <a:r>
              <a:rPr lang="en-US" sz="3200" b="1" dirty="0">
                <a:solidFill>
                  <a:srgbClr val="650095"/>
                </a:solidFill>
                <a:latin typeface="Arial" panose="020B0604020202020204" pitchFamily="34" charset="0"/>
                <a:ea typeface="Arial Bold"/>
                <a:cs typeface="Arial" panose="020B0604020202020204" pitchFamily="34" charset="0"/>
                <a:sym typeface="Arial Bold"/>
              </a:rPr>
              <a:t>Care, Empowerment and Support needs</a:t>
            </a:r>
          </a:p>
        </p:txBody>
      </p:sp>
      <p:sp>
        <p:nvSpPr>
          <p:cNvPr id="55" name="TextBox 55"/>
          <p:cNvSpPr txBox="1"/>
          <p:nvPr/>
        </p:nvSpPr>
        <p:spPr>
          <a:xfrm>
            <a:off x="589064" y="119162"/>
            <a:ext cx="20226726" cy="817788"/>
          </a:xfrm>
          <a:prstGeom prst="rect">
            <a:avLst/>
          </a:prstGeom>
        </p:spPr>
        <p:txBody>
          <a:bodyPr wrap="square" lIns="0" tIns="0" rIns="0" bIns="0" rtlCol="0" anchor="t">
            <a:spAutoFit/>
          </a:bodyPr>
          <a:lstStyle/>
          <a:p>
            <a:pPr algn="ctr">
              <a:lnSpc>
                <a:spcPts val="6995"/>
              </a:lnSpc>
              <a:spcBef>
                <a:spcPct val="0"/>
              </a:spcBef>
            </a:pPr>
            <a:r>
              <a:rPr lang="en-US" sz="4950" dirty="0">
                <a:solidFill>
                  <a:srgbClr val="000000"/>
                </a:solidFill>
                <a:latin typeface="Arial"/>
                <a:ea typeface="Arial"/>
                <a:cs typeface="Arial"/>
                <a:sym typeface="Arial"/>
              </a:rPr>
              <a:t>Evaluating the Care and Support Needs of Older People in the UK</a:t>
            </a:r>
          </a:p>
        </p:txBody>
      </p:sp>
      <p:sp>
        <p:nvSpPr>
          <p:cNvPr id="62" name="TextBox 62"/>
          <p:cNvSpPr txBox="1"/>
          <p:nvPr/>
        </p:nvSpPr>
        <p:spPr>
          <a:xfrm>
            <a:off x="318434" y="10617112"/>
            <a:ext cx="7469752" cy="4796185"/>
          </a:xfrm>
          <a:prstGeom prst="rect">
            <a:avLst/>
          </a:prstGeom>
        </p:spPr>
        <p:txBody>
          <a:bodyPr wrap="square" lIns="0" tIns="0" rIns="0" bIns="0" rtlCol="0" anchor="t">
            <a:spAutoFit/>
          </a:bodyPr>
          <a:lstStyle/>
          <a:p>
            <a:pPr marL="800100" lvl="1" indent="-342900" algn="just">
              <a:lnSpc>
                <a:spcPts val="3214"/>
              </a:lnSpc>
              <a:buFont typeface="Arial" panose="020B0604020202020204" pitchFamily="34" charset="0"/>
              <a:buChar char="•"/>
            </a:pPr>
            <a:r>
              <a:rPr lang="en-US" sz="2000" dirty="0">
                <a:solidFill>
                  <a:srgbClr val="000000"/>
                </a:solidFill>
                <a:latin typeface="Arial"/>
                <a:ea typeface="Arial"/>
                <a:cs typeface="Arial"/>
                <a:sym typeface="Arial"/>
              </a:rPr>
              <a:t>Changes in Health, independence and social circumstances (Age UK, 2025).</a:t>
            </a:r>
          </a:p>
          <a:p>
            <a:pPr marL="800100" lvl="1" indent="-342900" algn="just">
              <a:lnSpc>
                <a:spcPts val="3214"/>
              </a:lnSpc>
              <a:buFont typeface="Arial" panose="020B0604020202020204" pitchFamily="34" charset="0"/>
              <a:buChar char="•"/>
            </a:pPr>
            <a:r>
              <a:rPr lang="en-US" sz="2000" dirty="0">
                <a:solidFill>
                  <a:srgbClr val="000000"/>
                </a:solidFill>
                <a:latin typeface="Arial"/>
                <a:ea typeface="Arial"/>
                <a:cs typeface="Arial"/>
                <a:sym typeface="Arial"/>
              </a:rPr>
              <a:t>Long-term conditions/ illness (Age UK, 2025).</a:t>
            </a:r>
          </a:p>
          <a:p>
            <a:pPr marL="800100" lvl="1" indent="-342900" algn="just">
              <a:lnSpc>
                <a:spcPts val="3214"/>
              </a:lnSpc>
              <a:buFont typeface="Arial" panose="020B0604020202020204" pitchFamily="34" charset="0"/>
              <a:buChar char="•"/>
            </a:pPr>
            <a:r>
              <a:rPr lang="en-US" sz="2000" dirty="0">
                <a:solidFill>
                  <a:srgbClr val="000000"/>
                </a:solidFill>
                <a:latin typeface="Arial"/>
                <a:ea typeface="Arial"/>
                <a:cs typeface="Arial"/>
                <a:sym typeface="Arial"/>
              </a:rPr>
              <a:t>944,000 people live with Alzheimer’s in the UK (Alzheimer’s Society, 2024).</a:t>
            </a:r>
          </a:p>
          <a:p>
            <a:pPr marL="800100" lvl="1" indent="-342900" algn="just">
              <a:lnSpc>
                <a:spcPts val="3214"/>
              </a:lnSpc>
              <a:buFont typeface="Arial" panose="020B0604020202020204" pitchFamily="34" charset="0"/>
              <a:buChar char="•"/>
            </a:pPr>
            <a:r>
              <a:rPr lang="en-US" sz="2000" dirty="0">
                <a:solidFill>
                  <a:srgbClr val="000000"/>
                </a:solidFill>
                <a:latin typeface="Arial"/>
                <a:ea typeface="Arial"/>
                <a:cs typeface="Arial"/>
                <a:sym typeface="Arial"/>
              </a:rPr>
              <a:t>1 in 3 adults over 65 falls at least once every year (Nice, 2023)</a:t>
            </a:r>
          </a:p>
          <a:p>
            <a:pPr marL="800100" lvl="1" indent="-342900" algn="just">
              <a:lnSpc>
                <a:spcPts val="3214"/>
              </a:lnSpc>
              <a:buFont typeface="Arial" panose="020B0604020202020204" pitchFamily="34" charset="0"/>
              <a:buChar char="•"/>
            </a:pPr>
            <a:r>
              <a:rPr lang="en-US" sz="2000" dirty="0">
                <a:solidFill>
                  <a:srgbClr val="000000"/>
                </a:solidFill>
                <a:latin typeface="Arial"/>
                <a:ea typeface="Arial"/>
                <a:cs typeface="Arial"/>
                <a:sym typeface="Arial"/>
              </a:rPr>
              <a:t>940.000 people aged 65+ frequently feel loneliness, 270,000 go a week without talking to a friend or relative</a:t>
            </a:r>
          </a:p>
          <a:p>
            <a:pPr lvl="1" algn="just">
              <a:lnSpc>
                <a:spcPts val="3214"/>
              </a:lnSpc>
            </a:pPr>
            <a:r>
              <a:rPr lang="en-US" sz="2000" dirty="0">
                <a:solidFill>
                  <a:srgbClr val="000000"/>
                </a:solidFill>
                <a:latin typeface="Arial"/>
                <a:ea typeface="Arial"/>
                <a:cs typeface="Arial"/>
                <a:sym typeface="Arial"/>
              </a:rPr>
              <a:t>(Age UK, (b), 2024).</a:t>
            </a:r>
          </a:p>
          <a:p>
            <a:pPr marL="342900" indent="-342900" algn="just">
              <a:lnSpc>
                <a:spcPts val="3214"/>
              </a:lnSpc>
              <a:buFont typeface="Arial" panose="020B0604020202020204" pitchFamily="34" charset="0"/>
              <a:buChar char="•"/>
            </a:pPr>
            <a:endParaRPr lang="en-US" sz="2000" dirty="0">
              <a:solidFill>
                <a:srgbClr val="000000"/>
              </a:solidFill>
              <a:latin typeface="Arial"/>
              <a:ea typeface="Arial"/>
              <a:cs typeface="Arial"/>
              <a:sym typeface="Arial"/>
            </a:endParaRPr>
          </a:p>
          <a:p>
            <a:pPr algn="ctr">
              <a:lnSpc>
                <a:spcPts val="2234"/>
              </a:lnSpc>
              <a:spcBef>
                <a:spcPct val="0"/>
              </a:spcBef>
            </a:pPr>
            <a:endParaRPr lang="en-US" sz="2296" dirty="0">
              <a:solidFill>
                <a:srgbClr val="000000"/>
              </a:solidFill>
              <a:latin typeface="Arial"/>
              <a:ea typeface="Arial"/>
              <a:cs typeface="Arial"/>
              <a:sym typeface="Arial"/>
            </a:endParaRPr>
          </a:p>
        </p:txBody>
      </p:sp>
      <p:sp>
        <p:nvSpPr>
          <p:cNvPr id="64" name="TextBox 64"/>
          <p:cNvSpPr txBox="1"/>
          <p:nvPr/>
        </p:nvSpPr>
        <p:spPr>
          <a:xfrm>
            <a:off x="5972859" y="10428811"/>
            <a:ext cx="1246771" cy="279244"/>
          </a:xfrm>
          <a:prstGeom prst="rect">
            <a:avLst/>
          </a:prstGeom>
        </p:spPr>
        <p:txBody>
          <a:bodyPr wrap="square" lIns="0" tIns="0" rIns="0" bIns="0" rtlCol="0" anchor="t">
            <a:spAutoFit/>
          </a:bodyPr>
          <a:lstStyle/>
          <a:p>
            <a:pPr algn="ctr">
              <a:lnSpc>
                <a:spcPts val="2565"/>
              </a:lnSpc>
              <a:spcBef>
                <a:spcPct val="0"/>
              </a:spcBef>
            </a:pPr>
            <a:r>
              <a:rPr lang="en-US" sz="1000" dirty="0">
                <a:solidFill>
                  <a:srgbClr val="000000"/>
                </a:solidFill>
                <a:latin typeface="Arial"/>
                <a:ea typeface="Arial"/>
                <a:cs typeface="Arial"/>
                <a:sym typeface="Arial"/>
              </a:rPr>
              <a:t>(Age UK, 2024)</a:t>
            </a:r>
          </a:p>
        </p:txBody>
      </p:sp>
      <p:sp>
        <p:nvSpPr>
          <p:cNvPr id="65" name="Freeform 65"/>
          <p:cNvSpPr/>
          <p:nvPr/>
        </p:nvSpPr>
        <p:spPr>
          <a:xfrm>
            <a:off x="16069046" y="11431185"/>
            <a:ext cx="4876800" cy="3539687"/>
          </a:xfrm>
          <a:custGeom>
            <a:avLst/>
            <a:gdLst/>
            <a:ahLst/>
            <a:cxnLst/>
            <a:rect l="l" t="t" r="r" b="b"/>
            <a:pathLst>
              <a:path w="2563178" h="2512421">
                <a:moveTo>
                  <a:pt x="0" y="0"/>
                </a:moveTo>
                <a:lnTo>
                  <a:pt x="2563178" y="0"/>
                </a:lnTo>
                <a:lnTo>
                  <a:pt x="2563178" y="2512421"/>
                </a:lnTo>
                <a:lnTo>
                  <a:pt x="0" y="2512421"/>
                </a:lnTo>
                <a:lnTo>
                  <a:pt x="0" y="0"/>
                </a:lnTo>
                <a:close/>
              </a:path>
            </a:pathLst>
          </a:custGeom>
          <a:blipFill>
            <a:blip r:embed="rId7"/>
            <a:stretch>
              <a:fillRect l="-49508" t="-3848" r="-23619" b="-13828"/>
            </a:stretch>
          </a:blipFill>
        </p:spPr>
        <p:txBody>
          <a:bodyPr/>
          <a:lstStyle/>
          <a:p>
            <a:endParaRPr lang="en-GB"/>
          </a:p>
        </p:txBody>
      </p:sp>
      <p:sp>
        <p:nvSpPr>
          <p:cNvPr id="73" name="TextBox 72">
            <a:extLst>
              <a:ext uri="{FF2B5EF4-FFF2-40B4-BE49-F238E27FC236}">
                <a16:creationId xmlns:a16="http://schemas.microsoft.com/office/drawing/2014/main" id="{34406292-FACE-02A0-C4BC-02CBB6D30954}"/>
              </a:ext>
            </a:extLst>
          </p:cNvPr>
          <p:cNvSpPr txBox="1"/>
          <p:nvPr/>
        </p:nvSpPr>
        <p:spPr>
          <a:xfrm>
            <a:off x="7942053" y="1754216"/>
            <a:ext cx="13030200" cy="5016758"/>
          </a:xfrm>
          <a:prstGeom prst="rect">
            <a:avLst/>
          </a:prstGeom>
          <a:noFill/>
        </p:spPr>
        <p:txBody>
          <a:bodyPr wrap="square" rtlCol="0">
            <a:spAutoFit/>
          </a:bodyPr>
          <a:lstStyle/>
          <a:p>
            <a:pPr algn="just"/>
            <a:r>
              <a:rPr lang="en-GB" sz="2000" dirty="0">
                <a:latin typeface="Arial" panose="020B0604020202020204" pitchFamily="34" charset="0"/>
                <a:cs typeface="Arial" panose="020B0604020202020204" pitchFamily="34" charset="0"/>
              </a:rPr>
              <a:t>Proactive identification of frailty supports early assessment and intervention, enabling healthcare professionals to implement preventive strategies and improve care management for older adults at risk of long-term conditions. (NHS England, n.d.), </a:t>
            </a:r>
          </a:p>
          <a:p>
            <a:pPr algn="just"/>
            <a:r>
              <a:rPr lang="en-GB" sz="2000" dirty="0">
                <a:latin typeface="Arial" panose="020B0604020202020204" pitchFamily="34" charset="0"/>
                <a:cs typeface="Arial" panose="020B0604020202020204" pitchFamily="34" charset="0"/>
              </a:rPr>
              <a:t>Loneliness is a significant challenge in later life associated with increased frailty, poor mental well-being, and adverse health outcomes. Research indicates that loneliness is linked to 25% increased risk of dementia, a 32% increased risk of stroke and 29% increase in coronary disease </a:t>
            </a:r>
            <a:r>
              <a:rPr lang="en-US" sz="2000" dirty="0">
                <a:solidFill>
                  <a:srgbClr val="000000"/>
                </a:solidFill>
                <a:latin typeface="Arial"/>
                <a:ea typeface="Arial"/>
                <a:cs typeface="Arial"/>
                <a:sym typeface="Arial"/>
              </a:rPr>
              <a:t>(Age UK, b, 2024).</a:t>
            </a:r>
          </a:p>
          <a:p>
            <a:pPr algn="just"/>
            <a:r>
              <a:rPr lang="en-US" sz="2000" dirty="0">
                <a:solidFill>
                  <a:srgbClr val="000000"/>
                </a:solidFill>
                <a:latin typeface="Arial"/>
                <a:cs typeface="Arial"/>
                <a:sym typeface="Arial"/>
              </a:rPr>
              <a:t>Housing suitability is also essential for maintaining functional ability, autonomy and independence. </a:t>
            </a:r>
            <a:r>
              <a:rPr lang="en-GB" sz="2000" dirty="0">
                <a:latin typeface="Arial" panose="020B0604020202020204" pitchFamily="34" charset="0"/>
                <a:cs typeface="Arial" panose="020B0604020202020204" pitchFamily="34" charset="0"/>
              </a:rPr>
              <a:t>GOV</a:t>
            </a:r>
            <a:r>
              <a:rPr lang="en-GB" sz="2000" u="sng" dirty="0">
                <a:latin typeface="Arial" panose="020B0604020202020204" pitchFamily="34" charset="0"/>
                <a:cs typeface="Arial" panose="020B0604020202020204" pitchFamily="34" charset="0"/>
              </a:rPr>
              <a:t>.UK (</a:t>
            </a:r>
            <a:r>
              <a:rPr lang="en-GB" sz="2000" dirty="0">
                <a:latin typeface="Arial" panose="020B0604020202020204" pitchFamily="34" charset="0"/>
                <a:cs typeface="Arial" panose="020B0604020202020204" pitchFamily="34" charset="0"/>
              </a:rPr>
              <a:t>2023) highlights the importance of supporting older people to remain safely in their own homes through access to home adaptations and assistive technologies, including stair bannisters, stairlifts, outdoor handrails and digital support systems. </a:t>
            </a:r>
          </a:p>
          <a:p>
            <a:pPr algn="just"/>
            <a:r>
              <a:rPr lang="en-GB" sz="2000" dirty="0">
                <a:latin typeface="Arial" panose="020B0604020202020204" pitchFamily="34" charset="0"/>
                <a:cs typeface="Arial" panose="020B0604020202020204" pitchFamily="34" charset="0"/>
              </a:rPr>
              <a:t>However, financial constraints within local authorities can limit the availability of these services. Consequently, some older adults are unable to access appropriate adaptations, restricting their freedom of choice and ability to live independently. This may contribute to social isolation, reduced quality of life, and widening health inequalities(GOV.UK, 2023; Age UK (b), 2024).</a:t>
            </a:r>
          </a:p>
          <a:p>
            <a:pPr algn="just"/>
            <a:r>
              <a:rPr lang="en-GB" sz="2000" dirty="0">
                <a:latin typeface="Arial" panose="020B0604020202020204" pitchFamily="34" charset="0"/>
                <a:cs typeface="Arial" panose="020B0604020202020204" pitchFamily="34" charset="0"/>
              </a:rPr>
              <a:t>This demonstrates a gap between policy intentions and service provision, as older people may be encouraged to remain independent yet lack access to the practical support needed to do so effectively (GOV.UK, 2023).</a:t>
            </a:r>
          </a:p>
        </p:txBody>
      </p:sp>
      <p:pic>
        <p:nvPicPr>
          <p:cNvPr id="77" name="Picture 76">
            <a:extLst>
              <a:ext uri="{FF2B5EF4-FFF2-40B4-BE49-F238E27FC236}">
                <a16:creationId xmlns:a16="http://schemas.microsoft.com/office/drawing/2014/main" id="{87F3E8E8-4F96-DDF6-1E51-D75446BFF774}"/>
              </a:ext>
            </a:extLst>
          </p:cNvPr>
          <p:cNvPicPr>
            <a:picLocks noChangeAspect="1"/>
          </p:cNvPicPr>
          <p:nvPr/>
        </p:nvPicPr>
        <p:blipFill>
          <a:blip r:embed="rId8"/>
          <a:stretch>
            <a:fillRect/>
          </a:stretch>
        </p:blipFill>
        <p:spPr>
          <a:xfrm>
            <a:off x="849768" y="7741533"/>
            <a:ext cx="6333308" cy="2746828"/>
          </a:xfrm>
          <a:prstGeom prst="rect">
            <a:avLst/>
          </a:prstGeom>
        </p:spPr>
      </p:pic>
      <p:graphicFrame>
        <p:nvGraphicFramePr>
          <p:cNvPr id="79" name="Diagram 78">
            <a:extLst>
              <a:ext uri="{FF2B5EF4-FFF2-40B4-BE49-F238E27FC236}">
                <a16:creationId xmlns:a16="http://schemas.microsoft.com/office/drawing/2014/main" id="{BA848F4C-F332-B24E-6BB8-E0BECEC6248B}"/>
              </a:ext>
            </a:extLst>
          </p:cNvPr>
          <p:cNvGraphicFramePr/>
          <p:nvPr>
            <p:extLst>
              <p:ext uri="{D42A27DB-BD31-4B8C-83A1-F6EECF244321}">
                <p14:modId xmlns:p14="http://schemas.microsoft.com/office/powerpoint/2010/main" val="2758451623"/>
              </p:ext>
            </p:extLst>
          </p:nvPr>
        </p:nvGraphicFramePr>
        <p:xfrm>
          <a:off x="7825110" y="11976100"/>
          <a:ext cx="8458642" cy="299477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80" name="TextBox 79">
            <a:extLst>
              <a:ext uri="{FF2B5EF4-FFF2-40B4-BE49-F238E27FC236}">
                <a16:creationId xmlns:a16="http://schemas.microsoft.com/office/drawing/2014/main" id="{8BD17FD0-1077-D667-91A9-0F9267A7094E}"/>
              </a:ext>
            </a:extLst>
          </p:cNvPr>
          <p:cNvSpPr txBox="1"/>
          <p:nvPr/>
        </p:nvSpPr>
        <p:spPr>
          <a:xfrm>
            <a:off x="9163050" y="11044177"/>
            <a:ext cx="6452381" cy="584775"/>
          </a:xfrm>
          <a:prstGeom prst="rect">
            <a:avLst/>
          </a:prstGeom>
          <a:noFill/>
        </p:spPr>
        <p:txBody>
          <a:bodyPr wrap="square" rtlCol="0">
            <a:spAutoFit/>
          </a:bodyPr>
          <a:lstStyle/>
          <a:p>
            <a:r>
              <a:rPr lang="en-GB" sz="3200" b="1" dirty="0">
                <a:solidFill>
                  <a:srgbClr val="7030A0"/>
                </a:solidFill>
                <a:latin typeface="Arial" panose="020B0604020202020204" pitchFamily="34" charset="0"/>
                <a:cs typeface="Arial" panose="020B0604020202020204" pitchFamily="34" charset="0"/>
              </a:rPr>
              <a:t>Current approaches in the UK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0757936"/>
            <a:ext cx="21384000" cy="4455637"/>
            <a:chOff x="0" y="0"/>
            <a:chExt cx="17289602" cy="3297178"/>
          </a:xfrm>
        </p:grpSpPr>
        <p:sp>
          <p:nvSpPr>
            <p:cNvPr id="3" name="Freeform 3"/>
            <p:cNvSpPr/>
            <p:nvPr/>
          </p:nvSpPr>
          <p:spPr>
            <a:xfrm>
              <a:off x="0" y="0"/>
              <a:ext cx="17289602" cy="3297178"/>
            </a:xfrm>
            <a:custGeom>
              <a:avLst/>
              <a:gdLst/>
              <a:ahLst/>
              <a:cxnLst/>
              <a:rect l="l" t="t" r="r" b="b"/>
              <a:pathLst>
                <a:path w="17289602" h="3297178">
                  <a:moveTo>
                    <a:pt x="1025" y="0"/>
                  </a:moveTo>
                  <a:lnTo>
                    <a:pt x="17288577" y="0"/>
                  </a:lnTo>
                  <a:cubicBezTo>
                    <a:pt x="17288849" y="0"/>
                    <a:pt x="17289109" y="108"/>
                    <a:pt x="17289301" y="300"/>
                  </a:cubicBezTo>
                  <a:cubicBezTo>
                    <a:pt x="17289494" y="492"/>
                    <a:pt x="17289602" y="753"/>
                    <a:pt x="17289602" y="1025"/>
                  </a:cubicBezTo>
                  <a:lnTo>
                    <a:pt x="17289602" y="3296153"/>
                  </a:lnTo>
                  <a:cubicBezTo>
                    <a:pt x="17289602" y="3296425"/>
                    <a:pt x="17289494" y="3296686"/>
                    <a:pt x="17289301" y="3296877"/>
                  </a:cubicBezTo>
                  <a:cubicBezTo>
                    <a:pt x="17289109" y="3297070"/>
                    <a:pt x="17288849" y="3297178"/>
                    <a:pt x="17288577" y="3297178"/>
                  </a:cubicBezTo>
                  <a:lnTo>
                    <a:pt x="1025" y="3297178"/>
                  </a:lnTo>
                  <a:cubicBezTo>
                    <a:pt x="753" y="3297178"/>
                    <a:pt x="492" y="3297070"/>
                    <a:pt x="300" y="3296877"/>
                  </a:cubicBezTo>
                  <a:cubicBezTo>
                    <a:pt x="108" y="3296686"/>
                    <a:pt x="0" y="3296425"/>
                    <a:pt x="0" y="3296153"/>
                  </a:cubicBezTo>
                  <a:lnTo>
                    <a:pt x="0" y="1025"/>
                  </a:lnTo>
                  <a:cubicBezTo>
                    <a:pt x="0" y="753"/>
                    <a:pt x="108" y="492"/>
                    <a:pt x="300" y="300"/>
                  </a:cubicBezTo>
                  <a:cubicBezTo>
                    <a:pt x="492" y="108"/>
                    <a:pt x="753" y="0"/>
                    <a:pt x="1025" y="0"/>
                  </a:cubicBezTo>
                  <a:close/>
                </a:path>
              </a:pathLst>
            </a:custGeom>
            <a:gradFill rotWithShape="1">
              <a:gsLst>
                <a:gs pos="0">
                  <a:srgbClr val="F9F8FF">
                    <a:alpha val="100000"/>
                  </a:srgbClr>
                </a:gs>
                <a:gs pos="100000">
                  <a:srgbClr val="DFD1FD">
                    <a:alpha val="100000"/>
                  </a:srgbClr>
                </a:gs>
              </a:gsLst>
              <a:lin ang="5400000"/>
            </a:gradFill>
            <a:ln cap="sq">
              <a:noFill/>
              <a:prstDash val="solid"/>
              <a:miter/>
            </a:ln>
          </p:spPr>
          <p:txBody>
            <a:bodyPr/>
            <a:lstStyle/>
            <a:p>
              <a:endParaRPr lang="en-GB"/>
            </a:p>
          </p:txBody>
        </p:sp>
        <p:sp>
          <p:nvSpPr>
            <p:cNvPr id="4" name="TextBox 4"/>
            <p:cNvSpPr txBox="1"/>
            <p:nvPr/>
          </p:nvSpPr>
          <p:spPr>
            <a:xfrm>
              <a:off x="0" y="274074"/>
              <a:ext cx="16641044" cy="3023104"/>
            </a:xfrm>
            <a:prstGeom prst="rect">
              <a:avLst/>
            </a:prstGeom>
          </p:spPr>
          <p:txBody>
            <a:bodyPr lIns="8399" tIns="8399" rIns="8399" bIns="8399" rtlCol="0" anchor="ctr"/>
            <a:lstStyle/>
            <a:p>
              <a:pPr algn="ctr">
                <a:lnSpc>
                  <a:spcPts val="4651"/>
                </a:lnSpc>
              </a:pPr>
              <a:r>
                <a:rPr lang="en-US" sz="3200" b="1" dirty="0">
                  <a:solidFill>
                    <a:srgbClr val="650095"/>
                  </a:solidFill>
                  <a:latin typeface="Arial Bold"/>
                  <a:ea typeface="Arial Bold"/>
                  <a:cs typeface="Arial Bold"/>
                  <a:sym typeface="Arial Bold"/>
                </a:rPr>
                <a:t>Conclusion</a:t>
              </a:r>
            </a:p>
            <a:p>
              <a:pPr lvl="1" algn="just"/>
              <a:r>
                <a:rPr lang="en-GB" sz="2000" dirty="0">
                  <a:latin typeface="Arial" panose="020B0604020202020204" pitchFamily="34" charset="0"/>
                  <a:cs typeface="Arial" panose="020B0604020202020204" pitchFamily="34" charset="0"/>
                </a:rPr>
                <a:t>In conclusion, older adults have diverse physical, psychological, social and environmental needs.</a:t>
              </a:r>
            </a:p>
            <a:p>
              <a:pPr lvl="1" algn="just"/>
              <a:r>
                <a:rPr lang="en-GB" sz="2000" dirty="0">
                  <a:latin typeface="Arial" panose="020B0604020202020204" pitchFamily="34" charset="0"/>
                  <a:cs typeface="Arial" panose="020B0604020202020204" pitchFamily="34" charset="0"/>
                </a:rPr>
                <a:t>UK legislation, including the Care Act 2014 and Equality Act 2010, alongside theories such as Life Course Theory and Person-Centred Care Theory, provides a strong framework for delivering person-centred care.</a:t>
              </a:r>
            </a:p>
            <a:p>
              <a:pPr lvl="1" algn="just"/>
              <a:r>
                <a:rPr lang="en-GB" sz="2000" dirty="0">
                  <a:latin typeface="Arial" panose="020B0604020202020204" pitchFamily="34" charset="0"/>
                  <a:cs typeface="Arial" panose="020B0604020202020204" pitchFamily="34" charset="0"/>
                </a:rPr>
                <a:t>However, evidence from organisations including Age UK, NHS England, NICE, the Health Foundation, and the Alzheimer's Society demonstrates that significant challenges remain, including rising demand, workforce shortages, health inequalities and unmet care needs.</a:t>
              </a:r>
            </a:p>
            <a:p>
              <a:pPr lvl="1" algn="just"/>
              <a:r>
                <a:rPr lang="en-GB" sz="2000" dirty="0">
                  <a:latin typeface="Arial" panose="020B0604020202020204" pitchFamily="34" charset="0"/>
                  <a:cs typeface="Arial" panose="020B0604020202020204" pitchFamily="34" charset="0"/>
                </a:rPr>
                <a:t>Addressing these challenges through prevention, integrated care, housing adaptations and greater investment in services will help older people remain healthy, independent and able to live fulfilling lives.</a:t>
              </a:r>
            </a:p>
            <a:p>
              <a:pPr algn="ctr">
                <a:lnSpc>
                  <a:spcPts val="2297"/>
                </a:lnSpc>
              </a:pPr>
              <a:endParaRPr lang="en-US" sz="2340" dirty="0">
                <a:solidFill>
                  <a:srgbClr val="000000"/>
                </a:solidFill>
                <a:latin typeface="Arial"/>
                <a:ea typeface="Arial"/>
                <a:cs typeface="Arial"/>
                <a:sym typeface="Arial"/>
              </a:endParaRPr>
            </a:p>
            <a:p>
              <a:pPr marL="0" lvl="0" indent="0" algn="ctr">
                <a:lnSpc>
                  <a:spcPts val="2297"/>
                </a:lnSpc>
                <a:spcBef>
                  <a:spcPct val="0"/>
                </a:spcBef>
              </a:pPr>
              <a:endParaRPr lang="en-US" sz="2340" dirty="0">
                <a:solidFill>
                  <a:srgbClr val="000000"/>
                </a:solidFill>
                <a:latin typeface="Arial"/>
                <a:ea typeface="Arial"/>
                <a:cs typeface="Arial"/>
                <a:sym typeface="Arial"/>
              </a:endParaRPr>
            </a:p>
          </p:txBody>
        </p:sp>
      </p:grpSp>
      <p:grpSp>
        <p:nvGrpSpPr>
          <p:cNvPr id="5" name="Group 5"/>
          <p:cNvGrpSpPr/>
          <p:nvPr/>
        </p:nvGrpSpPr>
        <p:grpSpPr>
          <a:xfrm>
            <a:off x="0" y="0"/>
            <a:ext cx="11830050" cy="10801204"/>
            <a:chOff x="0" y="0"/>
            <a:chExt cx="9130795" cy="8795924"/>
          </a:xfrm>
        </p:grpSpPr>
        <p:sp>
          <p:nvSpPr>
            <p:cNvPr id="6" name="Freeform 6"/>
            <p:cNvSpPr/>
            <p:nvPr/>
          </p:nvSpPr>
          <p:spPr>
            <a:xfrm>
              <a:off x="0" y="0"/>
              <a:ext cx="9130795" cy="8795924"/>
            </a:xfrm>
            <a:custGeom>
              <a:avLst/>
              <a:gdLst/>
              <a:ahLst/>
              <a:cxnLst/>
              <a:rect l="l" t="t" r="r" b="b"/>
              <a:pathLst>
                <a:path w="9130795" h="8795924">
                  <a:moveTo>
                    <a:pt x="0" y="0"/>
                  </a:moveTo>
                  <a:lnTo>
                    <a:pt x="9130795" y="0"/>
                  </a:lnTo>
                  <a:lnTo>
                    <a:pt x="9130795" y="8795924"/>
                  </a:lnTo>
                  <a:lnTo>
                    <a:pt x="0" y="8795924"/>
                  </a:lnTo>
                  <a:close/>
                </a:path>
              </a:pathLst>
            </a:custGeom>
            <a:gradFill rotWithShape="1">
              <a:gsLst>
                <a:gs pos="0">
                  <a:srgbClr val="D2C1F6">
                    <a:alpha val="100000"/>
                  </a:srgbClr>
                </a:gs>
                <a:gs pos="100000">
                  <a:srgbClr val="A882F6">
                    <a:alpha val="100000"/>
                  </a:srgbClr>
                </a:gs>
              </a:gsLst>
              <a:lin ang="5400000"/>
            </a:gradFill>
            <a:ln cap="sq">
              <a:noFill/>
              <a:prstDash val="solid"/>
              <a:miter/>
            </a:ln>
          </p:spPr>
          <p:txBody>
            <a:bodyPr/>
            <a:lstStyle/>
            <a:p>
              <a:endParaRPr lang="en-GB"/>
            </a:p>
          </p:txBody>
        </p:sp>
        <p:sp>
          <p:nvSpPr>
            <p:cNvPr id="7" name="TextBox 7"/>
            <p:cNvSpPr txBox="1"/>
            <p:nvPr/>
          </p:nvSpPr>
          <p:spPr>
            <a:xfrm>
              <a:off x="0" y="258555"/>
              <a:ext cx="8919095" cy="8235759"/>
            </a:xfrm>
            <a:prstGeom prst="rect">
              <a:avLst/>
            </a:prstGeom>
          </p:spPr>
          <p:txBody>
            <a:bodyPr lIns="8399" tIns="8399" rIns="8399" bIns="8399" rtlCol="0" anchor="ctr"/>
            <a:lstStyle/>
            <a:p>
              <a:pPr algn="just">
                <a:lnSpc>
                  <a:spcPts val="4651"/>
                </a:lnSpc>
              </a:pPr>
              <a:r>
                <a:rPr lang="en-US" sz="3322" b="1" dirty="0">
                  <a:solidFill>
                    <a:srgbClr val="650095"/>
                  </a:solidFill>
                  <a:latin typeface="Arial" panose="020B0604020202020204" pitchFamily="34" charset="0"/>
                  <a:ea typeface="Arial Bold"/>
                  <a:cs typeface="Arial" panose="020B0604020202020204" pitchFamily="34" charset="0"/>
                  <a:sym typeface="Arial Bold"/>
                </a:rPr>
                <a:t>              </a:t>
              </a:r>
              <a:r>
                <a:rPr lang="en-US" sz="3200" b="1" dirty="0">
                  <a:solidFill>
                    <a:srgbClr val="650095"/>
                  </a:solidFill>
                  <a:latin typeface="Arial" panose="020B0604020202020204" pitchFamily="34" charset="0"/>
                  <a:ea typeface="Arial Bold"/>
                  <a:cs typeface="Arial" panose="020B0604020202020204" pitchFamily="34" charset="0"/>
                  <a:sym typeface="Arial Bold"/>
                </a:rPr>
                <a:t>Legislation, Policies and Theories</a:t>
              </a:r>
            </a:p>
            <a:p>
              <a:pPr lvl="1" algn="just">
                <a:lnSpc>
                  <a:spcPts val="3277"/>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The Care Act 2014</a:t>
              </a:r>
              <a:r>
                <a:rPr lang="en-US" sz="2000" dirty="0">
                  <a:solidFill>
                    <a:srgbClr val="000000"/>
                  </a:solidFill>
                  <a:latin typeface="Arial" panose="020B0604020202020204" pitchFamily="34" charset="0"/>
                  <a:ea typeface="Arial"/>
                  <a:cs typeface="Arial" panose="020B0604020202020204" pitchFamily="34" charset="0"/>
                  <a:sym typeface="Arial"/>
                </a:rPr>
                <a:t> </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Promotes well-being, </a:t>
              </a:r>
              <a:r>
                <a:rPr lang="en-US" sz="2000" dirty="0" err="1">
                  <a:solidFill>
                    <a:srgbClr val="000000"/>
                  </a:solidFill>
                  <a:latin typeface="Arial" panose="020B0604020202020204" pitchFamily="34" charset="0"/>
                  <a:ea typeface="Arial"/>
                  <a:cs typeface="Arial" panose="020B0604020202020204" pitchFamily="34" charset="0"/>
                  <a:sym typeface="Arial"/>
                </a:rPr>
                <a:t>personalised</a:t>
              </a:r>
              <a:r>
                <a:rPr lang="en-US" sz="2000" dirty="0">
                  <a:solidFill>
                    <a:srgbClr val="000000"/>
                  </a:solidFill>
                  <a:latin typeface="Arial" panose="020B0604020202020204" pitchFamily="34" charset="0"/>
                  <a:ea typeface="Arial"/>
                  <a:cs typeface="Arial" panose="020B0604020202020204" pitchFamily="34" charset="0"/>
                  <a:sym typeface="Arial"/>
                </a:rPr>
                <a:t> care, prevention, safeguarding and carer support GOV.UK, </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Outlines the responsibility of local authorities to ensure fair access to care services, reducing the need for care and support (Department of Health and Social Care, 2025).</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However, due to funding pressures, the Act is not fully implemented in some local authorities.</a:t>
              </a:r>
            </a:p>
            <a:p>
              <a:pPr lvl="1" algn="just">
                <a:lnSpc>
                  <a:spcPts val="3277"/>
                </a:lnSpc>
              </a:pPr>
              <a:r>
                <a:rPr lang="en-US" sz="2000" dirty="0">
                  <a:solidFill>
                    <a:srgbClr val="000000"/>
                  </a:solidFill>
                  <a:latin typeface="Arial" panose="020B0604020202020204" pitchFamily="34" charset="0"/>
                  <a:ea typeface="Arial"/>
                  <a:cs typeface="Arial" panose="020B0604020202020204" pitchFamily="34" charset="0"/>
                  <a:sym typeface="Arial"/>
                </a:rPr>
                <a:t> </a:t>
              </a:r>
              <a:r>
                <a:rPr lang="en-US" sz="2000" b="1" dirty="0">
                  <a:solidFill>
                    <a:srgbClr val="000000"/>
                  </a:solidFill>
                  <a:latin typeface="Arial" panose="020B0604020202020204" pitchFamily="34" charset="0"/>
                  <a:ea typeface="Arial"/>
                  <a:cs typeface="Arial" panose="020B0604020202020204" pitchFamily="34" charset="0"/>
                  <a:sym typeface="Arial"/>
                </a:rPr>
                <a:t>The UK Equality Act 2010</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Age, disability, gender, race, and religion are </a:t>
              </a:r>
              <a:r>
                <a:rPr lang="en-GB" sz="2000" dirty="0">
                  <a:solidFill>
                    <a:srgbClr val="000000"/>
                  </a:solidFill>
                  <a:latin typeface="Arial" panose="020B0604020202020204" pitchFamily="34" charset="0"/>
                  <a:ea typeface="Arial"/>
                  <a:cs typeface="Arial" panose="020B0604020202020204" pitchFamily="34" charset="0"/>
                  <a:sym typeface="Arial"/>
                </a:rPr>
                <a:t>among the protected characteristics under</a:t>
              </a:r>
              <a:r>
                <a:rPr lang="en-US" sz="2000" dirty="0">
                  <a:solidFill>
                    <a:srgbClr val="000000"/>
                  </a:solidFill>
                  <a:latin typeface="Arial" panose="020B0604020202020204" pitchFamily="34" charset="0"/>
                  <a:ea typeface="Arial"/>
                  <a:cs typeface="Arial" panose="020B0604020202020204" pitchFamily="34" charset="0"/>
                  <a:sym typeface="Arial"/>
                </a:rPr>
                <a:t> this Act.</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Protects individuals from discrimination based on their age, employment, or education when accessing services </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However, Health inequalities and discrimination in accessing health and social care still exist.</a:t>
              </a:r>
            </a:p>
            <a:p>
              <a:pPr lvl="1" algn="just">
                <a:lnSpc>
                  <a:spcPts val="3277"/>
                </a:lnSpc>
              </a:pPr>
              <a:r>
                <a:rPr lang="en-US" sz="2000" dirty="0">
                  <a:solidFill>
                    <a:srgbClr val="000000"/>
                  </a:solidFill>
                  <a:latin typeface="Arial" panose="020B0604020202020204" pitchFamily="34" charset="0"/>
                  <a:ea typeface="Arial"/>
                  <a:cs typeface="Arial" panose="020B0604020202020204" pitchFamily="34" charset="0"/>
                  <a:sym typeface="Arial"/>
                </a:rPr>
                <a:t>(GOV.UK, 2010)</a:t>
              </a:r>
            </a:p>
            <a:p>
              <a:pPr lvl="1" algn="just">
                <a:lnSpc>
                  <a:spcPts val="3277"/>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 FIT for the future policy</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From sickness to prevention of diseases, from the hospital to the community (</a:t>
              </a:r>
              <a:r>
                <a:rPr lang="en-GB" sz="2000" dirty="0">
                  <a:solidFill>
                    <a:srgbClr val="000000"/>
                  </a:solidFill>
                  <a:latin typeface="Arial" panose="020B0604020202020204" pitchFamily="34" charset="0"/>
                  <a:ea typeface="Arial"/>
                  <a:cs typeface="Arial" panose="020B0604020202020204" pitchFamily="34" charset="0"/>
                  <a:sym typeface="Arial"/>
                </a:rPr>
                <a:t>Department of Health and Social Care, 2025</a:t>
              </a:r>
              <a:r>
                <a:rPr lang="en-US" sz="2000" dirty="0">
                  <a:solidFill>
                    <a:srgbClr val="000000"/>
                  </a:solidFill>
                  <a:latin typeface="Arial" panose="020B0604020202020204" pitchFamily="34" charset="0"/>
                  <a:ea typeface="Arial"/>
                  <a:cs typeface="Arial" panose="020B0604020202020204" pitchFamily="34" charset="0"/>
                  <a:sym typeface="Arial"/>
                </a:rPr>
                <a:t>)</a:t>
              </a:r>
            </a:p>
            <a:p>
              <a:pPr lvl="1" algn="just">
                <a:lnSpc>
                  <a:spcPts val="3277"/>
                </a:lnSpc>
              </a:pPr>
              <a:r>
                <a:rPr lang="en-US" sz="2000" b="1" dirty="0">
                  <a:solidFill>
                    <a:srgbClr val="000000"/>
                  </a:solidFill>
                  <a:latin typeface="Arial" panose="020B0604020202020204" pitchFamily="34" charset="0"/>
                  <a:ea typeface="Arial Bold"/>
                  <a:cs typeface="Arial" panose="020B0604020202020204" pitchFamily="34" charset="0"/>
                  <a:sym typeface="Arial Bold"/>
                </a:rPr>
                <a:t>Life Course Theory</a:t>
              </a:r>
              <a:r>
                <a:rPr lang="en-US" sz="2000" dirty="0">
                  <a:solidFill>
                    <a:srgbClr val="000000"/>
                  </a:solidFill>
                  <a:latin typeface="Arial" panose="020B0604020202020204" pitchFamily="34" charset="0"/>
                  <a:ea typeface="Arial"/>
                  <a:cs typeface="Arial" panose="020B0604020202020204" pitchFamily="34" charset="0"/>
                  <a:sym typeface="Arial"/>
                </a:rPr>
                <a:t> </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Ageing is a lifelong process, shaped by biological, social,  economic, and environmental experiences (Elder, 1998).</a:t>
              </a:r>
            </a:p>
            <a:p>
              <a:pPr lvl="1" algn="just">
                <a:lnSpc>
                  <a:spcPts val="3277"/>
                </a:lnSpc>
              </a:pPr>
              <a:r>
                <a:rPr lang="en-US" sz="2000" dirty="0">
                  <a:solidFill>
                    <a:srgbClr val="000000"/>
                  </a:solidFill>
                  <a:latin typeface="Arial" panose="020B0604020202020204" pitchFamily="34" charset="0"/>
                  <a:ea typeface="Arial"/>
                  <a:cs typeface="Arial" panose="020B0604020202020204" pitchFamily="34" charset="0"/>
                  <a:sym typeface="Arial"/>
                </a:rPr>
                <a:t>  </a:t>
              </a:r>
              <a:r>
                <a:rPr lang="en-US" sz="2000" b="1" dirty="0">
                  <a:solidFill>
                    <a:srgbClr val="000000"/>
                  </a:solidFill>
                  <a:latin typeface="Arial" panose="020B0604020202020204" pitchFamily="34" charset="0"/>
                  <a:ea typeface="Arial Bold"/>
                  <a:cs typeface="Arial" panose="020B0604020202020204" pitchFamily="34" charset="0"/>
                  <a:sym typeface="Arial Bold"/>
                </a:rPr>
                <a:t>Person- </a:t>
              </a:r>
              <a:r>
                <a:rPr lang="en-US" sz="2000" b="1" dirty="0" err="1">
                  <a:solidFill>
                    <a:srgbClr val="000000"/>
                  </a:solidFill>
                  <a:latin typeface="Arial" panose="020B0604020202020204" pitchFamily="34" charset="0"/>
                  <a:ea typeface="Arial Bold"/>
                  <a:cs typeface="Arial" panose="020B0604020202020204" pitchFamily="34" charset="0"/>
                  <a:sym typeface="Arial Bold"/>
                </a:rPr>
                <a:t>Centred</a:t>
              </a:r>
              <a:r>
                <a:rPr lang="en-US" sz="2000" b="1" dirty="0">
                  <a:solidFill>
                    <a:srgbClr val="000000"/>
                  </a:solidFill>
                  <a:latin typeface="Arial" panose="020B0604020202020204" pitchFamily="34" charset="0"/>
                  <a:ea typeface="Arial Bold"/>
                  <a:cs typeface="Arial" panose="020B0604020202020204" pitchFamily="34" charset="0"/>
                  <a:sym typeface="Arial Bold"/>
                </a:rPr>
                <a:t> Care Theory</a:t>
              </a:r>
            </a:p>
            <a:p>
              <a:pPr marL="800100" lvl="1" indent="-342900" algn="just">
                <a:lnSpc>
                  <a:spcPts val="3277"/>
                </a:lnSpc>
                <a:buFont typeface="Arial" panose="020B0604020202020204" pitchFamily="34" charset="0"/>
                <a:buChar char="•"/>
              </a:pPr>
              <a:r>
                <a:rPr lang="en-US" sz="2000" dirty="0">
                  <a:solidFill>
                    <a:srgbClr val="000000"/>
                  </a:solidFill>
                  <a:latin typeface="Arial" panose="020B0604020202020204" pitchFamily="34" charset="0"/>
                  <a:ea typeface="Arial"/>
                  <a:cs typeface="Arial" panose="020B0604020202020204" pitchFamily="34" charset="0"/>
                  <a:sym typeface="Arial"/>
                </a:rPr>
                <a:t> </a:t>
              </a:r>
              <a:r>
                <a:rPr lang="en-US" sz="2000" dirty="0" err="1">
                  <a:solidFill>
                    <a:srgbClr val="000000"/>
                  </a:solidFill>
                  <a:latin typeface="Arial" panose="020B0604020202020204" pitchFamily="34" charset="0"/>
                  <a:ea typeface="Arial"/>
                  <a:cs typeface="Arial" panose="020B0604020202020204" pitchFamily="34" charset="0"/>
                  <a:sym typeface="Arial"/>
                </a:rPr>
                <a:t>Emphasise</a:t>
              </a:r>
              <a:r>
                <a:rPr lang="en-US" sz="2000" dirty="0">
                  <a:solidFill>
                    <a:srgbClr val="000000"/>
                  </a:solidFill>
                  <a:latin typeface="Arial" panose="020B0604020202020204" pitchFamily="34" charset="0"/>
                  <a:ea typeface="Arial"/>
                  <a:cs typeface="Arial" panose="020B0604020202020204" pitchFamily="34" charset="0"/>
                  <a:sym typeface="Arial"/>
                </a:rPr>
                <a:t> </a:t>
              </a:r>
              <a:r>
                <a:rPr lang="en-GB" sz="2000" dirty="0">
                  <a:solidFill>
                    <a:srgbClr val="000000"/>
                  </a:solidFill>
                  <a:latin typeface="Arial" panose="020B0604020202020204" pitchFamily="34" charset="0"/>
                  <a:ea typeface="Arial"/>
                  <a:cs typeface="Arial" panose="020B0604020202020204" pitchFamily="34" charset="0"/>
                  <a:sym typeface="Arial"/>
                </a:rPr>
                <a:t>the treatment of older people as unique individuals, respecting their </a:t>
              </a:r>
              <a:r>
                <a:rPr lang="en-US" sz="2000" dirty="0">
                  <a:solidFill>
                    <a:srgbClr val="000000"/>
                  </a:solidFill>
                  <a:latin typeface="Arial" panose="020B0604020202020204" pitchFamily="34" charset="0"/>
                  <a:ea typeface="Arial"/>
                  <a:cs typeface="Arial" panose="020B0604020202020204" pitchFamily="34" charset="0"/>
                  <a:sym typeface="Arial"/>
                </a:rPr>
                <a:t>preferences,</a:t>
              </a:r>
              <a:r>
                <a:rPr lang="en-GB" sz="2000" dirty="0">
                  <a:solidFill>
                    <a:srgbClr val="000000"/>
                  </a:solidFill>
                  <a:latin typeface="Arial" panose="020B0604020202020204" pitchFamily="34" charset="0"/>
                  <a:ea typeface="Arial"/>
                  <a:cs typeface="Arial" panose="020B0604020202020204" pitchFamily="34" charset="0"/>
                  <a:sym typeface="Arial"/>
                </a:rPr>
                <a:t> values, and life experiences.</a:t>
              </a:r>
            </a:p>
            <a:p>
              <a:pPr marL="800100" lvl="1" indent="-342900" algn="just">
                <a:lnSpc>
                  <a:spcPts val="3277"/>
                </a:lnSpc>
                <a:buFont typeface="Arial" panose="020B0604020202020204" pitchFamily="34" charset="0"/>
                <a:buChar char="•"/>
              </a:pPr>
              <a:r>
                <a:rPr lang="en-GB" sz="2000" dirty="0">
                  <a:solidFill>
                    <a:srgbClr val="000000"/>
                  </a:solidFill>
                  <a:latin typeface="Arial" panose="020B0604020202020204" pitchFamily="34" charset="0"/>
                  <a:ea typeface="Arial"/>
                  <a:cs typeface="Arial" panose="020B0604020202020204" pitchFamily="34" charset="0"/>
                  <a:sym typeface="Arial"/>
                </a:rPr>
                <a:t>Promotes dignity and autonomy (</a:t>
              </a:r>
              <a:r>
                <a:rPr lang="en-GB" sz="2000" dirty="0" err="1">
                  <a:solidFill>
                    <a:srgbClr val="000000"/>
                  </a:solidFill>
                  <a:latin typeface="Arial" panose="020B0604020202020204" pitchFamily="34" charset="0"/>
                  <a:ea typeface="Arial"/>
                  <a:cs typeface="Arial" panose="020B0604020202020204" pitchFamily="34" charset="0"/>
                  <a:sym typeface="Arial"/>
                </a:rPr>
                <a:t>Kitwood</a:t>
              </a:r>
              <a:r>
                <a:rPr lang="en-GB" sz="2000" dirty="0">
                  <a:solidFill>
                    <a:srgbClr val="000000"/>
                  </a:solidFill>
                  <a:latin typeface="Arial" panose="020B0604020202020204" pitchFamily="34" charset="0"/>
                  <a:ea typeface="Arial"/>
                  <a:cs typeface="Arial" panose="020B0604020202020204" pitchFamily="34" charset="0"/>
                  <a:sym typeface="Arial"/>
                </a:rPr>
                <a:t>, T., </a:t>
              </a:r>
              <a:r>
                <a:rPr lang="en-US" sz="2000" dirty="0">
                  <a:solidFill>
                    <a:srgbClr val="000000"/>
                  </a:solidFill>
                  <a:latin typeface="Arial" panose="020B0604020202020204" pitchFamily="34" charset="0"/>
                  <a:ea typeface="Arial"/>
                  <a:cs typeface="Arial" panose="020B0604020202020204" pitchFamily="34" charset="0"/>
                  <a:sym typeface="Arial"/>
                </a:rPr>
                <a:t>1997).</a:t>
              </a:r>
            </a:p>
            <a:p>
              <a:pPr algn="just">
                <a:lnSpc>
                  <a:spcPts val="1437"/>
                </a:lnSpc>
              </a:pPr>
              <a:endParaRPr lang="en-US" sz="2340" dirty="0">
                <a:solidFill>
                  <a:srgbClr val="000000"/>
                </a:solidFill>
                <a:latin typeface="Arial"/>
                <a:ea typeface="Arial"/>
                <a:cs typeface="Arial"/>
                <a:sym typeface="Arial"/>
              </a:endParaRPr>
            </a:p>
            <a:p>
              <a:pPr algn="just">
                <a:lnSpc>
                  <a:spcPts val="1157"/>
                </a:lnSpc>
              </a:pPr>
              <a:endParaRPr lang="en-US" sz="2340" dirty="0">
                <a:solidFill>
                  <a:srgbClr val="000000"/>
                </a:solidFill>
                <a:latin typeface="Arial"/>
                <a:ea typeface="Arial"/>
                <a:cs typeface="Arial"/>
                <a:sym typeface="Arial"/>
              </a:endParaRPr>
            </a:p>
            <a:p>
              <a:pPr algn="just">
                <a:lnSpc>
                  <a:spcPts val="1157"/>
                </a:lnSpc>
              </a:pPr>
              <a:endParaRPr lang="en-US" sz="2340" dirty="0">
                <a:solidFill>
                  <a:srgbClr val="000000"/>
                </a:solidFill>
                <a:latin typeface="Arial"/>
                <a:ea typeface="Arial"/>
                <a:cs typeface="Arial"/>
                <a:sym typeface="Arial"/>
              </a:endParaRPr>
            </a:p>
          </p:txBody>
        </p:sp>
      </p:grpSp>
      <p:grpSp>
        <p:nvGrpSpPr>
          <p:cNvPr id="8" name="Group 8"/>
          <p:cNvGrpSpPr/>
          <p:nvPr/>
        </p:nvGrpSpPr>
        <p:grpSpPr>
          <a:xfrm>
            <a:off x="11830050" y="4095602"/>
            <a:ext cx="9544049" cy="6662334"/>
            <a:chOff x="0" y="-149861"/>
            <a:chExt cx="7881624" cy="5425449"/>
          </a:xfrm>
        </p:grpSpPr>
        <p:sp>
          <p:nvSpPr>
            <p:cNvPr id="9" name="Freeform 9"/>
            <p:cNvSpPr/>
            <p:nvPr/>
          </p:nvSpPr>
          <p:spPr>
            <a:xfrm>
              <a:off x="0" y="0"/>
              <a:ext cx="7881624" cy="5275588"/>
            </a:xfrm>
            <a:custGeom>
              <a:avLst/>
              <a:gdLst/>
              <a:ahLst/>
              <a:cxnLst/>
              <a:rect l="l" t="t" r="r" b="b"/>
              <a:pathLst>
                <a:path w="7881624" h="5275588">
                  <a:moveTo>
                    <a:pt x="2248" y="0"/>
                  </a:moveTo>
                  <a:lnTo>
                    <a:pt x="7879376" y="0"/>
                  </a:lnTo>
                  <a:cubicBezTo>
                    <a:pt x="7880617" y="0"/>
                    <a:pt x="7881624" y="1007"/>
                    <a:pt x="7881624" y="2248"/>
                  </a:cubicBezTo>
                  <a:lnTo>
                    <a:pt x="7881624" y="5273340"/>
                  </a:lnTo>
                  <a:cubicBezTo>
                    <a:pt x="7881624" y="5273936"/>
                    <a:pt x="7881386" y="5274508"/>
                    <a:pt x="7880965" y="5274930"/>
                  </a:cubicBezTo>
                  <a:cubicBezTo>
                    <a:pt x="7880544" y="5275351"/>
                    <a:pt x="7879972" y="5275588"/>
                    <a:pt x="7879376" y="5275588"/>
                  </a:cubicBezTo>
                  <a:lnTo>
                    <a:pt x="2248" y="5275588"/>
                  </a:lnTo>
                  <a:cubicBezTo>
                    <a:pt x="1652" y="5275588"/>
                    <a:pt x="1080" y="5275351"/>
                    <a:pt x="659" y="5274930"/>
                  </a:cubicBezTo>
                  <a:cubicBezTo>
                    <a:pt x="237" y="5274508"/>
                    <a:pt x="0" y="5273936"/>
                    <a:pt x="0" y="5273340"/>
                  </a:cubicBezTo>
                  <a:lnTo>
                    <a:pt x="0" y="2248"/>
                  </a:lnTo>
                  <a:cubicBezTo>
                    <a:pt x="0" y="1652"/>
                    <a:pt x="237" y="1080"/>
                    <a:pt x="659" y="659"/>
                  </a:cubicBezTo>
                  <a:cubicBezTo>
                    <a:pt x="1080" y="237"/>
                    <a:pt x="1652" y="0"/>
                    <a:pt x="2248" y="0"/>
                  </a:cubicBezTo>
                  <a:close/>
                </a:path>
              </a:pathLst>
            </a:custGeom>
            <a:gradFill rotWithShape="1">
              <a:gsLst>
                <a:gs pos="0">
                  <a:srgbClr val="F9F8FF">
                    <a:alpha val="100000"/>
                  </a:srgbClr>
                </a:gs>
                <a:gs pos="100000">
                  <a:srgbClr val="DFD1FD">
                    <a:alpha val="100000"/>
                  </a:srgbClr>
                </a:gs>
              </a:gsLst>
              <a:lin ang="5400000"/>
            </a:gradFill>
            <a:ln cap="sq">
              <a:noFill/>
              <a:prstDash val="solid"/>
              <a:miter/>
            </a:ln>
          </p:spPr>
          <p:txBody>
            <a:bodyPr/>
            <a:lstStyle/>
            <a:p>
              <a:endParaRPr lang="en-GB"/>
            </a:p>
          </p:txBody>
        </p:sp>
        <p:sp>
          <p:nvSpPr>
            <p:cNvPr id="10" name="TextBox 10"/>
            <p:cNvSpPr txBox="1"/>
            <p:nvPr/>
          </p:nvSpPr>
          <p:spPr>
            <a:xfrm>
              <a:off x="21319" y="-149861"/>
              <a:ext cx="7206057" cy="5269694"/>
            </a:xfrm>
            <a:prstGeom prst="rect">
              <a:avLst/>
            </a:prstGeom>
          </p:spPr>
          <p:txBody>
            <a:bodyPr lIns="8399" tIns="8399" rIns="8399" bIns="8399" rtlCol="0" anchor="ctr"/>
            <a:lstStyle/>
            <a:p>
              <a:pPr algn="just">
                <a:lnSpc>
                  <a:spcPts val="4651"/>
                </a:lnSpc>
              </a:pPr>
              <a:r>
                <a:rPr lang="en-US" sz="3322" b="1" dirty="0">
                  <a:solidFill>
                    <a:srgbClr val="650095"/>
                  </a:solidFill>
                  <a:latin typeface="Arial Bold"/>
                  <a:ea typeface="Arial Bold"/>
                  <a:cs typeface="Arial Bold"/>
                  <a:sym typeface="Arial Bold"/>
                </a:rPr>
                <a:t>                </a:t>
              </a:r>
              <a:r>
                <a:rPr lang="en-US" sz="3200" b="1" dirty="0">
                  <a:solidFill>
                    <a:srgbClr val="650095"/>
                  </a:solidFill>
                  <a:latin typeface="Arial" panose="020B0604020202020204" pitchFamily="34" charset="0"/>
                  <a:ea typeface="Arial Bold"/>
                  <a:cs typeface="Arial" panose="020B0604020202020204" pitchFamily="34" charset="0"/>
                  <a:sym typeface="Arial Bold"/>
                </a:rPr>
                <a:t>Recommendations</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Promote preventive health, physical activity empowerment and autonomy, addressing health inequalities during the life course.</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Improve digital literacy through training and accessible technology.</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Improve access to community-based services and encourage social inclusion to reduce loneliness.</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Strengthen Integrated Care Systems(ICSs).</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Support unpaid carers through education, financial help and days off the duty of care.</a:t>
              </a:r>
            </a:p>
            <a:p>
              <a:pPr marL="962570" lvl="2" indent="-252685" algn="just">
                <a:lnSpc>
                  <a:spcPts val="3277"/>
                </a:lnSpc>
                <a:buFont typeface="Arial"/>
                <a:buChar char="•"/>
              </a:pPr>
              <a:r>
                <a:rPr lang="en-US" sz="2000" dirty="0">
                  <a:solidFill>
                    <a:srgbClr val="000000"/>
                  </a:solidFill>
                  <a:latin typeface="Arial"/>
                  <a:ea typeface="Arial"/>
                  <a:cs typeface="Arial"/>
                  <a:sym typeface="Arial"/>
                </a:rPr>
                <a:t>Improve workforce carer, increasing salary, training for a more empathetic Person- </a:t>
              </a:r>
              <a:r>
                <a:rPr lang="en-US" sz="2000" dirty="0" err="1">
                  <a:solidFill>
                    <a:srgbClr val="000000"/>
                  </a:solidFill>
                  <a:latin typeface="Arial"/>
                  <a:ea typeface="Arial"/>
                  <a:cs typeface="Arial"/>
                  <a:sym typeface="Arial"/>
                </a:rPr>
                <a:t>Centred</a:t>
              </a:r>
              <a:r>
                <a:rPr lang="en-US" sz="2000" dirty="0">
                  <a:solidFill>
                    <a:srgbClr val="000000"/>
                  </a:solidFill>
                  <a:latin typeface="Arial"/>
                  <a:ea typeface="Arial"/>
                  <a:cs typeface="Arial"/>
                  <a:sym typeface="Arial"/>
                </a:rPr>
                <a:t> care.</a:t>
              </a:r>
            </a:p>
            <a:p>
              <a:pPr algn="just">
                <a:lnSpc>
                  <a:spcPts val="1597"/>
                </a:lnSpc>
              </a:pPr>
              <a:endParaRPr lang="en-US" sz="2340" dirty="0">
                <a:solidFill>
                  <a:srgbClr val="000000"/>
                </a:solidFill>
                <a:latin typeface="Arial"/>
                <a:ea typeface="Arial"/>
                <a:cs typeface="Arial"/>
                <a:sym typeface="Arial"/>
              </a:endParaRPr>
            </a:p>
            <a:p>
              <a:pPr algn="just">
                <a:lnSpc>
                  <a:spcPts val="1249"/>
                </a:lnSpc>
              </a:pPr>
              <a:endParaRPr lang="en-US" sz="2340" dirty="0">
                <a:solidFill>
                  <a:srgbClr val="000000"/>
                </a:solidFill>
                <a:latin typeface="Arial"/>
                <a:ea typeface="Arial"/>
                <a:cs typeface="Arial"/>
                <a:sym typeface="Arial"/>
              </a:endParaRPr>
            </a:p>
            <a:p>
              <a:pPr algn="just">
                <a:lnSpc>
                  <a:spcPts val="1851"/>
                </a:lnSpc>
              </a:pPr>
              <a:endParaRPr lang="en-US" sz="2340" dirty="0">
                <a:solidFill>
                  <a:srgbClr val="000000"/>
                </a:solidFill>
                <a:latin typeface="Arial"/>
                <a:ea typeface="Arial"/>
                <a:cs typeface="Arial"/>
                <a:sym typeface="Arial"/>
              </a:endParaRPr>
            </a:p>
            <a:p>
              <a:pPr marL="0" lvl="0" indent="0" algn="just">
                <a:lnSpc>
                  <a:spcPts val="1851"/>
                </a:lnSpc>
                <a:spcBef>
                  <a:spcPct val="0"/>
                </a:spcBef>
              </a:pPr>
              <a:endParaRPr lang="en-US" sz="2340" dirty="0">
                <a:solidFill>
                  <a:srgbClr val="000000"/>
                </a:solidFill>
                <a:latin typeface="Arial"/>
                <a:ea typeface="Arial"/>
                <a:cs typeface="Arial"/>
                <a:sym typeface="Arial"/>
              </a:endParaRPr>
            </a:p>
          </p:txBody>
        </p:sp>
      </p:grpSp>
      <p:sp>
        <p:nvSpPr>
          <p:cNvPr id="11" name="Freeform 11"/>
          <p:cNvSpPr/>
          <p:nvPr/>
        </p:nvSpPr>
        <p:spPr>
          <a:xfrm>
            <a:off x="19669300" y="9553261"/>
            <a:ext cx="912555" cy="822146"/>
          </a:xfrm>
          <a:custGeom>
            <a:avLst/>
            <a:gdLst/>
            <a:ahLst/>
            <a:cxnLst/>
            <a:rect l="l" t="t" r="r" b="b"/>
            <a:pathLst>
              <a:path w="912555" h="765406">
                <a:moveTo>
                  <a:pt x="0" y="0"/>
                </a:moveTo>
                <a:lnTo>
                  <a:pt x="912555" y="0"/>
                </a:lnTo>
                <a:lnTo>
                  <a:pt x="912555" y="765406"/>
                </a:lnTo>
                <a:lnTo>
                  <a:pt x="0" y="765406"/>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9998194" y="152743"/>
            <a:ext cx="693806" cy="579328"/>
          </a:xfrm>
          <a:custGeom>
            <a:avLst/>
            <a:gdLst/>
            <a:ahLst/>
            <a:cxnLst/>
            <a:rect l="l" t="t" r="r" b="b"/>
            <a:pathLst>
              <a:path w="693806" h="579328">
                <a:moveTo>
                  <a:pt x="0" y="0"/>
                </a:moveTo>
                <a:lnTo>
                  <a:pt x="693806" y="0"/>
                </a:lnTo>
                <a:lnTo>
                  <a:pt x="693806" y="579328"/>
                </a:lnTo>
                <a:lnTo>
                  <a:pt x="0" y="5793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p:cNvSpPr txBox="1"/>
          <p:nvPr/>
        </p:nvSpPr>
        <p:spPr>
          <a:xfrm>
            <a:off x="11855866" y="87422"/>
            <a:ext cx="9518233" cy="4683654"/>
          </a:xfrm>
          <a:prstGeom prst="rect">
            <a:avLst/>
          </a:prstGeom>
        </p:spPr>
        <p:txBody>
          <a:bodyPr wrap="square" lIns="0" tIns="0" rIns="0" bIns="0" rtlCol="0" anchor="t">
            <a:spAutoFit/>
          </a:bodyPr>
          <a:lstStyle/>
          <a:p>
            <a:pPr algn="just">
              <a:lnSpc>
                <a:spcPts val="4046"/>
              </a:lnSpc>
            </a:pPr>
            <a:r>
              <a:rPr lang="en-US" sz="3200" b="1" dirty="0">
                <a:solidFill>
                  <a:srgbClr val="650095"/>
                </a:solidFill>
                <a:latin typeface="Arial" panose="020B0604020202020204" pitchFamily="34" charset="0"/>
                <a:ea typeface="Arial Bold"/>
                <a:cs typeface="Arial" panose="020B0604020202020204" pitchFamily="34" charset="0"/>
                <a:sym typeface="Arial Bold"/>
              </a:rPr>
              <a:t>                     Challenges</a:t>
            </a:r>
          </a:p>
          <a:p>
            <a:pPr algn="just">
              <a:lnSpc>
                <a:spcPts val="1702"/>
              </a:lnSpc>
            </a:pPr>
            <a:endParaRPr lang="en-US" sz="3316" b="1" dirty="0">
              <a:solidFill>
                <a:srgbClr val="650095"/>
              </a:solidFill>
              <a:latin typeface="Arial Bold"/>
              <a:ea typeface="Arial Bold"/>
              <a:cs typeface="Arial Bold"/>
              <a:sym typeface="Arial Bold"/>
            </a:endParaRPr>
          </a:p>
          <a:p>
            <a:pPr marL="1410148" lvl="3" indent="-247874" algn="just">
              <a:lnSpc>
                <a:spcPts val="2801"/>
              </a:lnSpc>
              <a:buFont typeface="Arial"/>
              <a:buChar char="•"/>
            </a:pPr>
            <a:r>
              <a:rPr lang="en-US" sz="2000" dirty="0">
                <a:solidFill>
                  <a:srgbClr val="000000"/>
                </a:solidFill>
                <a:latin typeface="Arial"/>
                <a:ea typeface="Arial"/>
                <a:cs typeface="Arial"/>
                <a:sym typeface="Arial"/>
              </a:rPr>
              <a:t>Frailty and Chronic illness</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Dementia and cognitive decline </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Loneliness and Social Isolation (Age Uk (b), 2024).</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Falls and reduced mobility</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Digital exclusion</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Poverty and financial insecurity</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Workforce shortages and staff pressure</a:t>
            </a:r>
          </a:p>
          <a:p>
            <a:pPr marL="1410148" lvl="3" indent="-247874" algn="just">
              <a:lnSpc>
                <a:spcPts val="2801"/>
              </a:lnSpc>
              <a:buFont typeface="Arial"/>
              <a:buChar char="•"/>
            </a:pPr>
            <a:r>
              <a:rPr lang="en-US" sz="2000" dirty="0">
                <a:solidFill>
                  <a:srgbClr val="000000"/>
                </a:solidFill>
                <a:latin typeface="Arial"/>
                <a:ea typeface="Arial"/>
                <a:cs typeface="Arial"/>
                <a:sym typeface="Arial"/>
              </a:rPr>
              <a:t>Health inequalities during the life course</a:t>
            </a:r>
          </a:p>
          <a:p>
            <a:pPr algn="ctr">
              <a:lnSpc>
                <a:spcPts val="1891"/>
              </a:lnSpc>
            </a:pPr>
            <a:endParaRPr lang="en-US" sz="2296" dirty="0">
              <a:solidFill>
                <a:srgbClr val="000000"/>
              </a:solidFill>
              <a:latin typeface="Arial"/>
              <a:ea typeface="Arial"/>
              <a:cs typeface="Arial"/>
              <a:sym typeface="Arial"/>
            </a:endParaRPr>
          </a:p>
          <a:p>
            <a:pPr algn="ctr">
              <a:lnSpc>
                <a:spcPts val="1557"/>
              </a:lnSpc>
            </a:pPr>
            <a:endParaRPr lang="en-US" sz="2296" dirty="0">
              <a:solidFill>
                <a:srgbClr val="000000"/>
              </a:solidFill>
              <a:latin typeface="Arial"/>
              <a:ea typeface="Arial"/>
              <a:cs typeface="Arial"/>
              <a:sym typeface="Arial"/>
            </a:endParaRPr>
          </a:p>
          <a:p>
            <a:pPr algn="ctr">
              <a:lnSpc>
                <a:spcPts val="1557"/>
              </a:lnSpc>
            </a:pPr>
            <a:endParaRPr lang="en-US" sz="2296" dirty="0">
              <a:solidFill>
                <a:srgbClr val="000000"/>
              </a:solidFill>
              <a:latin typeface="Arial"/>
              <a:ea typeface="Arial"/>
              <a:cs typeface="Arial"/>
              <a:sym typeface="Arial"/>
            </a:endParaRPr>
          </a:p>
          <a:p>
            <a:pPr algn="ctr">
              <a:lnSpc>
                <a:spcPts val="1557"/>
              </a:lnSpc>
            </a:pPr>
            <a:endParaRPr lang="en-US" sz="2296" dirty="0">
              <a:solidFill>
                <a:srgbClr val="000000"/>
              </a:solidFill>
              <a:latin typeface="Arial"/>
              <a:ea typeface="Arial"/>
              <a:cs typeface="Arial"/>
              <a:sym typeface="Arial"/>
            </a:endParaRPr>
          </a:p>
          <a:p>
            <a:pPr algn="ctr">
              <a:lnSpc>
                <a:spcPts val="1557"/>
              </a:lnSpc>
            </a:pPr>
            <a:endParaRPr lang="en-US" sz="2296" dirty="0">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 name="Group 2"/>
          <p:cNvGrpSpPr/>
          <p:nvPr/>
        </p:nvGrpSpPr>
        <p:grpSpPr>
          <a:xfrm>
            <a:off x="0" y="0"/>
            <a:ext cx="21384000" cy="15404798"/>
            <a:chOff x="0" y="229897"/>
            <a:chExt cx="17413988" cy="12312921"/>
          </a:xfrm>
        </p:grpSpPr>
        <p:sp>
          <p:nvSpPr>
            <p:cNvPr id="3" name="Freeform 3"/>
            <p:cNvSpPr/>
            <p:nvPr/>
          </p:nvSpPr>
          <p:spPr>
            <a:xfrm>
              <a:off x="0" y="229897"/>
              <a:ext cx="17413988" cy="12312921"/>
            </a:xfrm>
            <a:custGeom>
              <a:avLst/>
              <a:gdLst/>
              <a:ahLst/>
              <a:cxnLst/>
              <a:rect l="l" t="t" r="r" b="b"/>
              <a:pathLst>
                <a:path w="17413988" h="12312921">
                  <a:moveTo>
                    <a:pt x="0" y="0"/>
                  </a:moveTo>
                  <a:lnTo>
                    <a:pt x="17413988" y="0"/>
                  </a:lnTo>
                  <a:lnTo>
                    <a:pt x="17413988" y="12312921"/>
                  </a:lnTo>
                  <a:lnTo>
                    <a:pt x="0" y="12312921"/>
                  </a:lnTo>
                  <a:close/>
                </a:path>
              </a:pathLst>
            </a:custGeom>
            <a:gradFill rotWithShape="1">
              <a:gsLst>
                <a:gs pos="0">
                  <a:srgbClr val="D2C1F6">
                    <a:alpha val="100000"/>
                  </a:srgbClr>
                </a:gs>
                <a:gs pos="100000">
                  <a:srgbClr val="A882F6">
                    <a:alpha val="100000"/>
                  </a:srgbClr>
                </a:gs>
              </a:gsLst>
              <a:lin ang="5400000"/>
            </a:gradFill>
            <a:ln cap="sq">
              <a:noFill/>
              <a:prstDash val="solid"/>
              <a:miter/>
            </a:ln>
          </p:spPr>
          <p:txBody>
            <a:bodyPr/>
            <a:lstStyle/>
            <a:p>
              <a:endParaRPr lang="en-GB" dirty="0"/>
            </a:p>
          </p:txBody>
        </p:sp>
        <p:sp>
          <p:nvSpPr>
            <p:cNvPr id="4" name="TextBox 4"/>
            <p:cNvSpPr txBox="1"/>
            <p:nvPr/>
          </p:nvSpPr>
          <p:spPr>
            <a:xfrm>
              <a:off x="201672" y="486923"/>
              <a:ext cx="17002579" cy="11680968"/>
            </a:xfrm>
            <a:prstGeom prst="rect">
              <a:avLst/>
            </a:prstGeom>
          </p:spPr>
          <p:txBody>
            <a:bodyPr lIns="8399" tIns="8399" rIns="8399" bIns="8399" rtlCol="0" anchor="ctr"/>
            <a:lstStyle/>
            <a:p>
              <a:pPr algn="just">
                <a:lnSpc>
                  <a:spcPts val="3697"/>
                </a:lnSpc>
              </a:pPr>
              <a:r>
                <a:rPr lang="en-US" b="1" dirty="0">
                  <a:solidFill>
                    <a:srgbClr val="000000"/>
                  </a:solidFill>
                  <a:latin typeface="Arial" panose="020B0604020202020204" pitchFamily="34" charset="0"/>
                  <a:ea typeface="Arial"/>
                  <a:cs typeface="Arial" panose="020B0604020202020204" pitchFamily="34" charset="0"/>
                  <a:sym typeface="Arial"/>
                </a:rPr>
                <a:t>References</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Age. UK (a) (2024).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State of Health and Care of Older People in England</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https://www.ageuk.org.uk/discover/2024/september/state-of-health-and-care-of-older-people-in-england-2024/ (Accessed: July 1, 2026).</a:t>
              </a:r>
            </a:p>
            <a:p>
              <a:pPr algn="just">
                <a:lnSpc>
                  <a:spcPts val="3697"/>
                </a:lnSpc>
              </a:pPr>
              <a:r>
                <a:rPr lang="en-GB" sz="1600" dirty="0">
                  <a:solidFill>
                    <a:srgbClr val="000000"/>
                  </a:solidFill>
                  <a:latin typeface="Arial" panose="020B0604020202020204" pitchFamily="34" charset="0"/>
                  <a:ea typeface="Arial"/>
                  <a:cs typeface="Arial" panose="020B0604020202020204" pitchFamily="34" charset="0"/>
                  <a:sym typeface="Arial"/>
                </a:rPr>
                <a:t>Age UK (b) (2024) </a:t>
              </a:r>
              <a:r>
                <a:rPr lang="en-GB" sz="1600" i="1" dirty="0">
                  <a:solidFill>
                    <a:srgbClr val="000000"/>
                  </a:solidFill>
                  <a:latin typeface="Arial" panose="020B0604020202020204" pitchFamily="34" charset="0"/>
                  <a:ea typeface="Arial"/>
                  <a:cs typeface="Arial" panose="020B0604020202020204" pitchFamily="34" charset="0"/>
                  <a:sym typeface="Arial"/>
                </a:rPr>
                <a:t>NEW REPORT SHOWS ‘YOU ARE NOT ALONE IN FEELING LONELY</a:t>
              </a:r>
              <a:r>
                <a:rPr lang="en-GB" sz="1600" dirty="0">
                  <a:solidFill>
                    <a:srgbClr val="000000"/>
                  </a:solidFill>
                  <a:latin typeface="Arial" panose="020B0604020202020204" pitchFamily="34" charset="0"/>
                  <a:ea typeface="Arial"/>
                  <a:cs typeface="Arial" panose="020B0604020202020204" pitchFamily="34" charset="0"/>
                  <a:sym typeface="Arial"/>
                </a:rPr>
                <a:t>. </a:t>
              </a:r>
              <a:r>
                <a:rPr lang="en-US" sz="1600" dirty="0">
                  <a:solidFill>
                    <a:srgbClr val="000000"/>
                  </a:solidFill>
                  <a:latin typeface="Arial" panose="020B0604020202020204" pitchFamily="34" charset="0"/>
                  <a:ea typeface="Arial"/>
                  <a:cs typeface="Arial" panose="020B0604020202020204" pitchFamily="34" charset="0"/>
                  <a:sym typeface="Arial"/>
                </a:rPr>
                <a:t>Available at: </a:t>
              </a:r>
              <a:r>
                <a:rPr lang="en-GB" sz="1600" dirty="0">
                  <a:solidFill>
                    <a:srgbClr val="000000"/>
                  </a:solidFill>
                  <a:latin typeface="Arial" panose="020B0604020202020204" pitchFamily="34" charset="0"/>
                  <a:ea typeface="Arial"/>
                  <a:cs typeface="Arial" panose="020B0604020202020204" pitchFamily="34" charset="0"/>
                  <a:sym typeface="Arial"/>
                </a:rPr>
                <a:t>https://www.ageuk.org.uk/latest-press/articles/age-uks-new-report-shows-you-are-not-alone-in-feeling-lonely/ (Accessed: July 2, 2026).</a:t>
              </a:r>
              <a:endParaRPr lang="en-US" sz="1600" dirty="0">
                <a:solidFill>
                  <a:srgbClr val="000000"/>
                </a:solidFill>
                <a:latin typeface="Arial" panose="020B0604020202020204" pitchFamily="34" charset="0"/>
                <a:ea typeface="Arial"/>
                <a:cs typeface="Arial" panose="020B0604020202020204" pitchFamily="34" charset="0"/>
                <a:sym typeface="Arial"/>
              </a:endParaRP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Alzheimer's Society (2025). </a:t>
              </a:r>
              <a:r>
                <a:rPr lang="en-US" sz="1600" i="1" dirty="0">
                  <a:solidFill>
                    <a:srgbClr val="000000"/>
                  </a:solidFill>
                  <a:latin typeface="Arial" panose="020B0604020202020204" pitchFamily="34" charset="0"/>
                  <a:ea typeface="Arial"/>
                  <a:cs typeface="Arial" panose="020B0604020202020204" pitchFamily="34" charset="0"/>
                  <a:sym typeface="Arial"/>
                </a:rPr>
                <a:t>Survey report: Lived experiences of dementia 2025</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https://www.alzheimers.org.uk/about-us/policy-and-influencing/reports/survey-lived-experiences-dementia (Accessed: July 1,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Beresford, B. et al. (2024). </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Supporting client and family engagement with </a:t>
              </a:r>
              <a:r>
                <a:rPr lang="en-US" sz="1600" i="1" dirty="0" err="1">
                  <a:solidFill>
                    <a:srgbClr val="000000"/>
                  </a:solidFill>
                  <a:latin typeface="Arial" panose="020B0604020202020204" pitchFamily="34" charset="0"/>
                  <a:ea typeface="Arial Italics"/>
                  <a:cs typeface="Arial" panose="020B0604020202020204" pitchFamily="34" charset="0"/>
                  <a:sym typeface="Arial Italics"/>
                </a:rPr>
                <a:t>reablement</a:t>
              </a:r>
              <a:r>
                <a:rPr lang="en-US" sz="1600" i="1" dirty="0">
                  <a:solidFill>
                    <a:srgbClr val="000000"/>
                  </a:solidFill>
                  <a:latin typeface="Arial" panose="020B0604020202020204" pitchFamily="34" charset="0"/>
                  <a:ea typeface="Arial Italics"/>
                  <a:cs typeface="Arial" panose="020B0604020202020204" pitchFamily="34" charset="0"/>
                  <a:sym typeface="Arial Italics"/>
                </a:rPr>
                <a:t>, Social Care Institute for Excellence</a:t>
              </a:r>
              <a:r>
                <a:rPr lang="en-US" sz="1600" dirty="0">
                  <a:solidFill>
                    <a:srgbClr val="000000"/>
                  </a:solidFill>
                  <a:latin typeface="Arial" panose="020B0604020202020204" pitchFamily="34" charset="0"/>
                  <a:ea typeface="Arial"/>
                  <a:cs typeface="Arial" panose="020B0604020202020204" pitchFamily="34" charset="0"/>
                  <a:sym typeface="Arial"/>
                </a:rPr>
                <a:t>.  Available at: </a:t>
              </a:r>
              <a:r>
                <a:rPr lang="en-US" sz="1600" u="sng" dirty="0">
                  <a:solidFill>
                    <a:schemeClr val="tx1">
                      <a:lumMod val="95000"/>
                      <a:lumOff val="5000"/>
                    </a:schemeClr>
                  </a:solidFill>
                  <a:latin typeface="Arial" panose="020B0604020202020204" pitchFamily="34" charset="0"/>
                  <a:ea typeface="Arial"/>
                  <a:cs typeface="Arial" panose="020B0604020202020204" pitchFamily="34" charset="0"/>
                  <a:sym typeface="Arial"/>
                  <a:hlinkClick r:id="rId2" tooltip="https://www.scie.org.uk/app/uploads/2024/09/Reablement-full-resource.pdf">
                    <a:extLst>
                      <a:ext uri="{A12FA001-AC4F-418D-AE19-62706E023703}">
                        <ahyp:hlinkClr xmlns:ahyp="http://schemas.microsoft.com/office/drawing/2018/hyperlinkcolor" val="tx"/>
                      </a:ext>
                    </a:extLst>
                  </a:hlinkClick>
                </a:rPr>
                <a:t>https://www.scie.org.uk/app/uploads/2024/09/Reablement-full-resource.pdf</a:t>
              </a:r>
              <a:r>
                <a:rPr lang="en-US" sz="1600" dirty="0">
                  <a:solidFill>
                    <a:schemeClr val="tx1">
                      <a:lumMod val="95000"/>
                      <a:lumOff val="5000"/>
                    </a:schemeClr>
                  </a:solidFill>
                  <a:latin typeface="Arial" panose="020B0604020202020204" pitchFamily="34" charset="0"/>
                  <a:ea typeface="Arial"/>
                  <a:cs typeface="Arial" panose="020B0604020202020204" pitchFamily="34" charset="0"/>
                  <a:sym typeface="Arial"/>
                </a:rPr>
                <a:t> </a:t>
              </a:r>
              <a:r>
                <a:rPr lang="en-US" sz="1600" dirty="0">
                  <a:solidFill>
                    <a:srgbClr val="000000"/>
                  </a:solidFill>
                  <a:latin typeface="Arial" panose="020B0604020202020204" pitchFamily="34" charset="0"/>
                  <a:ea typeface="Arial"/>
                  <a:cs typeface="Arial" panose="020B0604020202020204" pitchFamily="34" charset="0"/>
                  <a:sym typeface="Arial"/>
                </a:rPr>
                <a:t>(Accessed: July 3, 2026).</a:t>
              </a:r>
            </a:p>
            <a:p>
              <a:pPr algn="just">
                <a:lnSpc>
                  <a:spcPts val="3697"/>
                </a:lnSpc>
              </a:pPr>
              <a:r>
                <a:rPr lang="en-US" sz="1600" dirty="0" err="1">
                  <a:solidFill>
                    <a:srgbClr val="000000"/>
                  </a:solidFill>
                  <a:latin typeface="Arial" panose="020B0604020202020204" pitchFamily="34" charset="0"/>
                  <a:ea typeface="Arial"/>
                  <a:cs typeface="Arial" panose="020B0604020202020204" pitchFamily="34" charset="0"/>
                  <a:sym typeface="Arial"/>
                </a:rPr>
                <a:t>Bottery</a:t>
              </a:r>
              <a:r>
                <a:rPr lang="en-US" sz="1600" dirty="0">
                  <a:solidFill>
                    <a:srgbClr val="000000"/>
                  </a:solidFill>
                  <a:latin typeface="Arial" panose="020B0604020202020204" pitchFamily="34" charset="0"/>
                  <a:ea typeface="Arial"/>
                  <a:cs typeface="Arial" panose="020B0604020202020204" pitchFamily="34" charset="0"/>
                  <a:sym typeface="Arial"/>
                </a:rPr>
                <a:t> S, et al. (2026).</a:t>
              </a:r>
              <a:r>
                <a:rPr lang="en-US" sz="1600" i="1" dirty="0">
                  <a:solidFill>
                    <a:srgbClr val="000000"/>
                  </a:solidFill>
                  <a:latin typeface="Arial" panose="020B0604020202020204" pitchFamily="34" charset="0"/>
                  <a:ea typeface="Arial"/>
                  <a:cs typeface="Arial" panose="020B0604020202020204" pitchFamily="34" charset="0"/>
                  <a:sym typeface="Arial"/>
                </a:rPr>
                <a:t> Social Care 360. </a:t>
              </a:r>
              <a:r>
                <a:rPr lang="en-US" sz="1600" dirty="0">
                  <a:solidFill>
                    <a:srgbClr val="000000"/>
                  </a:solidFill>
                  <a:latin typeface="Arial" panose="020B0604020202020204" pitchFamily="34" charset="0"/>
                  <a:ea typeface="Arial"/>
                  <a:cs typeface="Arial" panose="020B0604020202020204" pitchFamily="34" charset="0"/>
                  <a:sym typeface="Arial"/>
                </a:rPr>
                <a:t>The King’s Fund.  Available at: https://www.kingsfund.org.uk/insight-and-analysis/long-reads/social-care-360. Accessed 14 July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Department of Health and Social Care (2023). </a:t>
              </a:r>
              <a:r>
                <a:rPr lang="en-US" sz="1600" i="1" dirty="0">
                  <a:solidFill>
                    <a:srgbClr val="000000"/>
                  </a:solidFill>
                  <a:latin typeface="Arial" panose="020B0604020202020204" pitchFamily="34" charset="0"/>
                  <a:ea typeface="Arial"/>
                  <a:cs typeface="Arial" panose="020B0604020202020204" pitchFamily="34" charset="0"/>
                  <a:sym typeface="Arial"/>
                </a:rPr>
                <a:t>Next steps to put People at the Heart of Care</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https://www.gov.uk/government/publications/adult-social-care-system-reform-next-steps-to-put-people-at-the-heart-of-care/next-steps-to-put-people-at-the-heart-of-care (Accessed: July 1, 2026)</a:t>
              </a:r>
            </a:p>
            <a:p>
              <a:pPr algn="just">
                <a:lnSpc>
                  <a:spcPts val="3697"/>
                </a:lnSpc>
              </a:pPr>
              <a:r>
                <a:rPr lang="en-GB" sz="1600" dirty="0">
                  <a:solidFill>
                    <a:srgbClr val="000000"/>
                  </a:solidFill>
                  <a:latin typeface="Arial" panose="020B0604020202020204" pitchFamily="34" charset="0"/>
                  <a:ea typeface="Arial"/>
                  <a:cs typeface="Arial" panose="020B0604020202020204" pitchFamily="34" charset="0"/>
                  <a:sym typeface="Arial"/>
                </a:rPr>
                <a:t>Department of Health and Social Care (2025</a:t>
              </a:r>
              <a:r>
                <a:rPr lang="en-GB" sz="1600" i="1" dirty="0">
                  <a:solidFill>
                    <a:srgbClr val="000000"/>
                  </a:solidFill>
                  <a:latin typeface="Arial" panose="020B0604020202020204" pitchFamily="34" charset="0"/>
                  <a:ea typeface="Arial"/>
                  <a:cs typeface="Arial" panose="020B0604020202020204" pitchFamily="34" charset="0"/>
                  <a:sym typeface="Arial"/>
                </a:rPr>
                <a:t>). 10 Year Health Plan for England: fit for the future. </a:t>
              </a:r>
              <a:r>
                <a:rPr lang="en-US" sz="1600" dirty="0">
                  <a:solidFill>
                    <a:srgbClr val="000000"/>
                  </a:solidFill>
                  <a:latin typeface="Arial" panose="020B0604020202020204" pitchFamily="34" charset="0"/>
                  <a:ea typeface="Arial"/>
                  <a:cs typeface="Arial" panose="020B0604020202020204" pitchFamily="34" charset="0"/>
                  <a:sym typeface="Arial"/>
                </a:rPr>
                <a:t>Available at </a:t>
              </a:r>
              <a:r>
                <a:rPr lang="en-GB" sz="1600" dirty="0">
                  <a:solidFill>
                    <a:srgbClr val="000000"/>
                  </a:solidFill>
                  <a:latin typeface="Arial" panose="020B0604020202020204" pitchFamily="34" charset="0"/>
                  <a:ea typeface="Arial"/>
                  <a:cs typeface="Arial" panose="020B0604020202020204" pitchFamily="34" charset="0"/>
                  <a:sym typeface="Arial"/>
                </a:rPr>
                <a:t>https://www.gov.uk/government/publications/10-year-health-plan-for-england-fit-for-the-future (Accessed: July 14, 2026).</a:t>
              </a:r>
              <a:endParaRPr lang="en-US" sz="1600" dirty="0">
                <a:solidFill>
                  <a:srgbClr val="000000"/>
                </a:solidFill>
                <a:latin typeface="Arial" panose="020B0604020202020204" pitchFamily="34" charset="0"/>
                <a:ea typeface="Arial"/>
                <a:cs typeface="Arial" panose="020B0604020202020204" pitchFamily="34" charset="0"/>
                <a:sym typeface="Arial"/>
              </a:endParaRP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Elder, Glen H. </a:t>
              </a:r>
              <a:r>
                <a:rPr lang="en-US" sz="1600" i="1" dirty="0">
                  <a:solidFill>
                    <a:srgbClr val="000000"/>
                  </a:solidFill>
                  <a:latin typeface="Arial" panose="020B0604020202020204" pitchFamily="34" charset="0"/>
                  <a:ea typeface="Arial"/>
                  <a:cs typeface="Arial" panose="020B0604020202020204" pitchFamily="34" charset="0"/>
                  <a:sym typeface="Arial"/>
                </a:rPr>
                <a:t>The Life Course as Developmental Theory</a:t>
              </a:r>
              <a:r>
                <a:rPr lang="en-US" sz="1600" dirty="0">
                  <a:solidFill>
                    <a:srgbClr val="000000"/>
                  </a:solidFill>
                  <a:latin typeface="Arial" panose="020B0604020202020204" pitchFamily="34" charset="0"/>
                  <a:ea typeface="Arial"/>
                  <a:cs typeface="Arial" panose="020B0604020202020204" pitchFamily="34" charset="0"/>
                  <a:sym typeface="Arial"/>
                </a:rPr>
                <a:t>. Child Development, vol. 69, no. 1, 1 Feb. 1998, pp. 1–12, https://academic.oup.com/chidev/article-abstract/69/1/1/8284484, 10.1111/j.1467-8624. 1998.tb06128. x. (Accessed 2 July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Hobson, P. (2025). </a:t>
              </a:r>
              <a:r>
                <a:rPr lang="en-US" sz="1600" i="1" dirty="0">
                  <a:solidFill>
                    <a:srgbClr val="000000"/>
                  </a:solidFill>
                  <a:latin typeface="Arial" panose="020B0604020202020204" pitchFamily="34" charset="0"/>
                  <a:ea typeface="Arial"/>
                  <a:cs typeface="Arial" panose="020B0604020202020204" pitchFamily="34" charset="0"/>
                  <a:sym typeface="Arial"/>
                </a:rPr>
                <a:t>Background to Person-</a:t>
              </a:r>
              <a:r>
                <a:rPr lang="en-US" sz="1600" i="1" dirty="0" err="1">
                  <a:solidFill>
                    <a:srgbClr val="000000"/>
                  </a:solidFill>
                  <a:latin typeface="Arial" panose="020B0604020202020204" pitchFamily="34" charset="0"/>
                  <a:ea typeface="Arial"/>
                  <a:cs typeface="Arial" panose="020B0604020202020204" pitchFamily="34" charset="0"/>
                  <a:sym typeface="Arial"/>
                </a:rPr>
                <a:t>Centred</a:t>
              </a:r>
              <a:r>
                <a:rPr lang="en-US" sz="1600" i="1" dirty="0">
                  <a:solidFill>
                    <a:srgbClr val="000000"/>
                  </a:solidFill>
                  <a:latin typeface="Arial" panose="020B0604020202020204" pitchFamily="34" charset="0"/>
                  <a:ea typeface="Arial"/>
                  <a:cs typeface="Arial" panose="020B0604020202020204" pitchFamily="34" charset="0"/>
                  <a:sym typeface="Arial"/>
                </a:rPr>
                <a:t> Care Theory,' in Enabling People with Dementia: Understanding and Implementing Person- </a:t>
              </a:r>
              <a:r>
                <a:rPr lang="en-US" sz="1600" i="1" dirty="0" err="1">
                  <a:solidFill>
                    <a:srgbClr val="000000"/>
                  </a:solidFill>
                  <a:latin typeface="Arial" panose="020B0604020202020204" pitchFamily="34" charset="0"/>
                  <a:ea typeface="Arial"/>
                  <a:cs typeface="Arial" panose="020B0604020202020204" pitchFamily="34" charset="0"/>
                  <a:sym typeface="Arial"/>
                </a:rPr>
                <a:t>Centred</a:t>
              </a:r>
              <a:r>
                <a:rPr lang="en-US" sz="1600" i="1" dirty="0">
                  <a:solidFill>
                    <a:srgbClr val="000000"/>
                  </a:solidFill>
                  <a:latin typeface="Arial" panose="020B0604020202020204" pitchFamily="34" charset="0"/>
                  <a:ea typeface="Arial"/>
                  <a:cs typeface="Arial" panose="020B0604020202020204" pitchFamily="34" charset="0"/>
                  <a:sym typeface="Arial"/>
                </a:rPr>
                <a:t> Care</a:t>
              </a:r>
              <a:r>
                <a:rPr lang="en-US" sz="1600" dirty="0">
                  <a:solidFill>
                    <a:srgbClr val="000000"/>
                  </a:solidFill>
                  <a:latin typeface="Arial" panose="020B0604020202020204" pitchFamily="34" charset="0"/>
                  <a:ea typeface="Arial"/>
                  <a:cs typeface="Arial" panose="020B0604020202020204" pitchFamily="34" charset="0"/>
                  <a:sym typeface="Arial"/>
                </a:rPr>
                <a:t>, pp. 1–3. https://doi.org/10.1007/978-3-032-03137-2_1 (Accessed: July 2,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Legislation.GOV.UK (2014). </a:t>
              </a:r>
              <a:r>
                <a:rPr lang="en-US" sz="1600" i="1" dirty="0">
                  <a:solidFill>
                    <a:srgbClr val="000000"/>
                  </a:solidFill>
                  <a:latin typeface="Arial" panose="020B0604020202020204" pitchFamily="34" charset="0"/>
                  <a:ea typeface="Arial"/>
                  <a:cs typeface="Arial" panose="020B0604020202020204" pitchFamily="34" charset="0"/>
                  <a:sym typeface="Arial"/>
                </a:rPr>
                <a:t>Care Act 2014</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https://www.legislation.gov.uk/ukpga/2014/23/contents [Accessed 1 July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Legislation. GOV UK (2010). </a:t>
              </a:r>
              <a:r>
                <a:rPr lang="en-US" sz="1600" i="1" dirty="0">
                  <a:solidFill>
                    <a:srgbClr val="000000"/>
                  </a:solidFill>
                  <a:latin typeface="Arial" panose="020B0604020202020204" pitchFamily="34" charset="0"/>
                  <a:ea typeface="Arial"/>
                  <a:cs typeface="Arial" panose="020B0604020202020204" pitchFamily="34" charset="0"/>
                  <a:sym typeface="Arial"/>
                </a:rPr>
                <a:t>Equality Act 2010</a:t>
              </a:r>
              <a:r>
                <a:rPr lang="en-US" sz="1600" dirty="0">
                  <a:solidFill>
                    <a:srgbClr val="000000"/>
                  </a:solidFill>
                  <a:latin typeface="Arial" panose="020B0604020202020204" pitchFamily="34" charset="0"/>
                  <a:ea typeface="Arial"/>
                  <a:cs typeface="Arial" panose="020B0604020202020204" pitchFamily="34" charset="0"/>
                  <a:sym typeface="Arial"/>
                </a:rPr>
                <a:t>. Available at: </a:t>
              </a:r>
              <a:r>
                <a:rPr lang="en-US" sz="1600" u="sng" dirty="0">
                  <a:solidFill>
                    <a:schemeClr val="tx1">
                      <a:lumMod val="95000"/>
                      <a:lumOff val="5000"/>
                    </a:schemeClr>
                  </a:solidFill>
                  <a:latin typeface="Arial" panose="020B0604020202020204" pitchFamily="34" charset="0"/>
                  <a:ea typeface="Arial"/>
                  <a:cs typeface="Arial" panose="020B0604020202020204" pitchFamily="34" charset="0"/>
                  <a:sym typeface="Arial"/>
                  <a:hlinkClick r:id="rId3" tooltip="https://www.legislation.gov.uk/ukpga/2010/15">
                    <a:extLst>
                      <a:ext uri="{A12FA001-AC4F-418D-AE19-62706E023703}">
                        <ahyp:hlinkClr xmlns:ahyp="http://schemas.microsoft.com/office/drawing/2018/hyperlinkcolor" val="tx"/>
                      </a:ext>
                    </a:extLst>
                  </a:hlinkClick>
                </a:rPr>
                <a:t>https://www.legislation.gov.uk/ukpga/2010/15</a:t>
              </a:r>
              <a:r>
                <a:rPr lang="en-US" sz="1600" dirty="0">
                  <a:solidFill>
                    <a:schemeClr val="tx1">
                      <a:lumMod val="95000"/>
                      <a:lumOff val="5000"/>
                    </a:schemeClr>
                  </a:solidFill>
                  <a:latin typeface="Arial" panose="020B0604020202020204" pitchFamily="34" charset="0"/>
                  <a:ea typeface="Arial"/>
                  <a:cs typeface="Arial" panose="020B0604020202020204" pitchFamily="34" charset="0"/>
                  <a:sym typeface="Arial"/>
                </a:rPr>
                <a:t> </a:t>
              </a:r>
              <a:r>
                <a:rPr lang="en-US" sz="1600" dirty="0">
                  <a:solidFill>
                    <a:srgbClr val="000000"/>
                  </a:solidFill>
                  <a:latin typeface="Arial" panose="020B0604020202020204" pitchFamily="34" charset="0"/>
                  <a:ea typeface="Arial"/>
                  <a:cs typeface="Arial" panose="020B0604020202020204" pitchFamily="34" charset="0"/>
                  <a:sym typeface="Arial"/>
                </a:rPr>
                <a:t>(Accessed 14 July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National Institute for Health and Care (2015). </a:t>
              </a:r>
              <a:r>
                <a:rPr lang="en-US" sz="1600" i="1" dirty="0">
                  <a:solidFill>
                    <a:srgbClr val="000000"/>
                  </a:solidFill>
                  <a:latin typeface="Arial" panose="020B0604020202020204" pitchFamily="34" charset="0"/>
                  <a:ea typeface="Arial"/>
                  <a:cs typeface="Arial" panose="020B0604020202020204" pitchFamily="34" charset="0"/>
                  <a:sym typeface="Arial"/>
                </a:rPr>
                <a:t>Older people: independence and mental wellbeing </a:t>
              </a:r>
              <a:r>
                <a:rPr lang="en-US" sz="1600" dirty="0">
                  <a:solidFill>
                    <a:srgbClr val="000000"/>
                  </a:solidFill>
                  <a:latin typeface="Arial" panose="020B0604020202020204" pitchFamily="34" charset="0"/>
                  <a:ea typeface="Arial"/>
                  <a:cs typeface="Arial" panose="020B0604020202020204" pitchFamily="34" charset="0"/>
                  <a:sym typeface="Arial"/>
                </a:rPr>
                <a:t>| Guidance | NICE. Available at: https://www.nice.org.uk/guidance/ng32 (Accessed: July 3,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National Health Service England. (no date). </a:t>
              </a:r>
              <a:r>
                <a:rPr lang="en-US" sz="1600" i="1" dirty="0">
                  <a:solidFill>
                    <a:srgbClr val="000000"/>
                  </a:solidFill>
                  <a:latin typeface="Arial" panose="020B0604020202020204" pitchFamily="34" charset="0"/>
                  <a:ea typeface="Arial"/>
                  <a:cs typeface="Arial" panose="020B0604020202020204" pitchFamily="34" charset="0"/>
                  <a:sym typeface="Arial"/>
                </a:rPr>
                <a:t>Social prescribing</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https://www.england.nhs.uk/personalisedcare/social-prescribing/ (Accessed: July 3, 2026).</a:t>
              </a:r>
            </a:p>
            <a:p>
              <a:pPr algn="just">
                <a:lnSpc>
                  <a:spcPts val="3697"/>
                </a:lnSpc>
              </a:pPr>
              <a:r>
                <a:rPr lang="en-GB" sz="1600" dirty="0">
                  <a:latin typeface="Arial" panose="020B0604020202020204" pitchFamily="34" charset="0"/>
                  <a:cs typeface="Arial" panose="020B0604020202020204" pitchFamily="34" charset="0"/>
                </a:rPr>
                <a:t>National Health Service England (n.d.) </a:t>
              </a:r>
              <a:r>
                <a:rPr lang="en-GB" sz="1600" i="1" dirty="0">
                  <a:latin typeface="Arial" panose="020B0604020202020204" pitchFamily="34" charset="0"/>
                  <a:cs typeface="Arial" panose="020B0604020202020204" pitchFamily="34" charset="0"/>
                </a:rPr>
                <a:t>Improving care for older people</a:t>
              </a:r>
              <a:r>
                <a:rPr lang="en-GB" sz="1600" dirty="0">
                  <a:latin typeface="Arial" panose="020B0604020202020204" pitchFamily="34" charset="0"/>
                  <a:cs typeface="Arial" panose="020B0604020202020204" pitchFamily="34" charset="0"/>
                </a:rPr>
                <a:t>. Available at:  https://www.england.nhs.uk/ourwork/clinical-policy/older-people/improving-care-for-older-people/ (Accessed: July 4,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Office for National Statistics (2018). </a:t>
              </a:r>
              <a:r>
                <a:rPr lang="en-US" sz="1600" i="1" dirty="0">
                  <a:solidFill>
                    <a:srgbClr val="000000"/>
                  </a:solidFill>
                  <a:latin typeface="Arial" panose="020B0604020202020204" pitchFamily="34" charset="0"/>
                  <a:ea typeface="Arial"/>
                  <a:cs typeface="Arial" panose="020B0604020202020204" pitchFamily="34" charset="0"/>
                  <a:sym typeface="Arial"/>
                </a:rPr>
                <a:t>Living longer: how our population is changing and why it matters.</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https://www.ons.gov.uk/peoplepopulationandcommunity/birthsdeathsandmarriages/ageing/articles/livinglongerhowourpopulationischangingandwhyitmatters/2018-08-13 (Accessed: July 3, 2026).</a:t>
              </a: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Public Health England </a:t>
              </a:r>
              <a:r>
                <a:rPr lang="en-GB" sz="1600" dirty="0">
                  <a:solidFill>
                    <a:srgbClr val="000000"/>
                  </a:solidFill>
                  <a:latin typeface="Arial" panose="020B0604020202020204" pitchFamily="34" charset="0"/>
                  <a:ea typeface="Arial"/>
                  <a:cs typeface="Arial" panose="020B0604020202020204" pitchFamily="34" charset="0"/>
                  <a:sym typeface="Arial"/>
                </a:rPr>
                <a:t>(2017).</a:t>
              </a:r>
              <a:r>
                <a:rPr lang="en-US" sz="1600" dirty="0">
                  <a:solidFill>
                    <a:srgbClr val="000000"/>
                  </a:solidFill>
                  <a:latin typeface="Arial" panose="020B0604020202020204" pitchFamily="34" charset="0"/>
                  <a:ea typeface="Arial"/>
                  <a:cs typeface="Arial" panose="020B0604020202020204" pitchFamily="34" charset="0"/>
                  <a:sym typeface="Arial"/>
                </a:rPr>
                <a:t> </a:t>
              </a:r>
              <a:r>
                <a:rPr lang="en-GB" sz="1600" i="1" dirty="0">
                  <a:solidFill>
                    <a:srgbClr val="000000"/>
                  </a:solidFill>
                  <a:latin typeface="Arial" panose="020B0604020202020204" pitchFamily="34" charset="0"/>
                  <a:ea typeface="Arial"/>
                  <a:cs typeface="Arial" panose="020B0604020202020204" pitchFamily="34" charset="0"/>
                  <a:sym typeface="Arial"/>
                </a:rPr>
                <a:t>Productive, healthy ageing and musculoskeletal (MSK) health</a:t>
              </a:r>
              <a:r>
                <a:rPr lang="en-US" sz="1600" i="1" dirty="0">
                  <a:solidFill>
                    <a:srgbClr val="000000"/>
                  </a:solidFill>
                  <a:latin typeface="Arial" panose="020B0604020202020204" pitchFamily="34" charset="0"/>
                  <a:ea typeface="Arial"/>
                  <a:cs typeface="Arial" panose="020B0604020202020204" pitchFamily="34" charset="0"/>
                  <a:sym typeface="Arial"/>
                </a:rPr>
                <a:t>. </a:t>
              </a:r>
              <a:r>
                <a:rPr lang="en-US" sz="1600" dirty="0">
                  <a:solidFill>
                    <a:srgbClr val="000000"/>
                  </a:solidFill>
                  <a:latin typeface="Arial" panose="020B0604020202020204" pitchFamily="34" charset="0"/>
                  <a:ea typeface="Arial"/>
                  <a:cs typeface="Arial" panose="020B0604020202020204" pitchFamily="34" charset="0"/>
                  <a:sym typeface="Arial"/>
                </a:rPr>
                <a:t>Available at</a:t>
              </a:r>
              <a:r>
                <a:rPr lang="en-GB" sz="1600" dirty="0">
                  <a:solidFill>
                    <a:srgbClr val="000000"/>
                  </a:solidFill>
                  <a:latin typeface="Arial" panose="020B0604020202020204" pitchFamily="34" charset="0"/>
                  <a:ea typeface="Arial"/>
                  <a:cs typeface="Arial" panose="020B0604020202020204" pitchFamily="34" charset="0"/>
                  <a:sym typeface="Arial"/>
                </a:rPr>
                <a:t> https://www.gov.uk/government/publications/productive-healthy-ageing-and-musculoskeletal-health/productive-healthy-ageing-and-musculoskeletal-msk-health (Accessed: July 14, 2026).</a:t>
              </a:r>
            </a:p>
            <a:p>
              <a:pPr algn="just">
                <a:lnSpc>
                  <a:spcPts val="3697"/>
                </a:lnSpc>
              </a:pPr>
              <a:r>
                <a:rPr lang="en-GB" sz="1600" dirty="0">
                  <a:latin typeface="Arial" panose="020B0604020202020204" pitchFamily="34" charset="0"/>
                  <a:cs typeface="Arial" panose="020B0604020202020204" pitchFamily="34" charset="0"/>
                </a:rPr>
                <a:t>The Health Foundation (2024). </a:t>
              </a:r>
              <a:r>
                <a:rPr lang="en-GB" sz="1600" i="1" dirty="0">
                  <a:latin typeface="Arial" panose="020B0604020202020204" pitchFamily="34" charset="0"/>
                  <a:cs typeface="Arial" panose="020B0604020202020204" pitchFamily="34" charset="0"/>
                </a:rPr>
                <a:t>The Health Foundation</a:t>
              </a:r>
              <a:r>
                <a:rPr lang="en-GB" sz="1600" dirty="0">
                  <a:latin typeface="Arial" panose="020B0604020202020204" pitchFamily="34" charset="0"/>
                  <a:cs typeface="Arial" panose="020B0604020202020204" pitchFamily="34" charset="0"/>
                </a:rPr>
                <a:t>. Available at: https://www.health.org.uk/resources-and-toolkits/data-tools/evidence-hub/inequalities-in-life-expectancy-and-healthy-life (Accessed 4 July, 2026).</a:t>
              </a:r>
              <a:endParaRPr lang="en-US" sz="1600" dirty="0">
                <a:solidFill>
                  <a:srgbClr val="000000"/>
                </a:solidFill>
                <a:latin typeface="Arial" panose="020B0604020202020204" pitchFamily="34" charset="0"/>
                <a:ea typeface="Arial"/>
                <a:cs typeface="Arial" panose="020B0604020202020204" pitchFamily="34" charset="0"/>
                <a:sym typeface="Arial"/>
              </a:endParaRPr>
            </a:p>
            <a:p>
              <a:pPr algn="just">
                <a:lnSpc>
                  <a:spcPts val="3697"/>
                </a:lnSpc>
              </a:pPr>
              <a:r>
                <a:rPr lang="en-US" sz="1600" dirty="0">
                  <a:solidFill>
                    <a:srgbClr val="000000"/>
                  </a:solidFill>
                  <a:latin typeface="Arial" panose="020B0604020202020204" pitchFamily="34" charset="0"/>
                  <a:ea typeface="Arial"/>
                  <a:cs typeface="Arial" panose="020B0604020202020204" pitchFamily="34" charset="0"/>
                  <a:sym typeface="Arial"/>
                </a:rPr>
                <a:t>World Health </a:t>
              </a:r>
              <a:r>
                <a:rPr lang="en-US" sz="1600" dirty="0" err="1">
                  <a:solidFill>
                    <a:srgbClr val="000000"/>
                  </a:solidFill>
                  <a:latin typeface="Arial" panose="020B0604020202020204" pitchFamily="34" charset="0"/>
                  <a:ea typeface="Arial"/>
                  <a:cs typeface="Arial" panose="020B0604020202020204" pitchFamily="34" charset="0"/>
                  <a:sym typeface="Arial"/>
                </a:rPr>
                <a:t>Organisation</a:t>
              </a:r>
              <a:r>
                <a:rPr lang="en-US" sz="1600" dirty="0">
                  <a:solidFill>
                    <a:srgbClr val="000000"/>
                  </a:solidFill>
                  <a:latin typeface="Arial" panose="020B0604020202020204" pitchFamily="34" charset="0"/>
                  <a:ea typeface="Arial"/>
                  <a:cs typeface="Arial" panose="020B0604020202020204" pitchFamily="34" charset="0"/>
                  <a:sym typeface="Arial"/>
                </a:rPr>
                <a:t> (2021). </a:t>
              </a:r>
              <a:r>
                <a:rPr lang="en-US" sz="1600" i="1" dirty="0">
                  <a:solidFill>
                    <a:srgbClr val="000000"/>
                  </a:solidFill>
                  <a:latin typeface="Arial" panose="020B0604020202020204" pitchFamily="34" charset="0"/>
                  <a:ea typeface="Arial"/>
                  <a:cs typeface="Arial" panose="020B0604020202020204" pitchFamily="34" charset="0"/>
                  <a:sym typeface="Arial"/>
                </a:rPr>
                <a:t>Decade of healthy ageing</a:t>
              </a:r>
              <a:r>
                <a:rPr lang="en-US" sz="1600" dirty="0">
                  <a:solidFill>
                    <a:srgbClr val="000000"/>
                  </a:solidFill>
                  <a:latin typeface="Arial" panose="020B0604020202020204" pitchFamily="34" charset="0"/>
                  <a:ea typeface="Arial"/>
                  <a:cs typeface="Arial" panose="020B0604020202020204" pitchFamily="34" charset="0"/>
                  <a:sym typeface="Arial"/>
                </a:rPr>
                <a:t>. Available at: https://www.who.int/publications/b/56512 (Accessed: July 1, 2026).</a:t>
              </a:r>
            </a:p>
            <a:p>
              <a:pPr marL="0" lvl="0" indent="0" algn="just">
                <a:lnSpc>
                  <a:spcPts val="3697"/>
                </a:lnSpc>
                <a:spcBef>
                  <a:spcPct val="0"/>
                </a:spcBef>
              </a:pPr>
              <a:endParaRPr lang="en-US" sz="2640" dirty="0">
                <a:solidFill>
                  <a:srgbClr val="000000"/>
                </a:solidFill>
                <a:latin typeface="Arial"/>
                <a:ea typeface="Arial"/>
                <a:cs typeface="Arial"/>
                <a:sym typeface="Arial"/>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3544</TotalTime>
  <Words>1920</Words>
  <Application>Microsoft Office PowerPoint</Application>
  <PresentationFormat>Custom</PresentationFormat>
  <Paragraphs>126</Paragraphs>
  <Slides>4</Slides>
  <Notes>2</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Calibri</vt:lpstr>
      <vt:lpstr>Arial</vt:lpstr>
      <vt:lpstr>Aptos</vt:lpstr>
      <vt:lpstr>Arial Bold</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Intruduction (A2 (Landscape))</dc:title>
  <cp:lastModifiedBy>Ana Filipa Vaz Ferraz (2321715)</cp:lastModifiedBy>
  <cp:revision>2</cp:revision>
  <dcterms:created xsi:type="dcterms:W3CDTF">2006-08-16T00:00:00Z</dcterms:created>
  <dcterms:modified xsi:type="dcterms:W3CDTF">2026-07-16T23:46:36Z</dcterms:modified>
  <dc:identifier>DAHPHf1BNz8</dc:identifier>
</cp:coreProperties>
</file>