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972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78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88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645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89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258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0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87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532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002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886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A418C-33D4-4535-9688-C43EC8647123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3660D-7C66-4216-AF74-A8D471DFD2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437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782" y="161636"/>
            <a:ext cx="10603345" cy="139469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lgerian" panose="04020705040A02060702" pitchFamily="82" charset="0"/>
              </a:rPr>
              <a:t>Academic And Employability Skills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699491"/>
            <a:ext cx="8248073" cy="4451927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Student name    :                             Lazia Nabbanja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endParaRPr lang="en-US" dirty="0" smtClean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Student ID                                                                           2133640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endParaRPr lang="en-US" dirty="0" smtClean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>
              <a:spcBef>
                <a:spcPts val="0"/>
              </a:spcBef>
              <a:buSzPct val="100000"/>
            </a:pP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Module Leader     :             </a:t>
            </a:r>
            <a:r>
              <a:rPr lang="en-US" dirty="0" smtClean="0"/>
              <a:t>Timothy</a:t>
            </a: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            </a:t>
            </a:r>
            <a:r>
              <a:rPr lang="en-US" dirty="0" err="1" smtClean="0">
                <a:sym typeface="Times New Roman"/>
              </a:rPr>
              <a:t>H</a:t>
            </a:r>
            <a:r>
              <a:rPr lang="en-US" dirty="0" err="1" smtClean="0"/>
              <a:t>opkings</a:t>
            </a:r>
            <a:endParaRPr lang="en-US" dirty="0" smtClean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spcBef>
                <a:spcPts val="0"/>
              </a:spcBef>
              <a:buSzPct val="100000"/>
            </a:pPr>
            <a:endParaRPr lang="en-US" dirty="0" smtClean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spcBef>
                <a:spcPts val="0"/>
              </a:spcBef>
              <a:buSzPct val="100000"/>
            </a:pP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  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Topic:                                                                          </a:t>
            </a:r>
          </a:p>
          <a:p>
            <a:pPr lvl="0">
              <a:spcBef>
                <a:spcPts val="0"/>
              </a:spcBef>
              <a:buSzPct val="100000"/>
            </a:pPr>
            <a:r>
              <a:rPr lang="en-US" dirty="0" smtClean="0">
                <a:latin typeface="Times New Roman"/>
                <a:ea typeface="Times New Roman"/>
                <a:cs typeface="Times New Roman"/>
                <a:sym typeface="Times New Roman"/>
              </a:rPr>
              <a:t>             The  employability skills I have and those I need to                                      improve on my journey to become an adult nurse. </a:t>
            </a:r>
          </a:p>
          <a:p>
            <a:endParaRPr lang="en-US" dirty="0"/>
          </a:p>
        </p:txBody>
      </p:sp>
      <p:pic>
        <p:nvPicPr>
          <p:cNvPr id="4" name="Picture 3" descr="6.2 The teacher must survive: self-care and managing secondary traum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27" y="1413164"/>
            <a:ext cx="4230255" cy="518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484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199"/>
            <a:ext cx="9274030" cy="1103745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  <a:latin typeface="Bell MT" panose="02020503060305020303" pitchFamily="18" charset="0"/>
              </a:rPr>
              <a:t>The Skills  I Need To become A Nurse</a:t>
            </a:r>
            <a:endParaRPr lang="en-US" b="1" dirty="0">
              <a:solidFill>
                <a:srgbClr val="0070C0"/>
              </a:solidFill>
              <a:latin typeface="Bell MT" panose="02020503060305020303" pitchFamily="18" charset="0"/>
            </a:endParaRPr>
          </a:p>
        </p:txBody>
      </p:sp>
      <p:sp>
        <p:nvSpPr>
          <p:cNvPr id="22" name="Content Placeholder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4592782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. Communication silks (written and spo</a:t>
            </a:r>
            <a:r>
              <a:rPr lang="en-GB" sz="2400" b="1" dirty="0" smtClean="0"/>
              <a:t>ken)</a:t>
            </a:r>
            <a:endParaRPr lang="en-GB" sz="2400" b="1" dirty="0" smtClean="0"/>
          </a:p>
          <a:p>
            <a:endParaRPr lang="en-GB" dirty="0" smtClean="0"/>
          </a:p>
          <a:p>
            <a:r>
              <a:rPr lang="en-US" sz="2400" b="1" dirty="0" smtClean="0"/>
              <a:t>. Cultural competency</a:t>
            </a:r>
          </a:p>
          <a:p>
            <a:endParaRPr lang="en-US" dirty="0"/>
          </a:p>
          <a:p>
            <a:r>
              <a:rPr lang="en-US" sz="2400" b="1" dirty="0" smtClean="0"/>
              <a:t>.Flexibility</a:t>
            </a:r>
          </a:p>
          <a:p>
            <a:endParaRPr lang="en-US" sz="2000" b="1" dirty="0"/>
          </a:p>
          <a:p>
            <a:r>
              <a:rPr lang="en-US" sz="2000" b="1" dirty="0" smtClean="0"/>
              <a:t>. Positivity</a:t>
            </a:r>
          </a:p>
          <a:p>
            <a:endParaRPr lang="en-US" sz="2000" b="1" dirty="0"/>
          </a:p>
          <a:p>
            <a:r>
              <a:rPr lang="en-US" sz="2000" b="1" dirty="0" smtClean="0"/>
              <a:t>. Emotional </a:t>
            </a:r>
            <a:r>
              <a:rPr lang="en-US" sz="2000" b="1" dirty="0"/>
              <a:t>intelligence</a:t>
            </a:r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  <a:p>
            <a:r>
              <a:rPr lang="en-GB" dirty="0" smtClean="0"/>
              <a:t>.</a:t>
            </a:r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2133600"/>
            <a:ext cx="6759430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70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473" y="-1472911"/>
            <a:ext cx="10515600" cy="13255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73" y="426605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r>
              <a:rPr lang="en-US" b="1" dirty="0" smtClean="0"/>
              <a:t>Passion</a:t>
            </a:r>
          </a:p>
          <a:p>
            <a:endParaRPr lang="en-US" dirty="0" smtClean="0"/>
          </a:p>
          <a:p>
            <a:r>
              <a:rPr lang="en-US" b="1" dirty="0" smtClean="0"/>
              <a:t>Technical Skills</a:t>
            </a:r>
          </a:p>
          <a:p>
            <a:endParaRPr lang="en-US" b="1" dirty="0" smtClean="0"/>
          </a:p>
          <a:p>
            <a:r>
              <a:rPr lang="en-US" b="1" dirty="0" smtClean="0"/>
              <a:t>Interpersonal Abilities</a:t>
            </a:r>
          </a:p>
          <a:p>
            <a:endParaRPr lang="en-US" b="1" dirty="0" smtClean="0"/>
          </a:p>
          <a:p>
            <a:r>
              <a:rPr lang="en-US" b="1" dirty="0" smtClean="0"/>
              <a:t>Critical-Thinking 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296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70C0"/>
                </a:solidFill>
                <a:latin typeface="Arial Rounded MT Bold" panose="020F0704030504030204" pitchFamily="34" charset="0"/>
              </a:rPr>
              <a:t>The Skills Which I Have.</a:t>
            </a:r>
            <a:endParaRPr lang="en-US" dirty="0">
              <a:solidFill>
                <a:srgbClr val="0070C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4" name="Content Placeholder 3" descr="Ciclo de Vida do Projeto e Engenharia Simultânea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19" r="7019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. </a:t>
            </a:r>
            <a:r>
              <a:rPr lang="en-GB" sz="2400" b="1" i="1" dirty="0" smtClean="0"/>
              <a:t>Time management skill.</a:t>
            </a:r>
          </a:p>
          <a:p>
            <a:endParaRPr lang="en-GB" sz="2400" b="1" i="1" dirty="0" smtClean="0"/>
          </a:p>
          <a:p>
            <a:r>
              <a:rPr lang="en-GB" sz="2400" b="1" i="1" dirty="0" smtClean="0"/>
              <a:t>.Team work.</a:t>
            </a:r>
          </a:p>
          <a:p>
            <a:endParaRPr lang="en-GB" sz="2400" b="1" i="1" dirty="0" smtClean="0"/>
          </a:p>
          <a:p>
            <a:r>
              <a:rPr lang="en-GB" sz="2400" b="1" i="1" dirty="0" smtClean="0"/>
              <a:t> </a:t>
            </a:r>
            <a:endParaRPr lang="en-US" sz="2400" b="1" i="1" dirty="0"/>
          </a:p>
        </p:txBody>
      </p:sp>
    </p:spTree>
    <p:extLst>
      <p:ext uri="{BB962C8B-B14F-4D97-AF65-F5344CB8AC3E}">
        <p14:creationId xmlns:p14="http://schemas.microsoft.com/office/powerpoint/2010/main" val="371122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2436"/>
            <a:ext cx="10515600" cy="1423008"/>
          </a:xfrm>
        </p:spPr>
        <p:txBody>
          <a:bodyPr>
            <a:normAutofit/>
          </a:bodyPr>
          <a:lstStyle/>
          <a:p>
            <a:r>
              <a:rPr lang="en-GB" b="1" dirty="0" smtClean="0"/>
              <a:t>             Eisenhower  Plan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t">
              <a:buNone/>
            </a:pPr>
            <a:endParaRPr lang="en-US" dirty="0"/>
          </a:p>
          <a:p>
            <a:pPr marL="0" indent="0" fontAlgn="t">
              <a:buNone/>
            </a:pPr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731373"/>
              </p:ext>
            </p:extLst>
          </p:nvPr>
        </p:nvGraphicFramePr>
        <p:xfrm>
          <a:off x="1782618" y="1730534"/>
          <a:ext cx="8128000" cy="45415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91709">
                  <a:extLst>
                    <a:ext uri="{9D8B030D-6E8A-4147-A177-3AD203B41FA5}">
                      <a16:colId xmlns:a16="http://schemas.microsoft.com/office/drawing/2014/main" val="1502645834"/>
                    </a:ext>
                  </a:extLst>
                </a:gridCol>
                <a:gridCol w="4036291">
                  <a:extLst>
                    <a:ext uri="{9D8B030D-6E8A-4147-A177-3AD203B41FA5}">
                      <a16:colId xmlns:a16="http://schemas.microsoft.com/office/drawing/2014/main" val="1804381499"/>
                    </a:ext>
                  </a:extLst>
                </a:gridCol>
              </a:tblGrid>
              <a:tr h="806233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sz="3200" u="sng" dirty="0" smtClean="0"/>
                        <a:t>urgent</a:t>
                      </a:r>
                      <a:r>
                        <a:rPr lang="en-GB" sz="2800" baseline="0" dirty="0" smtClean="0"/>
                        <a:t> 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.</a:t>
                      </a:r>
                      <a:r>
                        <a:rPr lang="en-GB" sz="2000" b="1" baseline="0" dirty="0" smtClean="0"/>
                        <a:t>Taking patients vital signs.</a:t>
                      </a:r>
                      <a:endParaRPr lang="en-US" sz="2000" b="1" dirty="0" smtClean="0"/>
                    </a:p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sz="3200" u="sng" dirty="0" smtClean="0"/>
                        <a:t>Not</a:t>
                      </a:r>
                      <a:r>
                        <a:rPr lang="en-GB" sz="3200" u="sng" baseline="0" dirty="0" smtClean="0"/>
                        <a:t> urgent</a:t>
                      </a:r>
                    </a:p>
                    <a:p>
                      <a:endParaRPr lang="en-GB" u="sng" baseline="0" dirty="0" smtClean="0"/>
                    </a:p>
                    <a:p>
                      <a:r>
                        <a:rPr lang="en-GB" sz="2000" b="0" u="none" baseline="0" dirty="0" smtClean="0"/>
                        <a:t>. </a:t>
                      </a:r>
                      <a:r>
                        <a:rPr lang="en-GB" sz="2000" b="0" i="1" u="none" baseline="0" dirty="0" smtClean="0"/>
                        <a:t>Tracking the activities of my team members.</a:t>
                      </a:r>
                      <a:endParaRPr lang="en-US" sz="2000" b="0" i="1" u="none" dirty="0" smtClean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5385492"/>
                  </a:ext>
                </a:extLst>
              </a:tr>
              <a:tr h="1884218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sz="3200" u="sng" dirty="0" smtClean="0">
                          <a:solidFill>
                            <a:schemeClr val="tx1"/>
                          </a:solidFill>
                        </a:rPr>
                        <a:t>Delegate</a:t>
                      </a:r>
                    </a:p>
                    <a:p>
                      <a:endParaRPr lang="en-GB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2400" b="1" i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en-GB" sz="2400" b="1" i="1" dirty="0" smtClean="0">
                          <a:solidFill>
                            <a:schemeClr val="tx1"/>
                          </a:solidFill>
                        </a:rPr>
                        <a:t>Checking if the vital signs observation have been logged in the system</a:t>
                      </a:r>
                      <a:r>
                        <a:rPr lang="en-GB" b="0" i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US" b="0" i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b="1" dirty="0" smtClean="0"/>
                    </a:p>
                    <a:p>
                      <a:r>
                        <a:rPr lang="en-GB" sz="3200" b="1" u="sng" dirty="0" smtClean="0">
                          <a:solidFill>
                            <a:schemeClr val="tx1"/>
                          </a:solidFill>
                        </a:rPr>
                        <a:t>Delete</a:t>
                      </a:r>
                    </a:p>
                    <a:p>
                      <a:endParaRPr lang="en-GB" sz="2400" b="1" u="sng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2400" b="1" u="none" dirty="0" smtClean="0">
                          <a:solidFill>
                            <a:schemeClr val="tx1"/>
                          </a:solidFill>
                        </a:rPr>
                        <a:t>.T</a:t>
                      </a:r>
                      <a:r>
                        <a:rPr lang="en-GB" sz="2400" b="1" i="1" u="none" dirty="0" smtClean="0">
                          <a:solidFill>
                            <a:schemeClr val="tx1"/>
                          </a:solidFill>
                        </a:rPr>
                        <a:t>aking</a:t>
                      </a:r>
                      <a:r>
                        <a:rPr lang="en-GB" sz="2400" b="1" i="1" u="none" baseline="0" dirty="0" smtClean="0">
                          <a:solidFill>
                            <a:schemeClr val="tx1"/>
                          </a:solidFill>
                        </a:rPr>
                        <a:t> my personal calls at work</a:t>
                      </a:r>
                      <a:endParaRPr lang="en-US" sz="2400" b="1" i="1" u="none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US" sz="2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10566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9363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latin typeface="Times New Roman"/>
                <a:ea typeface="Times New Roman"/>
                <a:cs typeface="Times New Roman"/>
                <a:sym typeface="Times New Roman"/>
              </a:rPr>
              <a:t>           SWOT     Analysis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144050"/>
              </p:ext>
            </p:extLst>
          </p:nvPr>
        </p:nvGraphicFramePr>
        <p:xfrm>
          <a:off x="838200" y="1825623"/>
          <a:ext cx="10515600" cy="5055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35893996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13754264"/>
                    </a:ext>
                  </a:extLst>
                </a:gridCol>
              </a:tblGrid>
              <a:tr h="109299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400" b="1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STRENGTH </a:t>
                      </a:r>
                      <a:endParaRPr lang="en-IN" sz="240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400" b="1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WEAKNESS</a:t>
                      </a:r>
                      <a:endParaRPr lang="en-IN" sz="2400" dirty="0" smtClean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5464166"/>
                  </a:ext>
                </a:extLst>
              </a:tr>
              <a:tr h="10929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.</a:t>
                      </a:r>
                      <a:r>
                        <a:rPr lang="en-US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Time management tool application and communication are the key strength </a:t>
                      </a:r>
                      <a:endParaRPr lang="en-US" sz="2400" b="1" u="none" strike="noStrike" cap="none" dirty="0" smtClean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endParaRPr lang="en-GB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.</a:t>
                      </a:r>
                      <a:r>
                        <a:rPr lang="en-IN" sz="1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 </a:t>
                      </a:r>
                      <a:r>
                        <a:rPr lang="en-IN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Lower prioritizing process</a:t>
                      </a:r>
                      <a:r>
                        <a:rPr lang="en-IN" sz="1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. </a:t>
                      </a:r>
                      <a:endParaRPr lang="en-IN" sz="1800" b="1" u="none" strike="noStrike" cap="none" dirty="0" smtClean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7987523"/>
                  </a:ext>
                </a:extLst>
              </a:tr>
              <a:tr h="1092994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b="1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OPPORTUNITY</a:t>
                      </a:r>
                      <a:endParaRPr lang="en-IN" sz="320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3200" b="1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THREAT</a:t>
                      </a:r>
                      <a:endParaRPr lang="en-IN" sz="3200" dirty="0" smtClean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1139229"/>
                  </a:ext>
                </a:extLst>
              </a:tr>
              <a:tr h="10929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.</a:t>
                      </a:r>
                      <a:r>
                        <a:rPr lang="en-US" sz="1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 </a:t>
                      </a:r>
                      <a:r>
                        <a:rPr lang="en-US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Quick adoption of new strategies has allowed me to responded with uncertain situation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Developing workplace pressure  with high demand of services 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7876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254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latin typeface="Times New Roman"/>
                <a:ea typeface="Times New Roman"/>
                <a:cs typeface="Times New Roman"/>
                <a:sym typeface="Times New Roman"/>
              </a:rPr>
              <a:t>               PDP    plan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1487"/>
              </p:ext>
            </p:extLst>
          </p:nvPr>
        </p:nvGraphicFramePr>
        <p:xfrm>
          <a:off x="942108" y="471055"/>
          <a:ext cx="10411692" cy="62622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2923">
                  <a:extLst>
                    <a:ext uri="{9D8B030D-6E8A-4147-A177-3AD203B41FA5}">
                      <a16:colId xmlns:a16="http://schemas.microsoft.com/office/drawing/2014/main" val="3146788599"/>
                    </a:ext>
                  </a:extLst>
                </a:gridCol>
                <a:gridCol w="2602923">
                  <a:extLst>
                    <a:ext uri="{9D8B030D-6E8A-4147-A177-3AD203B41FA5}">
                      <a16:colId xmlns:a16="http://schemas.microsoft.com/office/drawing/2014/main" val="596708409"/>
                    </a:ext>
                  </a:extLst>
                </a:gridCol>
                <a:gridCol w="2602923">
                  <a:extLst>
                    <a:ext uri="{9D8B030D-6E8A-4147-A177-3AD203B41FA5}">
                      <a16:colId xmlns:a16="http://schemas.microsoft.com/office/drawing/2014/main" val="4108472645"/>
                    </a:ext>
                  </a:extLst>
                </a:gridCol>
                <a:gridCol w="2602923">
                  <a:extLst>
                    <a:ext uri="{9D8B030D-6E8A-4147-A177-3AD203B41FA5}">
                      <a16:colId xmlns:a16="http://schemas.microsoft.com/office/drawing/2014/main" val="2085663747"/>
                    </a:ext>
                  </a:extLst>
                </a:gridCol>
              </a:tblGrid>
              <a:tr h="1589722"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Competence</a:t>
                      </a:r>
                      <a:endParaRPr lang="en-IN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Issues </a:t>
                      </a:r>
                      <a:endParaRPr lang="en-IN" sz="280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Need for improvement </a:t>
                      </a:r>
                      <a:endParaRPr lang="en-IN" sz="240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8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Action plan</a:t>
                      </a:r>
                      <a:endParaRPr lang="en-IN" sz="2800" dirty="0" smtClean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261600"/>
                  </a:ext>
                </a:extLst>
              </a:tr>
              <a:tr h="1801697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Teamwork </a:t>
                      </a:r>
                      <a:endParaRPr sz="24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Insufficient members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Requirement of skilled employees to support patient care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Effective leadership knowledge implementation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4129805654"/>
                  </a:ext>
                </a:extLst>
              </a:tr>
              <a:tr h="1435417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Time management </a:t>
                      </a:r>
                      <a:endParaRPr sz="24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Poor management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Services development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Application of tools such as </a:t>
                      </a:r>
                      <a:r>
                        <a:rPr lang="en-IN" sz="2400" u="none" strike="noStrike" cap="none" dirty="0" smtClean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Eisenhower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49768868"/>
                  </a:ext>
                </a:extLst>
              </a:tr>
              <a:tr h="1435417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Communication</a:t>
                      </a:r>
                      <a:endParaRPr sz="2400" dirty="0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Lacking of  clear communication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Organizational development and patient satisfaction 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-IN" sz="2400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Excessive t</a:t>
                      </a:r>
                      <a:r>
                        <a:rPr lang="en-IN" sz="2400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raining require for the skill developme</a:t>
                      </a:r>
                      <a:r>
                        <a:rPr lang="en-IN" sz="2400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nt.</a:t>
                      </a:r>
                      <a:endParaRPr sz="2400" u="none" strike="noStrike" cap="none" dirty="0"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3804949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6578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974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     </a:t>
            </a:r>
            <a:r>
              <a:rPr lang="en-IN" b="1" dirty="0"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-IN" b="1" dirty="0"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IN" b="1" dirty="0" smtClean="0">
                <a:latin typeface="Times New Roman"/>
                <a:ea typeface="Times New Roman"/>
                <a:cs typeface="Times New Roman"/>
                <a:sym typeface="Times New Roman"/>
              </a:rPr>
              <a:t>                 </a:t>
            </a:r>
            <a:r>
              <a:rPr lang="en-IN" b="1" dirty="0" smtClean="0"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marL="342900" lvl="0" indent="-342900" algn="just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ts val="1800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Employability skills of HCA are further nurtured with specific skills and role </a:t>
            </a:r>
            <a:endParaRPr lang="en-US" dirty="0" smtClean="0"/>
          </a:p>
          <a:p>
            <a:pPr marL="342900" lvl="0" indent="-342900" algn="just">
              <a:lnSpc>
                <a:spcPct val="100000"/>
              </a:lnSpc>
              <a:spcBef>
                <a:spcPts val="360"/>
              </a:spcBef>
              <a:buClr>
                <a:schemeClr val="dk1"/>
              </a:buClr>
              <a:buSzPts val="1800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Time management skill is being a most valuable skill to promote elderly care </a:t>
            </a:r>
            <a:endParaRPr lang="en-US" dirty="0" smtClean="0"/>
          </a:p>
          <a:p>
            <a:pPr marL="342900" lvl="0" indent="-342900" algn="just">
              <a:lnSpc>
                <a:spcPct val="100000"/>
              </a:lnSpc>
              <a:spcBef>
                <a:spcPts val="360"/>
              </a:spcBef>
              <a:buClr>
                <a:schemeClr val="dk1"/>
              </a:buClr>
              <a:buSzPts val="1800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Different approaches and strategies are incorporated to create patient development </a:t>
            </a:r>
            <a:endParaRPr lang="en-US" dirty="0" smtClean="0"/>
          </a:p>
          <a:p>
            <a:pPr marL="342900" lvl="0" indent="-342900" algn="just">
              <a:lnSpc>
                <a:spcPct val="100000"/>
              </a:lnSpc>
              <a:spcBef>
                <a:spcPts val="360"/>
              </a:spcBef>
              <a:buClr>
                <a:schemeClr val="dk1"/>
              </a:buClr>
              <a:buSzPts val="1800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Time management also allowed to promote workplace relationship development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81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7893"/>
          </a:xfrm>
        </p:spPr>
        <p:txBody>
          <a:bodyPr/>
          <a:lstStyle/>
          <a:p>
            <a:r>
              <a:rPr lang="en-GB" dirty="0" smtClean="0"/>
              <a:t>                </a:t>
            </a:r>
            <a:r>
              <a:rPr lang="en-IN" b="1" dirty="0" smtClean="0"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7745"/>
            <a:ext cx="10515600" cy="5375564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pPr marL="342900" lvl="0" indent="-342900" algn="just">
              <a:lnSpc>
                <a:spcPct val="100000"/>
              </a:lnSpc>
              <a:spcBef>
                <a:spcPts val="0"/>
              </a:spcBef>
              <a:buClr>
                <a:schemeClr val="dk1"/>
              </a:buClr>
              <a:buSzPct val="100000"/>
            </a:pP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Adams, R.V. and Blair, E., (2019) Impact of time management behaviours on undergraduate engineering students’ performance.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Sage Open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9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(1), p.2158244018824506.</a:t>
            </a:r>
            <a:endParaRPr lang="en-IN" dirty="0" smtClean="0"/>
          </a:p>
          <a:p>
            <a:pPr marL="342900" lvl="0" indent="-342900" algn="just">
              <a:lnSpc>
                <a:spcPct val="100000"/>
              </a:lnSpc>
              <a:spcBef>
                <a:spcPts val="350"/>
              </a:spcBef>
              <a:buClr>
                <a:schemeClr val="dk1"/>
              </a:buClr>
              <a:buSzPct val="100000"/>
            </a:pPr>
            <a:r>
              <a:rPr lang="en-IN" dirty="0" err="1" smtClean="0">
                <a:latin typeface="Times New Roman"/>
                <a:ea typeface="Times New Roman"/>
                <a:cs typeface="Times New Roman"/>
                <a:sym typeface="Times New Roman"/>
              </a:rPr>
              <a:t>Nayak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S.G., (2018) Time management in nursing–hour of need.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International journal of caring sciences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(3), pp.1997-2000.</a:t>
            </a:r>
            <a:endParaRPr lang="en-IN" dirty="0" smtClean="0"/>
          </a:p>
          <a:p>
            <a:pPr marL="342900" lvl="0" indent="-342900" algn="just">
              <a:lnSpc>
                <a:spcPct val="100000"/>
              </a:lnSpc>
              <a:spcBef>
                <a:spcPts val="350"/>
              </a:spcBef>
              <a:buClr>
                <a:schemeClr val="dk1"/>
              </a:buClr>
              <a:buSzPct val="100000"/>
            </a:pPr>
            <a:r>
              <a:rPr lang="en-IN" dirty="0" err="1" smtClean="0">
                <a:latin typeface="Times New Roman"/>
                <a:ea typeface="Times New Roman"/>
                <a:cs typeface="Times New Roman"/>
                <a:sym typeface="Times New Roman"/>
              </a:rPr>
              <a:t>Jayaraman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P.P., </a:t>
            </a:r>
            <a:r>
              <a:rPr lang="en-IN" dirty="0" err="1" smtClean="0">
                <a:latin typeface="Times New Roman"/>
                <a:ea typeface="Times New Roman"/>
                <a:cs typeface="Times New Roman"/>
                <a:sym typeface="Times New Roman"/>
              </a:rPr>
              <a:t>Forkan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A.R.M., </a:t>
            </a:r>
            <a:r>
              <a:rPr lang="en-IN" dirty="0" err="1" smtClean="0">
                <a:latin typeface="Times New Roman"/>
                <a:ea typeface="Times New Roman"/>
                <a:cs typeface="Times New Roman"/>
                <a:sym typeface="Times New Roman"/>
              </a:rPr>
              <a:t>Morshed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A., </a:t>
            </a:r>
            <a:r>
              <a:rPr lang="en-IN" dirty="0" err="1" smtClean="0">
                <a:latin typeface="Times New Roman"/>
                <a:ea typeface="Times New Roman"/>
                <a:cs typeface="Times New Roman"/>
                <a:sym typeface="Times New Roman"/>
              </a:rPr>
              <a:t>Haghighi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P.D. and Kang, Y.B., (2020) Healthcare 4.0: A review of frontiers in digital health.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Wiley Interdisciplinary Reviews: Data Mining and Knowledge Discovery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(2), p.e1350.</a:t>
            </a:r>
            <a:endParaRPr lang="en-IN" dirty="0" smtClean="0"/>
          </a:p>
          <a:p>
            <a:pPr marL="342900" lvl="0" indent="-342900" algn="just">
              <a:lnSpc>
                <a:spcPct val="100000"/>
              </a:lnSpc>
              <a:spcBef>
                <a:spcPts val="350"/>
              </a:spcBef>
              <a:buClr>
                <a:schemeClr val="dk1"/>
              </a:buClr>
              <a:buSzPct val="100000"/>
            </a:pP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Tian, S., Yang, W., Le Grange, J.M., Wang, P., Huang, W. and Ye, Z., (2019) Smart healthcare: making medical care more intelligent.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Global Health Journal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IN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3</a:t>
            </a:r>
            <a:r>
              <a:rPr lang="en-IN" dirty="0" smtClean="0">
                <a:latin typeface="Times New Roman"/>
                <a:ea typeface="Times New Roman"/>
                <a:cs typeface="Times New Roman"/>
                <a:sym typeface="Times New Roman"/>
              </a:rPr>
              <a:t>(3), pp.62-65.</a:t>
            </a:r>
            <a:endParaRPr lang="en-IN" dirty="0" smtClean="0"/>
          </a:p>
          <a:p>
            <a:pPr marL="0" lvl="0" indent="0">
              <a:lnSpc>
                <a:spcPct val="100000"/>
              </a:lnSpc>
              <a:spcBef>
                <a:spcPts val="350"/>
              </a:spcBef>
              <a:buClr>
                <a:schemeClr val="dk1"/>
              </a:buClr>
              <a:buSzPct val="100000"/>
              <a:buNone/>
            </a:pPr>
            <a:endParaRPr lang="en-IN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90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2817</TotalTime>
  <Words>433</Words>
  <Application>Microsoft Office PowerPoint</Application>
  <PresentationFormat>Widescreen</PresentationFormat>
  <Paragraphs>107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Algerian</vt:lpstr>
      <vt:lpstr>Arial</vt:lpstr>
      <vt:lpstr>Arial Rounded MT Bold</vt:lpstr>
      <vt:lpstr>Bell MT</vt:lpstr>
      <vt:lpstr>Calibri</vt:lpstr>
      <vt:lpstr>Calibri Light</vt:lpstr>
      <vt:lpstr>Times New Roman</vt:lpstr>
      <vt:lpstr>Office Theme</vt:lpstr>
      <vt:lpstr>Academic And Employability Skills </vt:lpstr>
      <vt:lpstr>The Skills  I Need To become A Nurse</vt:lpstr>
      <vt:lpstr>PowerPoint Presentation</vt:lpstr>
      <vt:lpstr>The Skills Which I Have.</vt:lpstr>
      <vt:lpstr>             Eisenhower  Plan </vt:lpstr>
      <vt:lpstr>           SWOT     Analysis</vt:lpstr>
      <vt:lpstr>               PDP    plan</vt:lpstr>
      <vt:lpstr>                        Conclusion</vt:lpstr>
      <vt:lpstr>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20</cp:revision>
  <dcterms:created xsi:type="dcterms:W3CDTF">2022-08-05T17:10:28Z</dcterms:created>
  <dcterms:modified xsi:type="dcterms:W3CDTF">2022-08-07T16:08:01Z</dcterms:modified>
</cp:coreProperties>
</file>