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83" r:id="rId6"/>
    <p:sldId id="273" r:id="rId7"/>
    <p:sldId id="274" r:id="rId8"/>
    <p:sldId id="260" r:id="rId9"/>
    <p:sldId id="280" r:id="rId10"/>
    <p:sldId id="278" r:id="rId11"/>
    <p:sldId id="261" r:id="rId12"/>
    <p:sldId id="269" r:id="rId13"/>
    <p:sldId id="270" r:id="rId14"/>
    <p:sldId id="275" r:id="rId15"/>
    <p:sldId id="284" r:id="rId16"/>
    <p:sldId id="262" r:id="rId17"/>
    <p:sldId id="285" r:id="rId18"/>
    <p:sldId id="277" r:id="rId19"/>
    <p:sldId id="286" r:id="rId20"/>
    <p:sldId id="276" r:id="rId21"/>
    <p:sldId id="263" r:id="rId22"/>
    <p:sldId id="287" r:id="rId23"/>
    <p:sldId id="288" r:id="rId24"/>
    <p:sldId id="289" r:id="rId25"/>
    <p:sldId id="290" r:id="rId26"/>
    <p:sldId id="271" r:id="rId27"/>
    <p:sldId id="281" r:id="rId28"/>
    <p:sldId id="282" r:id="rId29"/>
    <p:sldId id="264" r:id="rId30"/>
    <p:sldId id="265" r:id="rId31"/>
    <p:sldId id="272"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4E1987AE-573D-45F8-B383-35E1105EC9B4}" type="datetimeFigureOut">
              <a:rPr lang="en-GB" smtClean="0"/>
              <a:t>20/03/2017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64E76-A502-403A-9D5B-6A6B00F9B9FA}" type="slidenum">
              <a:rPr lang="en-GB" smtClean="0"/>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1987AE-573D-45F8-B383-35E1105EC9B4}" type="datetimeFigureOut">
              <a:rPr lang="en-GB" smtClean="0"/>
              <a:t>20/03/2017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64E76-A502-403A-9D5B-6A6B00F9B9F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E1987AE-573D-45F8-B383-35E1105EC9B4}" type="datetimeFigureOut">
              <a:rPr lang="en-GB" smtClean="0"/>
              <a:t>20/03/2017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64E76-A502-403A-9D5B-6A6B00F9B9F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E1987AE-573D-45F8-B383-35E1105EC9B4}" type="datetimeFigureOut">
              <a:rPr lang="en-GB" smtClean="0"/>
              <a:t>20/03/2017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464E76-A502-403A-9D5B-6A6B00F9B9F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E1987AE-573D-45F8-B383-35E1105EC9B4}" type="datetimeFigureOut">
              <a:rPr lang="en-GB" smtClean="0"/>
              <a:t>20/03/2017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464E76-A502-403A-9D5B-6A6B00F9B9F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E1987AE-573D-45F8-B383-35E1105EC9B4}" type="datetimeFigureOut">
              <a:rPr lang="en-GB" smtClean="0"/>
              <a:t>20/03/2017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464E76-A502-403A-9D5B-6A6B00F9B9F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1987AE-573D-45F8-B383-35E1105EC9B4}" type="datetimeFigureOut">
              <a:rPr lang="en-GB" smtClean="0"/>
              <a:t>20/03/2017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6464E76-A502-403A-9D5B-6A6B00F9B9F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E1987AE-573D-45F8-B383-35E1105EC9B4}" type="datetimeFigureOut">
              <a:rPr lang="en-GB" smtClean="0"/>
              <a:t>20/03/2017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464E76-A502-403A-9D5B-6A6B00F9B9FA}" type="slidenum">
              <a:rPr lang="en-GB" smtClean="0"/>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E1987AE-573D-45F8-B383-35E1105EC9B4}" type="datetimeFigureOut">
              <a:rPr lang="en-GB" smtClean="0"/>
              <a:t>20/03/2017</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36464E76-A502-403A-9D5B-6A6B00F9B9F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1987AE-573D-45F8-B383-35E1105EC9B4}" type="datetimeFigureOut">
              <a:rPr lang="en-GB" smtClean="0"/>
              <a:t>20/03/2017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464E76-A502-403A-9D5B-6A6B00F9B9F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1987AE-573D-45F8-B383-35E1105EC9B4}" type="datetimeFigureOut">
              <a:rPr lang="en-GB" smtClean="0"/>
              <a:t>20/03/2017</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36464E76-A502-403A-9D5B-6A6B00F9B9F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E1987AE-573D-45F8-B383-35E1105EC9B4}" type="datetimeFigureOut">
              <a:rPr lang="en-GB" smtClean="0"/>
              <a:t>20/03/2017</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36464E76-A502-403A-9D5B-6A6B00F9B9F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media.nationalarchives.gov.uk/index.php/category/family-history/"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ancestry.co.uk/" TargetMode="External"/><Relationship Id="rId2" Type="http://schemas.openxmlformats.org/officeDocument/2006/relationships/hyperlink" Target="http://www.myheritage.com/" TargetMode="External"/><Relationship Id="rId1" Type="http://schemas.openxmlformats.org/officeDocument/2006/relationships/slideLayout" Target="../slideLayouts/slideLayout2.xml"/><Relationship Id="rId4" Type="http://schemas.openxmlformats.org/officeDocument/2006/relationships/hyperlink" Target="http://www.bbc.co.uk/history/0/234930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844824"/>
            <a:ext cx="8077200" cy="3184376"/>
          </a:xfrm>
        </p:spPr>
        <p:txBody>
          <a:bodyPr/>
          <a:lstStyle/>
          <a:p>
            <a:r>
              <a:rPr lang="en-GB" dirty="0" smtClean="0"/>
              <a:t>Genealogy</a:t>
            </a:r>
            <a:br>
              <a:rPr lang="en-GB" dirty="0" smtClean="0"/>
            </a:br>
            <a:r>
              <a:rPr lang="en-GB" dirty="0" smtClean="0"/>
              <a:t>How to trace family history</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87227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a:t>
            </a:r>
            <a:endParaRPr lang="en-GB" dirty="0"/>
          </a:p>
        </p:txBody>
      </p:sp>
      <p:sp>
        <p:nvSpPr>
          <p:cNvPr id="3" name="Content Placeholder 2"/>
          <p:cNvSpPr>
            <a:spLocks noGrp="1"/>
          </p:cNvSpPr>
          <p:nvPr>
            <p:ph idx="1"/>
          </p:nvPr>
        </p:nvSpPr>
        <p:spPr/>
        <p:txBody>
          <a:bodyPr/>
          <a:lstStyle/>
          <a:p>
            <a:r>
              <a:rPr lang="en-GB" dirty="0" smtClean="0"/>
              <a:t>Academic study</a:t>
            </a:r>
          </a:p>
          <a:p>
            <a:r>
              <a:rPr lang="en-GB" dirty="0" smtClean="0"/>
              <a:t>Personal interest</a:t>
            </a:r>
          </a:p>
          <a:p>
            <a:endParaRPr lang="en-GB" dirty="0"/>
          </a:p>
          <a:p>
            <a:r>
              <a:rPr lang="en-GB" dirty="0" smtClean="0"/>
              <a:t>Why might we be seeing a growth in researching family history?</a:t>
            </a:r>
          </a:p>
          <a:p>
            <a:endParaRPr lang="en-GB" dirty="0"/>
          </a:p>
          <a:p>
            <a:r>
              <a:rPr lang="en-GB" dirty="0" smtClean="0"/>
              <a:t>Extends to the history of communities, local history </a:t>
            </a:r>
            <a:r>
              <a:rPr lang="en-GB" dirty="0" err="1" smtClean="0"/>
              <a:t>etc</a:t>
            </a:r>
            <a:endParaRPr lang="en-GB" dirty="0" smtClean="0"/>
          </a:p>
        </p:txBody>
      </p:sp>
    </p:spTree>
    <p:extLst>
      <p:ext uri="{BB962C8B-B14F-4D97-AF65-F5344CB8AC3E}">
        <p14:creationId xmlns:p14="http://schemas.microsoft.com/office/powerpoint/2010/main" val="1640050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a:t>
            </a:r>
            <a:endParaRPr lang="en-GB" dirty="0"/>
          </a:p>
        </p:txBody>
      </p:sp>
      <p:sp>
        <p:nvSpPr>
          <p:cNvPr id="3" name="Content Placeholder 2"/>
          <p:cNvSpPr>
            <a:spLocks noGrp="1"/>
          </p:cNvSpPr>
          <p:nvPr>
            <p:ph idx="1"/>
          </p:nvPr>
        </p:nvSpPr>
        <p:spPr/>
        <p:txBody>
          <a:bodyPr/>
          <a:lstStyle/>
          <a:p>
            <a:r>
              <a:rPr lang="en-GB" dirty="0" smtClean="0"/>
              <a:t>What sources are available?</a:t>
            </a:r>
          </a:p>
          <a:p>
            <a:endParaRPr lang="en-GB" dirty="0"/>
          </a:p>
          <a:p>
            <a:r>
              <a:rPr lang="en-GB" dirty="0" smtClean="0"/>
              <a:t>Where will you find them?</a:t>
            </a:r>
          </a:p>
          <a:p>
            <a:endParaRPr lang="en-GB" dirty="0"/>
          </a:p>
          <a:p>
            <a:r>
              <a:rPr lang="en-GB" dirty="0" smtClean="0"/>
              <a:t>Where would you start?</a:t>
            </a:r>
            <a:endParaRPr lang="en-GB" dirty="0"/>
          </a:p>
        </p:txBody>
      </p:sp>
    </p:spTree>
    <p:extLst>
      <p:ext uri="{BB962C8B-B14F-4D97-AF65-F5344CB8AC3E}">
        <p14:creationId xmlns:p14="http://schemas.microsoft.com/office/powerpoint/2010/main" val="3434774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Start with what you know and who you know</a:t>
            </a:r>
            <a:endParaRPr lang="en-GB" dirty="0"/>
          </a:p>
        </p:txBody>
      </p:sp>
      <p:sp>
        <p:nvSpPr>
          <p:cNvPr id="3" name="Content Placeholder 2"/>
          <p:cNvSpPr>
            <a:spLocks noGrp="1"/>
          </p:cNvSpPr>
          <p:nvPr>
            <p:ph idx="1"/>
          </p:nvPr>
        </p:nvSpPr>
        <p:spPr/>
        <p:txBody>
          <a:bodyPr/>
          <a:lstStyle/>
          <a:p>
            <a:endParaRPr lang="en-GB" dirty="0" smtClean="0"/>
          </a:p>
          <a:p>
            <a:r>
              <a:rPr lang="en-GB" dirty="0" smtClean="0"/>
              <a:t>Oral testimony</a:t>
            </a:r>
          </a:p>
          <a:p>
            <a:r>
              <a:rPr lang="en-GB" dirty="0" smtClean="0"/>
              <a:t>Photographs</a:t>
            </a:r>
          </a:p>
          <a:p>
            <a:r>
              <a:rPr lang="en-GB" dirty="0" smtClean="0"/>
              <a:t>Letters</a:t>
            </a:r>
          </a:p>
          <a:p>
            <a:r>
              <a:rPr lang="en-GB" dirty="0" smtClean="0"/>
              <a:t>Diaries</a:t>
            </a:r>
            <a:endParaRPr lang="en-GB" dirty="0"/>
          </a:p>
        </p:txBody>
      </p:sp>
    </p:spTree>
    <p:extLst>
      <p:ext uri="{BB962C8B-B14F-4D97-AF65-F5344CB8AC3E}">
        <p14:creationId xmlns:p14="http://schemas.microsoft.com/office/powerpoint/2010/main" val="1377274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Oral testimony</a:t>
            </a:r>
            <a:endParaRPr lang="en-GB" dirty="0"/>
          </a:p>
        </p:txBody>
      </p:sp>
      <p:sp>
        <p:nvSpPr>
          <p:cNvPr id="3" name="Content Placeholder 2"/>
          <p:cNvSpPr>
            <a:spLocks noGrp="1"/>
          </p:cNvSpPr>
          <p:nvPr>
            <p:ph idx="1"/>
          </p:nvPr>
        </p:nvSpPr>
        <p:spPr/>
        <p:txBody>
          <a:bodyPr/>
          <a:lstStyle/>
          <a:p>
            <a:r>
              <a:rPr lang="en-GB" dirty="0" smtClean="0"/>
              <a:t>Who?</a:t>
            </a:r>
          </a:p>
          <a:p>
            <a:r>
              <a:rPr lang="en-GB" dirty="0" smtClean="0"/>
              <a:t>Why?</a:t>
            </a:r>
          </a:p>
          <a:p>
            <a:r>
              <a:rPr lang="en-GB" dirty="0" smtClean="0"/>
              <a:t>How?</a:t>
            </a:r>
            <a:endParaRPr lang="en-GB" dirty="0"/>
          </a:p>
        </p:txBody>
      </p:sp>
    </p:spTree>
    <p:extLst>
      <p:ext uri="{BB962C8B-B14F-4D97-AF65-F5344CB8AC3E}">
        <p14:creationId xmlns:p14="http://schemas.microsoft.com/office/powerpoint/2010/main" val="385977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352928" cy="1152128"/>
          </a:xfrm>
        </p:spPr>
        <p:txBody>
          <a:bodyPr>
            <a:normAutofit/>
          </a:bodyPr>
          <a:lstStyle/>
          <a:p>
            <a:r>
              <a:rPr lang="en-GB" sz="2800" dirty="0"/>
              <a:t>Henry J. Whitlock, 11 New Street, Birmingham, UK, working as a photographer ( c. 1865 - 1891). </a:t>
            </a:r>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268760"/>
            <a:ext cx="8208912" cy="52426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11025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348" y="548680"/>
            <a:ext cx="9331921" cy="57484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069438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Tracing births, marriages and deaths</a:t>
            </a:r>
            <a:endParaRPr lang="en-GB" dirty="0"/>
          </a:p>
        </p:txBody>
      </p:sp>
      <p:sp>
        <p:nvSpPr>
          <p:cNvPr id="3" name="Content Placeholder 2"/>
          <p:cNvSpPr>
            <a:spLocks noGrp="1"/>
          </p:cNvSpPr>
          <p:nvPr>
            <p:ph idx="1"/>
          </p:nvPr>
        </p:nvSpPr>
        <p:spPr/>
        <p:txBody>
          <a:bodyPr/>
          <a:lstStyle/>
          <a:p>
            <a:r>
              <a:rPr lang="en-GB" dirty="0" smtClean="0"/>
              <a:t>Civil registration begins in 1837</a:t>
            </a:r>
            <a:endParaRPr lang="en-GB" dirty="0"/>
          </a:p>
        </p:txBody>
      </p:sp>
    </p:spTree>
    <p:extLst>
      <p:ext uri="{BB962C8B-B14F-4D97-AF65-F5344CB8AC3E}">
        <p14:creationId xmlns:p14="http://schemas.microsoft.com/office/powerpoint/2010/main" val="24256576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55448"/>
            <a:ext cx="8928992" cy="1252728"/>
          </a:xfrm>
        </p:spPr>
        <p:txBody>
          <a:bodyPr>
            <a:normAutofit fontScale="90000"/>
          </a:bodyPr>
          <a:lstStyle/>
          <a:p>
            <a:r>
              <a:rPr lang="en-GB" dirty="0" smtClean="0"/>
              <a:t>Certified copy of entry in marriage register </a:t>
            </a:r>
            <a:endParaRPr lang="en-GB" dirty="0"/>
          </a:p>
        </p:txBody>
      </p:sp>
      <p:sp>
        <p:nvSpPr>
          <p:cNvPr id="3" name="Content Placeholder 2"/>
          <p:cNvSpPr>
            <a:spLocks noGrp="1"/>
          </p:cNvSpPr>
          <p:nvPr>
            <p:ph idx="1"/>
          </p:nvPr>
        </p:nvSpPr>
        <p:spPr/>
        <p:txBody>
          <a:bodyPr/>
          <a:lstStyle/>
          <a:p>
            <a:pPr marL="118872" indent="0">
              <a:buNone/>
            </a:pPr>
            <a:endParaRPr lang="en-GB" dirty="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772816"/>
            <a:ext cx="8928992" cy="41807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67743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Birth entry</a:t>
            </a:r>
            <a:endParaRPr lang="en-GB" dirty="0"/>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484784"/>
            <a:ext cx="8964488" cy="5049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67706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Parish registers and transcripts</a:t>
            </a:r>
            <a:endParaRPr lang="en-GB" dirty="0"/>
          </a:p>
        </p:txBody>
      </p:sp>
      <p:sp>
        <p:nvSpPr>
          <p:cNvPr id="3" name="Content Placeholder 2"/>
          <p:cNvSpPr>
            <a:spLocks noGrp="1"/>
          </p:cNvSpPr>
          <p:nvPr>
            <p:ph idx="1"/>
          </p:nvPr>
        </p:nvSpPr>
        <p:spPr/>
        <p:txBody>
          <a:bodyPr/>
          <a:lstStyle/>
          <a:p>
            <a:r>
              <a:rPr lang="en-GB" dirty="0" smtClean="0"/>
              <a:t>1538:Thomas Cromwell ordered each parish to keep records of </a:t>
            </a:r>
            <a:r>
              <a:rPr lang="en-GB" b="1" dirty="0" smtClean="0">
                <a:solidFill>
                  <a:srgbClr val="FF0000"/>
                </a:solidFill>
              </a:rPr>
              <a:t>baptisms, </a:t>
            </a:r>
            <a:r>
              <a:rPr lang="en-GB" b="1" dirty="0">
                <a:solidFill>
                  <a:srgbClr val="FF0000"/>
                </a:solidFill>
              </a:rPr>
              <a:t>m</a:t>
            </a:r>
            <a:r>
              <a:rPr lang="en-GB" b="1" dirty="0" smtClean="0">
                <a:solidFill>
                  <a:srgbClr val="FF0000"/>
                </a:solidFill>
              </a:rPr>
              <a:t>arriages and burials</a:t>
            </a:r>
          </a:p>
          <a:p>
            <a:r>
              <a:rPr lang="en-GB" dirty="0" smtClean="0"/>
              <a:t>1597: these had to be kept in bound volumes, and a copy of the entries had to be sent each year to the bishop. These are known as </a:t>
            </a:r>
            <a:r>
              <a:rPr lang="en-GB" b="1" dirty="0" smtClean="0">
                <a:solidFill>
                  <a:srgbClr val="FF0000"/>
                </a:solidFill>
              </a:rPr>
              <a:t>parish register transcripts or bishops’ transcripts</a:t>
            </a:r>
            <a:endParaRPr lang="en-GB" b="1" dirty="0">
              <a:solidFill>
                <a:srgbClr val="FF0000"/>
              </a:solidFill>
            </a:endParaRPr>
          </a:p>
        </p:txBody>
      </p:sp>
    </p:spTree>
    <p:extLst>
      <p:ext uri="{BB962C8B-B14F-4D97-AF65-F5344CB8AC3E}">
        <p14:creationId xmlns:p14="http://schemas.microsoft.com/office/powerpoint/2010/main" val="16467867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575"/>
            <a:ext cx="8229600" cy="1252538"/>
          </a:xfrm>
        </p:spPr>
        <p:txBody>
          <a:bodyPr/>
          <a:lstStyle/>
          <a:p>
            <a:pPr>
              <a:defRPr/>
            </a:pPr>
            <a:r>
              <a:rPr lang="en-GB" dirty="0" smtClean="0"/>
              <a:t>A sixteenth-century register</a:t>
            </a:r>
            <a:endParaRPr lang="en-GB" dirty="0"/>
          </a:p>
        </p:txBody>
      </p:sp>
      <p:sp>
        <p:nvSpPr>
          <p:cNvPr id="35843" name="Content Placeholder 2"/>
          <p:cNvSpPr>
            <a:spLocks noGrp="1"/>
          </p:cNvSpPr>
          <p:nvPr>
            <p:ph idx="1"/>
          </p:nvPr>
        </p:nvSpPr>
        <p:spPr/>
        <p:txBody>
          <a:bodyPr/>
          <a:lstStyle/>
          <a:p>
            <a:endParaRPr lang="en-US" altLang="en-US" smtClean="0"/>
          </a:p>
        </p:txBody>
      </p:sp>
      <p:pic>
        <p:nvPicPr>
          <p:cNvPr id="3584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340768"/>
            <a:ext cx="8695564"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25264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969296"/>
          </a:xfrm>
        </p:spPr>
        <p:txBody>
          <a:bodyPr/>
          <a:lstStyle/>
          <a:p>
            <a:r>
              <a:rPr lang="en-GB" dirty="0" smtClean="0"/>
              <a:t>From the eighteenth century</a:t>
            </a:r>
            <a:endParaRPr lang="en-GB" dirty="0"/>
          </a:p>
        </p:txBody>
      </p:sp>
      <p:pic>
        <p:nvPicPr>
          <p:cNvPr id="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5048" y="980728"/>
            <a:ext cx="8568952" cy="63877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063676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Nineteenth century</a:t>
            </a:r>
            <a:endParaRPr lang="en-GB" dirty="0"/>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1412776"/>
            <a:ext cx="7538192"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3811530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700808"/>
            <a:ext cx="8966254" cy="4248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25597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Census</a:t>
            </a:r>
            <a:endParaRPr lang="en-GB" dirty="0"/>
          </a:p>
        </p:txBody>
      </p:sp>
      <p:sp>
        <p:nvSpPr>
          <p:cNvPr id="3" name="Content Placeholder 2"/>
          <p:cNvSpPr>
            <a:spLocks noGrp="1"/>
          </p:cNvSpPr>
          <p:nvPr>
            <p:ph idx="1"/>
          </p:nvPr>
        </p:nvSpPr>
        <p:spPr/>
        <p:txBody>
          <a:bodyPr/>
          <a:lstStyle/>
          <a:p>
            <a:r>
              <a:rPr lang="en-GB" dirty="0" smtClean="0"/>
              <a:t>First population census 1801</a:t>
            </a:r>
          </a:p>
          <a:p>
            <a:r>
              <a:rPr lang="en-GB" dirty="0" smtClean="0"/>
              <a:t>First surviving household schedules 1841</a:t>
            </a:r>
          </a:p>
          <a:p>
            <a:r>
              <a:rPr lang="en-GB" dirty="0" smtClean="0"/>
              <a:t>Hundred year closure rule</a:t>
            </a:r>
          </a:p>
          <a:p>
            <a:r>
              <a:rPr lang="en-GB" dirty="0" smtClean="0"/>
              <a:t>Latest one that can be seen is 1911</a:t>
            </a:r>
          </a:p>
          <a:p>
            <a:r>
              <a:rPr lang="en-GB" dirty="0" smtClean="0"/>
              <a:t>Development of information recorded</a:t>
            </a:r>
            <a:endParaRPr lang="en-GB" dirty="0"/>
          </a:p>
        </p:txBody>
      </p:sp>
    </p:spTree>
    <p:extLst>
      <p:ext uri="{BB962C8B-B14F-4D97-AF65-F5344CB8AC3E}">
        <p14:creationId xmlns:p14="http://schemas.microsoft.com/office/powerpoint/2010/main" val="312510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Even the great and the good ….</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59632" y="1628800"/>
            <a:ext cx="7097931"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8697007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48680"/>
          </a:xfrm>
        </p:spPr>
        <p:txBody>
          <a:bodyPr>
            <a:normAutofit fontScale="90000"/>
          </a:bodyPr>
          <a:lstStyle/>
          <a:p>
            <a:r>
              <a:rPr lang="en-GB" dirty="0" smtClean="0"/>
              <a:t>1841 census</a:t>
            </a:r>
            <a:endParaRPr lang="en-GB" dirty="0"/>
          </a:p>
        </p:txBody>
      </p:sp>
      <p:pic>
        <p:nvPicPr>
          <p:cNvPr id="4098"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0" y="836712"/>
            <a:ext cx="8928992" cy="62338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7701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1851 census</a:t>
            </a:r>
            <a:endParaRPr lang="en-GB" dirty="0"/>
          </a:p>
        </p:txBody>
      </p:sp>
      <p:pic>
        <p:nvPicPr>
          <p:cNvPr id="5123"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484784"/>
            <a:ext cx="8397099"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57088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411760" cy="764704"/>
          </a:xfrm>
        </p:spPr>
        <p:txBody>
          <a:bodyPr>
            <a:normAutofit fontScale="90000"/>
          </a:bodyPr>
          <a:lstStyle/>
          <a:p>
            <a:r>
              <a:rPr lang="en-GB" dirty="0" smtClean="0"/>
              <a:t>1891 </a:t>
            </a:r>
            <a:endParaRPr lang="en-GB" dirty="0"/>
          </a:p>
        </p:txBody>
      </p:sp>
      <p:sp>
        <p:nvSpPr>
          <p:cNvPr id="3" name="Content Placeholder 2"/>
          <p:cNvSpPr>
            <a:spLocks noGrp="1"/>
          </p:cNvSpPr>
          <p:nvPr>
            <p:ph idx="1"/>
          </p:nvPr>
        </p:nvSpPr>
        <p:spPr/>
        <p:txBody>
          <a:bodyPr/>
          <a:lstStyle/>
          <a:p>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1274" y="20081"/>
            <a:ext cx="8136904" cy="65603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858893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
            </a:r>
            <a:r>
              <a:rPr lang="en-GB" dirty="0" smtClean="0"/>
              <a:t>ewspapers</a:t>
            </a:r>
            <a:endParaRPr lang="en-GB" dirty="0"/>
          </a:p>
        </p:txBody>
      </p:sp>
      <p:sp>
        <p:nvSpPr>
          <p:cNvPr id="3" name="Content Placeholder 2"/>
          <p:cNvSpPr>
            <a:spLocks noGrp="1"/>
          </p:cNvSpPr>
          <p:nvPr>
            <p:ph idx="1"/>
          </p:nvPr>
        </p:nvSpPr>
        <p:spPr/>
        <p:txBody>
          <a:bodyPr/>
          <a:lstStyle/>
          <a:p>
            <a:r>
              <a:rPr lang="en-GB" dirty="0" smtClean="0"/>
              <a:t>Births</a:t>
            </a:r>
          </a:p>
          <a:p>
            <a:r>
              <a:rPr lang="en-GB" dirty="0" smtClean="0"/>
              <a:t>Marriages</a:t>
            </a:r>
          </a:p>
          <a:p>
            <a:r>
              <a:rPr lang="en-GB" dirty="0" smtClean="0"/>
              <a:t>Obituaries</a:t>
            </a:r>
          </a:p>
          <a:p>
            <a:r>
              <a:rPr lang="en-GB" dirty="0" smtClean="0"/>
              <a:t>Record of emigration – passenger lists</a:t>
            </a:r>
          </a:p>
          <a:p>
            <a:r>
              <a:rPr lang="en-GB" dirty="0" smtClean="0"/>
              <a:t>Records of local meetings, parish councils, boards of guardians</a:t>
            </a:r>
            <a:endParaRPr lang="en-GB" dirty="0"/>
          </a:p>
        </p:txBody>
      </p:sp>
    </p:spTree>
    <p:extLst>
      <p:ext uri="{BB962C8B-B14F-4D97-AF65-F5344CB8AC3E}">
        <p14:creationId xmlns:p14="http://schemas.microsoft.com/office/powerpoint/2010/main" val="2082513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9912" y="-171400"/>
            <a:ext cx="5364088" cy="3888432"/>
          </a:xfrm>
        </p:spPr>
        <p:txBody>
          <a:bodyPr>
            <a:normAutofit/>
          </a:bodyPr>
          <a:lstStyle/>
          <a:p>
            <a:r>
              <a:rPr lang="en-GB" dirty="0" smtClean="0"/>
              <a:t>Burnley News (1916) (L) </a:t>
            </a:r>
            <a:br>
              <a:rPr lang="en-GB" dirty="0" smtClean="0"/>
            </a:br>
            <a:r>
              <a:rPr lang="en-GB" dirty="0" smtClean="0"/>
              <a:t>Hampshire Chronicle November 1811 (below)</a:t>
            </a:r>
            <a:endParaRPr lang="en-GB" dirty="0"/>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16632"/>
            <a:ext cx="3638550" cy="313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5816" y="3861048"/>
            <a:ext cx="6096000" cy="2933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961085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6192688" cy="1252728"/>
          </a:xfrm>
        </p:spPr>
        <p:txBody>
          <a:bodyPr>
            <a:normAutofit fontScale="90000"/>
          </a:bodyPr>
          <a:lstStyle/>
          <a:p>
            <a:r>
              <a:rPr lang="en-GB" dirty="0" smtClean="0"/>
              <a:t>Court records, 1828 and 1849</a:t>
            </a:r>
            <a:endParaRPr lang="en-GB" dirty="0"/>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512" y="2564904"/>
            <a:ext cx="4686300" cy="1895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764704"/>
            <a:ext cx="3798242"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321610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Trade directories: </a:t>
            </a:r>
            <a:r>
              <a:rPr lang="en-GB" dirty="0" err="1" smtClean="0"/>
              <a:t>Bensington</a:t>
            </a:r>
            <a:r>
              <a:rPr lang="en-GB" dirty="0" smtClean="0"/>
              <a:t>, 1830</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04379" y="1774825"/>
            <a:ext cx="6535241" cy="4625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3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041304"/>
          </a:xfrm>
        </p:spPr>
        <p:txBody>
          <a:bodyPr/>
          <a:lstStyle/>
          <a:p>
            <a:r>
              <a:rPr lang="en-GB" dirty="0" smtClean="0"/>
              <a:t>And in 1842</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7584" y="980728"/>
            <a:ext cx="7056784" cy="59178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014000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Wills</a:t>
            </a:r>
            <a:endParaRPr lang="en-GB" dirty="0"/>
          </a:p>
        </p:txBody>
      </p:sp>
      <p:sp>
        <p:nvSpPr>
          <p:cNvPr id="3" name="Content Placeholder 2"/>
          <p:cNvSpPr>
            <a:spLocks noGrp="1"/>
          </p:cNvSpPr>
          <p:nvPr>
            <p:ph idx="1"/>
          </p:nvPr>
        </p:nvSpPr>
        <p:spPr/>
        <p:txBody>
          <a:bodyPr/>
          <a:lstStyle/>
          <a:p>
            <a:r>
              <a:rPr lang="en-GB" dirty="0" smtClean="0"/>
              <a:t>To 1858 it was the responsibility of church courts to prove wills [see that they were legal and to grant probate]</a:t>
            </a:r>
          </a:p>
          <a:p>
            <a:r>
              <a:rPr lang="en-GB" dirty="0" smtClean="0"/>
              <a:t>Wills survive from a multiplicity of courts, and many different repositories</a:t>
            </a:r>
          </a:p>
          <a:p>
            <a:r>
              <a:rPr lang="en-GB" dirty="0" smtClean="0"/>
              <a:t>In 1858 probate became a civil matter and records are with the Principal Probate Registry</a:t>
            </a:r>
          </a:p>
        </p:txBody>
      </p:sp>
    </p:spTree>
    <p:extLst>
      <p:ext uri="{BB962C8B-B14F-4D97-AF65-F5344CB8AC3E}">
        <p14:creationId xmlns:p14="http://schemas.microsoft.com/office/powerpoint/2010/main" val="1787475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medieval will 1466</a:t>
            </a:r>
            <a:endParaRPr lang="en-GB" dirty="0"/>
          </a:p>
        </p:txBody>
      </p:sp>
      <p:pic>
        <p:nvPicPr>
          <p:cNvPr id="819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700807"/>
            <a:ext cx="8064896" cy="44356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7973442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Practise your palaeography and Latin!!!</a:t>
            </a:r>
            <a:endParaRPr lang="en-GB" dirty="0"/>
          </a:p>
        </p:txBody>
      </p:sp>
      <p:sp>
        <p:nvSpPr>
          <p:cNvPr id="3" name="Content Placeholder 2"/>
          <p:cNvSpPr>
            <a:spLocks noGrp="1"/>
          </p:cNvSpPr>
          <p:nvPr>
            <p:ph idx="1"/>
          </p:nvPr>
        </p:nvSpPr>
        <p:spPr>
          <a:xfrm>
            <a:off x="0" y="1412775"/>
            <a:ext cx="9144000" cy="4988025"/>
          </a:xfrm>
        </p:spPr>
        <p:txBody>
          <a:bodyPr>
            <a:normAutofit fontScale="25000" lnSpcReduction="20000"/>
          </a:bodyPr>
          <a:lstStyle/>
          <a:p>
            <a:pPr marL="118872" indent="0">
              <a:buNone/>
            </a:pPr>
            <a:r>
              <a:rPr lang="en-GB" sz="6400" b="1" dirty="0"/>
              <a:t>Transcript</a:t>
            </a:r>
          </a:p>
          <a:p>
            <a:pPr marL="118872" indent="0">
              <a:buNone/>
            </a:pPr>
            <a:r>
              <a:rPr lang="en-GB" sz="6400" dirty="0"/>
              <a:t>In </a:t>
            </a:r>
            <a:r>
              <a:rPr lang="en-GB" sz="6400" dirty="0" err="1"/>
              <a:t>dei</a:t>
            </a:r>
            <a:r>
              <a:rPr lang="en-GB" sz="6400" dirty="0"/>
              <a:t> nomine amen </a:t>
            </a:r>
            <a:r>
              <a:rPr lang="en-GB" sz="6400" dirty="0" err="1"/>
              <a:t>decimo</a:t>
            </a:r>
            <a:r>
              <a:rPr lang="en-GB" sz="6400" dirty="0"/>
              <a:t> die </a:t>
            </a:r>
            <a:r>
              <a:rPr lang="en-GB" sz="6400" dirty="0" err="1"/>
              <a:t>mensis</a:t>
            </a:r>
            <a:r>
              <a:rPr lang="en-GB" sz="6400" dirty="0"/>
              <a:t> </a:t>
            </a:r>
            <a:r>
              <a:rPr lang="en-GB" sz="6400" dirty="0" err="1"/>
              <a:t>Decembris</a:t>
            </a:r>
            <a:r>
              <a:rPr lang="en-GB" sz="6400" dirty="0"/>
              <a:t> anno </a:t>
            </a:r>
            <a:r>
              <a:rPr lang="en-GB" sz="6400" dirty="0" err="1"/>
              <a:t>domini</a:t>
            </a:r>
            <a:r>
              <a:rPr lang="en-GB" sz="6400" dirty="0"/>
              <a:t> </a:t>
            </a:r>
            <a:r>
              <a:rPr lang="en-GB" sz="6400" dirty="0" err="1"/>
              <a:t>millesimo</a:t>
            </a:r>
            <a:r>
              <a:rPr lang="en-GB" sz="6400" dirty="0"/>
              <a:t> </a:t>
            </a:r>
            <a:r>
              <a:rPr lang="en-GB" sz="6400" dirty="0" err="1"/>
              <a:t>quadringentisimo</a:t>
            </a:r>
            <a:r>
              <a:rPr lang="en-GB" sz="6400" dirty="0"/>
              <a:t> </a:t>
            </a:r>
            <a:r>
              <a:rPr lang="en-GB" sz="6400" dirty="0" err="1"/>
              <a:t>sexagesimo</a:t>
            </a:r>
            <a:r>
              <a:rPr lang="en-GB" sz="6400" dirty="0"/>
              <a:t> </a:t>
            </a:r>
            <a:r>
              <a:rPr lang="en-GB" sz="6400" dirty="0" err="1"/>
              <a:t>sexto</a:t>
            </a:r>
            <a:r>
              <a:rPr lang="en-GB" sz="6400" dirty="0"/>
              <a:t> Ego magister </a:t>
            </a:r>
            <a:r>
              <a:rPr lang="en-GB" sz="6400" dirty="0" err="1"/>
              <a:t>Willelmus</a:t>
            </a:r>
            <a:r>
              <a:rPr lang="en-GB" sz="6400" dirty="0"/>
              <a:t> </a:t>
            </a:r>
            <a:r>
              <a:rPr lang="en-GB" sz="6400" dirty="0" err="1"/>
              <a:t>Moreton</a:t>
            </a:r>
            <a:r>
              <a:rPr lang="en-GB" sz="6400" dirty="0"/>
              <a:t> professor </a:t>
            </a:r>
            <a:r>
              <a:rPr lang="en-GB" sz="6400" dirty="0" err="1"/>
              <a:t>sacre</a:t>
            </a:r>
            <a:r>
              <a:rPr lang="en-GB" sz="6400" dirty="0"/>
              <a:t> </a:t>
            </a:r>
            <a:r>
              <a:rPr lang="en-GB" sz="6400" dirty="0" err="1"/>
              <a:t>theologie</a:t>
            </a:r>
            <a:r>
              <a:rPr lang="en-GB" sz="6400" dirty="0"/>
              <a:t> compos mentis ac sane </a:t>
            </a:r>
            <a:r>
              <a:rPr lang="en-GB" sz="6400" dirty="0" err="1"/>
              <a:t>memorie</a:t>
            </a:r>
            <a:r>
              <a:rPr lang="en-GB" sz="6400" dirty="0"/>
              <a:t> condo </a:t>
            </a:r>
            <a:r>
              <a:rPr lang="en-GB" sz="6400" dirty="0" err="1"/>
              <a:t>testamentum</a:t>
            </a:r>
            <a:r>
              <a:rPr lang="en-GB" sz="6400" dirty="0"/>
              <a:t> </a:t>
            </a:r>
            <a:r>
              <a:rPr lang="en-GB" sz="6400" dirty="0" err="1"/>
              <a:t>meum</a:t>
            </a:r>
            <a:r>
              <a:rPr lang="en-GB" sz="6400" dirty="0"/>
              <a:t> in </a:t>
            </a:r>
            <a:r>
              <a:rPr lang="en-GB" sz="6400" dirty="0" err="1"/>
              <a:t>hunc</a:t>
            </a:r>
            <a:r>
              <a:rPr lang="en-GB" sz="6400" dirty="0"/>
              <a:t> </a:t>
            </a:r>
            <a:r>
              <a:rPr lang="en-GB" sz="6400" dirty="0" err="1"/>
              <a:t>modum</a:t>
            </a:r>
            <a:r>
              <a:rPr lang="en-GB" sz="6400" dirty="0"/>
              <a:t>. In </a:t>
            </a:r>
            <a:r>
              <a:rPr lang="en-GB" sz="6400" dirty="0" err="1"/>
              <a:t>primis</a:t>
            </a:r>
            <a:r>
              <a:rPr lang="en-GB" sz="6400" dirty="0"/>
              <a:t> do et </a:t>
            </a:r>
            <a:r>
              <a:rPr lang="en-GB" sz="6400" dirty="0" err="1"/>
              <a:t>lego</a:t>
            </a:r>
            <a:r>
              <a:rPr lang="en-GB" sz="6400" dirty="0"/>
              <a:t> </a:t>
            </a:r>
            <a:r>
              <a:rPr lang="en-GB" sz="6400" dirty="0" err="1"/>
              <a:t>animam</a:t>
            </a:r>
            <a:r>
              <a:rPr lang="en-GB" sz="6400" dirty="0"/>
              <a:t> </a:t>
            </a:r>
            <a:r>
              <a:rPr lang="en-GB" sz="6400" dirty="0" err="1"/>
              <a:t>meam</a:t>
            </a:r>
            <a:r>
              <a:rPr lang="en-GB" sz="6400" dirty="0"/>
              <a:t> </a:t>
            </a:r>
            <a:r>
              <a:rPr lang="en-GB" sz="6400" dirty="0" err="1"/>
              <a:t>deo</a:t>
            </a:r>
            <a:r>
              <a:rPr lang="en-GB" sz="6400" dirty="0"/>
              <a:t> </a:t>
            </a:r>
            <a:r>
              <a:rPr lang="en-GB" sz="6400" dirty="0" err="1"/>
              <a:t>omnipotenti</a:t>
            </a:r>
            <a:r>
              <a:rPr lang="en-GB" sz="6400" dirty="0"/>
              <a:t>, </a:t>
            </a:r>
            <a:r>
              <a:rPr lang="en-GB" sz="6400" dirty="0" err="1"/>
              <a:t>beate</a:t>
            </a:r>
            <a:r>
              <a:rPr lang="en-GB" sz="6400" dirty="0"/>
              <a:t> Marie et omnibus </a:t>
            </a:r>
            <a:r>
              <a:rPr lang="en-GB" sz="6400" dirty="0" err="1"/>
              <a:t>sanctis</a:t>
            </a:r>
            <a:r>
              <a:rPr lang="en-GB" sz="6400" dirty="0"/>
              <a:t> </a:t>
            </a:r>
            <a:r>
              <a:rPr lang="en-GB" sz="6400" dirty="0" err="1"/>
              <a:t>eius</a:t>
            </a:r>
            <a:r>
              <a:rPr lang="en-GB" sz="6400" dirty="0"/>
              <a:t> </a:t>
            </a:r>
            <a:r>
              <a:rPr lang="en-GB" sz="6400" dirty="0" err="1"/>
              <a:t>corpusque</a:t>
            </a:r>
            <a:r>
              <a:rPr lang="en-GB" sz="6400" dirty="0"/>
              <a:t> </a:t>
            </a:r>
            <a:r>
              <a:rPr lang="en-GB" sz="6400" dirty="0" err="1"/>
              <a:t>meum</a:t>
            </a:r>
            <a:r>
              <a:rPr lang="en-GB" sz="6400" dirty="0"/>
              <a:t> </a:t>
            </a:r>
            <a:r>
              <a:rPr lang="en-GB" sz="6400" dirty="0" err="1"/>
              <a:t>sepeliendum</a:t>
            </a:r>
            <a:r>
              <a:rPr lang="en-GB" sz="6400" dirty="0"/>
              <a:t> in </a:t>
            </a:r>
            <a:r>
              <a:rPr lang="en-GB" sz="6400" dirty="0" err="1"/>
              <a:t>navi</a:t>
            </a:r>
            <a:r>
              <a:rPr lang="en-GB" sz="6400" dirty="0"/>
              <a:t> </a:t>
            </a:r>
            <a:r>
              <a:rPr lang="en-GB" sz="6400" dirty="0" err="1"/>
              <a:t>ecclesie</a:t>
            </a:r>
            <a:r>
              <a:rPr lang="en-GB" sz="6400" dirty="0"/>
              <a:t> </a:t>
            </a:r>
            <a:r>
              <a:rPr lang="en-GB" sz="6400" dirty="0" err="1"/>
              <a:t>cathedralis</a:t>
            </a:r>
            <a:r>
              <a:rPr lang="en-GB" sz="6400" dirty="0"/>
              <a:t> </a:t>
            </a:r>
            <a:r>
              <a:rPr lang="en-GB" sz="6400" dirty="0" err="1"/>
              <a:t>sancto</a:t>
            </a:r>
            <a:r>
              <a:rPr lang="en-GB" sz="6400" dirty="0"/>
              <a:t> Petri Ebor ex parte </a:t>
            </a:r>
            <a:r>
              <a:rPr lang="en-GB" sz="6400" dirty="0" err="1"/>
              <a:t>boriali</a:t>
            </a:r>
            <a:r>
              <a:rPr lang="en-GB" sz="6400" dirty="0"/>
              <a:t> </a:t>
            </a:r>
            <a:r>
              <a:rPr lang="en-GB" sz="6400" dirty="0" err="1"/>
              <a:t>tumbe</a:t>
            </a:r>
            <a:r>
              <a:rPr lang="en-GB" sz="6400" dirty="0"/>
              <a:t> </a:t>
            </a:r>
            <a:r>
              <a:rPr lang="en-GB" sz="6400" dirty="0" err="1"/>
              <a:t>sancti</a:t>
            </a:r>
            <a:r>
              <a:rPr lang="en-GB" sz="6400" dirty="0"/>
              <a:t> </a:t>
            </a:r>
            <a:r>
              <a:rPr lang="en-GB" sz="6400" dirty="0" err="1"/>
              <a:t>Willelmi</a:t>
            </a:r>
            <a:r>
              <a:rPr lang="en-GB" sz="6400" dirty="0"/>
              <a:t> </a:t>
            </a:r>
            <a:r>
              <a:rPr lang="en-GB" sz="6400" dirty="0" err="1"/>
              <a:t>Pontificis</a:t>
            </a:r>
            <a:r>
              <a:rPr lang="en-GB" sz="6400" dirty="0"/>
              <a:t> et </a:t>
            </a:r>
            <a:r>
              <a:rPr lang="en-GB" sz="6400" dirty="0" err="1"/>
              <a:t>confessoris</a:t>
            </a:r>
            <a:r>
              <a:rPr lang="en-GB" sz="6400" dirty="0"/>
              <a:t> </a:t>
            </a:r>
            <a:r>
              <a:rPr lang="en-GB" sz="6400" dirty="0" err="1"/>
              <a:t>si</a:t>
            </a:r>
            <a:r>
              <a:rPr lang="en-GB" sz="6400" dirty="0"/>
              <a:t> </a:t>
            </a:r>
            <a:r>
              <a:rPr lang="en-GB" sz="6400" dirty="0" err="1"/>
              <a:t>deus</a:t>
            </a:r>
            <a:r>
              <a:rPr lang="en-GB" sz="6400" dirty="0"/>
              <a:t> me </a:t>
            </a:r>
            <a:r>
              <a:rPr lang="en-GB" sz="6400" dirty="0" err="1"/>
              <a:t>providerit</a:t>
            </a:r>
            <a:r>
              <a:rPr lang="en-GB" sz="6400" dirty="0"/>
              <a:t> </a:t>
            </a:r>
            <a:r>
              <a:rPr lang="en-GB" sz="6400" dirty="0" err="1"/>
              <a:t>ibidem</a:t>
            </a:r>
            <a:r>
              <a:rPr lang="en-GB" sz="6400" dirty="0"/>
              <a:t> mature </a:t>
            </a:r>
            <a:r>
              <a:rPr lang="en-GB" sz="6400" dirty="0" err="1"/>
              <a:t>debitum</a:t>
            </a:r>
            <a:r>
              <a:rPr lang="en-GB" sz="6400" dirty="0"/>
              <a:t> </a:t>
            </a:r>
            <a:r>
              <a:rPr lang="en-GB" sz="6400" dirty="0" err="1"/>
              <a:t>definire</a:t>
            </a:r>
            <a:r>
              <a:rPr lang="en-GB" sz="6400" dirty="0"/>
              <a:t> </a:t>
            </a:r>
            <a:r>
              <a:rPr lang="en-GB" sz="6400" dirty="0" err="1"/>
              <a:t>seu</a:t>
            </a:r>
            <a:r>
              <a:rPr lang="en-GB" sz="6400" dirty="0"/>
              <a:t> </a:t>
            </a:r>
            <a:r>
              <a:rPr lang="en-GB" sz="6400" dirty="0" err="1"/>
              <a:t>autem</a:t>
            </a:r>
            <a:r>
              <a:rPr lang="en-GB" sz="6400" dirty="0"/>
              <a:t> in </a:t>
            </a:r>
            <a:r>
              <a:rPr lang="en-GB" sz="6400" dirty="0" err="1"/>
              <a:t>choro</a:t>
            </a:r>
            <a:r>
              <a:rPr lang="en-GB" sz="6400" dirty="0"/>
              <a:t> </a:t>
            </a:r>
            <a:r>
              <a:rPr lang="en-GB" sz="6400" dirty="0" err="1"/>
              <a:t>ubicumque</a:t>
            </a:r>
            <a:r>
              <a:rPr lang="en-GB" sz="6400" dirty="0"/>
              <a:t> me </a:t>
            </a:r>
            <a:r>
              <a:rPr lang="en-GB" sz="6400" dirty="0" err="1"/>
              <a:t>contigerit</a:t>
            </a:r>
            <a:r>
              <a:rPr lang="en-GB" sz="6400" dirty="0"/>
              <a:t> </a:t>
            </a:r>
            <a:r>
              <a:rPr lang="en-GB" sz="6400" dirty="0" err="1"/>
              <a:t>obire</a:t>
            </a:r>
            <a:r>
              <a:rPr lang="en-GB" sz="6400" dirty="0"/>
              <a:t>. Item do et </a:t>
            </a:r>
            <a:r>
              <a:rPr lang="en-GB" sz="6400" dirty="0" err="1"/>
              <a:t>lego</a:t>
            </a:r>
            <a:r>
              <a:rPr lang="en-GB" sz="6400" dirty="0"/>
              <a:t> nomine </a:t>
            </a:r>
            <a:r>
              <a:rPr lang="en-GB" sz="6400" dirty="0" err="1"/>
              <a:t>principalis</a:t>
            </a:r>
            <a:r>
              <a:rPr lang="en-GB" sz="6400" dirty="0"/>
              <a:t> </a:t>
            </a:r>
            <a:r>
              <a:rPr lang="en-GB" sz="6400" dirty="0" err="1"/>
              <a:t>mei</a:t>
            </a:r>
            <a:r>
              <a:rPr lang="en-GB" sz="6400" dirty="0"/>
              <a:t> </a:t>
            </a:r>
            <a:r>
              <a:rPr lang="en-GB" sz="6400" dirty="0" err="1"/>
              <a:t>prout</a:t>
            </a:r>
            <a:r>
              <a:rPr lang="en-GB" sz="6400" dirty="0"/>
              <a:t> </a:t>
            </a:r>
            <a:r>
              <a:rPr lang="en-GB" sz="6400" dirty="0" err="1"/>
              <a:t>petant</a:t>
            </a:r>
            <a:r>
              <a:rPr lang="en-GB" sz="6400" dirty="0"/>
              <a:t> </a:t>
            </a:r>
            <a:r>
              <a:rPr lang="en-GB" sz="6400" dirty="0" err="1"/>
              <a:t>oura</a:t>
            </a:r>
            <a:r>
              <a:rPr lang="en-GB" sz="6400" dirty="0"/>
              <a:t> </a:t>
            </a:r>
            <a:r>
              <a:rPr lang="en-GB" sz="6400" dirty="0" err="1"/>
              <a:t>ecclesiastica</a:t>
            </a:r>
            <a:r>
              <a:rPr lang="en-GB" sz="6400" dirty="0"/>
              <a:t>. Item do et </a:t>
            </a:r>
            <a:r>
              <a:rPr lang="en-GB" sz="6400" dirty="0" err="1"/>
              <a:t>lego</a:t>
            </a:r>
            <a:r>
              <a:rPr lang="en-GB" sz="6400" dirty="0"/>
              <a:t> contra </a:t>
            </a:r>
            <a:r>
              <a:rPr lang="en-GB" sz="6400" dirty="0" err="1"/>
              <a:t>hereticos</a:t>
            </a:r>
            <a:r>
              <a:rPr lang="en-GB" sz="6400" dirty="0"/>
              <a:t> et </a:t>
            </a:r>
            <a:r>
              <a:rPr lang="en-GB" sz="6400" dirty="0" err="1"/>
              <a:t>saresenos</a:t>
            </a:r>
            <a:r>
              <a:rPr lang="en-GB" sz="6400" dirty="0"/>
              <a:t> ad </a:t>
            </a:r>
            <a:r>
              <a:rPr lang="en-GB" sz="6400" dirty="0" err="1"/>
              <a:t>defensionem</a:t>
            </a:r>
            <a:r>
              <a:rPr lang="en-GB" sz="6400" dirty="0"/>
              <a:t> et </a:t>
            </a:r>
            <a:r>
              <a:rPr lang="en-GB" sz="6400" dirty="0" err="1"/>
              <a:t>munuminem</a:t>
            </a:r>
            <a:r>
              <a:rPr lang="en-GB" sz="6400" dirty="0"/>
              <a:t> </a:t>
            </a:r>
            <a:r>
              <a:rPr lang="en-GB" sz="6400" dirty="0" err="1"/>
              <a:t>fidei</a:t>
            </a:r>
            <a:r>
              <a:rPr lang="en-GB" sz="6400" dirty="0"/>
              <a:t> </a:t>
            </a:r>
            <a:r>
              <a:rPr lang="en-GB" sz="6400" dirty="0" err="1"/>
              <a:t>Cristiane</a:t>
            </a:r>
            <a:r>
              <a:rPr lang="en-GB" sz="6400" dirty="0"/>
              <a:t> </a:t>
            </a:r>
            <a:r>
              <a:rPr lang="en-GB" sz="6400" dirty="0" err="1"/>
              <a:t>ecclesiastice</a:t>
            </a:r>
            <a:r>
              <a:rPr lang="en-GB" sz="6400" dirty="0"/>
              <a:t> </a:t>
            </a:r>
            <a:r>
              <a:rPr lang="en-GB" sz="6400" dirty="0" err="1"/>
              <a:t>videlicet</a:t>
            </a:r>
            <a:r>
              <a:rPr lang="en-GB" sz="6400" dirty="0"/>
              <a:t> contra </a:t>
            </a:r>
            <a:r>
              <a:rPr lang="en-GB" sz="6400" dirty="0" err="1"/>
              <a:t>Turcos</a:t>
            </a:r>
            <a:r>
              <a:rPr lang="en-GB" sz="6400" dirty="0"/>
              <a:t> </a:t>
            </a:r>
            <a:r>
              <a:rPr lang="en-GB" sz="6400" dirty="0" err="1"/>
              <a:t>decem</a:t>
            </a:r>
            <a:r>
              <a:rPr lang="en-GB" sz="6400" dirty="0"/>
              <a:t> </a:t>
            </a:r>
            <a:r>
              <a:rPr lang="en-GB" sz="6400" dirty="0" err="1"/>
              <a:t>marcas</a:t>
            </a:r>
            <a:r>
              <a:rPr lang="en-GB" sz="6400" dirty="0"/>
              <a:t>. Item do et </a:t>
            </a:r>
            <a:r>
              <a:rPr lang="en-GB" sz="6400" dirty="0" err="1"/>
              <a:t>lego</a:t>
            </a:r>
            <a:r>
              <a:rPr lang="en-GB" sz="6400" dirty="0"/>
              <a:t> </a:t>
            </a:r>
            <a:r>
              <a:rPr lang="en-GB" sz="6400" dirty="0" err="1"/>
              <a:t>famulo</a:t>
            </a:r>
            <a:r>
              <a:rPr lang="en-GB" sz="6400" dirty="0"/>
              <a:t> </a:t>
            </a:r>
            <a:r>
              <a:rPr lang="en-GB" sz="6400" dirty="0" err="1"/>
              <a:t>meo</a:t>
            </a:r>
            <a:r>
              <a:rPr lang="en-GB" sz="6400" dirty="0"/>
              <a:t> </a:t>
            </a:r>
            <a:r>
              <a:rPr lang="en-GB" sz="6400" dirty="0" err="1"/>
              <a:t>Thome</a:t>
            </a:r>
            <a:r>
              <a:rPr lang="en-GB" sz="6400" dirty="0"/>
              <a:t> </a:t>
            </a:r>
            <a:r>
              <a:rPr lang="en-GB" sz="6400" dirty="0" err="1"/>
              <a:t>Hambe</a:t>
            </a:r>
            <a:r>
              <a:rPr lang="en-GB" sz="6400" dirty="0"/>
              <a:t> ultra </a:t>
            </a:r>
            <a:r>
              <a:rPr lang="en-GB" sz="6400" dirty="0" err="1"/>
              <a:t>vagiam</a:t>
            </a:r>
            <a:r>
              <a:rPr lang="en-GB" sz="6400" dirty="0"/>
              <a:t> </a:t>
            </a:r>
            <a:r>
              <a:rPr lang="en-GB" sz="6400" dirty="0" err="1"/>
              <a:t>suam</a:t>
            </a:r>
            <a:r>
              <a:rPr lang="en-GB" sz="6400" dirty="0"/>
              <a:t> </a:t>
            </a:r>
            <a:r>
              <a:rPr lang="en-GB" sz="6400" dirty="0" err="1"/>
              <a:t>quadraginta</a:t>
            </a:r>
            <a:r>
              <a:rPr lang="en-GB" sz="6400" dirty="0"/>
              <a:t> </a:t>
            </a:r>
            <a:r>
              <a:rPr lang="en-GB" sz="6400" dirty="0" err="1"/>
              <a:t>solidos</a:t>
            </a:r>
            <a:r>
              <a:rPr lang="en-GB" sz="6400" dirty="0"/>
              <a:t>. Item do et </a:t>
            </a:r>
            <a:r>
              <a:rPr lang="en-GB" sz="6400" dirty="0" err="1"/>
              <a:t>lego</a:t>
            </a:r>
            <a:r>
              <a:rPr lang="en-GB" sz="6400" dirty="0"/>
              <a:t> </a:t>
            </a:r>
            <a:r>
              <a:rPr lang="en-GB" sz="6400" dirty="0" err="1"/>
              <a:t>famulo</a:t>
            </a:r>
            <a:r>
              <a:rPr lang="en-GB" sz="6400" dirty="0"/>
              <a:t> </a:t>
            </a:r>
            <a:r>
              <a:rPr lang="en-GB" sz="6400" dirty="0" err="1"/>
              <a:t>meo</a:t>
            </a:r>
            <a:r>
              <a:rPr lang="en-GB" sz="6400" dirty="0"/>
              <a:t> </a:t>
            </a:r>
            <a:r>
              <a:rPr lang="en-GB" sz="6400" dirty="0" err="1"/>
              <a:t>Willelmo</a:t>
            </a:r>
            <a:r>
              <a:rPr lang="en-GB" sz="6400" dirty="0"/>
              <a:t> </a:t>
            </a:r>
            <a:r>
              <a:rPr lang="en-GB" sz="6400" dirty="0" err="1"/>
              <a:t>Brokebanke</a:t>
            </a:r>
            <a:r>
              <a:rPr lang="en-GB" sz="6400" dirty="0"/>
              <a:t> </a:t>
            </a:r>
            <a:r>
              <a:rPr lang="en-GB" sz="6400" dirty="0" err="1"/>
              <a:t>viginti</a:t>
            </a:r>
            <a:r>
              <a:rPr lang="en-GB" sz="6400" dirty="0"/>
              <a:t> </a:t>
            </a:r>
            <a:r>
              <a:rPr lang="en-GB" sz="6400" dirty="0" err="1"/>
              <a:t>solidos</a:t>
            </a:r>
            <a:r>
              <a:rPr lang="en-GB" sz="6400" dirty="0"/>
              <a:t>. Item do et </a:t>
            </a:r>
            <a:r>
              <a:rPr lang="en-GB" sz="6400" dirty="0" err="1"/>
              <a:t>lego</a:t>
            </a:r>
            <a:r>
              <a:rPr lang="en-GB" sz="6400" dirty="0"/>
              <a:t> </a:t>
            </a:r>
            <a:r>
              <a:rPr lang="en-GB" sz="6400" dirty="0" err="1"/>
              <a:t>Johanni</a:t>
            </a:r>
            <a:r>
              <a:rPr lang="en-GB" sz="6400" dirty="0"/>
              <a:t> Whitwell </a:t>
            </a:r>
            <a:r>
              <a:rPr lang="en-GB" sz="6400" dirty="0" err="1"/>
              <a:t>famulo</a:t>
            </a:r>
            <a:r>
              <a:rPr lang="en-GB" sz="6400" dirty="0"/>
              <a:t> me </a:t>
            </a:r>
            <a:r>
              <a:rPr lang="en-GB" sz="6400" dirty="0" err="1"/>
              <a:t>consimili</a:t>
            </a:r>
            <a:r>
              <a:rPr lang="en-GB" sz="6400" dirty="0"/>
              <a:t> </a:t>
            </a:r>
            <a:r>
              <a:rPr lang="en-GB" sz="6400" dirty="0" err="1"/>
              <a:t>modo</a:t>
            </a:r>
            <a:r>
              <a:rPr lang="en-GB" sz="6400" dirty="0"/>
              <a:t> </a:t>
            </a:r>
            <a:r>
              <a:rPr lang="en-GB" sz="6400" dirty="0" err="1"/>
              <a:t>quadraginta</a:t>
            </a:r>
            <a:r>
              <a:rPr lang="en-GB" sz="6400" dirty="0"/>
              <a:t> </a:t>
            </a:r>
            <a:r>
              <a:rPr lang="en-GB" sz="6400" dirty="0" err="1"/>
              <a:t>solidos</a:t>
            </a:r>
            <a:r>
              <a:rPr lang="en-GB" sz="6400" dirty="0" smtClean="0"/>
              <a:t>.</a:t>
            </a:r>
          </a:p>
          <a:p>
            <a:pPr marL="118872" indent="0">
              <a:buNone/>
            </a:pPr>
            <a:endParaRPr lang="en-GB" sz="6400" dirty="0"/>
          </a:p>
          <a:p>
            <a:pPr marL="118872" indent="0">
              <a:buNone/>
            </a:pPr>
            <a:endParaRPr lang="en-GB" sz="6400" dirty="0"/>
          </a:p>
          <a:p>
            <a:pPr marL="118872" indent="0">
              <a:buNone/>
            </a:pPr>
            <a:r>
              <a:rPr lang="en-GB" sz="6400" b="1" dirty="0"/>
              <a:t>Translation</a:t>
            </a:r>
          </a:p>
          <a:p>
            <a:pPr marL="118872" indent="0">
              <a:buNone/>
            </a:pPr>
            <a:r>
              <a:rPr lang="en-GB" sz="6400" dirty="0"/>
              <a:t>In the name of God Amen on the 10 December in the Year of the Lord 1466, I Master William </a:t>
            </a:r>
            <a:r>
              <a:rPr lang="en-GB" sz="6400" dirty="0" err="1"/>
              <a:t>Moreton</a:t>
            </a:r>
            <a:r>
              <a:rPr lang="en-GB" sz="6400" dirty="0"/>
              <a:t>, professor of sacred theology, sound of mind and of good memory, make my will in this way. Firstly I give and bequeath my soul to God Almighty, Blessed Mary and all his saints and my body to be buried in the nave of the cathedral church of St Peter at York on the north side of the tomb of St William, bishop and confessor, if God shall allow me to end my life there, or in the choir wherever I happen to die. Also I give and bequeath in the name of my principal as ecclesiastical law commands. Also I give and bequeath ten marks against the heretics and Saracens for the defence and protection of the Christian faith, that is, against the Turks. Also I give and bequeath to my servant Thomas </a:t>
            </a:r>
            <a:r>
              <a:rPr lang="en-GB" sz="6400" dirty="0" err="1"/>
              <a:t>Hambe</a:t>
            </a:r>
            <a:r>
              <a:rPr lang="en-GB" sz="6400" dirty="0"/>
              <a:t>, in addition to his salary, 40 shillings. Also I give and bequeath to my servant William </a:t>
            </a:r>
            <a:r>
              <a:rPr lang="en-GB" sz="6400" dirty="0" err="1"/>
              <a:t>Brokebanke</a:t>
            </a:r>
            <a:r>
              <a:rPr lang="en-GB" sz="6400" dirty="0"/>
              <a:t> 20 shillings. Also I give and bequeath to John Whitwell, my servant, 40 shillings in the same way.</a:t>
            </a:r>
          </a:p>
          <a:p>
            <a:endParaRPr lang="en-GB" dirty="0"/>
          </a:p>
        </p:txBody>
      </p:sp>
    </p:spTree>
    <p:extLst>
      <p:ext uri="{BB962C8B-B14F-4D97-AF65-F5344CB8AC3E}">
        <p14:creationId xmlns:p14="http://schemas.microsoft.com/office/powerpoint/2010/main" val="59604654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sources may lie in:</a:t>
            </a:r>
            <a:endParaRPr lang="en-GB" dirty="0"/>
          </a:p>
        </p:txBody>
      </p:sp>
      <p:sp>
        <p:nvSpPr>
          <p:cNvPr id="3" name="Content Placeholder 2"/>
          <p:cNvSpPr>
            <a:spLocks noGrp="1"/>
          </p:cNvSpPr>
          <p:nvPr>
            <p:ph idx="1"/>
          </p:nvPr>
        </p:nvSpPr>
        <p:spPr/>
        <p:txBody>
          <a:bodyPr/>
          <a:lstStyle/>
          <a:p>
            <a:r>
              <a:rPr lang="en-GB" dirty="0" smtClean="0"/>
              <a:t>Non-conformist records</a:t>
            </a:r>
          </a:p>
          <a:p>
            <a:r>
              <a:rPr lang="en-GB" dirty="0" smtClean="0"/>
              <a:t>Army and navy records</a:t>
            </a:r>
          </a:p>
          <a:p>
            <a:r>
              <a:rPr lang="en-GB" dirty="0" smtClean="0"/>
              <a:t>Records of emigration</a:t>
            </a:r>
            <a:endParaRPr lang="en-GB" dirty="0"/>
          </a:p>
        </p:txBody>
      </p:sp>
    </p:spTree>
    <p:extLst>
      <p:ext uri="{BB962C8B-B14F-4D97-AF65-F5344CB8AC3E}">
        <p14:creationId xmlns:p14="http://schemas.microsoft.com/office/powerpoint/2010/main" val="195698340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TNA</a:t>
            </a:r>
            <a:endParaRPr lang="en-GB" dirty="0"/>
          </a:p>
        </p:txBody>
      </p:sp>
      <p:sp>
        <p:nvSpPr>
          <p:cNvPr id="3" name="Content Placeholder 2"/>
          <p:cNvSpPr>
            <a:spLocks noGrp="1"/>
          </p:cNvSpPr>
          <p:nvPr>
            <p:ph idx="1"/>
          </p:nvPr>
        </p:nvSpPr>
        <p:spPr/>
        <p:txBody>
          <a:bodyPr/>
          <a:lstStyle/>
          <a:p>
            <a:r>
              <a:rPr lang="en-GB" dirty="0">
                <a:hlinkClick r:id="rId2"/>
              </a:rPr>
              <a:t>http://media.nationalarchives.gov.uk/index.php/category/family-history</a:t>
            </a:r>
            <a:r>
              <a:rPr lang="en-GB" dirty="0" smtClean="0">
                <a:hlinkClick r:id="rId2"/>
              </a:rPr>
              <a:t>/</a:t>
            </a:r>
            <a:endParaRPr lang="en-GB" dirty="0" smtClean="0"/>
          </a:p>
          <a:p>
            <a:endParaRPr lang="en-GB" dirty="0"/>
          </a:p>
        </p:txBody>
      </p:sp>
    </p:spTree>
    <p:extLst>
      <p:ext uri="{BB962C8B-B14F-4D97-AF65-F5344CB8AC3E}">
        <p14:creationId xmlns:p14="http://schemas.microsoft.com/office/powerpoint/2010/main" val="61993050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websites</a:t>
            </a:r>
            <a:endParaRPr lang="en-GB" dirty="0"/>
          </a:p>
        </p:txBody>
      </p:sp>
      <p:sp>
        <p:nvSpPr>
          <p:cNvPr id="3" name="Content Placeholder 2"/>
          <p:cNvSpPr>
            <a:spLocks noGrp="1"/>
          </p:cNvSpPr>
          <p:nvPr>
            <p:ph idx="1"/>
          </p:nvPr>
        </p:nvSpPr>
        <p:spPr/>
        <p:txBody>
          <a:bodyPr>
            <a:normAutofit/>
          </a:bodyPr>
          <a:lstStyle/>
          <a:p>
            <a:r>
              <a:rPr lang="en-GB" dirty="0">
                <a:hlinkClick r:id="rId2"/>
              </a:rPr>
              <a:t>http</a:t>
            </a:r>
            <a:r>
              <a:rPr lang="en-GB" dirty="0" smtClean="0">
                <a:hlinkClick r:id="rId2"/>
              </a:rPr>
              <a:t>://www.myheritage.com/</a:t>
            </a:r>
            <a:endParaRPr lang="en-GB" dirty="0" smtClean="0"/>
          </a:p>
          <a:p>
            <a:r>
              <a:rPr lang="en-GB" dirty="0">
                <a:hlinkClick r:id="rId3"/>
              </a:rPr>
              <a:t>http://</a:t>
            </a:r>
            <a:r>
              <a:rPr lang="en-GB" dirty="0" smtClean="0">
                <a:hlinkClick r:id="rId3"/>
              </a:rPr>
              <a:t>www.ancestry.co.uk/</a:t>
            </a:r>
            <a:endParaRPr lang="en-GB" dirty="0" smtClean="0"/>
          </a:p>
          <a:p>
            <a:r>
              <a:rPr lang="en-GB" dirty="0">
                <a:hlinkClick r:id="rId4"/>
              </a:rPr>
              <a:t>http://</a:t>
            </a:r>
            <a:r>
              <a:rPr lang="en-GB" dirty="0" smtClean="0">
                <a:hlinkClick r:id="rId4"/>
              </a:rPr>
              <a:t>www.bbc.co.uk/history/0/23493076</a:t>
            </a:r>
            <a:endParaRPr lang="en-GB" dirty="0" smtClean="0"/>
          </a:p>
          <a:p>
            <a:endParaRPr lang="en-GB" dirty="0"/>
          </a:p>
        </p:txBody>
      </p:sp>
    </p:spTree>
    <p:extLst>
      <p:ext uri="{BB962C8B-B14F-4D97-AF65-F5344CB8AC3E}">
        <p14:creationId xmlns:p14="http://schemas.microsoft.com/office/powerpoint/2010/main" val="61787284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194</TotalTime>
  <Words>723</Words>
  <Application>Microsoft Office PowerPoint</Application>
  <PresentationFormat>On-screen Show (4:3)</PresentationFormat>
  <Paragraphs>77</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Module</vt:lpstr>
      <vt:lpstr>Genealogy How to trace family history</vt:lpstr>
      <vt:lpstr>Why?</vt:lpstr>
      <vt:lpstr>How?</vt:lpstr>
      <vt:lpstr>Start with what you know and who you know</vt:lpstr>
      <vt:lpstr>Oral testimony</vt:lpstr>
      <vt:lpstr>Henry J. Whitlock, 11 New Street, Birmingham, UK, working as a photographer ( c. 1865 - 1891). </vt:lpstr>
      <vt:lpstr>PowerPoint Presentation</vt:lpstr>
      <vt:lpstr>Tracing births, marriages and deaths</vt:lpstr>
      <vt:lpstr>Certified copy of entry in marriage register </vt:lpstr>
      <vt:lpstr>Birth entry</vt:lpstr>
      <vt:lpstr>Parish registers and transcripts</vt:lpstr>
      <vt:lpstr>A sixteenth-century register</vt:lpstr>
      <vt:lpstr>From the eighteenth century</vt:lpstr>
      <vt:lpstr>Nineteenth century</vt:lpstr>
      <vt:lpstr>PowerPoint Presentation</vt:lpstr>
      <vt:lpstr>Census</vt:lpstr>
      <vt:lpstr>Even the great and the good ….</vt:lpstr>
      <vt:lpstr>1841 census</vt:lpstr>
      <vt:lpstr>1851 census</vt:lpstr>
      <vt:lpstr>1891 </vt:lpstr>
      <vt:lpstr>Newspapers</vt:lpstr>
      <vt:lpstr>Burnley News (1916) (L)  Hampshire Chronicle November 1811 (below)</vt:lpstr>
      <vt:lpstr>Court records, 1828 and 1849</vt:lpstr>
      <vt:lpstr>Trade directories: Bensington, 1830</vt:lpstr>
      <vt:lpstr>And in 1842</vt:lpstr>
      <vt:lpstr>Wills</vt:lpstr>
      <vt:lpstr>A medieval will 1466</vt:lpstr>
      <vt:lpstr>Practise your palaeography and Latin!!!</vt:lpstr>
      <vt:lpstr>Additional sources may lie in:</vt:lpstr>
      <vt:lpstr>TNA</vt:lpstr>
      <vt:lpstr>Additional websites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Janet Burton</dc:creator>
  <cp:lastModifiedBy>Administrator</cp:lastModifiedBy>
  <cp:revision>18</cp:revision>
  <dcterms:created xsi:type="dcterms:W3CDTF">2015-03-16T15:54:43Z</dcterms:created>
  <dcterms:modified xsi:type="dcterms:W3CDTF">2017-03-20T15:25:55Z</dcterms:modified>
</cp:coreProperties>
</file>