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0" r:id="rId2"/>
    <p:sldId id="271" r:id="rId3"/>
    <p:sldId id="272" r:id="rId4"/>
    <p:sldId id="273" r:id="rId5"/>
    <p:sldId id="274" r:id="rId6"/>
    <p:sldId id="275" r:id="rId7"/>
    <p:sldId id="276" r:id="rId8"/>
    <p:sldId id="277" r:id="rId9"/>
    <p:sldId id="278" r:id="rId10"/>
    <p:sldId id="279" r:id="rId11"/>
    <p:sldId id="280" r:id="rId12"/>
    <p:sldId id="281" r:id="rId13"/>
    <p:sldId id="282" r:id="rId14"/>
    <p:sldId id="28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383" autoAdjust="0"/>
    <p:restoredTop sz="94660"/>
  </p:normalViewPr>
  <p:slideViewPr>
    <p:cSldViewPr snapToGrid="0">
      <p:cViewPr varScale="1">
        <p:scale>
          <a:sx n="83" d="100"/>
          <a:sy n="83" d="100"/>
        </p:scale>
        <p:origin x="48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7CFC5C-35F0-48D1-AA21-F46A11D14830}" type="datetimeFigureOut">
              <a:rPr lang="en-GB" smtClean="0"/>
              <a:t>05/12/2021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0FEC37-6D96-4325-B5F5-B5D311F974DB}" type="slidenum">
              <a:rPr lang="en-GB" smtClean="0"/>
              <a:t>‹#›</a:t>
            </a:fld>
            <a:endParaRPr lang="en-GB"/>
          </a:p>
        </p:txBody>
      </p:sp>
    </p:spTree>
    <p:extLst>
      <p:ext uri="{BB962C8B-B14F-4D97-AF65-F5344CB8AC3E}">
        <p14:creationId xmlns:p14="http://schemas.microsoft.com/office/powerpoint/2010/main" val="3510201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50B06-B074-48FC-8CFD-53D2CD8FB9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84596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F533E96-F078-4B3D-A8F4-F1AF21EBC35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876841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98262" y="3234827"/>
            <a:ext cx="10652964" cy="1897613"/>
          </a:xfrm>
          <a:noFill/>
          <a:effectLst>
            <a:outerShdw blurRad="50800" dist="38100" dir="2700000" algn="tl" rotWithShape="0">
              <a:prstClr val="black">
                <a:alpha val="40000"/>
              </a:prstClr>
            </a:outerShdw>
          </a:effectLst>
        </p:spPr>
        <p:txBody>
          <a:bodyPr>
            <a:normAutofit/>
          </a:bodyPr>
          <a:lstStyle>
            <a:lvl1pPr algn="r">
              <a:defRPr sz="48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998266" y="5102955"/>
            <a:ext cx="10633977" cy="914388"/>
          </a:xfrm>
        </p:spPr>
        <p:txBody>
          <a:bodyPr>
            <a:normAutofit/>
          </a:bodyPr>
          <a:lstStyle>
            <a:lvl1pPr marL="0" indent="0" algn="r">
              <a:buNone/>
              <a:defRPr sz="3733" b="0" i="0">
                <a:solidFill>
                  <a:schemeClr val="accent2">
                    <a:lumMod val="40000"/>
                    <a:lumOff val="60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737600" y="6356351"/>
            <a:ext cx="3069883" cy="365125"/>
          </a:xfrm>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73781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69123" y="653073"/>
            <a:ext cx="10994760" cy="1018035"/>
          </a:xfrm>
        </p:spPr>
        <p:txBody>
          <a:bodyPr>
            <a:normAutofit/>
          </a:bodyPr>
          <a:lstStyle>
            <a:lvl1pPr algn="r">
              <a:defRPr sz="4800" baseline="0">
                <a:solidFill>
                  <a:schemeClr val="accent2">
                    <a:lumMod val="40000"/>
                    <a:lumOff val="6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569124" y="1681316"/>
            <a:ext cx="10994760" cy="4369160"/>
          </a:xfrm>
        </p:spPr>
        <p:txBody>
          <a:bodyPr/>
          <a:lstStyle>
            <a:lvl1pPr algn="l">
              <a:defRPr sz="3733">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475954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88676" y="620707"/>
            <a:ext cx="8379093" cy="967132"/>
          </a:xfrm>
        </p:spPr>
        <p:txBody>
          <a:bodyPr>
            <a:normAutofit/>
          </a:bodyPr>
          <a:lstStyle>
            <a:lvl1pPr algn="l">
              <a:defRPr sz="48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888676" y="1638741"/>
            <a:ext cx="8379093" cy="4681415"/>
          </a:xfrm>
        </p:spPr>
        <p:txBody>
          <a:bodyPr/>
          <a:lstStyle>
            <a:lvl1pPr>
              <a:defRPr sz="3733">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84532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5333"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7">
                <a:solidFill>
                  <a:schemeClr val="tx1">
                    <a:tint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562681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066047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00424" y="549006"/>
            <a:ext cx="10791153" cy="1018033"/>
          </a:xfrm>
        </p:spPr>
        <p:txBody>
          <a:bodyPr>
            <a:normAutofit/>
          </a:bodyPr>
          <a:lstStyle>
            <a:lvl1pPr algn="r">
              <a:defRPr sz="4800" baseline="0">
                <a:solidFill>
                  <a:schemeClr val="accent2">
                    <a:lumMod val="40000"/>
                    <a:lumOff val="6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715839" y="2364688"/>
            <a:ext cx="5386917" cy="639763"/>
          </a:xfrm>
        </p:spPr>
        <p:txBody>
          <a:bodyPr anchor="b"/>
          <a:lstStyle>
            <a:lvl1pPr marL="0" indent="0" algn="ctr">
              <a:buNone/>
              <a:defRPr sz="3200" b="1">
                <a:solidFill>
                  <a:schemeClr val="bg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4" name="Content Placeholder 3"/>
          <p:cNvSpPr>
            <a:spLocks noGrp="1"/>
          </p:cNvSpPr>
          <p:nvPr>
            <p:ph sz="half" idx="2"/>
          </p:nvPr>
        </p:nvSpPr>
        <p:spPr>
          <a:xfrm>
            <a:off x="715839" y="2994551"/>
            <a:ext cx="5386917" cy="3035059"/>
          </a:xfrm>
        </p:spPr>
        <p:txBody>
          <a:bodyPr/>
          <a:lstStyle>
            <a:lvl1pPr algn="ctr">
              <a:defRPr sz="3200">
                <a:solidFill>
                  <a:schemeClr val="bg1"/>
                </a:solidFill>
              </a:defRPr>
            </a:lvl1pPr>
            <a:lvl2pPr algn="ctr">
              <a:defRPr sz="2667">
                <a:solidFill>
                  <a:schemeClr val="bg1"/>
                </a:solidFill>
              </a:defRPr>
            </a:lvl2pPr>
            <a:lvl3pPr algn="ctr">
              <a:defRPr sz="2400">
                <a:solidFill>
                  <a:schemeClr val="bg1"/>
                </a:solidFill>
              </a:defRPr>
            </a:lvl3pPr>
            <a:lvl4pPr algn="ctr">
              <a:defRPr sz="2133">
                <a:solidFill>
                  <a:schemeClr val="bg1"/>
                </a:solidFill>
              </a:defRPr>
            </a:lvl4pPr>
            <a:lvl5pPr algn="ctr">
              <a:defRPr sz="2133">
                <a:solidFill>
                  <a:schemeClr val="bg1"/>
                </a:solidFill>
              </a:defRPr>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96001" y="2364688"/>
            <a:ext cx="5389033" cy="639763"/>
          </a:xfrm>
        </p:spPr>
        <p:txBody>
          <a:bodyPr anchor="b"/>
          <a:lstStyle>
            <a:lvl1pPr marL="0" indent="0" algn="ctr">
              <a:buNone/>
              <a:defRPr sz="3200" b="1">
                <a:solidFill>
                  <a:schemeClr val="bg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6" name="Content Placeholder 5"/>
          <p:cNvSpPr>
            <a:spLocks noGrp="1"/>
          </p:cNvSpPr>
          <p:nvPr>
            <p:ph sz="quarter" idx="4"/>
          </p:nvPr>
        </p:nvSpPr>
        <p:spPr>
          <a:xfrm>
            <a:off x="6096001" y="2994551"/>
            <a:ext cx="5389033" cy="3035059"/>
          </a:xfrm>
        </p:spPr>
        <p:txBody>
          <a:bodyPr/>
          <a:lstStyle>
            <a:lvl1pPr algn="ctr">
              <a:defRPr sz="3200">
                <a:solidFill>
                  <a:schemeClr val="bg1"/>
                </a:solidFill>
              </a:defRPr>
            </a:lvl1pPr>
            <a:lvl2pPr algn="ctr">
              <a:defRPr sz="2667">
                <a:solidFill>
                  <a:schemeClr val="bg1"/>
                </a:solidFill>
              </a:defRPr>
            </a:lvl2pPr>
            <a:lvl3pPr algn="ctr">
              <a:defRPr sz="2400">
                <a:solidFill>
                  <a:schemeClr val="bg1"/>
                </a:solidFill>
              </a:defRPr>
            </a:lvl3pPr>
            <a:lvl4pPr algn="ctr">
              <a:defRPr sz="2133">
                <a:solidFill>
                  <a:schemeClr val="bg1"/>
                </a:solidFill>
              </a:defRPr>
            </a:lvl4pPr>
            <a:lvl5pPr algn="ctr">
              <a:defRPr sz="2133">
                <a:solidFill>
                  <a:schemeClr val="bg1"/>
                </a:solidFill>
              </a:defRPr>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4213737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2779245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2879798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49"/>
            <a:ext cx="4011084" cy="1162051"/>
          </a:xfrm>
        </p:spPr>
        <p:txBody>
          <a:bodyPr anchor="b"/>
          <a:lstStyle>
            <a:lvl1pPr algn="l">
              <a:defRPr sz="2667" b="1"/>
            </a:lvl1pPr>
          </a:lstStyle>
          <a:p>
            <a:r>
              <a:rPr lang="en-US"/>
              <a:t>Click to edit Master title style</a:t>
            </a:r>
          </a:p>
        </p:txBody>
      </p:sp>
      <p:sp>
        <p:nvSpPr>
          <p:cNvPr id="3" name="Content Placeholder 2"/>
          <p:cNvSpPr>
            <a:spLocks noGrp="1"/>
          </p:cNvSpPr>
          <p:nvPr>
            <p:ph idx="1"/>
          </p:nvPr>
        </p:nvSpPr>
        <p:spPr>
          <a:xfrm>
            <a:off x="4766733" y="273052"/>
            <a:ext cx="6815667" cy="5853113"/>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2" y="1435102"/>
            <a:ext cx="4011084" cy="46910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417988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9"/>
          </a:xfrm>
        </p:spPr>
        <p:txBody>
          <a:bodyPr anchor="b"/>
          <a:lstStyle>
            <a:lvl1pPr algn="l">
              <a:defRPr sz="2667"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dirty="0"/>
          </a:p>
        </p:txBody>
      </p:sp>
      <p:sp>
        <p:nvSpPr>
          <p:cNvPr id="4" name="Text Placeholder 3"/>
          <p:cNvSpPr>
            <a:spLocks noGrp="1"/>
          </p:cNvSpPr>
          <p:nvPr>
            <p:ph type="body" sz="half" idx="2"/>
          </p:nvPr>
        </p:nvSpPr>
        <p:spPr>
          <a:xfrm>
            <a:off x="2389717" y="5367338"/>
            <a:ext cx="7315200" cy="8048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379108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14695521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5077967" y="3101618"/>
            <a:ext cx="1951712" cy="70261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3501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53074F12-AA26-4AC8-9962-C36BB8F32554}" type="datetimeFigureOut">
              <a:rPr lang="en-US" smtClean="0"/>
              <a:pPr/>
              <a:t>12/5/2021</a:t>
            </a:fld>
            <a:endParaRPr lang="en-US"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B82CCC60-E8CD-4174-8B1A-7DF615B22EEF}" type="slidenum">
              <a:rPr lang="en-US" smtClean="0"/>
              <a:pPr/>
              <a:t>‹#›</a:t>
            </a:fld>
            <a:endParaRPr lang="en-US" dirty="0"/>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12200" y="6951663"/>
            <a:ext cx="11186167" cy="666977"/>
          </a:xfrm>
          <a:prstGeom prst="rect">
            <a:avLst/>
          </a:prstGeom>
          <a:noFill/>
        </p:spPr>
        <p:txBody>
          <a:bodyPr wrap="square" rtlCol="0">
            <a:spAutoFit/>
          </a:bodyPr>
          <a:lstStyle/>
          <a:p>
            <a:r>
              <a:rPr lang="en-US" sz="1867" dirty="0">
                <a:solidFill>
                  <a:schemeClr val="bg1">
                    <a:lumMod val="65000"/>
                  </a:schemeClr>
                </a:solidFill>
              </a:rPr>
              <a:t>This presentation uses a free template provided by FPPT.com</a:t>
            </a:r>
          </a:p>
          <a:p>
            <a:r>
              <a:rPr lang="en-US" sz="1867" dirty="0">
                <a:solidFill>
                  <a:schemeClr val="bg1">
                    <a:lumMod val="65000"/>
                  </a:schemeClr>
                </a:solidFill>
              </a:rPr>
              <a:t>www.free-power-point-templates.com</a:t>
            </a:r>
          </a:p>
        </p:txBody>
      </p:sp>
    </p:spTree>
    <p:extLst>
      <p:ext uri="{BB962C8B-B14F-4D97-AF65-F5344CB8AC3E}">
        <p14:creationId xmlns:p14="http://schemas.microsoft.com/office/powerpoint/2010/main" val="18360474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65234" y="3725139"/>
            <a:ext cx="4926767" cy="1818967"/>
          </a:xfrm>
        </p:spPr>
        <p:txBody>
          <a:bodyPr>
            <a:normAutofit/>
          </a:bodyPr>
          <a:lstStyle/>
          <a:p>
            <a:r>
              <a:rPr lang="en-GB" sz="3733"/>
              <a:t>TEAMWORKING PRESEN</a:t>
            </a:r>
            <a:br>
              <a:rPr lang="en-GB" sz="3733"/>
            </a:br>
            <a:r>
              <a:rPr lang="en-GB" sz="3733"/>
              <a:t>TATION </a:t>
            </a:r>
            <a:endParaRPr lang="en-US" sz="3733" dirty="0"/>
          </a:p>
        </p:txBody>
      </p:sp>
      <p:sp>
        <p:nvSpPr>
          <p:cNvPr id="3" name="Subtitle 2"/>
          <p:cNvSpPr>
            <a:spLocks noGrp="1"/>
          </p:cNvSpPr>
          <p:nvPr>
            <p:ph type="subTitle" idx="1"/>
          </p:nvPr>
        </p:nvSpPr>
        <p:spPr>
          <a:xfrm>
            <a:off x="-1" y="5206584"/>
            <a:ext cx="12052092" cy="1089285"/>
          </a:xfrm>
        </p:spPr>
        <p:txBody>
          <a:bodyPr>
            <a:normAutofit fontScale="25000" lnSpcReduction="20000"/>
          </a:bodyPr>
          <a:lstStyle/>
          <a:p>
            <a:pPr>
              <a:spcBef>
                <a:spcPts val="0"/>
              </a:spcBef>
            </a:pPr>
            <a:endParaRPr lang="en-GB" sz="5600" dirty="0">
              <a:solidFill>
                <a:schemeClr val="bg1"/>
              </a:solidFill>
            </a:endParaRPr>
          </a:p>
          <a:p>
            <a:pPr>
              <a:spcBef>
                <a:spcPts val="0"/>
              </a:spcBef>
            </a:pPr>
            <a:endParaRPr lang="en-GB" sz="5600" dirty="0">
              <a:solidFill>
                <a:schemeClr val="bg1"/>
              </a:solidFill>
            </a:endParaRPr>
          </a:p>
          <a:p>
            <a:pPr>
              <a:spcBef>
                <a:spcPts val="0"/>
              </a:spcBef>
            </a:pPr>
            <a:endParaRPr lang="en-GB" sz="5600" dirty="0">
              <a:solidFill>
                <a:schemeClr val="bg1"/>
              </a:solidFill>
            </a:endParaRPr>
          </a:p>
          <a:p>
            <a:pPr>
              <a:spcBef>
                <a:spcPts val="0"/>
              </a:spcBef>
            </a:pPr>
            <a:r>
              <a:rPr lang="en-GB" sz="13866" dirty="0">
                <a:solidFill>
                  <a:schemeClr val="bg1"/>
                </a:solidFill>
              </a:rPr>
              <a:t>	    Communication at Tesco PLC</a:t>
            </a:r>
          </a:p>
          <a:p>
            <a:pPr algn="l"/>
            <a:br>
              <a:rPr lang="en-GB" dirty="0"/>
            </a:br>
            <a:endParaRPr lang="en-US" dirty="0"/>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8780" y="1369101"/>
            <a:ext cx="10994760" cy="304639"/>
          </a:xfrm>
        </p:spPr>
        <p:txBody>
          <a:bodyPr>
            <a:normAutofit fontScale="90000"/>
          </a:bodyPr>
          <a:lstStyle/>
          <a:p>
            <a:pPr>
              <a:spcBef>
                <a:spcPts val="0"/>
              </a:spcBef>
            </a:pPr>
            <a:br>
              <a:rPr lang="en-GB" sz="3867" b="1" dirty="0">
                <a:solidFill>
                  <a:srgbClr val="FFFFFF"/>
                </a:solidFill>
                <a:effectLst/>
              </a:rPr>
            </a:br>
            <a:br>
              <a:rPr lang="en-GB" sz="3867" b="1" dirty="0">
                <a:solidFill>
                  <a:srgbClr val="FFFFFF"/>
                </a:solidFill>
                <a:effectLst/>
              </a:rPr>
            </a:br>
            <a:r>
              <a:rPr lang="en-GB" sz="3867" b="1" dirty="0">
                <a:solidFill>
                  <a:srgbClr val="FFFFFF"/>
                </a:solidFill>
                <a:effectLst/>
              </a:rPr>
              <a:t>ORGANIZATION OVERVIEW</a:t>
            </a:r>
            <a:br>
              <a:rPr lang="en-GB" b="0" dirty="0">
                <a:effectLst/>
              </a:rPr>
            </a:br>
            <a:br>
              <a:rPr lang="en-GB" dirty="0"/>
            </a:br>
            <a:endParaRPr lang="en-US" dirty="0"/>
          </a:p>
        </p:txBody>
      </p:sp>
      <p:sp>
        <p:nvSpPr>
          <p:cNvPr id="3" name="Content Placeholder 2"/>
          <p:cNvSpPr>
            <a:spLocks noGrp="1"/>
          </p:cNvSpPr>
          <p:nvPr>
            <p:ph idx="1"/>
          </p:nvPr>
        </p:nvSpPr>
        <p:spPr>
          <a:xfrm>
            <a:off x="598620" y="2121027"/>
            <a:ext cx="10994760" cy="4369160"/>
          </a:xfrm>
        </p:spPr>
        <p:txBody>
          <a:bodyPr>
            <a:normAutofit/>
          </a:bodyPr>
          <a:lstStyle/>
          <a:p>
            <a:pPr fontAlgn="base">
              <a:lnSpc>
                <a:spcPct val="150000"/>
              </a:lnSpc>
              <a:spcBef>
                <a:spcPts val="0"/>
              </a:spcBef>
            </a:pPr>
            <a:endParaRPr lang="en-GB" sz="1467" dirty="0">
              <a:solidFill>
                <a:srgbClr val="FFFFFF"/>
              </a:solidFill>
            </a:endParaRPr>
          </a:p>
          <a:p>
            <a:pPr fontAlgn="base">
              <a:lnSpc>
                <a:spcPct val="150000"/>
              </a:lnSpc>
              <a:spcBef>
                <a:spcPts val="0"/>
              </a:spcBef>
            </a:pPr>
            <a:r>
              <a:rPr lang="en-GB" sz="1467" dirty="0">
                <a:solidFill>
                  <a:srgbClr val="FFFFFF"/>
                </a:solidFill>
              </a:rPr>
              <a:t>Tesco PLC is a multinational groceries and general merchandize retailer. The retailer has its headquarters in Welwyn Garden City, England. Ranked by gross revenues, the organization is placed as the third largest retailer worldwide (Sarraf and Ellis, 2016).</a:t>
            </a:r>
            <a:endParaRPr lang="en-GB" sz="1467" dirty="0">
              <a:solidFill>
                <a:srgbClr val="DC9E1F"/>
              </a:solidFill>
            </a:endParaRPr>
          </a:p>
          <a:p>
            <a:pPr fontAlgn="base">
              <a:lnSpc>
                <a:spcPct val="150000"/>
              </a:lnSpc>
              <a:spcBef>
                <a:spcPts val="1253"/>
              </a:spcBef>
            </a:pPr>
            <a:r>
              <a:rPr lang="en-GB" sz="1467" dirty="0">
                <a:solidFill>
                  <a:srgbClr val="FFFFFF"/>
                </a:solidFill>
              </a:rPr>
              <a:t>The organization has built a reputation for itself by offering value for money as it offers quality products for prices lower than most of its direct competitors. In groceries, the retailer dominates the market in Great Britain with a market share of at least 27% (Sarraf and Ellis, 2016).</a:t>
            </a:r>
            <a:endParaRPr lang="en-GB" sz="1467" dirty="0">
              <a:solidFill>
                <a:srgbClr val="DC9E1F"/>
              </a:solidFill>
            </a:endParaRPr>
          </a:p>
          <a:p>
            <a:pPr fontAlgn="base">
              <a:lnSpc>
                <a:spcPct val="150000"/>
              </a:lnSpc>
              <a:spcBef>
                <a:spcPts val="1253"/>
              </a:spcBef>
            </a:pPr>
            <a:r>
              <a:rPr lang="en-GB" sz="1467" dirty="0">
                <a:solidFill>
                  <a:srgbClr val="FFFFFF"/>
                </a:solidFill>
              </a:rPr>
              <a:t>Given its size and success, the retailer has numerous stakeholders such as the governments of the countries in which it operates, its customers, suppliers, creditors, local communities and competitors.</a:t>
            </a:r>
            <a:endParaRPr lang="en-GB" sz="1467" dirty="0">
              <a:solidFill>
                <a:srgbClr val="DC9E1F"/>
              </a:solidFill>
            </a:endParaRPr>
          </a:p>
          <a:p>
            <a:pPr marL="0" indent="0">
              <a:buNone/>
            </a:pPr>
            <a:endParaRPr lang="en-US" dirty="0"/>
          </a:p>
          <a:p>
            <a:endParaRPr lang="en-US" dirty="0"/>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237876" y="3177915"/>
            <a:ext cx="8029893" cy="3142240"/>
          </a:xfrm>
        </p:spPr>
        <p:txBody>
          <a:bodyPr>
            <a:normAutofit/>
          </a:bodyPr>
          <a:lstStyle/>
          <a:p>
            <a:pPr marL="0" indent="0">
              <a:lnSpc>
                <a:spcPct val="150000"/>
              </a:lnSpc>
              <a:buNone/>
            </a:pPr>
            <a:r>
              <a:rPr lang="en-GB" sz="1467" b="1" dirty="0">
                <a:solidFill>
                  <a:srgbClr val="FFFFFF"/>
                </a:solidFill>
              </a:rPr>
              <a:t>Linear Model of Communication – </a:t>
            </a:r>
            <a:r>
              <a:rPr lang="en-GB" sz="1467" dirty="0">
                <a:solidFill>
                  <a:srgbClr val="FFFFFF"/>
                </a:solidFill>
              </a:rPr>
              <a:t>the linear model of communication involves the one way passing of information from the sender to the receiver (Ricci and SELVINI‐PALAZZOLI, 2007). Tesco uses the linear model of communication in its usual communication activities with its employees. Communication practiced by the organization that fits this model can be classified as that which is done from the management to employees. Directives given to employees concerning their duties as distributed by the company subscribe to the linear model of communication as it only involves messages passed from the sender to the receiver.   </a:t>
            </a:r>
            <a:endParaRPr lang="en-US" sz="1467" dirty="0"/>
          </a:p>
        </p:txBody>
      </p:sp>
      <p:sp>
        <p:nvSpPr>
          <p:cNvPr id="3" name="Title 2">
            <a:extLst>
              <a:ext uri="{FF2B5EF4-FFF2-40B4-BE49-F238E27FC236}">
                <a16:creationId xmlns:a16="http://schemas.microsoft.com/office/drawing/2014/main" id="{3A88FB20-B87D-466B-8BF8-C5A9E4206B37}"/>
              </a:ext>
            </a:extLst>
          </p:cNvPr>
          <p:cNvSpPr>
            <a:spLocks noGrp="1"/>
          </p:cNvSpPr>
          <p:nvPr>
            <p:ph type="title"/>
          </p:nvPr>
        </p:nvSpPr>
        <p:spPr>
          <a:xfrm>
            <a:off x="3427156" y="148848"/>
            <a:ext cx="7915401" cy="2859179"/>
          </a:xfrm>
        </p:spPr>
        <p:txBody>
          <a:bodyPr>
            <a:normAutofit fontScale="90000"/>
          </a:bodyPr>
          <a:lstStyle/>
          <a:p>
            <a:pPr algn="ctr">
              <a:lnSpc>
                <a:spcPct val="150000"/>
              </a:lnSpc>
              <a:spcBef>
                <a:spcPts val="0"/>
              </a:spcBef>
            </a:pPr>
            <a:br>
              <a:rPr lang="en-GB" sz="2400" b="1" dirty="0">
                <a:solidFill>
                  <a:srgbClr val="FFFFFF"/>
                </a:solidFill>
                <a:effectLst/>
                <a:latin typeface="Times New Roman" panose="02020603050405020304" pitchFamily="18" charset="0"/>
              </a:rPr>
            </a:br>
            <a:br>
              <a:rPr lang="en-GB" sz="2400" b="1" dirty="0">
                <a:solidFill>
                  <a:srgbClr val="FFFFFF"/>
                </a:solidFill>
                <a:effectLst/>
                <a:latin typeface="Times New Roman" panose="02020603050405020304" pitchFamily="18" charset="0"/>
              </a:rPr>
            </a:br>
            <a:br>
              <a:rPr lang="en-GB" sz="2400" b="1" dirty="0">
                <a:solidFill>
                  <a:srgbClr val="FFFFFF"/>
                </a:solidFill>
                <a:effectLst/>
                <a:latin typeface="Times New Roman" panose="02020603050405020304" pitchFamily="18" charset="0"/>
              </a:rPr>
            </a:br>
            <a:br>
              <a:rPr lang="en-GB" sz="2400" b="1" dirty="0">
                <a:solidFill>
                  <a:srgbClr val="FFFFFF"/>
                </a:solidFill>
                <a:effectLst/>
                <a:latin typeface="Times New Roman" panose="02020603050405020304" pitchFamily="18" charset="0"/>
              </a:rPr>
            </a:br>
            <a:br>
              <a:rPr lang="en-GB" sz="2400" b="1" dirty="0">
                <a:solidFill>
                  <a:srgbClr val="FFFFFF"/>
                </a:solidFill>
                <a:effectLst/>
                <a:latin typeface="Times New Roman" panose="02020603050405020304" pitchFamily="18" charset="0"/>
              </a:rPr>
            </a:br>
            <a:r>
              <a:rPr lang="en-GB" sz="3867" b="1" dirty="0">
                <a:solidFill>
                  <a:srgbClr val="FFFFFF"/>
                </a:solidFill>
                <a:effectLst/>
                <a:latin typeface="+mn-lt"/>
              </a:rPr>
              <a:t>TESCO’S USE OF THE THEORIES RELATING TO MODELS OF COMMUNICATION</a:t>
            </a:r>
            <a:br>
              <a:rPr lang="en-GB" b="0" dirty="0">
                <a:effectLst/>
              </a:rPr>
            </a:br>
            <a:br>
              <a:rPr lang="en-GB" dirty="0"/>
            </a:br>
            <a:endParaRPr lang="en-GB" dirty="0"/>
          </a:p>
        </p:txBody>
      </p:sp>
    </p:spTree>
    <p:extLst>
      <p:ext uri="{BB962C8B-B14F-4D97-AF65-F5344CB8AC3E}">
        <p14:creationId xmlns:p14="http://schemas.microsoft.com/office/powerpoint/2010/main" val="110163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605F5CE-01AE-40AF-911E-903D5BD994B4}"/>
              </a:ext>
            </a:extLst>
          </p:cNvPr>
          <p:cNvSpPr>
            <a:spLocks noGrp="1"/>
          </p:cNvSpPr>
          <p:nvPr>
            <p:ph type="title"/>
          </p:nvPr>
        </p:nvSpPr>
        <p:spPr>
          <a:xfrm>
            <a:off x="963084" y="3167922"/>
            <a:ext cx="10363200" cy="3187908"/>
          </a:xfrm>
        </p:spPr>
        <p:txBody>
          <a:bodyPr>
            <a:noAutofit/>
          </a:bodyPr>
          <a:lstStyle/>
          <a:p>
            <a:pPr>
              <a:lnSpc>
                <a:spcPct val="150000"/>
              </a:lnSpc>
            </a:pPr>
            <a:br>
              <a:rPr lang="en-GB" sz="1467" dirty="0">
                <a:solidFill>
                  <a:srgbClr val="FFFFFF"/>
                </a:solidFill>
                <a:latin typeface="+mn-lt"/>
              </a:rPr>
            </a:br>
            <a:r>
              <a:rPr lang="en-GB" sz="1467" dirty="0">
                <a:solidFill>
                  <a:srgbClr val="FFFFFF"/>
                </a:solidFill>
                <a:latin typeface="+mn-lt"/>
              </a:rPr>
              <a:t>Interactional model of communication – </a:t>
            </a:r>
            <a:r>
              <a:rPr lang="en-GB" sz="1467" b="0" dirty="0">
                <a:solidFill>
                  <a:srgbClr val="FFFFFF"/>
                </a:solidFill>
                <a:latin typeface="+mn-lt"/>
              </a:rPr>
              <a:t>interactive communication involves the passing of messages from the sender to receiver and feedbacks from the receiver back to the sender (Marshall and Weinstein, 1984). Tesco utilizes this model when communicating with its stakeholders such as suppliers and creditors. The organization sends the messages using the suitable channels of communication and receives the feedback for purposes of completing the communication process. For example, when communicating to its suppliers, the organization involves in interactional communication by sending messages regarding the supplies needed and receiving feedback on the availability and delivery of the supplies requested.   </a:t>
            </a:r>
            <a:endParaRPr lang="en-US" sz="1467" dirty="0">
              <a:latin typeface="+mn-lt"/>
            </a:endParaRPr>
          </a:p>
        </p:txBody>
      </p:sp>
      <p:sp>
        <p:nvSpPr>
          <p:cNvPr id="13" name="Text Placeholder 2">
            <a:extLst>
              <a:ext uri="{FF2B5EF4-FFF2-40B4-BE49-F238E27FC236}">
                <a16:creationId xmlns:a16="http://schemas.microsoft.com/office/drawing/2014/main" id="{1F145300-22C2-4DA5-9946-26DE8B6D14FF}"/>
              </a:ext>
            </a:extLst>
          </p:cNvPr>
          <p:cNvSpPr>
            <a:spLocks noGrp="1"/>
          </p:cNvSpPr>
          <p:nvPr>
            <p:ph type="body" idx="1"/>
          </p:nvPr>
        </p:nvSpPr>
        <p:spPr>
          <a:xfrm>
            <a:off x="7228114" y="502171"/>
            <a:ext cx="6318553" cy="3187908"/>
          </a:xfrm>
        </p:spPr>
        <p:txBody>
          <a:bodyPr>
            <a:normAutofit fontScale="25000" lnSpcReduction="20000"/>
          </a:bodyPr>
          <a:lstStyle/>
          <a:p>
            <a:pPr>
              <a:spcBef>
                <a:spcPts val="0"/>
              </a:spcBef>
            </a:pPr>
            <a:endParaRPr lang="en-GB" sz="10666" b="1" dirty="0">
              <a:solidFill>
                <a:srgbClr val="FFFFFF"/>
              </a:solidFill>
              <a:latin typeface="+mj-lt"/>
            </a:endParaRPr>
          </a:p>
          <a:p>
            <a:pPr algn="ctr">
              <a:spcBef>
                <a:spcPts val="0"/>
              </a:spcBef>
            </a:pPr>
            <a:r>
              <a:rPr lang="en-GB" sz="10666" b="1" dirty="0">
                <a:solidFill>
                  <a:srgbClr val="FFFFFF"/>
                </a:solidFill>
                <a:latin typeface="+mj-lt"/>
              </a:rPr>
              <a:t>	</a:t>
            </a:r>
          </a:p>
          <a:p>
            <a:pPr algn="ctr">
              <a:spcBef>
                <a:spcPts val="0"/>
              </a:spcBef>
            </a:pPr>
            <a:endParaRPr lang="en-GB" sz="13866" b="1" dirty="0">
              <a:solidFill>
                <a:srgbClr val="FFFFFF"/>
              </a:solidFill>
              <a:latin typeface="+mj-lt"/>
            </a:endParaRPr>
          </a:p>
          <a:p>
            <a:pPr algn="ctr">
              <a:spcBef>
                <a:spcPts val="0"/>
              </a:spcBef>
            </a:pPr>
            <a:endParaRPr lang="en-GB" sz="13866" b="1" dirty="0">
              <a:solidFill>
                <a:srgbClr val="FFFFFF"/>
              </a:solidFill>
              <a:latin typeface="+mj-lt"/>
            </a:endParaRPr>
          </a:p>
          <a:p>
            <a:pPr algn="ctr">
              <a:spcBef>
                <a:spcPts val="0"/>
              </a:spcBef>
            </a:pPr>
            <a:endParaRPr lang="en-GB" sz="13866" b="1" dirty="0">
              <a:solidFill>
                <a:srgbClr val="FFFFFF"/>
              </a:solidFill>
              <a:latin typeface="+mj-lt"/>
            </a:endParaRPr>
          </a:p>
          <a:p>
            <a:pPr>
              <a:spcBef>
                <a:spcPts val="0"/>
              </a:spcBef>
            </a:pPr>
            <a:endParaRPr lang="en-GB" sz="13866" dirty="0">
              <a:solidFill>
                <a:srgbClr val="FFFFFF"/>
              </a:solidFill>
              <a:latin typeface="+mj-lt"/>
            </a:endParaRPr>
          </a:p>
          <a:p>
            <a:pPr>
              <a:spcBef>
                <a:spcPts val="0"/>
              </a:spcBef>
            </a:pPr>
            <a:endParaRPr lang="en-GB" sz="13866" dirty="0">
              <a:solidFill>
                <a:srgbClr val="FFFFFF"/>
              </a:solidFill>
              <a:latin typeface="+mj-lt"/>
            </a:endParaRPr>
          </a:p>
          <a:p>
            <a:pPr>
              <a:spcBef>
                <a:spcPts val="0"/>
              </a:spcBef>
            </a:pPr>
            <a:endParaRPr lang="en-GB" sz="13333" dirty="0">
              <a:solidFill>
                <a:srgbClr val="FFFFFF"/>
              </a:solidFill>
              <a:latin typeface="+mj-lt"/>
            </a:endParaRPr>
          </a:p>
          <a:p>
            <a:pPr>
              <a:spcBef>
                <a:spcPts val="0"/>
              </a:spcBef>
            </a:pPr>
            <a:endParaRPr lang="en-GB" sz="13333" dirty="0">
              <a:solidFill>
                <a:srgbClr val="FFFFFF"/>
              </a:solidFill>
              <a:latin typeface="+mj-lt"/>
            </a:endParaRPr>
          </a:p>
          <a:p>
            <a:pPr>
              <a:spcBef>
                <a:spcPts val="0"/>
              </a:spcBef>
            </a:pPr>
            <a:r>
              <a:rPr lang="en-GB" sz="13333" dirty="0">
                <a:solidFill>
                  <a:srgbClr val="FFFFFF"/>
                </a:solidFill>
                <a:latin typeface="+mj-lt"/>
              </a:rPr>
              <a:t>TESCO’S </a:t>
            </a:r>
          </a:p>
          <a:p>
            <a:pPr>
              <a:spcBef>
                <a:spcPts val="0"/>
              </a:spcBef>
            </a:pPr>
            <a:r>
              <a:rPr lang="en-GB" sz="13333" dirty="0">
                <a:solidFill>
                  <a:srgbClr val="FFFFFF"/>
                </a:solidFill>
                <a:latin typeface="+mj-lt"/>
              </a:rPr>
              <a:t>USE OF</a:t>
            </a:r>
          </a:p>
          <a:p>
            <a:pPr>
              <a:spcBef>
                <a:spcPts val="0"/>
              </a:spcBef>
            </a:pPr>
            <a:r>
              <a:rPr lang="en-GB" sz="13333" dirty="0">
                <a:solidFill>
                  <a:srgbClr val="FFFFFF"/>
                </a:solidFill>
                <a:latin typeface="+mj-lt"/>
              </a:rPr>
              <a:t>THE THEORIES </a:t>
            </a:r>
          </a:p>
          <a:p>
            <a:pPr>
              <a:spcBef>
                <a:spcPts val="0"/>
              </a:spcBef>
            </a:pPr>
            <a:r>
              <a:rPr lang="en-GB" sz="13333" dirty="0">
                <a:solidFill>
                  <a:srgbClr val="FFFFFF"/>
                </a:solidFill>
                <a:latin typeface="+mj-lt"/>
              </a:rPr>
              <a:t>RELATING TO MODELS OF COMMUNICATION</a:t>
            </a:r>
            <a:endParaRPr lang="en-GB" sz="13333" dirty="0">
              <a:latin typeface="+mj-lt"/>
            </a:endParaRPr>
          </a:p>
          <a:p>
            <a:br>
              <a:rPr lang="en-GB" sz="13866" dirty="0">
                <a:latin typeface="+mj-lt"/>
              </a:rPr>
            </a:br>
            <a:endParaRPr lang="en-US" sz="13866" dirty="0">
              <a:latin typeface="+mj-lt"/>
            </a:endParaRPr>
          </a:p>
        </p:txBody>
      </p:sp>
    </p:spTree>
    <p:extLst>
      <p:ext uri="{BB962C8B-B14F-4D97-AF65-F5344CB8AC3E}">
        <p14:creationId xmlns:p14="http://schemas.microsoft.com/office/powerpoint/2010/main" val="109100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4C993-0AA9-4229-8609-55F5BF525D53}"/>
              </a:ext>
            </a:extLst>
          </p:cNvPr>
          <p:cNvSpPr>
            <a:spLocks noGrp="1"/>
          </p:cNvSpPr>
          <p:nvPr>
            <p:ph type="title"/>
          </p:nvPr>
        </p:nvSpPr>
        <p:spPr>
          <a:xfrm>
            <a:off x="8631164" y="687010"/>
            <a:ext cx="3009293" cy="5612191"/>
          </a:xfrm>
        </p:spPr>
        <p:txBody>
          <a:bodyPr>
            <a:noAutofit/>
          </a:bodyPr>
          <a:lstStyle/>
          <a:p>
            <a:pPr algn="ctr">
              <a:lnSpc>
                <a:spcPct val="150000"/>
              </a:lnSpc>
              <a:spcBef>
                <a:spcPts val="0"/>
              </a:spcBef>
            </a:pPr>
            <a:r>
              <a:rPr lang="en-GB" sz="3467" b="0" dirty="0">
                <a:solidFill>
                  <a:srgbClr val="FFFFFF"/>
                </a:solidFill>
              </a:rPr>
              <a:t>					</a:t>
            </a:r>
            <a:br>
              <a:rPr lang="en-GB" sz="3467" b="0" dirty="0">
                <a:solidFill>
                  <a:srgbClr val="FFFFFF"/>
                </a:solidFill>
              </a:rPr>
            </a:br>
            <a:br>
              <a:rPr lang="en-GB" sz="3467" b="0" dirty="0">
                <a:solidFill>
                  <a:srgbClr val="FFFFFF"/>
                </a:solidFill>
              </a:rPr>
            </a:br>
            <a:br>
              <a:rPr lang="en-GB" sz="3467" b="0" dirty="0">
                <a:solidFill>
                  <a:srgbClr val="FFFFFF"/>
                </a:solidFill>
              </a:rPr>
            </a:br>
            <a:r>
              <a:rPr lang="en-GB" sz="3467" b="0" dirty="0">
                <a:solidFill>
                  <a:srgbClr val="FFFFFF"/>
                </a:solidFill>
              </a:rPr>
              <a:t>																			</a:t>
            </a:r>
            <a:br>
              <a:rPr lang="en-GB" sz="3467" b="0" dirty="0">
                <a:solidFill>
                  <a:srgbClr val="FFFFFF"/>
                </a:solidFill>
              </a:rPr>
            </a:br>
            <a:br>
              <a:rPr lang="en-GB" sz="3467" b="0" dirty="0">
                <a:solidFill>
                  <a:srgbClr val="FFFFFF"/>
                </a:solidFill>
              </a:rPr>
            </a:br>
            <a:r>
              <a:rPr lang="en-GB" b="0" i="0" u="none" strike="noStrike" dirty="0">
                <a:solidFill>
                  <a:srgbClr val="FFFFFF"/>
                </a:solidFill>
                <a:effectLst/>
              </a:rPr>
              <a:t>TESCO’S </a:t>
            </a:r>
            <a:br>
              <a:rPr lang="en-GB" b="0" i="0" u="none" strike="noStrike" dirty="0">
                <a:solidFill>
                  <a:srgbClr val="FFFFFF"/>
                </a:solidFill>
                <a:effectLst/>
              </a:rPr>
            </a:br>
            <a:r>
              <a:rPr lang="en-GB" b="0" i="0" u="none" strike="noStrike" dirty="0">
                <a:solidFill>
                  <a:srgbClr val="FFFFFF"/>
                </a:solidFill>
                <a:effectLst/>
              </a:rPr>
              <a:t>USE OF THE THEORIES RELATING TO MODELS OF COMMUNICATION</a:t>
            </a:r>
            <a:endParaRPr lang="en-GB" b="0" dirty="0"/>
          </a:p>
        </p:txBody>
      </p:sp>
      <p:sp>
        <p:nvSpPr>
          <p:cNvPr id="4" name="Text Placeholder 3">
            <a:extLst>
              <a:ext uri="{FF2B5EF4-FFF2-40B4-BE49-F238E27FC236}">
                <a16:creationId xmlns:a16="http://schemas.microsoft.com/office/drawing/2014/main" id="{BE5BA137-832A-4017-ACC8-02867FA69A3D}"/>
              </a:ext>
            </a:extLst>
          </p:cNvPr>
          <p:cNvSpPr>
            <a:spLocks noGrp="1"/>
          </p:cNvSpPr>
          <p:nvPr>
            <p:ph type="body" sz="half" idx="2"/>
          </p:nvPr>
        </p:nvSpPr>
        <p:spPr>
          <a:xfrm>
            <a:off x="551542" y="2931885"/>
            <a:ext cx="7147297" cy="3996267"/>
          </a:xfrm>
        </p:spPr>
        <p:txBody>
          <a:bodyPr>
            <a:noAutofit/>
          </a:bodyPr>
          <a:lstStyle/>
          <a:p>
            <a:pPr>
              <a:lnSpc>
                <a:spcPct val="150000"/>
              </a:lnSpc>
            </a:pPr>
            <a:endParaRPr lang="en-GB" sz="1467" b="1" dirty="0">
              <a:solidFill>
                <a:srgbClr val="FFFFFF"/>
              </a:solidFill>
            </a:endParaRPr>
          </a:p>
          <a:p>
            <a:pPr>
              <a:lnSpc>
                <a:spcPct val="150000"/>
              </a:lnSpc>
            </a:pPr>
            <a:r>
              <a:rPr lang="en-GB" sz="1467" b="1" dirty="0">
                <a:solidFill>
                  <a:srgbClr val="FFFFFF"/>
                </a:solidFill>
              </a:rPr>
              <a:t>Transactional model of communication – </a:t>
            </a:r>
            <a:r>
              <a:rPr lang="en-GB" sz="1467" dirty="0">
                <a:solidFill>
                  <a:srgbClr val="FFFFFF"/>
                </a:solidFill>
              </a:rPr>
              <a:t>this model of communication enables the most dynamic type of communication by providing an opportunity for all parties involved to exchange messages with the aim of achieving a common goal. In transactional communication all parties are simultaneously senders and receivers of messages (Barnlund, 2013). At Tesco, this model is utilized especially when communicating to important external and internal stakeholders such as customers, employees and governments among others. Whenever the organization is in a situation where it needs to address an important issues, it uses the channels of communication at its disposal to send and receive messages to and from the stakeholders in question.    </a:t>
            </a:r>
            <a:endParaRPr lang="en-GB" sz="1467" b="1" dirty="0">
              <a:solidFill>
                <a:srgbClr val="DC9E1F"/>
              </a:solidFill>
            </a:endParaRPr>
          </a:p>
          <a:p>
            <a:endParaRPr lang="en-GB" sz="1467" dirty="0"/>
          </a:p>
        </p:txBody>
      </p:sp>
    </p:spTree>
    <p:extLst>
      <p:ext uri="{BB962C8B-B14F-4D97-AF65-F5344CB8AC3E}">
        <p14:creationId xmlns:p14="http://schemas.microsoft.com/office/powerpoint/2010/main" val="2856027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B73AC-A668-4805-906B-522003F30ABA}"/>
              </a:ext>
            </a:extLst>
          </p:cNvPr>
          <p:cNvSpPr>
            <a:spLocks noGrp="1"/>
          </p:cNvSpPr>
          <p:nvPr>
            <p:ph type="title"/>
          </p:nvPr>
        </p:nvSpPr>
        <p:spPr>
          <a:xfrm>
            <a:off x="5766216" y="0"/>
            <a:ext cx="5501553" cy="2660952"/>
          </a:xfrm>
        </p:spPr>
        <p:txBody>
          <a:bodyPr>
            <a:normAutofit fontScale="90000"/>
          </a:bodyPr>
          <a:lstStyle/>
          <a:p>
            <a:pPr>
              <a:lnSpc>
                <a:spcPct val="150000"/>
              </a:lnSpc>
              <a:spcBef>
                <a:spcPts val="0"/>
              </a:spcBef>
            </a:pPr>
            <a:br>
              <a:rPr lang="en-GB" sz="3867" b="1" dirty="0">
                <a:solidFill>
                  <a:srgbClr val="FFFFFF"/>
                </a:solidFill>
                <a:effectLst/>
              </a:rPr>
            </a:br>
            <a:br>
              <a:rPr lang="en-GB" sz="3867" b="1" dirty="0">
                <a:solidFill>
                  <a:srgbClr val="FFFFFF"/>
                </a:solidFill>
                <a:effectLst/>
              </a:rPr>
            </a:br>
            <a:br>
              <a:rPr lang="en-GB" sz="3867" b="1" dirty="0">
                <a:solidFill>
                  <a:srgbClr val="FFFFFF"/>
                </a:solidFill>
                <a:effectLst/>
              </a:rPr>
            </a:br>
            <a:r>
              <a:rPr lang="en-GB" sz="3867" b="1" dirty="0">
                <a:solidFill>
                  <a:srgbClr val="FFFFFF"/>
                </a:solidFill>
                <a:effectLst/>
              </a:rPr>
              <a:t>CHANNELS OF COMMUNICATION AT TESCO</a:t>
            </a:r>
            <a:br>
              <a:rPr lang="en-GB" sz="3867" dirty="0">
                <a:effectLst/>
              </a:rPr>
            </a:br>
            <a:br>
              <a:rPr lang="en-GB" dirty="0"/>
            </a:br>
            <a:endParaRPr lang="en-GB" dirty="0"/>
          </a:p>
        </p:txBody>
      </p:sp>
      <p:sp>
        <p:nvSpPr>
          <p:cNvPr id="3" name="Content Placeholder 2">
            <a:extLst>
              <a:ext uri="{FF2B5EF4-FFF2-40B4-BE49-F238E27FC236}">
                <a16:creationId xmlns:a16="http://schemas.microsoft.com/office/drawing/2014/main" id="{072FC42A-1E24-4E14-B140-E00FB49ECE22}"/>
              </a:ext>
            </a:extLst>
          </p:cNvPr>
          <p:cNvSpPr>
            <a:spLocks noGrp="1"/>
          </p:cNvSpPr>
          <p:nvPr>
            <p:ph idx="1"/>
          </p:nvPr>
        </p:nvSpPr>
        <p:spPr>
          <a:xfrm>
            <a:off x="3062848" y="2922211"/>
            <a:ext cx="8379093" cy="3572116"/>
          </a:xfrm>
        </p:spPr>
        <p:txBody>
          <a:bodyPr>
            <a:normAutofit/>
          </a:bodyPr>
          <a:lstStyle/>
          <a:p>
            <a:pPr fontAlgn="base">
              <a:lnSpc>
                <a:spcPct val="150000"/>
              </a:lnSpc>
              <a:spcBef>
                <a:spcPts val="0"/>
              </a:spcBef>
            </a:pPr>
            <a:r>
              <a:rPr lang="en-GB" sz="1467" dirty="0">
                <a:solidFill>
                  <a:srgbClr val="FFFFFF"/>
                </a:solidFill>
              </a:rPr>
              <a:t>The retailer uses different channels to communicate with its internal and external stakeholders.</a:t>
            </a:r>
            <a:endParaRPr lang="en-GB" sz="1467" dirty="0">
              <a:solidFill>
                <a:srgbClr val="DC9E1F"/>
              </a:solidFill>
            </a:endParaRPr>
          </a:p>
          <a:p>
            <a:pPr>
              <a:lnSpc>
                <a:spcPct val="150000"/>
              </a:lnSpc>
              <a:spcBef>
                <a:spcPts val="1253"/>
              </a:spcBef>
            </a:pPr>
            <a:r>
              <a:rPr lang="en-GB" sz="1467" b="1" dirty="0">
                <a:solidFill>
                  <a:srgbClr val="FFFFFF"/>
                </a:solidFill>
              </a:rPr>
              <a:t>Internal Communication</a:t>
            </a:r>
            <a:r>
              <a:rPr lang="en-GB" sz="1467" dirty="0">
                <a:solidFill>
                  <a:srgbClr val="FFFFFF"/>
                </a:solidFill>
              </a:rPr>
              <a:t> – Mobile Phones, Fax, Club Cards, Letters, Reports, Meetings and Notices. </a:t>
            </a:r>
            <a:endParaRPr lang="en-GB" sz="1467" dirty="0"/>
          </a:p>
          <a:p>
            <a:pPr>
              <a:lnSpc>
                <a:spcPct val="150000"/>
              </a:lnSpc>
              <a:spcBef>
                <a:spcPts val="1253"/>
              </a:spcBef>
            </a:pPr>
            <a:r>
              <a:rPr lang="en-GB" sz="1467" b="1" dirty="0">
                <a:solidFill>
                  <a:srgbClr val="FFFFFF"/>
                </a:solidFill>
              </a:rPr>
              <a:t>External Communication –</a:t>
            </a:r>
            <a:r>
              <a:rPr lang="en-GB" sz="1467" dirty="0">
                <a:solidFill>
                  <a:srgbClr val="FFFFFF"/>
                </a:solidFill>
              </a:rPr>
              <a:t> Tesco Online platforms (Twitter, Facebook), Tesco Websites, Email. </a:t>
            </a:r>
            <a:endParaRPr lang="en-GB" sz="1467" dirty="0"/>
          </a:p>
          <a:p>
            <a:pPr marL="0" indent="0">
              <a:lnSpc>
                <a:spcPct val="150000"/>
              </a:lnSpc>
              <a:buNone/>
            </a:pPr>
            <a:br>
              <a:rPr lang="en-GB" sz="1467" dirty="0"/>
            </a:br>
            <a:endParaRPr lang="en-GB" sz="1467" dirty="0"/>
          </a:p>
        </p:txBody>
      </p:sp>
    </p:spTree>
    <p:extLst>
      <p:ext uri="{BB962C8B-B14F-4D97-AF65-F5344CB8AC3E}">
        <p14:creationId xmlns:p14="http://schemas.microsoft.com/office/powerpoint/2010/main" val="916839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21464-795F-4466-A711-D77D5CB7C8BB}"/>
              </a:ext>
            </a:extLst>
          </p:cNvPr>
          <p:cNvSpPr>
            <a:spLocks noGrp="1"/>
          </p:cNvSpPr>
          <p:nvPr>
            <p:ph type="title"/>
          </p:nvPr>
        </p:nvSpPr>
        <p:spPr>
          <a:xfrm>
            <a:off x="423980" y="2288349"/>
            <a:ext cx="10994760" cy="1018035"/>
          </a:xfrm>
        </p:spPr>
        <p:txBody>
          <a:bodyPr>
            <a:noAutofit/>
          </a:bodyPr>
          <a:lstStyle/>
          <a:p>
            <a:pPr>
              <a:lnSpc>
                <a:spcPct val="150000"/>
              </a:lnSpc>
            </a:pPr>
            <a:r>
              <a:rPr lang="en-GB" sz="3467" dirty="0">
                <a:solidFill>
                  <a:srgbClr val="FFFFFF"/>
                </a:solidFill>
                <a:effectLst/>
              </a:rPr>
              <a:t>CHANNELS OF COMMUNICATION THAT CAN IMPROVE COMMUNICATION </a:t>
            </a:r>
            <a:endParaRPr lang="en-GB" sz="3467" dirty="0"/>
          </a:p>
        </p:txBody>
      </p:sp>
      <p:sp>
        <p:nvSpPr>
          <p:cNvPr id="3" name="Content Placeholder 2">
            <a:extLst>
              <a:ext uri="{FF2B5EF4-FFF2-40B4-BE49-F238E27FC236}">
                <a16:creationId xmlns:a16="http://schemas.microsoft.com/office/drawing/2014/main" id="{95B8B2D2-A457-4ED3-A842-722AED084F35}"/>
              </a:ext>
            </a:extLst>
          </p:cNvPr>
          <p:cNvSpPr>
            <a:spLocks noGrp="1"/>
          </p:cNvSpPr>
          <p:nvPr>
            <p:ph idx="1"/>
          </p:nvPr>
        </p:nvSpPr>
        <p:spPr>
          <a:xfrm>
            <a:off x="423980" y="3429001"/>
            <a:ext cx="10994760" cy="3961769"/>
          </a:xfrm>
        </p:spPr>
        <p:txBody>
          <a:bodyPr>
            <a:normAutofit/>
          </a:bodyPr>
          <a:lstStyle/>
          <a:p>
            <a:pPr marL="0" indent="0" fontAlgn="base">
              <a:lnSpc>
                <a:spcPct val="150000"/>
              </a:lnSpc>
              <a:spcBef>
                <a:spcPts val="0"/>
              </a:spcBef>
              <a:buNone/>
            </a:pPr>
            <a:endParaRPr lang="en-GB" sz="2400" b="1" dirty="0">
              <a:solidFill>
                <a:srgbClr val="FFFFFF"/>
              </a:solidFill>
              <a:latin typeface="Times New Roman" panose="02020603050405020304" pitchFamily="18" charset="0"/>
            </a:endParaRPr>
          </a:p>
          <a:p>
            <a:pPr fontAlgn="base">
              <a:lnSpc>
                <a:spcPct val="150000"/>
              </a:lnSpc>
              <a:spcBef>
                <a:spcPts val="0"/>
              </a:spcBef>
            </a:pPr>
            <a:r>
              <a:rPr lang="en-GB" sz="1467" b="1" dirty="0">
                <a:solidFill>
                  <a:srgbClr val="FFFFFF"/>
                </a:solidFill>
              </a:rPr>
              <a:t>Video Conferencing Technologies – </a:t>
            </a:r>
            <a:r>
              <a:rPr lang="en-GB" sz="1467" dirty="0">
                <a:solidFill>
                  <a:srgbClr val="FFFFFF"/>
                </a:solidFill>
              </a:rPr>
              <a:t>the organization can improve on its communication practices by fully incorporating video conferencing technologies such as zoom into its communication channels. Such technologies have revolutionized communication by providing the experience of face-to-face communication while communicating with individuals at different geographical locations.</a:t>
            </a:r>
            <a:endParaRPr lang="en-GB" sz="1467" b="1" dirty="0">
              <a:solidFill>
                <a:srgbClr val="DC9E1F"/>
              </a:solidFill>
            </a:endParaRPr>
          </a:p>
          <a:p>
            <a:pPr>
              <a:lnSpc>
                <a:spcPct val="150000"/>
              </a:lnSpc>
            </a:pPr>
            <a:r>
              <a:rPr lang="en-GB" sz="1467" b="1" dirty="0">
                <a:solidFill>
                  <a:srgbClr val="FFFFFF"/>
                </a:solidFill>
              </a:rPr>
              <a:t>Social Media – </a:t>
            </a:r>
            <a:r>
              <a:rPr lang="en-GB" sz="1467" dirty="0">
                <a:solidFill>
                  <a:srgbClr val="FFFFFF"/>
                </a:solidFill>
              </a:rPr>
              <a:t>Even though the organization already has social media accounts, it can use them to improve communication by investing in social media management teams which will provide active engagement with its followers. In doing so, communication will improve as this channel offers the possibility of instant communication. </a:t>
            </a:r>
            <a:endParaRPr lang="en-GB" sz="1467" dirty="0"/>
          </a:p>
        </p:txBody>
      </p:sp>
    </p:spTree>
    <p:extLst>
      <p:ext uri="{BB962C8B-B14F-4D97-AF65-F5344CB8AC3E}">
        <p14:creationId xmlns:p14="http://schemas.microsoft.com/office/powerpoint/2010/main" val="1862815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849E-312D-440B-AB8A-6956B45B9F1D}"/>
              </a:ext>
            </a:extLst>
          </p:cNvPr>
          <p:cNvSpPr>
            <a:spLocks noGrp="1"/>
          </p:cNvSpPr>
          <p:nvPr>
            <p:ph type="title"/>
          </p:nvPr>
        </p:nvSpPr>
        <p:spPr>
          <a:xfrm>
            <a:off x="7015239" y="638629"/>
            <a:ext cx="5719612" cy="1484591"/>
          </a:xfrm>
        </p:spPr>
        <p:txBody>
          <a:bodyPr>
            <a:noAutofit/>
          </a:bodyPr>
          <a:lstStyle/>
          <a:p>
            <a:pPr algn="l">
              <a:lnSpc>
                <a:spcPct val="150000"/>
              </a:lnSpc>
            </a:pPr>
            <a:r>
              <a:rPr lang="en-GB" sz="2133" dirty="0">
                <a:solidFill>
                  <a:srgbClr val="FFFFFF"/>
                </a:solidFill>
                <a:effectLst/>
              </a:rPr>
              <a:t>BARRIERS TO EFFECTIVE COMMUNICATION WITH EXTERNAL STAKEHOLDERS </a:t>
            </a:r>
            <a:endParaRPr lang="en-GB" sz="2133" dirty="0"/>
          </a:p>
        </p:txBody>
      </p:sp>
      <p:sp>
        <p:nvSpPr>
          <p:cNvPr id="3" name="Text Placeholder 2">
            <a:extLst>
              <a:ext uri="{FF2B5EF4-FFF2-40B4-BE49-F238E27FC236}">
                <a16:creationId xmlns:a16="http://schemas.microsoft.com/office/drawing/2014/main" id="{26B9535E-B87B-41A3-9F48-174A03882883}"/>
              </a:ext>
            </a:extLst>
          </p:cNvPr>
          <p:cNvSpPr>
            <a:spLocks noGrp="1"/>
          </p:cNvSpPr>
          <p:nvPr>
            <p:ph type="body" idx="1"/>
          </p:nvPr>
        </p:nvSpPr>
        <p:spPr>
          <a:xfrm>
            <a:off x="299763" y="2684569"/>
            <a:ext cx="5386917" cy="639763"/>
          </a:xfrm>
        </p:spPr>
        <p:txBody>
          <a:bodyPr/>
          <a:lstStyle/>
          <a:p>
            <a:r>
              <a:rPr lang="en-GB" dirty="0">
                <a:solidFill>
                  <a:srgbClr val="FFFFFF"/>
                </a:solidFill>
                <a:latin typeface="+mj-lt"/>
              </a:rPr>
              <a:t>Cultural Barriers</a:t>
            </a:r>
            <a:endParaRPr lang="en-GB" dirty="0">
              <a:latin typeface="+mj-lt"/>
            </a:endParaRPr>
          </a:p>
        </p:txBody>
      </p:sp>
      <p:sp>
        <p:nvSpPr>
          <p:cNvPr id="4" name="Content Placeholder 3">
            <a:extLst>
              <a:ext uri="{FF2B5EF4-FFF2-40B4-BE49-F238E27FC236}">
                <a16:creationId xmlns:a16="http://schemas.microsoft.com/office/drawing/2014/main" id="{22F26BE2-031C-44E7-AE4B-DDB23EFC184E}"/>
              </a:ext>
            </a:extLst>
          </p:cNvPr>
          <p:cNvSpPr>
            <a:spLocks noGrp="1"/>
          </p:cNvSpPr>
          <p:nvPr>
            <p:ph sz="half" idx="2"/>
          </p:nvPr>
        </p:nvSpPr>
        <p:spPr>
          <a:xfrm>
            <a:off x="724498" y="3429000"/>
            <a:ext cx="5386917" cy="3035059"/>
          </a:xfrm>
        </p:spPr>
        <p:txBody>
          <a:bodyPr>
            <a:noAutofit/>
          </a:bodyPr>
          <a:lstStyle/>
          <a:p>
            <a:pPr marL="0" indent="0" fontAlgn="base">
              <a:lnSpc>
                <a:spcPct val="150000"/>
              </a:lnSpc>
              <a:spcBef>
                <a:spcPts val="0"/>
              </a:spcBef>
              <a:buNone/>
            </a:pPr>
            <a:r>
              <a:rPr lang="en-GB" sz="1467" b="1" dirty="0">
                <a:solidFill>
                  <a:srgbClr val="FFFFFF"/>
                </a:solidFill>
              </a:rPr>
              <a:t>C</a:t>
            </a:r>
            <a:r>
              <a:rPr lang="en-GB" sz="1467" dirty="0">
                <a:solidFill>
                  <a:srgbClr val="FFFFFF"/>
                </a:solidFill>
              </a:rPr>
              <a:t>ultural barriers to communication are those that emanate from the difference in culture between the communicator and the audience (Peltokorpi and Clausen, 2011). Tesco is a multinational organizations with customers from areas where different cultures are practiced. Therefore, it is conceivable that the difference in culture may hinder external stakeholders from different backgrounds from understanding messages disseminated by communication officers hired in the United Kingdom.</a:t>
            </a:r>
            <a:br>
              <a:rPr lang="en-GB" sz="1467" dirty="0"/>
            </a:br>
            <a:r>
              <a:rPr lang="en-GB" sz="1467" dirty="0"/>
              <a:t>				</a:t>
            </a:r>
          </a:p>
        </p:txBody>
      </p:sp>
      <p:sp>
        <p:nvSpPr>
          <p:cNvPr id="5" name="Text Placeholder 4">
            <a:extLst>
              <a:ext uri="{FF2B5EF4-FFF2-40B4-BE49-F238E27FC236}">
                <a16:creationId xmlns:a16="http://schemas.microsoft.com/office/drawing/2014/main" id="{BE2E77E2-EE07-4075-8ED1-735A09F50FE5}"/>
              </a:ext>
            </a:extLst>
          </p:cNvPr>
          <p:cNvSpPr>
            <a:spLocks noGrp="1"/>
          </p:cNvSpPr>
          <p:nvPr>
            <p:ph type="body" sz="quarter" idx="3"/>
          </p:nvPr>
        </p:nvSpPr>
        <p:spPr>
          <a:xfrm>
            <a:off x="6212114" y="2684569"/>
            <a:ext cx="5389033" cy="639763"/>
          </a:xfrm>
        </p:spPr>
        <p:txBody>
          <a:bodyPr/>
          <a:lstStyle/>
          <a:p>
            <a:r>
              <a:rPr lang="en-GB" dirty="0">
                <a:solidFill>
                  <a:srgbClr val="FFFFFF"/>
                </a:solidFill>
                <a:latin typeface="+mj-lt"/>
              </a:rPr>
              <a:t>Psychological barriers </a:t>
            </a:r>
            <a:endParaRPr lang="en-GB" dirty="0">
              <a:latin typeface="+mj-lt"/>
            </a:endParaRPr>
          </a:p>
        </p:txBody>
      </p:sp>
      <p:sp>
        <p:nvSpPr>
          <p:cNvPr id="6" name="Content Placeholder 5">
            <a:extLst>
              <a:ext uri="{FF2B5EF4-FFF2-40B4-BE49-F238E27FC236}">
                <a16:creationId xmlns:a16="http://schemas.microsoft.com/office/drawing/2014/main" id="{B4163005-E17B-43BA-8082-FF140CFF946F}"/>
              </a:ext>
            </a:extLst>
          </p:cNvPr>
          <p:cNvSpPr>
            <a:spLocks noGrp="1"/>
          </p:cNvSpPr>
          <p:nvPr>
            <p:ph sz="quarter" idx="4"/>
          </p:nvPr>
        </p:nvSpPr>
        <p:spPr>
          <a:xfrm>
            <a:off x="6212116" y="3429000"/>
            <a:ext cx="5389033" cy="3035059"/>
          </a:xfrm>
        </p:spPr>
        <p:txBody>
          <a:bodyPr>
            <a:normAutofit fontScale="25000" lnSpcReduction="20000"/>
          </a:bodyPr>
          <a:lstStyle/>
          <a:p>
            <a:pPr marL="0" indent="0">
              <a:lnSpc>
                <a:spcPct val="170000"/>
              </a:lnSpc>
              <a:buNone/>
            </a:pPr>
            <a:r>
              <a:rPr lang="en-GB" sz="4533" dirty="0">
                <a:solidFill>
                  <a:srgbClr val="FFFFFF"/>
                </a:solidFill>
              </a:rPr>
              <a:t>psychological barriers consist of those barriers that affect the audience’s psychology or cognitive abilities thus hindering its reception to messages (Kapur, 2018). When communicating to external stakeholders such as customers using channels such as social media, distractions can act as barriers to effective communication. Social media is powered by the internet, which has the disadvantage of allowing viewers to access huge volumes of information at once. Consequently, the external stakeholders targeted by the organization through such channels may fall victim of the mental distractions on the internet hence ineffective communication.</a:t>
            </a:r>
            <a:endParaRPr lang="en-GB" sz="4533" b="1" dirty="0">
              <a:solidFill>
                <a:srgbClr val="DC9E1F"/>
              </a:solidFill>
            </a:endParaRPr>
          </a:p>
          <a:p>
            <a:endParaRPr lang="en-GB" dirty="0"/>
          </a:p>
        </p:txBody>
      </p:sp>
    </p:spTree>
    <p:extLst>
      <p:ext uri="{BB962C8B-B14F-4D97-AF65-F5344CB8AC3E}">
        <p14:creationId xmlns:p14="http://schemas.microsoft.com/office/powerpoint/2010/main" val="656406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40DA-C67E-4704-87B7-629BFCC55CFB}"/>
              </a:ext>
            </a:extLst>
          </p:cNvPr>
          <p:cNvSpPr>
            <a:spLocks noGrp="1"/>
          </p:cNvSpPr>
          <p:nvPr>
            <p:ph type="title"/>
          </p:nvPr>
        </p:nvSpPr>
        <p:spPr>
          <a:xfrm>
            <a:off x="609600" y="2245064"/>
            <a:ext cx="10972800" cy="674737"/>
          </a:xfrm>
        </p:spPr>
        <p:txBody>
          <a:bodyPr>
            <a:normAutofit fontScale="90000"/>
          </a:bodyPr>
          <a:lstStyle/>
          <a:p>
            <a:pPr>
              <a:spcBef>
                <a:spcPts val="0"/>
              </a:spcBef>
            </a:pPr>
            <a:br>
              <a:rPr lang="en-GB" sz="2400" b="1" dirty="0">
                <a:solidFill>
                  <a:srgbClr val="FFFFFF"/>
                </a:solidFill>
                <a:latin typeface="Times New Roman" panose="02020603050405020304" pitchFamily="18" charset="0"/>
              </a:rPr>
            </a:br>
            <a:br>
              <a:rPr lang="en-GB" sz="2400" b="1" dirty="0">
                <a:solidFill>
                  <a:srgbClr val="FFFFFF"/>
                </a:solidFill>
                <a:latin typeface="Times New Roman" panose="02020603050405020304" pitchFamily="18" charset="0"/>
              </a:rPr>
            </a:br>
            <a:br>
              <a:rPr lang="en-GB" sz="2400" b="1" dirty="0">
                <a:solidFill>
                  <a:srgbClr val="FFFFFF"/>
                </a:solidFill>
                <a:latin typeface="Times New Roman" panose="02020603050405020304" pitchFamily="18" charset="0"/>
              </a:rPr>
            </a:br>
            <a:br>
              <a:rPr lang="en-GB" sz="2400" b="1" dirty="0">
                <a:solidFill>
                  <a:srgbClr val="FFFFFF"/>
                </a:solidFill>
                <a:latin typeface="Times New Roman" panose="02020603050405020304" pitchFamily="18" charset="0"/>
              </a:rPr>
            </a:br>
            <a:br>
              <a:rPr lang="en-GB" sz="2400" b="1" dirty="0">
                <a:solidFill>
                  <a:srgbClr val="FFFFFF"/>
                </a:solidFill>
                <a:latin typeface="Times New Roman" panose="02020603050405020304" pitchFamily="18" charset="0"/>
              </a:rPr>
            </a:br>
            <a:br>
              <a:rPr lang="en-GB" sz="2400" b="1" dirty="0">
                <a:solidFill>
                  <a:srgbClr val="FFFFFF"/>
                </a:solidFill>
                <a:latin typeface="Times New Roman" panose="02020603050405020304" pitchFamily="18" charset="0"/>
              </a:rPr>
            </a:br>
            <a:r>
              <a:rPr lang="en-GB" sz="3867" b="1" dirty="0">
                <a:solidFill>
                  <a:srgbClr val="FFFFFF"/>
                </a:solidFill>
              </a:rPr>
              <a:t>BARRIERS TO EFFECTIVE COMMUNICATION WITH EXTERNAL STAKEHOLDERS</a:t>
            </a:r>
            <a:r>
              <a:rPr lang="en-GB" sz="3867" dirty="0">
                <a:solidFill>
                  <a:srgbClr val="FFFFFF"/>
                </a:solidFill>
              </a:rPr>
              <a:t> </a:t>
            </a:r>
            <a:br>
              <a:rPr lang="en-GB" b="0" dirty="0">
                <a:effectLst/>
              </a:rPr>
            </a:br>
            <a:br>
              <a:rPr lang="en-GB" dirty="0"/>
            </a:br>
            <a:endParaRPr lang="en-GB" dirty="0"/>
          </a:p>
        </p:txBody>
      </p:sp>
      <p:sp>
        <p:nvSpPr>
          <p:cNvPr id="3" name="Content Placeholder 2">
            <a:extLst>
              <a:ext uri="{FF2B5EF4-FFF2-40B4-BE49-F238E27FC236}">
                <a16:creationId xmlns:a16="http://schemas.microsoft.com/office/drawing/2014/main" id="{9620057D-4626-48D1-B948-DBBD26543A48}"/>
              </a:ext>
            </a:extLst>
          </p:cNvPr>
          <p:cNvSpPr>
            <a:spLocks noGrp="1"/>
          </p:cNvSpPr>
          <p:nvPr>
            <p:ph sz="half" idx="1"/>
          </p:nvPr>
        </p:nvSpPr>
        <p:spPr>
          <a:xfrm>
            <a:off x="711200" y="2934135"/>
            <a:ext cx="5384800" cy="4188676"/>
          </a:xfrm>
        </p:spPr>
        <p:txBody>
          <a:bodyPr>
            <a:normAutofit fontScale="55000" lnSpcReduction="20000"/>
          </a:bodyPr>
          <a:lstStyle/>
          <a:p>
            <a:pPr marL="0" indent="0" fontAlgn="base">
              <a:lnSpc>
                <a:spcPct val="170000"/>
              </a:lnSpc>
              <a:spcBef>
                <a:spcPts val="0"/>
              </a:spcBef>
              <a:buNone/>
            </a:pPr>
            <a:endParaRPr lang="en-GB" sz="2400" b="1" dirty="0">
              <a:solidFill>
                <a:srgbClr val="FFFFFF"/>
              </a:solidFill>
            </a:endParaRPr>
          </a:p>
          <a:p>
            <a:pPr marL="0" indent="0" fontAlgn="base">
              <a:lnSpc>
                <a:spcPct val="170000"/>
              </a:lnSpc>
              <a:spcBef>
                <a:spcPts val="0"/>
              </a:spcBef>
              <a:buNone/>
            </a:pPr>
            <a:r>
              <a:rPr lang="en-GB" sz="2400" b="1" dirty="0">
                <a:solidFill>
                  <a:srgbClr val="FFFFFF"/>
                </a:solidFill>
              </a:rPr>
              <a:t>Perception barriers– </a:t>
            </a:r>
            <a:r>
              <a:rPr lang="en-GB" sz="2400" dirty="0">
                <a:solidFill>
                  <a:srgbClr val="FFFFFF"/>
                </a:solidFill>
              </a:rPr>
              <a:t>These are barriers that come about because of the differences in how the communicating parties perceive the subject matter (Lunenburg, 2010). Tesco has external stakeholders that harbour different viewpoints and perceptions from the organization. For example, governments and pressure groups may differ with the organization on matters that concern how the retailer conducts its operations. In such circumstances, the difference in viewpoints and perceptions may act as barriers to effective communication as such external stakeholders will be biased against the messages disseminated by the retailer.</a:t>
            </a:r>
            <a:endParaRPr lang="en-GB" sz="2400" b="1" dirty="0">
              <a:solidFill>
                <a:srgbClr val="DC9E1F"/>
              </a:solidFill>
            </a:endParaRPr>
          </a:p>
          <a:p>
            <a:br>
              <a:rPr lang="en-GB" b="0" dirty="0">
                <a:effectLst/>
              </a:rPr>
            </a:br>
            <a:endParaRPr lang="en-GB" b="0" dirty="0">
              <a:effectLst/>
            </a:endParaRPr>
          </a:p>
        </p:txBody>
      </p:sp>
      <p:sp>
        <p:nvSpPr>
          <p:cNvPr id="4" name="Content Placeholder 3">
            <a:extLst>
              <a:ext uri="{FF2B5EF4-FFF2-40B4-BE49-F238E27FC236}">
                <a16:creationId xmlns:a16="http://schemas.microsoft.com/office/drawing/2014/main" id="{5979425B-69EA-4952-BB13-BA7AFA0B3139}"/>
              </a:ext>
            </a:extLst>
          </p:cNvPr>
          <p:cNvSpPr>
            <a:spLocks noGrp="1"/>
          </p:cNvSpPr>
          <p:nvPr>
            <p:ph sz="half" idx="2"/>
          </p:nvPr>
        </p:nvSpPr>
        <p:spPr>
          <a:xfrm>
            <a:off x="6574971" y="2582432"/>
            <a:ext cx="5384800" cy="4637141"/>
          </a:xfrm>
        </p:spPr>
        <p:txBody>
          <a:bodyPr>
            <a:normAutofit fontScale="55000" lnSpcReduction="20000"/>
          </a:bodyPr>
          <a:lstStyle/>
          <a:p>
            <a:endParaRPr lang="en-GB" sz="2400" b="1" dirty="0">
              <a:solidFill>
                <a:srgbClr val="FFFFFF"/>
              </a:solidFill>
              <a:latin typeface="Times New Roman" panose="02020603050405020304" pitchFamily="18" charset="0"/>
            </a:endParaRPr>
          </a:p>
          <a:p>
            <a:endParaRPr lang="en-GB" sz="2400" b="1" dirty="0">
              <a:solidFill>
                <a:srgbClr val="FFFFFF"/>
              </a:solidFill>
              <a:latin typeface="Times New Roman" panose="02020603050405020304" pitchFamily="18" charset="0"/>
            </a:endParaRPr>
          </a:p>
          <a:p>
            <a:endParaRPr lang="en-GB" sz="2400" b="1" dirty="0">
              <a:solidFill>
                <a:srgbClr val="FFFFFF"/>
              </a:solidFill>
              <a:latin typeface="Times New Roman" panose="02020603050405020304" pitchFamily="18" charset="0"/>
            </a:endParaRPr>
          </a:p>
          <a:p>
            <a:pPr marL="0" indent="0">
              <a:lnSpc>
                <a:spcPct val="170000"/>
              </a:lnSpc>
              <a:buNone/>
            </a:pPr>
            <a:r>
              <a:rPr lang="en-GB" sz="2667" b="1" dirty="0">
                <a:solidFill>
                  <a:srgbClr val="FFFFFF"/>
                </a:solidFill>
              </a:rPr>
              <a:t>Emotional barriers – </a:t>
            </a:r>
            <a:r>
              <a:rPr lang="en-GB" sz="2667" dirty="0">
                <a:solidFill>
                  <a:srgbClr val="FFFFFF"/>
                </a:solidFill>
              </a:rPr>
              <a:t>Emotional barriers consist of barriers that arise out of the audience’s emotional attachment to the issues at hand (Dickson, 2009. Whenever the retailer is communicating messages that the targeted external stakeholders hold strong emotions about the subject matter, the emotions evoked by the messages can act as barriers to effective communication. This is because the ability to understand the message will be diminished by their emotions towards the subject matter.  </a:t>
            </a:r>
            <a:endParaRPr lang="en-GB" sz="2667" b="1" dirty="0">
              <a:solidFill>
                <a:srgbClr val="DC9E1F"/>
              </a:solidFill>
            </a:endParaRPr>
          </a:p>
          <a:p>
            <a:endParaRPr lang="en-GB" dirty="0"/>
          </a:p>
        </p:txBody>
      </p:sp>
    </p:spTree>
    <p:extLst>
      <p:ext uri="{BB962C8B-B14F-4D97-AF65-F5344CB8AC3E}">
        <p14:creationId xmlns:p14="http://schemas.microsoft.com/office/powerpoint/2010/main" val="703505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386E5-16DC-42FF-95BA-EE0E7BFD7A24}"/>
              </a:ext>
            </a:extLst>
          </p:cNvPr>
          <p:cNvSpPr>
            <a:spLocks noGrp="1"/>
          </p:cNvSpPr>
          <p:nvPr>
            <p:ph type="title"/>
          </p:nvPr>
        </p:nvSpPr>
        <p:spPr>
          <a:xfrm>
            <a:off x="491715" y="2281288"/>
            <a:ext cx="10994760" cy="1044904"/>
          </a:xfrm>
        </p:spPr>
        <p:txBody>
          <a:bodyPr>
            <a:normAutofit fontScale="90000"/>
          </a:bodyPr>
          <a:lstStyle/>
          <a:p>
            <a:pPr algn="l">
              <a:lnSpc>
                <a:spcPct val="150000"/>
              </a:lnSpc>
              <a:spcBef>
                <a:spcPts val="0"/>
              </a:spcBef>
            </a:pPr>
            <a:br>
              <a:rPr lang="en-GB" sz="2400" b="1" dirty="0">
                <a:solidFill>
                  <a:srgbClr val="FFFFFF"/>
                </a:solidFill>
                <a:effectLst/>
                <a:latin typeface="Times New Roman" panose="02020603050405020304" pitchFamily="18" charset="0"/>
              </a:rPr>
            </a:br>
            <a:br>
              <a:rPr lang="en-GB" sz="2400" b="1" dirty="0">
                <a:solidFill>
                  <a:srgbClr val="FFFFFF"/>
                </a:solidFill>
                <a:effectLst/>
                <a:latin typeface="Times New Roman" panose="02020603050405020304" pitchFamily="18" charset="0"/>
              </a:rPr>
            </a:br>
            <a:br>
              <a:rPr lang="en-GB" sz="2400" b="1" dirty="0">
                <a:solidFill>
                  <a:srgbClr val="FFFFFF"/>
                </a:solidFill>
                <a:effectLst/>
                <a:latin typeface="Times New Roman" panose="02020603050405020304" pitchFamily="18" charset="0"/>
              </a:rPr>
            </a:br>
            <a:r>
              <a:rPr lang="en-GB" sz="3867" b="1" dirty="0">
                <a:solidFill>
                  <a:srgbClr val="FFFFFF"/>
                </a:solidFill>
                <a:effectLst/>
              </a:rPr>
              <a:t>IMPACT OF EFFECTIVE COMMUNICATION ON THE ORGANIZATION'S BUSINESS PROCESS.</a:t>
            </a:r>
            <a:br>
              <a:rPr lang="en-GB" b="0" dirty="0">
                <a:effectLst/>
              </a:rPr>
            </a:br>
            <a:br>
              <a:rPr lang="en-GB" dirty="0"/>
            </a:br>
            <a:endParaRPr lang="en-GB" dirty="0"/>
          </a:p>
        </p:txBody>
      </p:sp>
      <p:sp>
        <p:nvSpPr>
          <p:cNvPr id="3" name="Content Placeholder 2">
            <a:extLst>
              <a:ext uri="{FF2B5EF4-FFF2-40B4-BE49-F238E27FC236}">
                <a16:creationId xmlns:a16="http://schemas.microsoft.com/office/drawing/2014/main" id="{6C168676-863C-48A4-B015-43462003A95C}"/>
              </a:ext>
            </a:extLst>
          </p:cNvPr>
          <p:cNvSpPr>
            <a:spLocks noGrp="1"/>
          </p:cNvSpPr>
          <p:nvPr>
            <p:ph idx="1"/>
          </p:nvPr>
        </p:nvSpPr>
        <p:spPr>
          <a:xfrm>
            <a:off x="491715" y="3531809"/>
            <a:ext cx="10994760" cy="3728191"/>
          </a:xfrm>
        </p:spPr>
        <p:txBody>
          <a:bodyPr>
            <a:normAutofit/>
          </a:bodyPr>
          <a:lstStyle/>
          <a:p>
            <a:pPr fontAlgn="base">
              <a:lnSpc>
                <a:spcPct val="150000"/>
              </a:lnSpc>
              <a:spcBef>
                <a:spcPts val="0"/>
              </a:spcBef>
            </a:pPr>
            <a:endParaRPr lang="en-GB" sz="1467" dirty="0">
              <a:solidFill>
                <a:srgbClr val="FFFFFF"/>
              </a:solidFill>
            </a:endParaRPr>
          </a:p>
          <a:p>
            <a:pPr fontAlgn="base">
              <a:lnSpc>
                <a:spcPct val="150000"/>
              </a:lnSpc>
              <a:spcBef>
                <a:spcPts val="0"/>
              </a:spcBef>
            </a:pPr>
            <a:r>
              <a:rPr lang="en-GB" sz="1467" dirty="0">
                <a:solidFill>
                  <a:srgbClr val="FFFFFF"/>
                </a:solidFill>
              </a:rPr>
              <a:t>Effective communication has a positive impact on the business processes in organizations because it enables the creation of a business friendly environment (Agarwal and Garg, 2012). At Tesco, the same happens by enabling the following:</a:t>
            </a:r>
            <a:endParaRPr lang="en-GB" sz="1467" dirty="0">
              <a:solidFill>
                <a:srgbClr val="DC9E1F"/>
              </a:solidFill>
            </a:endParaRPr>
          </a:p>
          <a:p>
            <a:pPr fontAlgn="base">
              <a:lnSpc>
                <a:spcPct val="150000"/>
              </a:lnSpc>
              <a:spcBef>
                <a:spcPts val="1253"/>
              </a:spcBef>
            </a:pPr>
            <a:r>
              <a:rPr lang="en-GB" sz="1467" dirty="0">
                <a:solidFill>
                  <a:srgbClr val="FFFFFF"/>
                </a:solidFill>
              </a:rPr>
              <a:t>It helps build morale of internal stakeholders.</a:t>
            </a:r>
            <a:endParaRPr lang="en-GB" sz="1467" dirty="0">
              <a:solidFill>
                <a:srgbClr val="DC9E1F"/>
              </a:solidFill>
            </a:endParaRPr>
          </a:p>
          <a:p>
            <a:pPr fontAlgn="base">
              <a:lnSpc>
                <a:spcPct val="150000"/>
              </a:lnSpc>
              <a:spcBef>
                <a:spcPts val="1253"/>
              </a:spcBef>
            </a:pPr>
            <a:r>
              <a:rPr lang="en-GB" sz="1467" dirty="0">
                <a:solidFill>
                  <a:srgbClr val="FFFFFF"/>
                </a:solidFill>
              </a:rPr>
              <a:t>It improves satisfaction of external stakeholders thus reducing grievances and lawsuits.</a:t>
            </a:r>
            <a:endParaRPr lang="en-GB" sz="1467" dirty="0">
              <a:solidFill>
                <a:srgbClr val="DC9E1F"/>
              </a:solidFill>
            </a:endParaRPr>
          </a:p>
          <a:p>
            <a:pPr fontAlgn="base">
              <a:lnSpc>
                <a:spcPct val="150000"/>
              </a:lnSpc>
              <a:spcBef>
                <a:spcPts val="1253"/>
              </a:spcBef>
            </a:pPr>
            <a:r>
              <a:rPr lang="en-GB" sz="1467" dirty="0">
                <a:solidFill>
                  <a:srgbClr val="FFFFFF"/>
                </a:solidFill>
              </a:rPr>
              <a:t>Improves efficiency by smoothening the implementation of strategy. </a:t>
            </a:r>
            <a:endParaRPr lang="en-GB" sz="1467" dirty="0">
              <a:solidFill>
                <a:srgbClr val="DC9E1F"/>
              </a:solidFill>
            </a:endParaRPr>
          </a:p>
          <a:p>
            <a:pPr fontAlgn="base">
              <a:lnSpc>
                <a:spcPct val="150000"/>
              </a:lnSpc>
              <a:spcBef>
                <a:spcPts val="1253"/>
              </a:spcBef>
            </a:pPr>
            <a:r>
              <a:rPr lang="en-GB" sz="1467" dirty="0">
                <a:solidFill>
                  <a:srgbClr val="FFFFFF"/>
                </a:solidFill>
              </a:rPr>
              <a:t>Improves engagement with both infernal and external stakeholders. </a:t>
            </a:r>
            <a:endParaRPr lang="en-GB" sz="1467" dirty="0">
              <a:solidFill>
                <a:srgbClr val="DC9E1F"/>
              </a:solidFill>
            </a:endParaRPr>
          </a:p>
          <a:p>
            <a:pPr marL="0" indent="0">
              <a:buNone/>
            </a:pPr>
            <a:endParaRPr lang="en-GB" dirty="0"/>
          </a:p>
        </p:txBody>
      </p:sp>
    </p:spTree>
    <p:extLst>
      <p:ext uri="{BB962C8B-B14F-4D97-AF65-F5344CB8AC3E}">
        <p14:creationId xmlns:p14="http://schemas.microsoft.com/office/powerpoint/2010/main" val="664029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C162C-0299-4E62-9F11-36E1FB63778E}"/>
              </a:ext>
            </a:extLst>
          </p:cNvPr>
          <p:cNvSpPr>
            <a:spLocks noGrp="1"/>
          </p:cNvSpPr>
          <p:nvPr>
            <p:ph type="title"/>
          </p:nvPr>
        </p:nvSpPr>
        <p:spPr>
          <a:xfrm>
            <a:off x="-29285" y="720919"/>
            <a:ext cx="5146623" cy="2646949"/>
          </a:xfrm>
        </p:spPr>
        <p:txBody>
          <a:bodyPr>
            <a:normAutofit fontScale="90000"/>
          </a:bodyPr>
          <a:lstStyle/>
          <a:p>
            <a:pPr>
              <a:spcBef>
                <a:spcPts val="0"/>
              </a:spcBef>
            </a:pPr>
            <a:br>
              <a:rPr lang="en-GB" dirty="0">
                <a:latin typeface="Times New Roman" panose="02020603050405020304" pitchFamily="18" charset="0"/>
              </a:rPr>
            </a:br>
            <a:br>
              <a:rPr lang="en-GB" dirty="0">
                <a:latin typeface="Times New Roman" panose="02020603050405020304" pitchFamily="18" charset="0"/>
              </a:rPr>
            </a:br>
            <a:br>
              <a:rPr lang="en-GB" dirty="0">
                <a:latin typeface="Times New Roman" panose="02020603050405020304" pitchFamily="18" charset="0"/>
              </a:rPr>
            </a:br>
            <a:br>
              <a:rPr lang="en-GB" dirty="0">
                <a:latin typeface="Times New Roman" panose="02020603050405020304" pitchFamily="18" charset="0"/>
              </a:rPr>
            </a:br>
            <a:br>
              <a:rPr lang="en-GB" dirty="0">
                <a:latin typeface="Times New Roman" panose="02020603050405020304" pitchFamily="18" charset="0"/>
              </a:rPr>
            </a:br>
            <a:br>
              <a:rPr lang="en-GB" dirty="0">
                <a:latin typeface="Times New Roman" panose="02020603050405020304" pitchFamily="18" charset="0"/>
              </a:rPr>
            </a:br>
            <a:br>
              <a:rPr lang="en-GB" dirty="0">
                <a:latin typeface="Times New Roman" panose="02020603050405020304" pitchFamily="18" charset="0"/>
              </a:rPr>
            </a:br>
            <a:endParaRPr lang="en-GB">
              <a:solidFill>
                <a:srgbClr val="FFFFFF"/>
              </a:solidFill>
              <a:latin typeface="Times New Roman"/>
              <a:cs typeface="Times New Roman"/>
            </a:endParaRPr>
          </a:p>
        </p:txBody>
      </p:sp>
      <p:sp>
        <p:nvSpPr>
          <p:cNvPr id="3" name="Content Placeholder 2">
            <a:extLst>
              <a:ext uri="{FF2B5EF4-FFF2-40B4-BE49-F238E27FC236}">
                <a16:creationId xmlns:a16="http://schemas.microsoft.com/office/drawing/2014/main" id="{3E8E3234-8D33-4DA2-BD25-47744A9B8D5A}"/>
              </a:ext>
            </a:extLst>
          </p:cNvPr>
          <p:cNvSpPr>
            <a:spLocks noGrp="1"/>
          </p:cNvSpPr>
          <p:nvPr>
            <p:ph idx="1"/>
          </p:nvPr>
        </p:nvSpPr>
        <p:spPr>
          <a:xfrm>
            <a:off x="6654851" y="-3174"/>
            <a:ext cx="5146623" cy="5853113"/>
          </a:xfrm>
        </p:spPr>
        <p:txBody>
          <a:bodyPr>
            <a:normAutofit/>
          </a:bodyPr>
          <a:lstStyle/>
          <a:p>
            <a:pPr fontAlgn="base">
              <a:lnSpc>
                <a:spcPct val="150000"/>
              </a:lnSpc>
              <a:spcBef>
                <a:spcPts val="0"/>
              </a:spcBef>
            </a:pPr>
            <a:endParaRPr lang="en-GB" sz="1467" dirty="0">
              <a:solidFill>
                <a:srgbClr val="FFFFFF"/>
              </a:solidFill>
            </a:endParaRPr>
          </a:p>
          <a:p>
            <a:pPr fontAlgn="base">
              <a:lnSpc>
                <a:spcPct val="150000"/>
              </a:lnSpc>
              <a:spcBef>
                <a:spcPts val="0"/>
              </a:spcBef>
            </a:pPr>
            <a:endParaRPr lang="en-GB" sz="1467" dirty="0">
              <a:solidFill>
                <a:srgbClr val="FFFFFF"/>
              </a:solidFill>
            </a:endParaRPr>
          </a:p>
          <a:p>
            <a:pPr fontAlgn="base">
              <a:lnSpc>
                <a:spcPct val="150000"/>
              </a:lnSpc>
              <a:spcBef>
                <a:spcPts val="0"/>
              </a:spcBef>
            </a:pPr>
            <a:endParaRPr lang="en-GB" sz="1467" dirty="0">
              <a:solidFill>
                <a:srgbClr val="FFFFFF"/>
              </a:solidFill>
            </a:endParaRPr>
          </a:p>
          <a:p>
            <a:pPr fontAlgn="base">
              <a:lnSpc>
                <a:spcPct val="150000"/>
              </a:lnSpc>
              <a:spcBef>
                <a:spcPts val="0"/>
              </a:spcBef>
            </a:pPr>
            <a:r>
              <a:rPr lang="en-GB" sz="1467" dirty="0">
                <a:solidFill>
                  <a:srgbClr val="FFFFFF"/>
                </a:solidFill>
              </a:rPr>
              <a:t>Effective communication further impacts the business process at Tesco positively because it enables:</a:t>
            </a:r>
            <a:endParaRPr lang="en-GB" sz="1467" dirty="0">
              <a:solidFill>
                <a:srgbClr val="DC9E1F"/>
              </a:solidFill>
            </a:endParaRPr>
          </a:p>
          <a:p>
            <a:pPr fontAlgn="base">
              <a:lnSpc>
                <a:spcPct val="150000"/>
              </a:lnSpc>
              <a:spcBef>
                <a:spcPts val="1253"/>
              </a:spcBef>
            </a:pPr>
            <a:r>
              <a:rPr lang="en-GB" sz="1467" dirty="0">
                <a:solidFill>
                  <a:srgbClr val="FFFFFF"/>
                </a:solidFill>
              </a:rPr>
              <a:t>Saving time on misunderstood messages.</a:t>
            </a:r>
            <a:endParaRPr lang="en-GB" sz="1467" dirty="0">
              <a:solidFill>
                <a:srgbClr val="DC9E1F"/>
              </a:solidFill>
            </a:endParaRPr>
          </a:p>
          <a:p>
            <a:pPr fontAlgn="base">
              <a:lnSpc>
                <a:spcPct val="150000"/>
              </a:lnSpc>
              <a:spcBef>
                <a:spcPts val="1253"/>
              </a:spcBef>
            </a:pPr>
            <a:r>
              <a:rPr lang="en-GB" sz="1467" dirty="0">
                <a:solidFill>
                  <a:srgbClr val="FFFFFF"/>
                </a:solidFill>
              </a:rPr>
              <a:t>Addressing of issues that would otherwise hamper the business process.</a:t>
            </a:r>
            <a:endParaRPr lang="en-GB" sz="1467" dirty="0">
              <a:solidFill>
                <a:srgbClr val="DC9E1F"/>
              </a:solidFill>
            </a:endParaRPr>
          </a:p>
          <a:p>
            <a:pPr fontAlgn="base">
              <a:lnSpc>
                <a:spcPct val="150000"/>
              </a:lnSpc>
              <a:spcBef>
                <a:spcPts val="1253"/>
              </a:spcBef>
            </a:pPr>
            <a:r>
              <a:rPr lang="en-GB" sz="1467" dirty="0">
                <a:solidFill>
                  <a:srgbClr val="FFFFFF"/>
                </a:solidFill>
              </a:rPr>
              <a:t> Mutual respect between the senders and receivers of the messages involved.</a:t>
            </a:r>
            <a:endParaRPr lang="en-GB" sz="1467" dirty="0">
              <a:solidFill>
                <a:srgbClr val="DC9E1F"/>
              </a:solidFill>
            </a:endParaRPr>
          </a:p>
          <a:p>
            <a:pPr fontAlgn="base">
              <a:lnSpc>
                <a:spcPct val="150000"/>
              </a:lnSpc>
              <a:spcBef>
                <a:spcPts val="1253"/>
              </a:spcBef>
            </a:pPr>
            <a:r>
              <a:rPr lang="en-GB" sz="1467" dirty="0">
                <a:solidFill>
                  <a:srgbClr val="FFFFFF"/>
                </a:solidFill>
              </a:rPr>
              <a:t>Building trust between the organization and its stakeholders. </a:t>
            </a:r>
            <a:endParaRPr lang="en-GB" sz="1467" dirty="0">
              <a:solidFill>
                <a:srgbClr val="DC9E1F"/>
              </a:solidFill>
            </a:endParaRPr>
          </a:p>
          <a:p>
            <a:pPr marL="0" indent="0">
              <a:spcBef>
                <a:spcPts val="0"/>
              </a:spcBef>
              <a:buNone/>
            </a:pPr>
            <a:endParaRPr lang="en-GB" dirty="0"/>
          </a:p>
        </p:txBody>
      </p:sp>
      <p:sp>
        <p:nvSpPr>
          <p:cNvPr id="4" name="Text Placeholder 3">
            <a:extLst>
              <a:ext uri="{FF2B5EF4-FFF2-40B4-BE49-F238E27FC236}">
                <a16:creationId xmlns:a16="http://schemas.microsoft.com/office/drawing/2014/main" id="{2240FBDF-9BB9-40BE-A644-E9AF7F29DF0A}"/>
              </a:ext>
            </a:extLst>
          </p:cNvPr>
          <p:cNvSpPr>
            <a:spLocks noGrp="1"/>
          </p:cNvSpPr>
          <p:nvPr>
            <p:ph type="body" sz="half" idx="2"/>
          </p:nvPr>
        </p:nvSpPr>
        <p:spPr>
          <a:xfrm>
            <a:off x="1106254" y="3963291"/>
            <a:ext cx="4011084" cy="2408603"/>
          </a:xfrm>
        </p:spPr>
        <p:txBody>
          <a:bodyPr vert="horz" lIns="121920" tIns="60960" rIns="121920" bIns="60960" rtlCol="0" anchor="t">
            <a:normAutofit/>
          </a:bodyPr>
          <a:lstStyle/>
          <a:p>
            <a:r>
              <a:rPr lang="en-GB" dirty="0">
                <a:solidFill>
                  <a:srgbClr val="FFFFFF"/>
                </a:solidFill>
                <a:ea typeface="+mn-lt"/>
                <a:cs typeface="+mn-lt"/>
              </a:rPr>
              <a:t>IMPACT OF </a:t>
            </a:r>
            <a:endParaRPr lang="en-GB" dirty="0">
              <a:solidFill>
                <a:srgbClr val="000000"/>
              </a:solidFill>
              <a:ea typeface="+mn-lt"/>
              <a:cs typeface="+mn-lt"/>
            </a:endParaRPr>
          </a:p>
          <a:p>
            <a:r>
              <a:rPr lang="en-GB" dirty="0">
                <a:solidFill>
                  <a:srgbClr val="FFFFFF"/>
                </a:solidFill>
                <a:ea typeface="+mn-lt"/>
                <a:cs typeface="+mn-lt"/>
              </a:rPr>
              <a:t>EFFECTIVE COMMUNICATION ON THE ORGANIZATION'S BUSINESS PROCESS</a:t>
            </a:r>
            <a:r>
              <a:rPr lang="en-GB" b="1" dirty="0">
                <a:solidFill>
                  <a:srgbClr val="FFFFFF"/>
                </a:solidFill>
                <a:latin typeface="Times New Roman"/>
                <a:cs typeface="Times New Roman"/>
              </a:rPr>
              <a:t>.</a:t>
            </a:r>
            <a:endParaRPr lang="en-GB">
              <a:ea typeface="+mn-lt"/>
              <a:cs typeface="+mn-lt"/>
            </a:endParaRPr>
          </a:p>
          <a:p>
            <a:endParaRPr lang="en-GB" dirty="0">
              <a:cs typeface="Arial"/>
            </a:endParaRPr>
          </a:p>
        </p:txBody>
      </p:sp>
      <p:pic>
        <p:nvPicPr>
          <p:cNvPr id="6" name="Picture 6" descr="A picture containing text&#10;&#10;Description automatically generated">
            <a:extLst>
              <a:ext uri="{FF2B5EF4-FFF2-40B4-BE49-F238E27FC236}">
                <a16:creationId xmlns:a16="http://schemas.microsoft.com/office/drawing/2014/main" id="{F169600E-D9CF-43E3-9C8D-3FFBEA68ADEA}"/>
              </a:ext>
            </a:extLst>
          </p:cNvPr>
          <p:cNvPicPr>
            <a:picLocks noChangeAspect="1"/>
          </p:cNvPicPr>
          <p:nvPr/>
        </p:nvPicPr>
        <p:blipFill>
          <a:blip r:embed="rId2"/>
          <a:stretch>
            <a:fillRect/>
          </a:stretch>
        </p:blipFill>
        <p:spPr>
          <a:xfrm>
            <a:off x="3176" y="-3175"/>
            <a:ext cx="6394448" cy="3825875"/>
          </a:xfrm>
          <a:prstGeom prst="rect">
            <a:avLst/>
          </a:prstGeom>
        </p:spPr>
      </p:pic>
    </p:spTree>
    <p:extLst>
      <p:ext uri="{BB962C8B-B14F-4D97-AF65-F5344CB8AC3E}">
        <p14:creationId xmlns:p14="http://schemas.microsoft.com/office/powerpoint/2010/main" val="25756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27E32-047E-4E26-B95E-491755200BF3}"/>
              </a:ext>
            </a:extLst>
          </p:cNvPr>
          <p:cNvSpPr>
            <a:spLocks noGrp="1"/>
          </p:cNvSpPr>
          <p:nvPr>
            <p:ph type="title"/>
          </p:nvPr>
        </p:nvSpPr>
        <p:spPr>
          <a:xfrm>
            <a:off x="0" y="0"/>
            <a:ext cx="1696869" cy="669285"/>
          </a:xfrm>
        </p:spPr>
        <p:txBody>
          <a:bodyPr/>
          <a:lstStyle/>
          <a:p>
            <a:r>
              <a:rPr lang="en-GB" sz="2400" dirty="0">
                <a:solidFill>
                  <a:srgbClr val="FFFFFF"/>
                </a:solidFill>
                <a:effectLst/>
                <a:latin typeface="Arial Narrow" panose="020B0606020202030204" pitchFamily="34" charset="0"/>
              </a:rPr>
              <a:t>References </a:t>
            </a:r>
            <a:endParaRPr lang="en-GB" dirty="0"/>
          </a:p>
        </p:txBody>
      </p:sp>
      <p:sp>
        <p:nvSpPr>
          <p:cNvPr id="3" name="Content Placeholder 2">
            <a:extLst>
              <a:ext uri="{FF2B5EF4-FFF2-40B4-BE49-F238E27FC236}">
                <a16:creationId xmlns:a16="http://schemas.microsoft.com/office/drawing/2014/main" id="{D7705B1B-2650-4B16-BB95-B3440B1AABCF}"/>
              </a:ext>
            </a:extLst>
          </p:cNvPr>
          <p:cNvSpPr>
            <a:spLocks noGrp="1"/>
          </p:cNvSpPr>
          <p:nvPr>
            <p:ph idx="1"/>
          </p:nvPr>
        </p:nvSpPr>
        <p:spPr>
          <a:xfrm>
            <a:off x="245731" y="1350522"/>
            <a:ext cx="10994760" cy="5176684"/>
          </a:xfrm>
        </p:spPr>
        <p:txBody>
          <a:bodyPr>
            <a:noAutofit/>
          </a:bodyPr>
          <a:lstStyle/>
          <a:p>
            <a:pPr marL="0" indent="0" fontAlgn="base">
              <a:lnSpc>
                <a:spcPct val="150000"/>
              </a:lnSpc>
              <a:spcBef>
                <a:spcPts val="0"/>
              </a:spcBef>
              <a:buNone/>
            </a:pPr>
            <a:r>
              <a:rPr lang="en-GB" sz="1467" dirty="0"/>
              <a:t>Sarraf, Q. and Ellis, G., 2006. Business rules in retail: the Tesco. com story. </a:t>
            </a:r>
            <a:r>
              <a:rPr lang="en-GB" sz="1467" i="1" dirty="0"/>
              <a:t>Business Rules Journal</a:t>
            </a:r>
            <a:r>
              <a:rPr lang="en-GB" sz="1467" dirty="0"/>
              <a:t>, </a:t>
            </a:r>
            <a:r>
              <a:rPr lang="en-GB" sz="1467" i="1" dirty="0"/>
              <a:t>7</a:t>
            </a:r>
            <a:r>
              <a:rPr lang="en-GB" sz="1467" dirty="0"/>
              <a:t>(6), pp.16-25.</a:t>
            </a:r>
          </a:p>
          <a:p>
            <a:pPr marL="0" indent="0" fontAlgn="base">
              <a:lnSpc>
                <a:spcPct val="150000"/>
              </a:lnSpc>
              <a:spcBef>
                <a:spcPts val="1049"/>
              </a:spcBef>
              <a:buNone/>
            </a:pPr>
            <a:r>
              <a:rPr lang="en-GB" sz="1467" dirty="0"/>
              <a:t>Ricci, C. and SELVINI‐PALAZZOLI, M.A.R.A., 2007. Interactional complexity and communication. </a:t>
            </a:r>
            <a:r>
              <a:rPr lang="en-GB" sz="1467" i="1" dirty="0"/>
              <a:t>Family Process</a:t>
            </a:r>
            <a:r>
              <a:rPr lang="en-GB" sz="1467" dirty="0"/>
              <a:t>, </a:t>
            </a:r>
            <a:r>
              <a:rPr lang="en-GB" sz="1467" i="1" dirty="0"/>
              <a:t>23</a:t>
            </a:r>
            <a:r>
              <a:rPr lang="en-GB" sz="1467" dirty="0"/>
              <a:t>(2), pp.169-176 </a:t>
            </a:r>
            <a:r>
              <a:rPr lang="en-GB" sz="1467" dirty="0">
                <a:solidFill>
                  <a:srgbClr val="FFFFFF"/>
                </a:solidFill>
              </a:rPr>
              <a:t>Marshall, H.H. and Weinstein, R.S., 1984. Classroom factors affecting students’ self-evaluations: An interactional model. </a:t>
            </a:r>
            <a:r>
              <a:rPr lang="en-GB" sz="1467" i="1" dirty="0">
                <a:solidFill>
                  <a:srgbClr val="FFFFFF"/>
                </a:solidFill>
              </a:rPr>
              <a:t>Review of educational research</a:t>
            </a:r>
            <a:r>
              <a:rPr lang="en-GB" sz="1467" dirty="0">
                <a:solidFill>
                  <a:srgbClr val="FFFFFF"/>
                </a:solidFill>
              </a:rPr>
              <a:t>, </a:t>
            </a:r>
            <a:r>
              <a:rPr lang="en-GB" sz="1467" i="1" dirty="0">
                <a:solidFill>
                  <a:srgbClr val="FFFFFF"/>
                </a:solidFill>
              </a:rPr>
              <a:t>54</a:t>
            </a:r>
            <a:r>
              <a:rPr lang="en-GB" sz="1467" dirty="0">
                <a:solidFill>
                  <a:srgbClr val="FFFFFF"/>
                </a:solidFill>
              </a:rPr>
              <a:t>(3), pp.301-325.</a:t>
            </a:r>
            <a:endParaRPr lang="en-GB" sz="1467" dirty="0">
              <a:solidFill>
                <a:srgbClr val="DC9E1F"/>
              </a:solidFill>
            </a:endParaRPr>
          </a:p>
          <a:p>
            <a:pPr marL="0" indent="0" fontAlgn="base">
              <a:lnSpc>
                <a:spcPct val="150000"/>
              </a:lnSpc>
              <a:spcBef>
                <a:spcPts val="1049"/>
              </a:spcBef>
              <a:buNone/>
            </a:pPr>
            <a:r>
              <a:rPr lang="en-GB" sz="1467" dirty="0">
                <a:solidFill>
                  <a:srgbClr val="FFFFFF"/>
                </a:solidFill>
              </a:rPr>
              <a:t>Barnlund, D.C., 2013. A transactional model of communication. In </a:t>
            </a:r>
            <a:r>
              <a:rPr lang="en-GB" sz="1467" i="1" dirty="0">
                <a:solidFill>
                  <a:srgbClr val="FFFFFF"/>
                </a:solidFill>
              </a:rPr>
              <a:t>Language behavior</a:t>
            </a:r>
            <a:r>
              <a:rPr lang="en-GB" sz="1467" dirty="0">
                <a:solidFill>
                  <a:srgbClr val="FFFFFF"/>
                </a:solidFill>
              </a:rPr>
              <a:t> (pp. 43-61). De Gruyter Mouton.</a:t>
            </a:r>
            <a:endParaRPr lang="en-GB" sz="1467" dirty="0">
              <a:solidFill>
                <a:srgbClr val="DC9E1F"/>
              </a:solidFill>
            </a:endParaRPr>
          </a:p>
          <a:p>
            <a:pPr marL="0" indent="0" fontAlgn="base">
              <a:lnSpc>
                <a:spcPct val="150000"/>
              </a:lnSpc>
              <a:spcBef>
                <a:spcPts val="1049"/>
              </a:spcBef>
              <a:buNone/>
            </a:pPr>
            <a:r>
              <a:rPr lang="en-GB" sz="1467" dirty="0">
                <a:solidFill>
                  <a:srgbClr val="FFFFFF"/>
                </a:solidFill>
              </a:rPr>
              <a:t>Peltokorpi, V. and Clausen, L., 2011. Linguistic and cultural barriers to intercultural communication in foreign subsidiaries. </a:t>
            </a:r>
            <a:r>
              <a:rPr lang="en-GB" sz="1467" i="1" dirty="0">
                <a:solidFill>
                  <a:srgbClr val="FFFFFF"/>
                </a:solidFill>
              </a:rPr>
              <a:t>Asian Business &amp; Management</a:t>
            </a:r>
            <a:r>
              <a:rPr lang="en-GB" sz="1467" dirty="0">
                <a:solidFill>
                  <a:srgbClr val="FFFFFF"/>
                </a:solidFill>
              </a:rPr>
              <a:t>, </a:t>
            </a:r>
            <a:r>
              <a:rPr lang="en-GB" sz="1467" i="1" dirty="0">
                <a:solidFill>
                  <a:srgbClr val="FFFFFF"/>
                </a:solidFill>
              </a:rPr>
              <a:t>10</a:t>
            </a:r>
            <a:r>
              <a:rPr lang="en-GB" sz="1467" dirty="0">
                <a:solidFill>
                  <a:srgbClr val="FFFFFF"/>
                </a:solidFill>
              </a:rPr>
              <a:t>(4), pp.509-528.</a:t>
            </a:r>
            <a:br>
              <a:rPr lang="en-GB" sz="1467" dirty="0"/>
            </a:br>
            <a:r>
              <a:rPr lang="en-GB" sz="1467" dirty="0">
                <a:solidFill>
                  <a:srgbClr val="FFFFFF"/>
                </a:solidFill>
              </a:rPr>
              <a:t>Kapur, R., 2018. Barriers to effective communication. </a:t>
            </a:r>
            <a:r>
              <a:rPr lang="en-GB" sz="1467" i="1" dirty="0">
                <a:solidFill>
                  <a:srgbClr val="FFFFFF"/>
                </a:solidFill>
              </a:rPr>
              <a:t>Delhi University</a:t>
            </a:r>
            <a:r>
              <a:rPr lang="en-GB" sz="1467" dirty="0">
                <a:solidFill>
                  <a:srgbClr val="FFFFFF"/>
                </a:solidFill>
              </a:rPr>
              <a:t>.</a:t>
            </a:r>
            <a:endParaRPr lang="en-GB" sz="1467" dirty="0">
              <a:solidFill>
                <a:srgbClr val="DC9E1F"/>
              </a:solidFill>
            </a:endParaRPr>
          </a:p>
          <a:p>
            <a:pPr marL="0" indent="0" fontAlgn="base">
              <a:lnSpc>
                <a:spcPct val="150000"/>
              </a:lnSpc>
              <a:spcBef>
                <a:spcPts val="1049"/>
              </a:spcBef>
              <a:buNone/>
            </a:pPr>
            <a:r>
              <a:rPr lang="en-GB" sz="1467" dirty="0">
                <a:solidFill>
                  <a:srgbClr val="FFFFFF"/>
                </a:solidFill>
              </a:rPr>
              <a:t>Lunenburg, F.C., 2010. Communication: The process, barriers, and improving effectiveness. </a:t>
            </a:r>
            <a:r>
              <a:rPr lang="en-GB" sz="1467" i="1" dirty="0">
                <a:solidFill>
                  <a:srgbClr val="FFFFFF"/>
                </a:solidFill>
              </a:rPr>
              <a:t>Schooling</a:t>
            </a:r>
            <a:r>
              <a:rPr lang="en-GB" sz="1467" dirty="0">
                <a:solidFill>
                  <a:srgbClr val="FFFFFF"/>
                </a:solidFill>
              </a:rPr>
              <a:t>, </a:t>
            </a:r>
            <a:r>
              <a:rPr lang="en-GB" sz="1467" i="1" dirty="0">
                <a:solidFill>
                  <a:srgbClr val="FFFFFF"/>
                </a:solidFill>
              </a:rPr>
              <a:t>1</a:t>
            </a:r>
            <a:r>
              <a:rPr lang="en-GB" sz="1467" dirty="0">
                <a:solidFill>
                  <a:srgbClr val="FFFFFF"/>
                </a:solidFill>
              </a:rPr>
              <a:t>(1), pp.1-10.</a:t>
            </a:r>
            <a:endParaRPr lang="en-GB" sz="1467" dirty="0">
              <a:solidFill>
                <a:srgbClr val="DC9E1F"/>
              </a:solidFill>
            </a:endParaRPr>
          </a:p>
          <a:p>
            <a:pPr marL="0" indent="0" fontAlgn="base">
              <a:lnSpc>
                <a:spcPct val="150000"/>
              </a:lnSpc>
              <a:spcBef>
                <a:spcPts val="1049"/>
              </a:spcBef>
              <a:buNone/>
            </a:pPr>
            <a:r>
              <a:rPr lang="en-GB" sz="1467" dirty="0">
                <a:solidFill>
                  <a:srgbClr val="FFFFFF"/>
                </a:solidFill>
              </a:rPr>
              <a:t>Dickson, D., 2009. Barriers to communication. In </a:t>
            </a:r>
            <a:r>
              <a:rPr lang="en-GB" sz="1467" i="1" dirty="0">
                <a:solidFill>
                  <a:srgbClr val="FFFFFF"/>
                </a:solidFill>
              </a:rPr>
              <a:t>Interaction for practice in community nursing</a:t>
            </a:r>
            <a:r>
              <a:rPr lang="en-GB" sz="1467" dirty="0">
                <a:solidFill>
                  <a:srgbClr val="FFFFFF"/>
                </a:solidFill>
              </a:rPr>
              <a:t> (pp. 84-132). Palgrave, London.</a:t>
            </a:r>
            <a:endParaRPr lang="en-GB" sz="1467" dirty="0">
              <a:solidFill>
                <a:srgbClr val="DC9E1F"/>
              </a:solidFill>
            </a:endParaRPr>
          </a:p>
          <a:p>
            <a:pPr marL="0" indent="0" fontAlgn="base">
              <a:lnSpc>
                <a:spcPct val="150000"/>
              </a:lnSpc>
              <a:spcBef>
                <a:spcPts val="1049"/>
              </a:spcBef>
              <a:buNone/>
            </a:pPr>
            <a:r>
              <a:rPr lang="en-GB" sz="1467" dirty="0">
                <a:solidFill>
                  <a:srgbClr val="FFFFFF"/>
                </a:solidFill>
              </a:rPr>
              <a:t>Agarwal, S. and Garg, A., 2012. The importance of communication within organizations: A research on two hotels in Uttarakhand. </a:t>
            </a:r>
            <a:r>
              <a:rPr lang="en-GB" sz="1467" i="1" dirty="0">
                <a:solidFill>
                  <a:srgbClr val="FFFFFF"/>
                </a:solidFill>
              </a:rPr>
              <a:t>IOSR Journal of Business and Management</a:t>
            </a:r>
            <a:r>
              <a:rPr lang="en-GB" sz="1467" dirty="0">
                <a:solidFill>
                  <a:srgbClr val="FFFFFF"/>
                </a:solidFill>
              </a:rPr>
              <a:t>, </a:t>
            </a:r>
            <a:r>
              <a:rPr lang="en-GB" sz="1467" i="1" dirty="0">
                <a:solidFill>
                  <a:srgbClr val="FFFFFF"/>
                </a:solidFill>
              </a:rPr>
              <a:t>3</a:t>
            </a:r>
            <a:r>
              <a:rPr lang="en-GB" sz="1467" dirty="0">
                <a:solidFill>
                  <a:srgbClr val="FFFFFF"/>
                </a:solidFill>
              </a:rPr>
              <a:t>(2), pp.40-49.</a:t>
            </a:r>
            <a:br>
              <a:rPr lang="en-GB" sz="1467" dirty="0"/>
            </a:br>
            <a:endParaRPr lang="en-GB" sz="1467" dirty="0"/>
          </a:p>
        </p:txBody>
      </p:sp>
    </p:spTree>
    <p:extLst>
      <p:ext uri="{BB962C8B-B14F-4D97-AF65-F5344CB8AC3E}">
        <p14:creationId xmlns:p14="http://schemas.microsoft.com/office/powerpoint/2010/main" val="3244970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EE501-8ABC-4494-8BB0-6D6840924F77}"/>
              </a:ext>
            </a:extLst>
          </p:cNvPr>
          <p:cNvSpPr>
            <a:spLocks noGrp="1"/>
          </p:cNvSpPr>
          <p:nvPr>
            <p:ph type="title" idx="4294967295"/>
          </p:nvPr>
        </p:nvSpPr>
        <p:spPr>
          <a:xfrm>
            <a:off x="0" y="752475"/>
            <a:ext cx="12101513" cy="1638300"/>
          </a:xfrm>
        </p:spPr>
        <p:txBody>
          <a:bodyPr>
            <a:normAutofit fontScale="90000"/>
          </a:bodyPr>
          <a:lstStyle/>
          <a:p>
            <a:pPr algn="r">
              <a:spcBef>
                <a:spcPts val="0"/>
              </a:spcBef>
            </a:pPr>
            <a:br>
              <a:rPr lang="en-GB" sz="2400" dirty="0">
                <a:latin typeface="Times New Roman" panose="02020603050405020304" pitchFamily="18" charset="0"/>
              </a:rPr>
            </a:br>
            <a:br>
              <a:rPr lang="en-GB" sz="2400" dirty="0">
                <a:latin typeface="Times New Roman" panose="02020603050405020304" pitchFamily="18" charset="0"/>
              </a:rPr>
            </a:br>
            <a:br>
              <a:rPr lang="en-GB" sz="2400" dirty="0">
                <a:latin typeface="Times New Roman" panose="02020603050405020304" pitchFamily="18" charset="0"/>
              </a:rPr>
            </a:br>
            <a:br>
              <a:rPr lang="en-GB" sz="2400" dirty="0">
                <a:latin typeface="Times New Roman" panose="02020603050405020304" pitchFamily="18" charset="0"/>
              </a:rPr>
            </a:br>
            <a:br>
              <a:rPr lang="en-GB" sz="2400" dirty="0">
                <a:latin typeface="Times New Roman" panose="02020603050405020304" pitchFamily="18" charset="0"/>
              </a:rPr>
            </a:br>
            <a:br>
              <a:rPr lang="en-GB" dirty="0"/>
            </a:br>
            <a:endParaRPr lang="en-GB" dirty="0"/>
          </a:p>
        </p:txBody>
      </p:sp>
      <p:graphicFrame>
        <p:nvGraphicFramePr>
          <p:cNvPr id="13" name="Content Placeholder 12">
            <a:extLst>
              <a:ext uri="{FF2B5EF4-FFF2-40B4-BE49-F238E27FC236}">
                <a16:creationId xmlns:a16="http://schemas.microsoft.com/office/drawing/2014/main" id="{BFCBBD37-BCF2-46ED-BE7C-F063628ADB8D}"/>
              </a:ext>
            </a:extLst>
          </p:cNvPr>
          <p:cNvGraphicFramePr>
            <a:graphicFrameLocks noGrp="1"/>
          </p:cNvGraphicFramePr>
          <p:nvPr>
            <p:ph sz="half" idx="4294967295"/>
            <p:extLst>
              <p:ext uri="{D42A27DB-BD31-4B8C-83A1-F6EECF244321}">
                <p14:modId xmlns:p14="http://schemas.microsoft.com/office/powerpoint/2010/main" val="551317895"/>
              </p:ext>
            </p:extLst>
          </p:nvPr>
        </p:nvGraphicFramePr>
        <p:xfrm>
          <a:off x="0" y="9525"/>
          <a:ext cx="12185642" cy="6821649"/>
        </p:xfrm>
        <a:graphic>
          <a:graphicData uri="http://schemas.openxmlformats.org/drawingml/2006/table">
            <a:tbl>
              <a:tblPr/>
              <a:tblGrid>
                <a:gridCol w="5670725">
                  <a:extLst>
                    <a:ext uri="{9D8B030D-6E8A-4147-A177-3AD203B41FA5}">
                      <a16:colId xmlns:a16="http://schemas.microsoft.com/office/drawing/2014/main" val="3094692686"/>
                    </a:ext>
                  </a:extLst>
                </a:gridCol>
                <a:gridCol w="6514917">
                  <a:extLst>
                    <a:ext uri="{9D8B030D-6E8A-4147-A177-3AD203B41FA5}">
                      <a16:colId xmlns:a16="http://schemas.microsoft.com/office/drawing/2014/main" val="1743497247"/>
                    </a:ext>
                  </a:extLst>
                </a:gridCol>
              </a:tblGrid>
              <a:tr h="852705">
                <a:tc>
                  <a:txBody>
                    <a:bodyPr/>
                    <a:lstStyle/>
                    <a:p>
                      <a:pPr rtl="0" fontAlgn="t">
                        <a:spcBef>
                          <a:spcPts val="0"/>
                        </a:spcBef>
                        <a:spcAft>
                          <a:spcPts val="0"/>
                        </a:spcAft>
                      </a:pPr>
                      <a:r>
                        <a:rPr lang="en-GB" sz="1600" b="1" i="0" u="none" strike="noStrike" dirty="0">
                          <a:solidFill>
                            <a:srgbClr val="FFFFFF"/>
                          </a:solidFill>
                          <a:effectLst/>
                          <a:latin typeface="Arial Narrow" panose="020B0606020202030204" pitchFamily="34" charset="0"/>
                        </a:rPr>
                        <a:t>Teamwork Evaluation </a:t>
                      </a:r>
                      <a:endParaRPr lang="en-GB" sz="1600" dirty="0">
                        <a:effectLst/>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10157" cap="flat" cmpd="sng" algn="ctr">
                      <a:solidFill>
                        <a:srgbClr val="FFFFFF"/>
                      </a:solidFill>
                      <a:prstDash val="solid"/>
                      <a:round/>
                      <a:headEnd type="none" w="med" len="med"/>
                      <a:tailEnd type="none" w="med" len="med"/>
                    </a:lnT>
                    <a:lnB w="30480" cap="flat" cmpd="sng" algn="ctr">
                      <a:solidFill>
                        <a:srgbClr val="FFFFFF"/>
                      </a:solidFill>
                      <a:prstDash val="solid"/>
                      <a:round/>
                      <a:headEnd type="none" w="med" len="med"/>
                      <a:tailEnd type="none" w="med" len="med"/>
                    </a:lnB>
                    <a:solidFill>
                      <a:srgbClr val="7E97AD"/>
                    </a:solidFill>
                  </a:tcPr>
                </a:tc>
                <a:tc>
                  <a:txBody>
                    <a:bodyPr/>
                    <a:lstStyle/>
                    <a:p>
                      <a:pPr rtl="0" fontAlgn="t">
                        <a:spcBef>
                          <a:spcPts val="0"/>
                        </a:spcBef>
                        <a:spcAft>
                          <a:spcPts val="0"/>
                        </a:spcAft>
                      </a:pPr>
                      <a:r>
                        <a:rPr lang="en-GB" sz="1600" b="1" i="0" u="none" strike="noStrike" dirty="0">
                          <a:solidFill>
                            <a:srgbClr val="FFFFFF"/>
                          </a:solidFill>
                          <a:effectLst/>
                          <a:latin typeface="Arial Narrow" panose="020B0606020202030204" pitchFamily="34" charset="0"/>
                        </a:rPr>
                        <a:t>Team responses. </a:t>
                      </a:r>
                      <a:endParaRPr lang="en-GB" sz="1600" dirty="0">
                        <a:effectLst/>
                      </a:endParaRPr>
                    </a:p>
                    <a:p>
                      <a:pPr fontAlgn="t"/>
                      <a:br>
                        <a:rPr lang="en-GB" sz="1600" dirty="0">
                          <a:effectLst/>
                        </a:rPr>
                      </a:br>
                      <a:endParaRPr lang="en-GB" sz="1600" dirty="0">
                        <a:effectLst/>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10157" cap="flat" cmpd="sng" algn="ctr">
                      <a:solidFill>
                        <a:srgbClr val="FFFFFF"/>
                      </a:solidFill>
                      <a:prstDash val="solid"/>
                      <a:round/>
                      <a:headEnd type="none" w="med" len="med"/>
                      <a:tailEnd type="none" w="med" len="med"/>
                    </a:lnT>
                    <a:lnB w="30480" cap="flat" cmpd="sng" algn="ctr">
                      <a:solidFill>
                        <a:srgbClr val="FFFFFF"/>
                      </a:solidFill>
                      <a:prstDash val="solid"/>
                      <a:round/>
                      <a:headEnd type="none" w="med" len="med"/>
                      <a:tailEnd type="none" w="med" len="med"/>
                    </a:lnB>
                    <a:solidFill>
                      <a:srgbClr val="7E97AD"/>
                    </a:solidFill>
                  </a:tcPr>
                </a:tc>
                <a:extLst>
                  <a:ext uri="{0D108BD9-81ED-4DB2-BD59-A6C34878D82A}">
                    <a16:rowId xmlns:a16="http://schemas.microsoft.com/office/drawing/2014/main" val="2537250218"/>
                  </a:ext>
                </a:extLst>
              </a:tr>
              <a:tr h="3837181">
                <a:tc>
                  <a:txBody>
                    <a:bodyPr/>
                    <a:lstStyle/>
                    <a:p>
                      <a:pPr rtl="0" fontAlgn="t">
                        <a:spcBef>
                          <a:spcPts val="0"/>
                        </a:spcBef>
                        <a:spcAft>
                          <a:spcPts val="0"/>
                        </a:spcAft>
                      </a:pPr>
                      <a:r>
                        <a:rPr lang="en-GB" sz="1600" b="0" i="0" u="none" strike="noStrike" dirty="0">
                          <a:solidFill>
                            <a:srgbClr val="000000"/>
                          </a:solidFill>
                          <a:effectLst/>
                          <a:latin typeface="Arial Narrow" panose="020B0606020202030204" pitchFamily="34" charset="0"/>
                        </a:rPr>
                        <a:t>Who was in your team? </a:t>
                      </a:r>
                      <a:endParaRPr lang="en-GB" sz="1600" dirty="0">
                        <a:effectLst/>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30480" cap="flat" cmpd="sng" algn="ctr">
                      <a:solidFill>
                        <a:srgbClr val="FFFFFF"/>
                      </a:solidFill>
                      <a:prstDash val="solid"/>
                      <a:round/>
                      <a:headEnd type="none" w="med" len="med"/>
                      <a:tailEnd type="none" w="med" len="med"/>
                    </a:lnT>
                    <a:lnB w="10157" cap="flat" cmpd="sng" algn="ctr">
                      <a:solidFill>
                        <a:srgbClr val="FFFFFF"/>
                      </a:solidFill>
                      <a:prstDash val="solid"/>
                      <a:round/>
                      <a:headEnd type="none" w="med" len="med"/>
                      <a:tailEnd type="none" w="med" len="med"/>
                    </a:lnB>
                    <a:solidFill>
                      <a:srgbClr val="D7DDE2"/>
                    </a:solidFill>
                  </a:tcPr>
                </a:tc>
                <a:tc>
                  <a:txBody>
                    <a:bodyPr/>
                    <a:lstStyle/>
                    <a:p>
                      <a:pPr rtl="0">
                        <a:lnSpc>
                          <a:spcPct val="150000"/>
                        </a:lnSpc>
                      </a:pPr>
                      <a:r>
                        <a:rPr lang="en-GB" sz="1500" dirty="0">
                          <a:effectLst/>
                        </a:rPr>
                        <a:t> </a:t>
                      </a:r>
                      <a:r>
                        <a:rPr lang="en-GB" sz="1500" b="0" i="0" u="none" strike="noStrike" kern="1200" dirty="0">
                          <a:solidFill>
                            <a:schemeClr val="tx1"/>
                          </a:solidFill>
                          <a:effectLst/>
                          <a:latin typeface="+mn-lt"/>
                          <a:ea typeface="+mn-ea"/>
                          <a:cs typeface="+mn-cs"/>
                        </a:rPr>
                        <a:t>Walid Mustapha Arrab-Abdur Rahim Mizan</a:t>
                      </a:r>
                      <a:endParaRPr lang="en-GB" sz="1500" b="0" dirty="0">
                        <a:effectLst/>
                      </a:endParaRPr>
                    </a:p>
                    <a:p>
                      <a:pPr rtl="0">
                        <a:lnSpc>
                          <a:spcPct val="150000"/>
                        </a:lnSpc>
                      </a:pPr>
                      <a:r>
                        <a:rPr lang="en-GB" sz="1500" b="0" i="0" u="none" strike="noStrike" kern="1200" dirty="0">
                          <a:solidFill>
                            <a:schemeClr val="tx1"/>
                          </a:solidFill>
                          <a:effectLst/>
                          <a:latin typeface="+mn-lt"/>
                          <a:ea typeface="+mn-ea"/>
                          <a:cs typeface="+mn-cs"/>
                        </a:rPr>
                        <a:t>Adrian Ioan Ulesan-Adel Muqbel Yafai</a:t>
                      </a:r>
                      <a:endParaRPr lang="en-GB" sz="1500" b="0" dirty="0">
                        <a:effectLst/>
                      </a:endParaRPr>
                    </a:p>
                    <a:p>
                      <a:pPr rtl="0">
                        <a:lnSpc>
                          <a:spcPct val="150000"/>
                        </a:lnSpc>
                      </a:pPr>
                      <a:r>
                        <a:rPr lang="en-GB" sz="1500" b="0" i="0" u="none" strike="noStrike" kern="1200" dirty="0">
                          <a:solidFill>
                            <a:schemeClr val="tx1"/>
                          </a:solidFill>
                          <a:effectLst/>
                          <a:latin typeface="+mn-lt"/>
                          <a:ea typeface="+mn-ea"/>
                          <a:cs typeface="+mn-cs"/>
                        </a:rPr>
                        <a:t>Alexandru Netoi-Aryan Hussain</a:t>
                      </a:r>
                      <a:endParaRPr lang="en-GB" sz="1500" b="0" dirty="0">
                        <a:effectLst/>
                      </a:endParaRPr>
                    </a:p>
                    <a:p>
                      <a:pPr rtl="0">
                        <a:lnSpc>
                          <a:spcPct val="150000"/>
                        </a:lnSpc>
                      </a:pPr>
                      <a:r>
                        <a:rPr lang="en-GB" sz="1500" b="0" i="0" u="none" strike="noStrike" kern="1200" dirty="0">
                          <a:solidFill>
                            <a:schemeClr val="tx1"/>
                          </a:solidFill>
                          <a:effectLst/>
                          <a:latin typeface="+mn-lt"/>
                          <a:ea typeface="+mn-ea"/>
                          <a:cs typeface="+mn-cs"/>
                        </a:rPr>
                        <a:t>Cristina Neculai -Danut Valentin Marin</a:t>
                      </a:r>
                      <a:endParaRPr lang="en-GB" sz="1500" b="0" dirty="0">
                        <a:effectLst/>
                      </a:endParaRPr>
                    </a:p>
                    <a:p>
                      <a:pPr rtl="0">
                        <a:lnSpc>
                          <a:spcPct val="150000"/>
                        </a:lnSpc>
                      </a:pPr>
                      <a:r>
                        <a:rPr lang="en-GB" sz="1500" b="0" i="0" u="none" strike="noStrike" kern="1200" dirty="0">
                          <a:solidFill>
                            <a:schemeClr val="tx1"/>
                          </a:solidFill>
                          <a:effectLst/>
                          <a:latin typeface="+mn-lt"/>
                          <a:ea typeface="+mn-ea"/>
                          <a:cs typeface="+mn-cs"/>
                        </a:rPr>
                        <a:t>Gabriela Marin -Ioana Puscasu</a:t>
                      </a:r>
                      <a:endParaRPr lang="en-GB" sz="1500" b="0" dirty="0">
                        <a:effectLst/>
                      </a:endParaRPr>
                    </a:p>
                    <a:p>
                      <a:pPr rtl="0">
                        <a:lnSpc>
                          <a:spcPct val="150000"/>
                        </a:lnSpc>
                      </a:pPr>
                      <a:r>
                        <a:rPr lang="en-GB" sz="1500" b="0" i="0" u="none" strike="noStrike" kern="1200" dirty="0">
                          <a:solidFill>
                            <a:schemeClr val="tx1"/>
                          </a:solidFill>
                          <a:effectLst/>
                          <a:latin typeface="+mn-lt"/>
                          <a:ea typeface="+mn-ea"/>
                          <a:cs typeface="+mn-cs"/>
                        </a:rPr>
                        <a:t>Ionut Irimia-Joanna Dombek</a:t>
                      </a:r>
                      <a:endParaRPr lang="en-GB" sz="1500" b="0" dirty="0">
                        <a:effectLst/>
                      </a:endParaRPr>
                    </a:p>
                    <a:p>
                      <a:pPr rtl="0">
                        <a:lnSpc>
                          <a:spcPct val="150000"/>
                        </a:lnSpc>
                      </a:pPr>
                      <a:r>
                        <a:rPr lang="en-GB" sz="1500" b="0" i="0" u="none" strike="noStrike" kern="1200" dirty="0">
                          <a:solidFill>
                            <a:schemeClr val="tx1"/>
                          </a:solidFill>
                          <a:effectLst/>
                          <a:latin typeface="+mn-lt"/>
                          <a:ea typeface="+mn-ea"/>
                          <a:cs typeface="+mn-cs"/>
                        </a:rPr>
                        <a:t>Lokman Khan-Mahvish Hussain</a:t>
                      </a:r>
                      <a:endParaRPr lang="en-GB" sz="1500" b="0" dirty="0">
                        <a:effectLst/>
                      </a:endParaRPr>
                    </a:p>
                    <a:p>
                      <a:pPr rtl="0">
                        <a:lnSpc>
                          <a:spcPct val="150000"/>
                        </a:lnSpc>
                      </a:pPr>
                      <a:r>
                        <a:rPr lang="en-GB" sz="1500" b="0" i="0" u="none" strike="noStrike" kern="1200" dirty="0">
                          <a:solidFill>
                            <a:schemeClr val="tx1"/>
                          </a:solidFill>
                          <a:effectLst/>
                          <a:latin typeface="+mn-lt"/>
                          <a:ea typeface="+mn-ea"/>
                          <a:cs typeface="+mn-cs"/>
                        </a:rPr>
                        <a:t>Marcia Leonie Reid-Rahela Begum</a:t>
                      </a:r>
                      <a:endParaRPr lang="en-GB" sz="1500" b="0" dirty="0">
                        <a:effectLst/>
                      </a:endParaRPr>
                    </a:p>
                    <a:p>
                      <a:pPr rtl="0">
                        <a:lnSpc>
                          <a:spcPct val="150000"/>
                        </a:lnSpc>
                      </a:pPr>
                      <a:r>
                        <a:rPr lang="en-GB" sz="1500" b="0" i="0" u="none" strike="noStrike" kern="1200" dirty="0">
                          <a:solidFill>
                            <a:schemeClr val="tx1"/>
                          </a:solidFill>
                          <a:effectLst/>
                          <a:latin typeface="+mn-lt"/>
                          <a:ea typeface="+mn-ea"/>
                          <a:cs typeface="+mn-cs"/>
                        </a:rPr>
                        <a:t>Walid Mustapha Arrab</a:t>
                      </a:r>
                      <a:endParaRPr lang="en-GB" sz="1500" b="0" dirty="0">
                        <a:effectLst/>
                      </a:endParaRPr>
                    </a:p>
                    <a:p>
                      <a:br>
                        <a:rPr lang="en-GB" sz="1600" dirty="0"/>
                      </a:br>
                      <a:endParaRPr lang="en-GB" sz="1600" dirty="0">
                        <a:effectLst/>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30480" cap="flat" cmpd="sng" algn="ctr">
                      <a:solidFill>
                        <a:srgbClr val="FFFFFF"/>
                      </a:solidFill>
                      <a:prstDash val="solid"/>
                      <a:round/>
                      <a:headEnd type="none" w="med" len="med"/>
                      <a:tailEnd type="none" w="med" len="med"/>
                    </a:lnT>
                    <a:lnB w="10157" cap="flat" cmpd="sng" algn="ctr">
                      <a:solidFill>
                        <a:srgbClr val="FFFFFF"/>
                      </a:solidFill>
                      <a:prstDash val="solid"/>
                      <a:round/>
                      <a:headEnd type="none" w="med" len="med"/>
                      <a:tailEnd type="none" w="med" len="med"/>
                    </a:lnB>
                    <a:solidFill>
                      <a:srgbClr val="D7DDE2"/>
                    </a:solidFill>
                  </a:tcPr>
                </a:tc>
                <a:extLst>
                  <a:ext uri="{0D108BD9-81ED-4DB2-BD59-A6C34878D82A}">
                    <a16:rowId xmlns:a16="http://schemas.microsoft.com/office/drawing/2014/main" val="454799859"/>
                  </a:ext>
                </a:extLst>
              </a:tr>
              <a:tr h="476511">
                <a:tc>
                  <a:txBody>
                    <a:bodyPr/>
                    <a:lstStyle/>
                    <a:p>
                      <a:pPr rtl="0" fontAlgn="t">
                        <a:spcBef>
                          <a:spcPts val="0"/>
                        </a:spcBef>
                        <a:spcAft>
                          <a:spcPts val="0"/>
                        </a:spcAft>
                      </a:pPr>
                      <a:r>
                        <a:rPr lang="en-GB" sz="1600" b="0" i="0" u="none" strike="noStrike" dirty="0">
                          <a:solidFill>
                            <a:srgbClr val="000000"/>
                          </a:solidFill>
                          <a:effectLst/>
                          <a:latin typeface="Arial Narrow" panose="020B0606020202030204" pitchFamily="34" charset="0"/>
                        </a:rPr>
                        <a:t>What were the key strengths of your team? </a:t>
                      </a:r>
                      <a:endParaRPr lang="en-GB" sz="1600" dirty="0">
                        <a:effectLst/>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10157" cap="flat" cmpd="sng" algn="ctr">
                      <a:solidFill>
                        <a:srgbClr val="FFFFFF"/>
                      </a:solidFill>
                      <a:prstDash val="solid"/>
                      <a:round/>
                      <a:headEnd type="none" w="med" len="med"/>
                      <a:tailEnd type="none" w="med" len="med"/>
                    </a:lnT>
                    <a:lnB w="10157" cap="flat" cmpd="sng" algn="ctr">
                      <a:solidFill>
                        <a:srgbClr val="FFFFFF"/>
                      </a:solidFill>
                      <a:prstDash val="solid"/>
                      <a:round/>
                      <a:headEnd type="none" w="med" len="med"/>
                      <a:tailEnd type="none" w="med" len="med"/>
                    </a:lnB>
                    <a:solidFill>
                      <a:srgbClr val="ECEFF1"/>
                    </a:solidFill>
                  </a:tcPr>
                </a:tc>
                <a:tc>
                  <a:txBody>
                    <a:bodyPr/>
                    <a:lstStyle/>
                    <a:p>
                      <a:pPr rtl="0" fontAlgn="t">
                        <a:spcBef>
                          <a:spcPts val="0"/>
                        </a:spcBef>
                        <a:spcAft>
                          <a:spcPts val="0"/>
                        </a:spcAft>
                      </a:pPr>
                      <a:r>
                        <a:rPr lang="en-GB" sz="1600" b="0" i="0" u="none" strike="noStrike" dirty="0">
                          <a:solidFill>
                            <a:srgbClr val="000000"/>
                          </a:solidFill>
                          <a:effectLst/>
                          <a:latin typeface="Arial Narrow" panose="020B0606020202030204" pitchFamily="34" charset="0"/>
                        </a:rPr>
                        <a:t>Willingness to learn about the challenges and devise methods to  overcome them.</a:t>
                      </a:r>
                      <a:endParaRPr lang="en-GB" sz="1600" dirty="0">
                        <a:effectLst/>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10157" cap="flat" cmpd="sng" algn="ctr">
                      <a:solidFill>
                        <a:srgbClr val="FFFFFF"/>
                      </a:solidFill>
                      <a:prstDash val="solid"/>
                      <a:round/>
                      <a:headEnd type="none" w="med" len="med"/>
                      <a:tailEnd type="none" w="med" len="med"/>
                    </a:lnT>
                    <a:lnB w="10157" cap="flat" cmpd="sng" algn="ctr">
                      <a:solidFill>
                        <a:srgbClr val="FFFFFF"/>
                      </a:solidFill>
                      <a:prstDash val="solid"/>
                      <a:round/>
                      <a:headEnd type="none" w="med" len="med"/>
                      <a:tailEnd type="none" w="med" len="med"/>
                    </a:lnB>
                    <a:solidFill>
                      <a:srgbClr val="ECEFF1"/>
                    </a:solidFill>
                  </a:tcPr>
                </a:tc>
                <a:extLst>
                  <a:ext uri="{0D108BD9-81ED-4DB2-BD59-A6C34878D82A}">
                    <a16:rowId xmlns:a16="http://schemas.microsoft.com/office/drawing/2014/main" val="3932742898"/>
                  </a:ext>
                </a:extLst>
              </a:tr>
              <a:tr h="689688">
                <a:tc>
                  <a:txBody>
                    <a:bodyPr/>
                    <a:lstStyle/>
                    <a:p>
                      <a:pPr rtl="0" fontAlgn="t">
                        <a:spcBef>
                          <a:spcPts val="0"/>
                        </a:spcBef>
                        <a:spcAft>
                          <a:spcPts val="0"/>
                        </a:spcAft>
                      </a:pPr>
                      <a:r>
                        <a:rPr lang="en-GB" sz="1600" b="0" i="0" u="none" strike="noStrike" dirty="0">
                          <a:solidFill>
                            <a:srgbClr val="000000"/>
                          </a:solidFill>
                          <a:effectLst/>
                          <a:latin typeface="Arial Narrow" panose="020B0606020202030204" pitchFamily="34" charset="0"/>
                        </a:rPr>
                        <a:t>What were the challenges that you overcame as a team?</a:t>
                      </a:r>
                      <a:endParaRPr lang="en-GB" sz="1600" dirty="0">
                        <a:effectLst/>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10157" cap="flat" cmpd="sng" algn="ctr">
                      <a:solidFill>
                        <a:srgbClr val="FFFFFF"/>
                      </a:solidFill>
                      <a:prstDash val="solid"/>
                      <a:round/>
                      <a:headEnd type="none" w="med" len="med"/>
                      <a:tailEnd type="none" w="med" len="med"/>
                    </a:lnT>
                    <a:lnB w="10157" cap="flat" cmpd="sng" algn="ctr">
                      <a:solidFill>
                        <a:srgbClr val="FFFFFF"/>
                      </a:solidFill>
                      <a:prstDash val="solid"/>
                      <a:round/>
                      <a:headEnd type="none" w="med" len="med"/>
                      <a:tailEnd type="none" w="med" len="med"/>
                    </a:lnB>
                    <a:solidFill>
                      <a:srgbClr val="D7DDE2"/>
                    </a:solidFill>
                  </a:tcPr>
                </a:tc>
                <a:tc>
                  <a:txBody>
                    <a:bodyPr/>
                    <a:lstStyle/>
                    <a:p>
                      <a:pPr rtl="0" fontAlgn="t">
                        <a:spcBef>
                          <a:spcPts val="0"/>
                        </a:spcBef>
                        <a:spcAft>
                          <a:spcPts val="0"/>
                        </a:spcAft>
                      </a:pPr>
                      <a:r>
                        <a:rPr lang="en-GB" sz="1600" b="0" i="0" u="none" strike="noStrike" dirty="0">
                          <a:solidFill>
                            <a:srgbClr val="000000"/>
                          </a:solidFill>
                          <a:effectLst/>
                          <a:latin typeface="Arial Narrow" panose="020B0606020202030204" pitchFamily="34" charset="0"/>
                        </a:rPr>
                        <a:t>Poor time keeping by some members and the challenge of finding academic resources for our assignment. </a:t>
                      </a:r>
                      <a:endParaRPr lang="en-GB" sz="1600" dirty="0">
                        <a:effectLst/>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10157" cap="flat" cmpd="sng" algn="ctr">
                      <a:solidFill>
                        <a:srgbClr val="FFFFFF"/>
                      </a:solidFill>
                      <a:prstDash val="solid"/>
                      <a:round/>
                      <a:headEnd type="none" w="med" len="med"/>
                      <a:tailEnd type="none" w="med" len="med"/>
                    </a:lnT>
                    <a:lnB w="10157" cap="flat" cmpd="sng" algn="ctr">
                      <a:solidFill>
                        <a:srgbClr val="FFFFFF"/>
                      </a:solidFill>
                      <a:prstDash val="solid"/>
                      <a:round/>
                      <a:headEnd type="none" w="med" len="med"/>
                      <a:tailEnd type="none" w="med" len="med"/>
                    </a:lnB>
                    <a:solidFill>
                      <a:srgbClr val="D7DDE2"/>
                    </a:solidFill>
                  </a:tcPr>
                </a:tc>
                <a:extLst>
                  <a:ext uri="{0D108BD9-81ED-4DB2-BD59-A6C34878D82A}">
                    <a16:rowId xmlns:a16="http://schemas.microsoft.com/office/drawing/2014/main" val="3726853312"/>
                  </a:ext>
                </a:extLst>
              </a:tr>
              <a:tr h="639529">
                <a:tc>
                  <a:txBody>
                    <a:bodyPr/>
                    <a:lstStyle/>
                    <a:p>
                      <a:pPr rtl="0" fontAlgn="t">
                        <a:spcBef>
                          <a:spcPts val="0"/>
                        </a:spcBef>
                        <a:spcAft>
                          <a:spcPts val="0"/>
                        </a:spcAft>
                      </a:pPr>
                      <a:r>
                        <a:rPr lang="en-GB" sz="1600" b="0" i="0" u="none" strike="noStrike" dirty="0">
                          <a:solidFill>
                            <a:srgbClr val="000000"/>
                          </a:solidFill>
                          <a:effectLst/>
                          <a:latin typeface="Arial Narrow"/>
                        </a:rPr>
                        <a:t>What would you do differently if you worked as a team again</a:t>
                      </a:r>
                      <a:endParaRPr lang="en-GB" sz="1600" dirty="0">
                        <a:effectLst/>
                        <a:latin typeface="Arial Narrow"/>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10157" cap="flat" cmpd="sng" algn="ctr">
                      <a:solidFill>
                        <a:srgbClr val="FFFFFF"/>
                      </a:solidFill>
                      <a:prstDash val="solid"/>
                      <a:round/>
                      <a:headEnd type="none" w="med" len="med"/>
                      <a:tailEnd type="none" w="med" len="med"/>
                    </a:lnT>
                    <a:lnB w="10157" cap="flat" cmpd="sng" algn="ctr">
                      <a:solidFill>
                        <a:srgbClr val="FFFFFF"/>
                      </a:solidFill>
                      <a:prstDash val="solid"/>
                      <a:round/>
                      <a:headEnd type="none" w="med" len="med"/>
                      <a:tailEnd type="none" w="med" len="med"/>
                    </a:lnB>
                    <a:solidFill>
                      <a:srgbClr val="ECEFF1"/>
                    </a:solidFill>
                  </a:tcPr>
                </a:tc>
                <a:tc>
                  <a:txBody>
                    <a:bodyPr/>
                    <a:lstStyle/>
                    <a:p>
                      <a:pPr rtl="0" fontAlgn="t">
                        <a:spcBef>
                          <a:spcPts val="0"/>
                        </a:spcBef>
                        <a:spcAft>
                          <a:spcPts val="0"/>
                        </a:spcAft>
                      </a:pPr>
                      <a:r>
                        <a:rPr lang="en-GB" sz="1600" b="0" i="0" u="none" strike="noStrike" dirty="0">
                          <a:solidFill>
                            <a:srgbClr val="000000"/>
                          </a:solidFill>
                          <a:effectLst/>
                          <a:latin typeface="Arial Narrow" panose="020B0606020202030204" pitchFamily="34" charset="0"/>
                        </a:rPr>
                        <a:t>I would try to learn from my teammates more</a:t>
                      </a:r>
                      <a:endParaRPr lang="en-GB" sz="1600" dirty="0">
                        <a:effectLst/>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10157" cap="flat" cmpd="sng" algn="ctr">
                      <a:solidFill>
                        <a:srgbClr val="FFFFFF"/>
                      </a:solidFill>
                      <a:prstDash val="solid"/>
                      <a:round/>
                      <a:headEnd type="none" w="med" len="med"/>
                      <a:tailEnd type="none" w="med" len="med"/>
                    </a:lnT>
                    <a:lnB w="10157" cap="flat" cmpd="sng" algn="ctr">
                      <a:solidFill>
                        <a:srgbClr val="FFFFFF"/>
                      </a:solidFill>
                      <a:prstDash val="solid"/>
                      <a:round/>
                      <a:headEnd type="none" w="med" len="med"/>
                      <a:tailEnd type="none" w="med" len="med"/>
                    </a:lnB>
                    <a:solidFill>
                      <a:srgbClr val="ECEFF1"/>
                    </a:solidFill>
                  </a:tcPr>
                </a:tc>
                <a:extLst>
                  <a:ext uri="{0D108BD9-81ED-4DB2-BD59-A6C34878D82A}">
                    <a16:rowId xmlns:a16="http://schemas.microsoft.com/office/drawing/2014/main" val="867853188"/>
                  </a:ext>
                </a:extLst>
              </a:tr>
              <a:tr h="326035">
                <a:tc>
                  <a:txBody>
                    <a:bodyPr/>
                    <a:lstStyle/>
                    <a:p>
                      <a:pPr rtl="0" fontAlgn="t">
                        <a:spcBef>
                          <a:spcPts val="0"/>
                        </a:spcBef>
                        <a:spcAft>
                          <a:spcPts val="0"/>
                        </a:spcAft>
                      </a:pPr>
                      <a:r>
                        <a:rPr lang="en-GB" sz="1600" b="0" i="0" u="none" strike="noStrike" dirty="0">
                          <a:solidFill>
                            <a:srgbClr val="000000"/>
                          </a:solidFill>
                          <a:effectLst/>
                          <a:latin typeface="Arial Narrow" panose="020B0606020202030204" pitchFamily="34" charset="0"/>
                        </a:rPr>
                        <a:t>How would you rate your team working? Out of 10? </a:t>
                      </a:r>
                      <a:endParaRPr lang="en-GB" sz="1600" dirty="0">
                        <a:effectLst/>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10157" cap="flat" cmpd="sng" algn="ctr">
                      <a:solidFill>
                        <a:srgbClr val="FFFFFF"/>
                      </a:solidFill>
                      <a:prstDash val="solid"/>
                      <a:round/>
                      <a:headEnd type="none" w="med" len="med"/>
                      <a:tailEnd type="none" w="med" len="med"/>
                    </a:lnT>
                    <a:lnB w="10157" cap="flat" cmpd="sng" algn="ctr">
                      <a:solidFill>
                        <a:srgbClr val="FFFFFF"/>
                      </a:solidFill>
                      <a:prstDash val="solid"/>
                      <a:round/>
                      <a:headEnd type="none" w="med" len="med"/>
                      <a:tailEnd type="none" w="med" len="med"/>
                    </a:lnB>
                    <a:solidFill>
                      <a:srgbClr val="D7DDE2"/>
                    </a:solidFill>
                  </a:tcPr>
                </a:tc>
                <a:tc>
                  <a:txBody>
                    <a:bodyPr/>
                    <a:lstStyle/>
                    <a:p>
                      <a:pPr rtl="0" fontAlgn="t">
                        <a:spcBef>
                          <a:spcPts val="0"/>
                        </a:spcBef>
                        <a:spcAft>
                          <a:spcPts val="0"/>
                        </a:spcAft>
                      </a:pPr>
                      <a:r>
                        <a:rPr lang="en-GB" sz="1600" b="0" i="0" u="none" strike="noStrike" dirty="0">
                          <a:solidFill>
                            <a:srgbClr val="000000"/>
                          </a:solidFill>
                          <a:effectLst/>
                          <a:latin typeface="Arial Narrow" panose="020B0606020202030204" pitchFamily="34" charset="0"/>
                        </a:rPr>
                        <a:t>I would rate my teamworking at 7 out of 10</a:t>
                      </a:r>
                      <a:endParaRPr lang="en-GB" sz="1600" dirty="0">
                        <a:effectLst/>
                      </a:endParaRPr>
                    </a:p>
                  </a:txBody>
                  <a:tcPr marL="60608" marR="60608" marT="33672" marB="33672">
                    <a:lnL w="10157" cap="flat" cmpd="sng" algn="ctr">
                      <a:solidFill>
                        <a:srgbClr val="FFFFFF"/>
                      </a:solidFill>
                      <a:prstDash val="solid"/>
                      <a:round/>
                      <a:headEnd type="none" w="med" len="med"/>
                      <a:tailEnd type="none" w="med" len="med"/>
                    </a:lnL>
                    <a:lnR w="10157" cap="flat" cmpd="sng" algn="ctr">
                      <a:solidFill>
                        <a:srgbClr val="FFFFFF"/>
                      </a:solidFill>
                      <a:prstDash val="solid"/>
                      <a:round/>
                      <a:headEnd type="none" w="med" len="med"/>
                      <a:tailEnd type="none" w="med" len="med"/>
                    </a:lnR>
                    <a:lnT w="10157" cap="flat" cmpd="sng" algn="ctr">
                      <a:solidFill>
                        <a:srgbClr val="FFFFFF"/>
                      </a:solidFill>
                      <a:prstDash val="solid"/>
                      <a:round/>
                      <a:headEnd type="none" w="med" len="med"/>
                      <a:tailEnd type="none" w="med" len="med"/>
                    </a:lnT>
                    <a:lnB w="10157" cap="flat" cmpd="sng" algn="ctr">
                      <a:solidFill>
                        <a:srgbClr val="FFFFFF"/>
                      </a:solidFill>
                      <a:prstDash val="solid"/>
                      <a:round/>
                      <a:headEnd type="none" w="med" len="med"/>
                      <a:tailEnd type="none" w="med" len="med"/>
                    </a:lnB>
                    <a:solidFill>
                      <a:srgbClr val="D7DDE2"/>
                    </a:solidFill>
                  </a:tcPr>
                </a:tc>
                <a:extLst>
                  <a:ext uri="{0D108BD9-81ED-4DB2-BD59-A6C34878D82A}">
                    <a16:rowId xmlns:a16="http://schemas.microsoft.com/office/drawing/2014/main" val="2409380462"/>
                  </a:ext>
                </a:extLst>
              </a:tr>
            </a:tbl>
          </a:graphicData>
        </a:graphic>
      </p:graphicFrame>
      <p:sp>
        <p:nvSpPr>
          <p:cNvPr id="6" name="Rectangle 1">
            <a:extLst>
              <a:ext uri="{FF2B5EF4-FFF2-40B4-BE49-F238E27FC236}">
                <a16:creationId xmlns:a16="http://schemas.microsoft.com/office/drawing/2014/main" id="{5C72B2A4-4168-4D6A-B78A-6E54EE19F95F}"/>
              </a:ext>
            </a:extLst>
          </p:cNvPr>
          <p:cNvSpPr>
            <a:spLocks noChangeArrowheads="1"/>
          </p:cNvSpPr>
          <p:nvPr/>
        </p:nvSpPr>
        <p:spPr bwMode="auto">
          <a:xfrm>
            <a:off x="1" y="58580"/>
            <a:ext cx="246286"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1920" tIns="60960" rIns="121920" bIns="60960" numCol="1" anchor="ctr" anchorCtr="0" compatLnSpc="1">
            <a:prstTxWarp prst="textNoShape">
              <a:avLst/>
            </a:prstTxWarp>
            <a:spAutoFit/>
          </a:bodyPr>
          <a:lstStyle/>
          <a:p>
            <a:pPr defTabSz="1219170"/>
            <a:endParaRPr lang="en-GB" sz="2400" dirty="0">
              <a:solidFill>
                <a:prstClr val="black"/>
              </a:solidFill>
              <a:latin typeface="Arial" panose="020B0604020202020204"/>
            </a:endParaRPr>
          </a:p>
        </p:txBody>
      </p:sp>
      <p:sp>
        <p:nvSpPr>
          <p:cNvPr id="8" name="Rectangle 2">
            <a:extLst>
              <a:ext uri="{FF2B5EF4-FFF2-40B4-BE49-F238E27FC236}">
                <a16:creationId xmlns:a16="http://schemas.microsoft.com/office/drawing/2014/main" id="{45E34ABE-F05A-4282-8C3F-72F6DA9660ED}"/>
              </a:ext>
            </a:extLst>
          </p:cNvPr>
          <p:cNvSpPr>
            <a:spLocks noChangeArrowheads="1"/>
          </p:cNvSpPr>
          <p:nvPr/>
        </p:nvSpPr>
        <p:spPr bwMode="auto">
          <a:xfrm>
            <a:off x="904875" y="77630"/>
            <a:ext cx="10277476"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defTabSz="1219170"/>
            <a:endParaRPr lang="en-GB" sz="2400" dirty="0">
              <a:solidFill>
                <a:prstClr val="black"/>
              </a:solidFill>
              <a:latin typeface="Arial" panose="020B0604020202020204"/>
            </a:endParaRPr>
          </a:p>
        </p:txBody>
      </p:sp>
      <p:sp>
        <p:nvSpPr>
          <p:cNvPr id="14" name="Rectangle 3">
            <a:extLst>
              <a:ext uri="{FF2B5EF4-FFF2-40B4-BE49-F238E27FC236}">
                <a16:creationId xmlns:a16="http://schemas.microsoft.com/office/drawing/2014/main" id="{4809014C-5655-4D6D-8CEA-2F9C4A602033}"/>
              </a:ext>
            </a:extLst>
          </p:cNvPr>
          <p:cNvSpPr>
            <a:spLocks noChangeArrowheads="1"/>
          </p:cNvSpPr>
          <p:nvPr/>
        </p:nvSpPr>
        <p:spPr bwMode="auto">
          <a:xfrm>
            <a:off x="3350576" y="711499"/>
            <a:ext cx="421723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21920" tIns="60960" rIns="121920" bIns="60960" numCol="1" anchor="ctr" anchorCtr="0" compatLnSpc="1">
            <a:prstTxWarp prst="textNoShape">
              <a:avLst/>
            </a:prstTxWarp>
            <a:spAutoFit/>
          </a:bodyPr>
          <a:lstStyle/>
          <a:p>
            <a:pPr defTabSz="1219170"/>
            <a:endParaRPr lang="en-GB" sz="2400" dirty="0">
              <a:solidFill>
                <a:prstClr val="black"/>
              </a:solidFill>
              <a:latin typeface="Arial" panose="020B0604020202020204"/>
            </a:endParaRPr>
          </a:p>
        </p:txBody>
      </p:sp>
    </p:spTree>
    <p:extLst>
      <p:ext uri="{BB962C8B-B14F-4D97-AF65-F5344CB8AC3E}">
        <p14:creationId xmlns:p14="http://schemas.microsoft.com/office/powerpoint/2010/main" val="2764128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DB45E-98D1-4C45-97AF-789355E63547}"/>
              </a:ext>
            </a:extLst>
          </p:cNvPr>
          <p:cNvSpPr>
            <a:spLocks noGrp="1"/>
          </p:cNvSpPr>
          <p:nvPr>
            <p:ph type="ctrTitle"/>
          </p:nvPr>
        </p:nvSpPr>
        <p:spPr>
          <a:xfrm>
            <a:off x="7712364" y="676354"/>
            <a:ext cx="4262133" cy="1897613"/>
          </a:xfrm>
        </p:spPr>
        <p:txBody>
          <a:bodyPr>
            <a:noAutofit/>
          </a:bodyPr>
          <a:lstStyle/>
          <a:p>
            <a:r>
              <a:rPr lang="en-GB" sz="3200" dirty="0"/>
              <a:t>         </a:t>
            </a:r>
            <a:br>
              <a:rPr lang="en-GB" sz="3200" dirty="0"/>
            </a:br>
            <a:br>
              <a:rPr lang="en-GB" sz="3200" dirty="0"/>
            </a:br>
            <a:br>
              <a:rPr lang="en-GB" sz="3200" dirty="0"/>
            </a:br>
            <a:br>
              <a:rPr lang="en-GB" sz="3200" dirty="0"/>
            </a:br>
            <a:br>
              <a:rPr lang="en-GB" sz="3200" dirty="0"/>
            </a:br>
            <a:br>
              <a:rPr lang="en-GB" sz="3200" dirty="0"/>
            </a:br>
            <a:br>
              <a:rPr lang="en-GB" sz="3200" dirty="0"/>
            </a:br>
            <a:br>
              <a:rPr lang="en-GB" sz="3200" dirty="0"/>
            </a:br>
            <a:br>
              <a:rPr lang="en-GB" sz="3200" dirty="0"/>
            </a:br>
            <a:br>
              <a:rPr lang="en-GB" sz="3200" dirty="0"/>
            </a:br>
            <a:br>
              <a:rPr lang="en-GB" sz="3200" dirty="0"/>
            </a:br>
            <a:br>
              <a:rPr lang="en-GB" sz="3200" dirty="0"/>
            </a:br>
            <a:br>
              <a:rPr lang="en-GB" sz="3200" dirty="0"/>
            </a:br>
            <a:br>
              <a:rPr lang="en-GB" sz="3200" dirty="0"/>
            </a:br>
            <a:br>
              <a:rPr lang="en-GB" sz="3200" dirty="0"/>
            </a:br>
            <a:r>
              <a:rPr lang="en-GB" sz="3200" dirty="0"/>
              <a:t>Charmaine Anderson 2026055</a:t>
            </a:r>
            <a:br>
              <a:rPr lang="en-GB" sz="3200" dirty="0"/>
            </a:br>
            <a:r>
              <a:rPr lang="en-GB" sz="3200" dirty="0"/>
              <a:t>Daminabo Pokubo</a:t>
            </a:r>
            <a:br>
              <a:rPr lang="en-GB" sz="3200" dirty="0"/>
            </a:br>
            <a:r>
              <a:rPr lang="en-GB" sz="3200" dirty="0"/>
              <a:t>effective teamworking and communication</a:t>
            </a:r>
            <a:br>
              <a:rPr lang="en-GB" sz="3200" dirty="0"/>
            </a:br>
            <a:r>
              <a:rPr lang="en-GB" sz="2800" dirty="0"/>
              <a:t>BMSW 4002_BIRM</a:t>
            </a:r>
            <a:br>
              <a:rPr lang="en-GB" sz="2800" dirty="0"/>
            </a:br>
            <a:endParaRPr lang="en-GB" sz="3200" dirty="0"/>
          </a:p>
        </p:txBody>
      </p:sp>
      <p:sp>
        <p:nvSpPr>
          <p:cNvPr id="3" name="Subtitle 2">
            <a:extLst>
              <a:ext uri="{FF2B5EF4-FFF2-40B4-BE49-F238E27FC236}">
                <a16:creationId xmlns:a16="http://schemas.microsoft.com/office/drawing/2014/main" id="{4FBF2606-1687-485C-B637-79725221C1DF}"/>
              </a:ext>
            </a:extLst>
          </p:cNvPr>
          <p:cNvSpPr>
            <a:spLocks noGrp="1"/>
          </p:cNvSpPr>
          <p:nvPr>
            <p:ph type="subTitle" idx="1"/>
          </p:nvPr>
        </p:nvSpPr>
        <p:spPr>
          <a:xfrm>
            <a:off x="7509164" y="415636"/>
            <a:ext cx="4544292" cy="3435928"/>
          </a:xfrm>
        </p:spPr>
        <p:txBody>
          <a:bodyPr/>
          <a:lstStyle/>
          <a:p>
            <a:r>
              <a:rPr lang="en-GB" dirty="0"/>
              <a:t>    </a:t>
            </a:r>
          </a:p>
        </p:txBody>
      </p:sp>
    </p:spTree>
    <p:extLst>
      <p:ext uri="{BB962C8B-B14F-4D97-AF65-F5344CB8AC3E}">
        <p14:creationId xmlns:p14="http://schemas.microsoft.com/office/powerpoint/2010/main" val="2741132262"/>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1710</Words>
  <Application>Microsoft Office PowerPoint</Application>
  <PresentationFormat>Widescreen</PresentationFormat>
  <Paragraphs>106</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 Narrow</vt:lpstr>
      <vt:lpstr>Calibri</vt:lpstr>
      <vt:lpstr>Times New Roman</vt:lpstr>
      <vt:lpstr>1_Office Theme</vt:lpstr>
      <vt:lpstr>TEAMWORKING PRESEN TATION </vt:lpstr>
      <vt:lpstr>  ORGANIZATION OVERVIEW  </vt:lpstr>
      <vt:lpstr>     TESCO’S USE OF THE THEORIES RELATING TO MODELS OF COMMUNICATION  </vt:lpstr>
      <vt:lpstr> Interactional model of communication – interactive communication involves the passing of messages from the sender to receiver and feedbacks from the receiver back to the sender (Marshall and Weinstein, 1984). Tesco utilizes this model when communicating with its stakeholders such as suppliers and creditors. The organization sends the messages using the suitable channels of communication and receives the feedback for purposes of completing the communication process. For example, when communicating to its suppliers, the organization involves in interactional communication by sending messages regarding the supplies needed and receiving feedback on the availability and delivery of the supplies requested.   </vt:lpstr>
      <vt:lpstr>                             TESCO’S  USE OF THE THEORIES RELATING TO MODELS OF COMMUNICATION</vt:lpstr>
      <vt:lpstr>   CHANNELS OF COMMUNICATION AT TESCO  </vt:lpstr>
      <vt:lpstr>CHANNELS OF COMMUNICATION THAT CAN IMPROVE COMMUNICATION </vt:lpstr>
      <vt:lpstr>BARRIERS TO EFFECTIVE COMMUNICATION WITH EXTERNAL STAKEHOLDERS </vt:lpstr>
      <vt:lpstr>      BARRIERS TO EFFECTIVE COMMUNICATION WITH EXTERNAL STAKEHOLDERS   </vt:lpstr>
      <vt:lpstr>   IMPACT OF EFFECTIVE COMMUNICATION ON THE ORGANIZATION'S BUSINESS PROCESS.  </vt:lpstr>
      <vt:lpstr>       </vt:lpstr>
      <vt:lpstr>References </vt:lpstr>
      <vt:lpstr>      </vt:lpstr>
      <vt:lpstr>                        Charmaine Anderson 2026055 Daminabo Pokubo effective teamworking and communication BMSW 4002_BIRM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TEAMWORKING PRESEN TATION </dc:title>
  <dc:creator>Charmaine Marie Anderson (2026055)</dc:creator>
  <cp:lastModifiedBy>Charmaine Marie Anderson (2026055)</cp:lastModifiedBy>
  <cp:revision>1</cp:revision>
  <dcterms:created xsi:type="dcterms:W3CDTF">2021-12-04T19:59:47Z</dcterms:created>
  <dcterms:modified xsi:type="dcterms:W3CDTF">2021-12-05T00:48:43Z</dcterms:modified>
</cp:coreProperties>
</file>