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7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6" d="100"/>
          <a:sy n="66" d="100"/>
        </p:scale>
        <p:origin x="90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10C0EB-D14B-4A30-921C-8F12F9D519AE}" type="datetimeFigureOut">
              <a:rPr lang="en-IN" smtClean="0"/>
              <a:t>22-09-2026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FBD7F-644D-4B92-A97F-4364F9CF7EB0}" type="slidenum">
              <a:rPr lang="en-IN" smtClean="0"/>
              <a:t>‹#›</a:t>
            </a:fld>
            <a:endParaRPr lang="en-IN"/>
          </a:p>
        </p:txBody>
      </p:sp>
    </p:spTree>
    <p:extLst>
      <p:ext uri="{BB962C8B-B14F-4D97-AF65-F5344CB8AC3E}">
        <p14:creationId xmlns:p14="http://schemas.microsoft.com/office/powerpoint/2010/main" val="3498191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EBFBD7F-644D-4B92-A97F-4364F9CF7EB0}" type="slidenum">
              <a:rPr lang="en-IN" smtClean="0"/>
              <a:t>6</a:t>
            </a:fld>
            <a:endParaRPr lang="en-IN"/>
          </a:p>
        </p:txBody>
      </p:sp>
    </p:spTree>
    <p:extLst>
      <p:ext uri="{BB962C8B-B14F-4D97-AF65-F5344CB8AC3E}">
        <p14:creationId xmlns:p14="http://schemas.microsoft.com/office/powerpoint/2010/main" val="3720936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550518-3628-A847-B2FC-EFC259EEE27A}" type="slidenum">
              <a:rPr lang="en-US" smtClean="0"/>
              <a:t>8</a:t>
            </a:fld>
            <a:endParaRPr lang="en-US"/>
          </a:p>
        </p:txBody>
      </p:sp>
    </p:spTree>
    <p:extLst>
      <p:ext uri="{BB962C8B-B14F-4D97-AF65-F5344CB8AC3E}">
        <p14:creationId xmlns:p14="http://schemas.microsoft.com/office/powerpoint/2010/main" val="483976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2B77F-CDF3-2B27-9819-C7C27A29C8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453571D-3FCB-ED3F-72CB-C2A109F191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79ABD0A-EE08-266D-D4E1-3EB3FCC75044}"/>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5" name="Footer Placeholder 4">
            <a:extLst>
              <a:ext uri="{FF2B5EF4-FFF2-40B4-BE49-F238E27FC236}">
                <a16:creationId xmlns:a16="http://schemas.microsoft.com/office/drawing/2014/main" id="{A4535A1E-07A1-AC15-F249-3BD790FF7D6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B3FBEBB-FF05-5181-CF34-557F1235879B}"/>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777874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F3F7E-65DF-6AD7-233B-7BA42A28EDC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F0DAF8B-C2DE-B1BA-1C34-E96F905088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3789BEA-AF61-0C68-E283-526B96ECDEEE}"/>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5" name="Footer Placeholder 4">
            <a:extLst>
              <a:ext uri="{FF2B5EF4-FFF2-40B4-BE49-F238E27FC236}">
                <a16:creationId xmlns:a16="http://schemas.microsoft.com/office/drawing/2014/main" id="{EED98A97-244A-856E-4766-2D9102123D9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0DC9D6C-067F-491C-3BB0-EDF17A0DC571}"/>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1833081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FC0C-B194-4360-36A8-6A37B15183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8337DDE-104A-524C-ED64-A1EE71513C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3F6801-B03B-8ED2-D5AB-DFDB9056B0E1}"/>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5" name="Footer Placeholder 4">
            <a:extLst>
              <a:ext uri="{FF2B5EF4-FFF2-40B4-BE49-F238E27FC236}">
                <a16:creationId xmlns:a16="http://schemas.microsoft.com/office/drawing/2014/main" id="{DD6EDAEC-D3BB-3575-E5EA-5C8D77A08A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A35DBCC-7812-2A1A-99CA-BEB02351C9DF}"/>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3861764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6801F-FA91-43AD-19FF-670070FAFDE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3F39D1F-472B-C3FB-68F2-AD0091FB75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348157C-4077-4C66-B5CD-C36BBA84EA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95CC5048-18BF-000D-F6B7-EE0FCF8A6EC2}"/>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6" name="Footer Placeholder 5">
            <a:extLst>
              <a:ext uri="{FF2B5EF4-FFF2-40B4-BE49-F238E27FC236}">
                <a16:creationId xmlns:a16="http://schemas.microsoft.com/office/drawing/2014/main" id="{56EB69D9-FAF0-66F2-059C-438895B54DA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A4CA416-83BC-DA61-8162-39912F602333}"/>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1607421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5EE6-6CCF-FD7C-6369-032EA05EB9B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70F8263-8F1F-934A-3DDE-EA247CFA94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98BF10-6FCC-7768-385B-6D152B1DE8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744A7C8-A84B-7988-1E29-0E4F5EE426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83AED2-0824-152D-EF38-993727B5FA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187AC56-D8D2-EFDB-C242-E9BD0BAC6F2C}"/>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8" name="Footer Placeholder 7">
            <a:extLst>
              <a:ext uri="{FF2B5EF4-FFF2-40B4-BE49-F238E27FC236}">
                <a16:creationId xmlns:a16="http://schemas.microsoft.com/office/drawing/2014/main" id="{4840C391-305F-A5CF-7A3E-C64269DB3BDA}"/>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139C793-E5BE-3941-2900-6D77337197BE}"/>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3733579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89795-F2F7-EF2D-668A-058A0D12E21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A71C20FA-6B4E-69E8-EE45-AD9C4FFB0F50}"/>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4" name="Footer Placeholder 3">
            <a:extLst>
              <a:ext uri="{FF2B5EF4-FFF2-40B4-BE49-F238E27FC236}">
                <a16:creationId xmlns:a16="http://schemas.microsoft.com/office/drawing/2014/main" id="{CD488281-A5E8-600B-257A-1E4DA2F84A6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83A8367-75F9-6323-5F66-A7764DB87488}"/>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725514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019E90-B727-55AB-0653-ED1050238635}"/>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3" name="Footer Placeholder 2">
            <a:extLst>
              <a:ext uri="{FF2B5EF4-FFF2-40B4-BE49-F238E27FC236}">
                <a16:creationId xmlns:a16="http://schemas.microsoft.com/office/drawing/2014/main" id="{A4ED7352-312B-D727-1FE1-07BFF235780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8F751A8-3361-888C-BE24-84DBBDC60630}"/>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3969177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12C79-D62D-9488-283D-98934CCF45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DB9F80B-039A-6839-1D54-F110ED1EAC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DDA014E-6745-6848-1D43-A21C1D5781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B0076E-11D0-F909-AAF4-16A0F04D96BC}"/>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6" name="Footer Placeholder 5">
            <a:extLst>
              <a:ext uri="{FF2B5EF4-FFF2-40B4-BE49-F238E27FC236}">
                <a16:creationId xmlns:a16="http://schemas.microsoft.com/office/drawing/2014/main" id="{BEC07382-724C-0C3E-4E38-C6A58A19014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72C62F8-647D-CD10-C744-3E59623B011D}"/>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4273462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698D5-A09B-D918-2DFA-CDF74D4367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90EAAC7F-8AC4-6DD0-906D-92FEF967AB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27FA1C7-8541-C3E3-81FA-28EC426875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0822FD-DC07-151B-EBE1-40431B438DE3}"/>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6" name="Footer Placeholder 5">
            <a:extLst>
              <a:ext uri="{FF2B5EF4-FFF2-40B4-BE49-F238E27FC236}">
                <a16:creationId xmlns:a16="http://schemas.microsoft.com/office/drawing/2014/main" id="{6976C359-53F5-70FB-29D5-D165A1F27F0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9AB085B-2D04-BBDA-9F45-42CD300EBBEA}"/>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348564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3CEC7-8357-4088-3328-18AC7F75365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BC6F7B8-3399-F7CC-3460-359913FD87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F432A22-A3E2-22B5-897A-8FBBE8BDBD5A}"/>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5" name="Footer Placeholder 4">
            <a:extLst>
              <a:ext uri="{FF2B5EF4-FFF2-40B4-BE49-F238E27FC236}">
                <a16:creationId xmlns:a16="http://schemas.microsoft.com/office/drawing/2014/main" id="{6732486E-1E7A-DFB2-C2D1-E0E50479A67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8FB02F5-9B1B-122A-68A3-1274A12AE2F6}"/>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321903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F93791-0701-B949-B863-C464EFCFCC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503C0A4-59C1-1CD2-4E11-4FD7FACCCC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DFA5423-9F3D-4034-ACCE-438BE2C37065}"/>
              </a:ext>
            </a:extLst>
          </p:cNvPr>
          <p:cNvSpPr>
            <a:spLocks noGrp="1"/>
          </p:cNvSpPr>
          <p:nvPr>
            <p:ph type="dt" sz="half" idx="10"/>
          </p:nvPr>
        </p:nvSpPr>
        <p:spPr/>
        <p:txBody>
          <a:bodyPr/>
          <a:lstStyle/>
          <a:p>
            <a:fld id="{4B66C7BE-F4D1-45E4-8541-D31404A6572A}" type="datetimeFigureOut">
              <a:rPr lang="en-IN" smtClean="0"/>
              <a:t>22-09-2026</a:t>
            </a:fld>
            <a:endParaRPr lang="en-IN"/>
          </a:p>
        </p:txBody>
      </p:sp>
      <p:sp>
        <p:nvSpPr>
          <p:cNvPr id="5" name="Footer Placeholder 4">
            <a:extLst>
              <a:ext uri="{FF2B5EF4-FFF2-40B4-BE49-F238E27FC236}">
                <a16:creationId xmlns:a16="http://schemas.microsoft.com/office/drawing/2014/main" id="{4411A529-69AC-AB61-87D8-EA5C92AAB5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1ED3227-4906-F0E0-61D0-F073A714B6EA}"/>
              </a:ext>
            </a:extLst>
          </p:cNvPr>
          <p:cNvSpPr>
            <a:spLocks noGrp="1"/>
          </p:cNvSpPr>
          <p:nvPr>
            <p:ph type="sldNum" sz="quarter" idx="12"/>
          </p:nvPr>
        </p:nvSpPr>
        <p:spPr/>
        <p:txBody>
          <a:bodyPr/>
          <a:lstStyle/>
          <a:p>
            <a:fld id="{D7DC5DC4-5E35-41EA-AF20-613AD76119D5}" type="slidenum">
              <a:rPr lang="en-IN" smtClean="0"/>
              <a:t>‹#›</a:t>
            </a:fld>
            <a:endParaRPr lang="en-IN"/>
          </a:p>
        </p:txBody>
      </p:sp>
    </p:spTree>
    <p:extLst>
      <p:ext uri="{BB962C8B-B14F-4D97-AF65-F5344CB8AC3E}">
        <p14:creationId xmlns:p14="http://schemas.microsoft.com/office/powerpoint/2010/main" val="3783923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0FCF6A-EBA0-800B-BB0C-EC8D430411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C72A7C5-98B3-83F6-75D5-5D16B9DECC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2F4EED5-7632-3870-73D4-F507230FF0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66C7BE-F4D1-45E4-8541-D31404A6572A}" type="datetimeFigureOut">
              <a:rPr lang="en-IN" smtClean="0"/>
              <a:t>22-09-2026</a:t>
            </a:fld>
            <a:endParaRPr lang="en-IN"/>
          </a:p>
        </p:txBody>
      </p:sp>
      <p:sp>
        <p:nvSpPr>
          <p:cNvPr id="5" name="Footer Placeholder 4">
            <a:extLst>
              <a:ext uri="{FF2B5EF4-FFF2-40B4-BE49-F238E27FC236}">
                <a16:creationId xmlns:a16="http://schemas.microsoft.com/office/drawing/2014/main" id="{34680ECF-036C-499F-3769-DF081A7B1E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68AF7FB1-D4D2-6062-3CD4-E1BA64E3D4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DC5DC4-5E35-41EA-AF20-613AD76119D5}" type="slidenum">
              <a:rPr lang="en-IN" smtClean="0"/>
              <a:t>‹#›</a:t>
            </a:fld>
            <a:endParaRPr lang="en-IN"/>
          </a:p>
        </p:txBody>
      </p:sp>
    </p:spTree>
    <p:extLst>
      <p:ext uri="{BB962C8B-B14F-4D97-AF65-F5344CB8AC3E}">
        <p14:creationId xmlns:p14="http://schemas.microsoft.com/office/powerpoint/2010/main" val="1562317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cid:image001.png@01D0EA4A.2BD679A0"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33339" y="1714500"/>
            <a:ext cx="6583680" cy="1463040"/>
          </a:xfrm>
          <a:prstGeom prst="rect">
            <a:avLst/>
          </a:prstGeom>
          <a:noFill/>
        </p:spPr>
        <p:txBody>
          <a:bodyPr wrap="square">
            <a:spAutoFit/>
          </a:bodyPr>
          <a:lstStyle/>
          <a:p>
            <a:pPr algn="l"/>
            <a:r>
              <a:rPr sz="2800" b="1" dirty="0">
                <a:solidFill>
                  <a:srgbClr val="1C2D37"/>
                </a:solidFill>
                <a:latin typeface="Aptos"/>
              </a:rPr>
              <a:t>The Feasibility of Using Cockle Shell Powder and Reclaimed Brick Powder as a Partial Replacement for Cement in Concrete</a:t>
            </a:r>
          </a:p>
        </p:txBody>
      </p:sp>
      <p:sp>
        <p:nvSpPr>
          <p:cNvPr id="4" name="TextBox 3"/>
          <p:cNvSpPr txBox="1"/>
          <p:nvPr/>
        </p:nvSpPr>
        <p:spPr>
          <a:xfrm>
            <a:off x="833339" y="3636011"/>
            <a:ext cx="5212080" cy="822960"/>
          </a:xfrm>
          <a:prstGeom prst="rect">
            <a:avLst/>
          </a:prstGeom>
          <a:noFill/>
        </p:spPr>
        <p:txBody>
          <a:bodyPr wrap="square">
            <a:spAutoFit/>
          </a:bodyPr>
          <a:lstStyle/>
          <a:p>
            <a:pPr algn="l"/>
            <a:r>
              <a:rPr sz="1900" b="0" dirty="0">
                <a:solidFill>
                  <a:srgbClr val="3A6956"/>
                </a:solidFill>
                <a:latin typeface="Aptos"/>
              </a:rPr>
              <a:t>MSc Sustainable Construction — Viva Voce</a:t>
            </a:r>
          </a:p>
        </p:txBody>
      </p:sp>
      <p:sp>
        <p:nvSpPr>
          <p:cNvPr id="5" name="TextBox 4"/>
          <p:cNvSpPr txBox="1"/>
          <p:nvPr/>
        </p:nvSpPr>
        <p:spPr>
          <a:xfrm>
            <a:off x="890308" y="4458971"/>
            <a:ext cx="5303520" cy="1169551"/>
          </a:xfrm>
          <a:prstGeom prst="rect">
            <a:avLst/>
          </a:prstGeom>
          <a:noFill/>
        </p:spPr>
        <p:txBody>
          <a:bodyPr wrap="square">
            <a:spAutoFit/>
          </a:bodyPr>
          <a:lstStyle/>
          <a:p>
            <a:pPr algn="l"/>
            <a:r>
              <a:rPr sz="1600" b="0" dirty="0">
                <a:solidFill>
                  <a:srgbClr val="5C6970"/>
                </a:solidFill>
                <a:latin typeface="Aptos"/>
              </a:rPr>
              <a:t>Nikhil Rai</a:t>
            </a:r>
            <a:endParaRPr lang="en-US" sz="1600" b="0" dirty="0">
              <a:solidFill>
                <a:srgbClr val="5C6970"/>
              </a:solidFill>
              <a:latin typeface="Aptos"/>
            </a:endParaRPr>
          </a:p>
          <a:p>
            <a:pPr algn="l"/>
            <a:r>
              <a:rPr lang="en-IN" sz="1600" dirty="0">
                <a:solidFill>
                  <a:srgbClr val="5C6970"/>
                </a:solidFill>
                <a:latin typeface="Aptos"/>
              </a:rPr>
              <a:t>Student No- 2511003</a:t>
            </a:r>
            <a:br>
              <a:rPr dirty="0"/>
            </a:br>
            <a:br>
              <a:rPr dirty="0"/>
            </a:br>
            <a:r>
              <a:rPr dirty="0"/>
              <a:t>Supervisor: </a:t>
            </a:r>
            <a:r>
              <a:rPr lang="en-US" dirty="0"/>
              <a:t>Dr. </a:t>
            </a:r>
            <a:r>
              <a:rPr dirty="0"/>
              <a:t>Shaker Bitar | September 2026</a:t>
            </a:r>
          </a:p>
        </p:txBody>
      </p:sp>
      <p:pic>
        <p:nvPicPr>
          <p:cNvPr id="9" name="Picture 8">
            <a:extLst>
              <a:ext uri="{FF2B5EF4-FFF2-40B4-BE49-F238E27FC236}">
                <a16:creationId xmlns:a16="http://schemas.microsoft.com/office/drawing/2014/main" id="{83356C10-A034-0086-2FC2-188C6B079D8E}"/>
              </a:ext>
            </a:extLst>
          </p:cNvPr>
          <p:cNvPicPr>
            <a:picLocks noChangeAspect="1"/>
          </p:cNvPicPr>
          <p:nvPr/>
        </p:nvPicPr>
        <p:blipFill>
          <a:blip r:embed="rId2"/>
          <a:srcRect l="57848" t="22342"/>
          <a:stretch>
            <a:fillRect/>
          </a:stretch>
        </p:blipFill>
        <p:spPr>
          <a:xfrm>
            <a:off x="8343899" y="3062514"/>
            <a:ext cx="3165930" cy="2698206"/>
          </a:xfrm>
          <a:prstGeom prst="rect">
            <a:avLst/>
          </a:prstGeom>
        </p:spPr>
      </p:pic>
      <p:pic>
        <p:nvPicPr>
          <p:cNvPr id="11" name="Picture 10" descr="crop_image6_jpeg_6.6_1.55.png">
            <a:extLst>
              <a:ext uri="{FF2B5EF4-FFF2-40B4-BE49-F238E27FC236}">
                <a16:creationId xmlns:a16="http://schemas.microsoft.com/office/drawing/2014/main" id="{6CD48AAF-667C-1C56-CC81-D6C9806E19FB}"/>
              </a:ext>
            </a:extLst>
          </p:cNvPr>
          <p:cNvPicPr>
            <a:picLocks noChangeAspect="1"/>
          </p:cNvPicPr>
          <p:nvPr/>
        </p:nvPicPr>
        <p:blipFill>
          <a:blip r:embed="rId3"/>
          <a:stretch>
            <a:fillRect/>
          </a:stretch>
        </p:blipFill>
        <p:spPr>
          <a:xfrm>
            <a:off x="7441034" y="594358"/>
            <a:ext cx="2237740" cy="2331721"/>
          </a:xfrm>
          <a:prstGeom prst="rect">
            <a:avLst/>
          </a:prstGeom>
        </p:spPr>
      </p:pic>
      <p:pic>
        <p:nvPicPr>
          <p:cNvPr id="13" name="Picture 12" descr="crop_image10_jpg_9.35_1.55.png">
            <a:extLst>
              <a:ext uri="{FF2B5EF4-FFF2-40B4-BE49-F238E27FC236}">
                <a16:creationId xmlns:a16="http://schemas.microsoft.com/office/drawing/2014/main" id="{A0E427B8-87E4-3F55-C2B9-CE41522A7526}"/>
              </a:ext>
            </a:extLst>
          </p:cNvPr>
          <p:cNvPicPr>
            <a:picLocks noChangeAspect="1"/>
          </p:cNvPicPr>
          <p:nvPr/>
        </p:nvPicPr>
        <p:blipFill>
          <a:blip r:embed="rId4"/>
          <a:stretch>
            <a:fillRect/>
          </a:stretch>
        </p:blipFill>
        <p:spPr>
          <a:xfrm>
            <a:off x="9702790" y="594358"/>
            <a:ext cx="2329952" cy="2331721"/>
          </a:xfrm>
          <a:prstGeom prst="rect">
            <a:avLst/>
          </a:prstGeom>
        </p:spPr>
      </p:pic>
      <p:pic>
        <p:nvPicPr>
          <p:cNvPr id="6" name="Picture 5" descr="Discover University of Wales Trinity Saint David">
            <a:extLst>
              <a:ext uri="{FF2B5EF4-FFF2-40B4-BE49-F238E27FC236}">
                <a16:creationId xmlns:a16="http://schemas.microsoft.com/office/drawing/2014/main" id="{A0D1F871-1604-F319-80B4-AB0E6A9E9C12}"/>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833339" y="22224"/>
            <a:ext cx="3917628" cy="16922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Why this research?</a:t>
            </a:r>
          </a:p>
        </p:txBody>
      </p:sp>
      <p:sp>
        <p:nvSpPr>
          <p:cNvPr id="4" name="TextBox 3"/>
          <p:cNvSpPr txBox="1"/>
          <p:nvPr/>
        </p:nvSpPr>
        <p:spPr>
          <a:xfrm>
            <a:off x="621792" y="932688"/>
            <a:ext cx="10789920" cy="347472"/>
          </a:xfrm>
          <a:prstGeom prst="rect">
            <a:avLst/>
          </a:prstGeom>
          <a:noFill/>
        </p:spPr>
        <p:txBody>
          <a:bodyPr wrap="square">
            <a:spAutoFit/>
          </a:bodyPr>
          <a:lstStyle/>
          <a:p>
            <a:pPr algn="l"/>
            <a:r>
              <a:rPr sz="1300" b="0">
                <a:solidFill>
                  <a:srgbClr val="5C6970"/>
                </a:solidFill>
                <a:latin typeface="Aptos"/>
              </a:rPr>
              <a:t>Rationale, innovation and location</a:t>
            </a:r>
          </a:p>
        </p:txBody>
      </p:sp>
      <p:pic>
        <p:nvPicPr>
          <p:cNvPr id="5" name="Picture 4" descr="crop_image1_png_0.75_1.55.png"/>
          <p:cNvPicPr>
            <a:picLocks noChangeAspect="1"/>
          </p:cNvPicPr>
          <p:nvPr/>
        </p:nvPicPr>
        <p:blipFill>
          <a:blip r:embed="rId2"/>
          <a:stretch>
            <a:fillRect/>
          </a:stretch>
        </p:blipFill>
        <p:spPr>
          <a:xfrm>
            <a:off x="685800" y="1417320"/>
            <a:ext cx="5029200" cy="2743200"/>
          </a:xfrm>
          <a:prstGeom prst="rect">
            <a:avLst/>
          </a:prstGeom>
        </p:spPr>
      </p:pic>
      <p:pic>
        <p:nvPicPr>
          <p:cNvPr id="6" name="Picture 5" descr="crop_image6_jpeg_6.6_1.55.png"/>
          <p:cNvPicPr>
            <a:picLocks noChangeAspect="1"/>
          </p:cNvPicPr>
          <p:nvPr/>
        </p:nvPicPr>
        <p:blipFill>
          <a:blip r:embed="rId3"/>
          <a:stretch>
            <a:fillRect/>
          </a:stretch>
        </p:blipFill>
        <p:spPr>
          <a:xfrm>
            <a:off x="6035040" y="1417320"/>
            <a:ext cx="2331720" cy="2743200"/>
          </a:xfrm>
          <a:prstGeom prst="rect">
            <a:avLst/>
          </a:prstGeom>
        </p:spPr>
      </p:pic>
      <p:pic>
        <p:nvPicPr>
          <p:cNvPr id="7" name="Picture 6" descr="crop_image10_jpg_9.35_1.55.png"/>
          <p:cNvPicPr>
            <a:picLocks noChangeAspect="1"/>
          </p:cNvPicPr>
          <p:nvPr/>
        </p:nvPicPr>
        <p:blipFill>
          <a:blip r:embed="rId4"/>
          <a:stretch>
            <a:fillRect/>
          </a:stretch>
        </p:blipFill>
        <p:spPr>
          <a:xfrm>
            <a:off x="8549640" y="1417320"/>
            <a:ext cx="2331720" cy="2743200"/>
          </a:xfrm>
          <a:prstGeom prst="rect">
            <a:avLst/>
          </a:prstGeom>
        </p:spPr>
      </p:pic>
      <p:sp>
        <p:nvSpPr>
          <p:cNvPr id="8" name="TextBox 7"/>
          <p:cNvSpPr txBox="1"/>
          <p:nvPr/>
        </p:nvSpPr>
        <p:spPr>
          <a:xfrm>
            <a:off x="896112" y="4297680"/>
            <a:ext cx="10515600" cy="1737360"/>
          </a:xfrm>
          <a:prstGeom prst="rect">
            <a:avLst/>
          </a:prstGeom>
          <a:noFill/>
        </p:spPr>
        <p:txBody>
          <a:bodyPr wrap="square">
            <a:spAutoFit/>
          </a:bodyPr>
          <a:lstStyle/>
          <a:p>
            <a:pPr>
              <a:spcAft>
                <a:spcPts val="1200"/>
              </a:spcAft>
              <a:defRPr sz="1700">
                <a:solidFill>
                  <a:srgbClr val="1C2D37"/>
                </a:solidFill>
                <a:latin typeface="Aptos"/>
              </a:defRPr>
            </a:pPr>
            <a:r>
              <a:rPr dirty="0"/>
              <a:t>•  Cement has a high carbon footprint, so reducing clinker is important.</a:t>
            </a:r>
          </a:p>
          <a:p>
            <a:pPr>
              <a:spcAft>
                <a:spcPts val="1200"/>
              </a:spcAft>
              <a:defRPr sz="1700">
                <a:solidFill>
                  <a:srgbClr val="1C2D37"/>
                </a:solidFill>
                <a:latin typeface="Aptos"/>
              </a:defRPr>
            </a:pPr>
            <a:r>
              <a:rPr dirty="0"/>
              <a:t>•  Cockle shell and reclaimed brick are waste streams with potential value in concrete.</a:t>
            </a:r>
          </a:p>
          <a:p>
            <a:pPr>
              <a:spcAft>
                <a:spcPts val="1200"/>
              </a:spcAft>
              <a:defRPr sz="1700">
                <a:solidFill>
                  <a:srgbClr val="1C2D37"/>
                </a:solidFill>
                <a:latin typeface="Aptos"/>
              </a:defRPr>
            </a:pPr>
            <a:r>
              <a:rPr dirty="0"/>
              <a:t>•  The study uses locally available cockle-shell waste from </a:t>
            </a:r>
            <a:r>
              <a:rPr dirty="0" err="1"/>
              <a:t>Penclawdd</a:t>
            </a:r>
            <a:r>
              <a:rPr dirty="0"/>
              <a:t> and reclaimed demolition brick.</a:t>
            </a:r>
          </a:p>
          <a:p>
            <a:pPr>
              <a:spcAft>
                <a:spcPts val="1200"/>
              </a:spcAft>
              <a:defRPr sz="1700">
                <a:solidFill>
                  <a:srgbClr val="1C2D37"/>
                </a:solidFill>
                <a:latin typeface="Aptos"/>
              </a:defRPr>
            </a:pPr>
            <a:r>
              <a:rPr dirty="0"/>
              <a:t>•  Research gap: the two powders had not been tested together as cement replacements.</a:t>
            </a:r>
          </a:p>
        </p:txBody>
      </p:sp>
      <p:sp>
        <p:nvSpPr>
          <p:cNvPr id="9" name="TextBox 8"/>
          <p:cNvSpPr txBox="1"/>
          <p:nvPr/>
        </p:nvSpPr>
        <p:spPr>
          <a:xfrm>
            <a:off x="320040" y="6656832"/>
            <a:ext cx="11551920" cy="196977"/>
          </a:xfrm>
          <a:prstGeom prst="rect">
            <a:avLst/>
          </a:prstGeom>
          <a:noFill/>
        </p:spPr>
        <p:txBody>
          <a:bodyPr wrap="square">
            <a:spAutoFit/>
          </a:bodyPr>
          <a:lstStyle/>
          <a:p>
            <a:pPr algn="l"/>
            <a:r>
              <a:rPr sz="680" dirty="0">
                <a:solidFill>
                  <a:srgbClr val="5F5F5F"/>
                </a:solidFill>
                <a:latin typeface="Aptos"/>
              </a:rPr>
              <a:t>Sources: Mohamad, Muthusamy and Ruslan (2022); Hasan et al. (2024);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dirty="0">
                <a:solidFill>
                  <a:srgbClr val="1C2D37"/>
                </a:solidFill>
                <a:latin typeface="Aptos"/>
              </a:rPr>
              <a:t>Aim, research question and objectives</a:t>
            </a:r>
          </a:p>
        </p:txBody>
      </p:sp>
      <p:sp>
        <p:nvSpPr>
          <p:cNvPr id="4" name="TextBox 3"/>
          <p:cNvSpPr txBox="1"/>
          <p:nvPr/>
        </p:nvSpPr>
        <p:spPr>
          <a:xfrm>
            <a:off x="777240" y="1325880"/>
            <a:ext cx="5212080" cy="685800"/>
          </a:xfrm>
          <a:prstGeom prst="rect">
            <a:avLst/>
          </a:prstGeom>
          <a:noFill/>
        </p:spPr>
        <p:txBody>
          <a:bodyPr wrap="square">
            <a:spAutoFit/>
          </a:bodyPr>
          <a:lstStyle/>
          <a:p>
            <a:pPr algn="l"/>
            <a:r>
              <a:rPr sz="2000" b="1">
                <a:solidFill>
                  <a:srgbClr val="3A6956"/>
                </a:solidFill>
                <a:latin typeface="Aptos"/>
              </a:rPr>
              <a:t>Aim</a:t>
            </a:r>
          </a:p>
        </p:txBody>
      </p:sp>
      <p:sp>
        <p:nvSpPr>
          <p:cNvPr id="5" name="TextBox 4"/>
          <p:cNvSpPr txBox="1"/>
          <p:nvPr/>
        </p:nvSpPr>
        <p:spPr>
          <a:xfrm>
            <a:off x="777240" y="1874519"/>
            <a:ext cx="5212080" cy="1143000"/>
          </a:xfrm>
          <a:prstGeom prst="rect">
            <a:avLst/>
          </a:prstGeom>
          <a:noFill/>
        </p:spPr>
        <p:txBody>
          <a:bodyPr wrap="square">
            <a:spAutoFit/>
          </a:bodyPr>
          <a:lstStyle/>
          <a:p>
            <a:pPr algn="l"/>
            <a:r>
              <a:rPr sz="2200" b="0" dirty="0">
                <a:solidFill>
                  <a:srgbClr val="1C2D37"/>
                </a:solidFill>
                <a:latin typeface="Aptos"/>
              </a:rPr>
              <a:t>Assess the feasibility of using CSP and RBP, separately or blended, as partial cement replacements.</a:t>
            </a:r>
          </a:p>
        </p:txBody>
      </p:sp>
      <p:sp>
        <p:nvSpPr>
          <p:cNvPr id="6" name="TextBox 5"/>
          <p:cNvSpPr txBox="1"/>
          <p:nvPr/>
        </p:nvSpPr>
        <p:spPr>
          <a:xfrm>
            <a:off x="6309360" y="1325880"/>
            <a:ext cx="5029200" cy="685800"/>
          </a:xfrm>
          <a:prstGeom prst="rect">
            <a:avLst/>
          </a:prstGeom>
          <a:noFill/>
        </p:spPr>
        <p:txBody>
          <a:bodyPr wrap="square">
            <a:spAutoFit/>
          </a:bodyPr>
          <a:lstStyle/>
          <a:p>
            <a:pPr algn="l"/>
            <a:r>
              <a:rPr sz="2000" b="1">
                <a:solidFill>
                  <a:srgbClr val="3A6956"/>
                </a:solidFill>
                <a:latin typeface="Aptos"/>
              </a:rPr>
              <a:t>Research question</a:t>
            </a:r>
          </a:p>
        </p:txBody>
      </p:sp>
      <p:sp>
        <p:nvSpPr>
          <p:cNvPr id="7" name="TextBox 6"/>
          <p:cNvSpPr txBox="1"/>
          <p:nvPr/>
        </p:nvSpPr>
        <p:spPr>
          <a:xfrm>
            <a:off x="6309360" y="1874519"/>
            <a:ext cx="5029200" cy="1417320"/>
          </a:xfrm>
          <a:prstGeom prst="rect">
            <a:avLst/>
          </a:prstGeom>
          <a:noFill/>
        </p:spPr>
        <p:txBody>
          <a:bodyPr wrap="square">
            <a:spAutoFit/>
          </a:bodyPr>
          <a:lstStyle/>
          <a:p>
            <a:pPr algn="l"/>
            <a:r>
              <a:rPr sz="2200" b="0" dirty="0">
                <a:solidFill>
                  <a:srgbClr val="1C2D37"/>
                </a:solidFill>
                <a:latin typeface="Aptos"/>
              </a:rPr>
              <a:t>Can limited CSP and RBP replacement keep workability and compressive strength close to a control mix?</a:t>
            </a:r>
          </a:p>
        </p:txBody>
      </p:sp>
      <p:sp>
        <p:nvSpPr>
          <p:cNvPr id="8" name="TextBox 7"/>
          <p:cNvSpPr txBox="1"/>
          <p:nvPr/>
        </p:nvSpPr>
        <p:spPr>
          <a:xfrm>
            <a:off x="822960" y="3657600"/>
            <a:ext cx="10515600" cy="2194560"/>
          </a:xfrm>
          <a:prstGeom prst="rect">
            <a:avLst/>
          </a:prstGeom>
          <a:noFill/>
        </p:spPr>
        <p:txBody>
          <a:bodyPr wrap="square">
            <a:spAutoFit/>
          </a:bodyPr>
          <a:lstStyle/>
          <a:p>
            <a:pPr>
              <a:spcAft>
                <a:spcPts val="1200"/>
              </a:spcAft>
              <a:defRPr sz="1800">
                <a:solidFill>
                  <a:srgbClr val="1C2D37"/>
                </a:solidFill>
                <a:latin typeface="Aptos"/>
              </a:defRPr>
            </a:pPr>
            <a:r>
              <a:rPr dirty="0"/>
              <a:t>•  Prepare and describe CSP and RBP.</a:t>
            </a:r>
          </a:p>
          <a:p>
            <a:pPr>
              <a:spcAft>
                <a:spcPts val="1200"/>
              </a:spcAft>
              <a:defRPr sz="1800">
                <a:solidFill>
                  <a:srgbClr val="1C2D37"/>
                </a:solidFill>
                <a:latin typeface="Aptos"/>
              </a:defRPr>
            </a:pPr>
            <a:r>
              <a:rPr dirty="0"/>
              <a:t>•  Cast control, single-powder and blended mixes.</a:t>
            </a:r>
          </a:p>
          <a:p>
            <a:pPr>
              <a:spcAft>
                <a:spcPts val="1200"/>
              </a:spcAft>
              <a:defRPr sz="1800">
                <a:solidFill>
                  <a:srgbClr val="1C2D37"/>
                </a:solidFill>
                <a:latin typeface="Aptos"/>
              </a:defRPr>
            </a:pPr>
            <a:r>
              <a:rPr dirty="0"/>
              <a:t>•  Measure fresh-concrete workability.</a:t>
            </a:r>
          </a:p>
          <a:p>
            <a:pPr>
              <a:spcAft>
                <a:spcPts val="1200"/>
              </a:spcAft>
              <a:defRPr sz="1800">
                <a:solidFill>
                  <a:srgbClr val="1C2D37"/>
                </a:solidFill>
                <a:latin typeface="Aptos"/>
              </a:defRPr>
            </a:pPr>
            <a:r>
              <a:rPr dirty="0"/>
              <a:t>•  Measure compressive strength at 7 and 14 days.</a:t>
            </a:r>
          </a:p>
          <a:p>
            <a:pPr>
              <a:spcAft>
                <a:spcPts val="1200"/>
              </a:spcAft>
              <a:defRPr sz="1800">
                <a:solidFill>
                  <a:srgbClr val="1C2D37"/>
                </a:solidFill>
                <a:latin typeface="Aptos"/>
              </a:defRPr>
            </a:pPr>
            <a:r>
              <a:rPr dirty="0"/>
              <a:t>•  Compare all replacement mixes with the control.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dirty="0">
                <a:solidFill>
                  <a:srgbClr val="1C2D37"/>
                </a:solidFill>
                <a:latin typeface="Aptos"/>
              </a:rPr>
              <a:t>Literature review</a:t>
            </a:r>
          </a:p>
        </p:txBody>
      </p:sp>
      <p:pic>
        <p:nvPicPr>
          <p:cNvPr id="4" name="Picture 3" descr="crop_image9_jpg_0.75_1.45.png"/>
          <p:cNvPicPr>
            <a:picLocks noChangeAspect="1"/>
          </p:cNvPicPr>
          <p:nvPr/>
        </p:nvPicPr>
        <p:blipFill>
          <a:blip r:embed="rId2"/>
          <a:stretch>
            <a:fillRect/>
          </a:stretch>
        </p:blipFill>
        <p:spPr>
          <a:xfrm>
            <a:off x="685800" y="1325880"/>
            <a:ext cx="2834640" cy="2423160"/>
          </a:xfrm>
          <a:prstGeom prst="rect">
            <a:avLst/>
          </a:prstGeom>
        </p:spPr>
      </p:pic>
      <p:pic>
        <p:nvPicPr>
          <p:cNvPr id="5" name="Picture 4" descr="crop_image11_jpg_4.05_1.45.png"/>
          <p:cNvPicPr>
            <a:picLocks noChangeAspect="1"/>
          </p:cNvPicPr>
          <p:nvPr/>
        </p:nvPicPr>
        <p:blipFill>
          <a:blip r:embed="rId3"/>
          <a:stretch>
            <a:fillRect/>
          </a:stretch>
        </p:blipFill>
        <p:spPr>
          <a:xfrm>
            <a:off x="3703320" y="1325880"/>
            <a:ext cx="2834640" cy="2423160"/>
          </a:xfrm>
          <a:prstGeom prst="rect">
            <a:avLst/>
          </a:prstGeom>
        </p:spPr>
      </p:pic>
      <p:sp>
        <p:nvSpPr>
          <p:cNvPr id="6" name="TextBox 5"/>
          <p:cNvSpPr txBox="1"/>
          <p:nvPr/>
        </p:nvSpPr>
        <p:spPr>
          <a:xfrm>
            <a:off x="6903720" y="1325880"/>
            <a:ext cx="4297680" cy="411480"/>
          </a:xfrm>
          <a:prstGeom prst="rect">
            <a:avLst/>
          </a:prstGeom>
          <a:noFill/>
        </p:spPr>
        <p:txBody>
          <a:bodyPr wrap="square">
            <a:spAutoFit/>
          </a:bodyPr>
          <a:lstStyle/>
          <a:p>
            <a:pPr algn="l"/>
            <a:r>
              <a:rPr sz="2200" b="1">
                <a:solidFill>
                  <a:srgbClr val="3A6956"/>
                </a:solidFill>
                <a:latin typeface="Aptos"/>
              </a:rPr>
              <a:t>Why combine them?</a:t>
            </a:r>
          </a:p>
        </p:txBody>
      </p:sp>
      <p:sp>
        <p:nvSpPr>
          <p:cNvPr id="7" name="TextBox 6"/>
          <p:cNvSpPr txBox="1"/>
          <p:nvPr/>
        </p:nvSpPr>
        <p:spPr>
          <a:xfrm>
            <a:off x="6903720" y="1874519"/>
            <a:ext cx="4343400" cy="2560320"/>
          </a:xfrm>
          <a:prstGeom prst="rect">
            <a:avLst/>
          </a:prstGeom>
          <a:noFill/>
        </p:spPr>
        <p:txBody>
          <a:bodyPr wrap="square">
            <a:spAutoFit/>
          </a:bodyPr>
          <a:lstStyle/>
          <a:p>
            <a:pPr>
              <a:spcAft>
                <a:spcPts val="1200"/>
              </a:spcAft>
              <a:defRPr sz="1800">
                <a:solidFill>
                  <a:srgbClr val="1C2D37"/>
                </a:solidFill>
                <a:latin typeface="Aptos"/>
              </a:defRPr>
            </a:pPr>
            <a:r>
              <a:rPr dirty="0"/>
              <a:t>•  CSP: mainly a calcium-carbonate filler; low replacement levels are generally preferred.</a:t>
            </a:r>
          </a:p>
          <a:p>
            <a:pPr>
              <a:spcAft>
                <a:spcPts val="1200"/>
              </a:spcAft>
              <a:defRPr sz="1800">
                <a:solidFill>
                  <a:srgbClr val="1C2D37"/>
                </a:solidFill>
                <a:latin typeface="Aptos"/>
              </a:defRPr>
            </a:pPr>
            <a:r>
              <a:rPr dirty="0"/>
              <a:t>•  RBP: pozzolanic ceramic powder; commonly performs better at somewhat higher replacement levels.</a:t>
            </a:r>
          </a:p>
          <a:p>
            <a:pPr>
              <a:spcAft>
                <a:spcPts val="1200"/>
              </a:spcAft>
              <a:defRPr sz="1800">
                <a:solidFill>
                  <a:srgbClr val="1C2D37"/>
                </a:solidFill>
                <a:latin typeface="Aptos"/>
              </a:defRPr>
            </a:pPr>
            <a:r>
              <a:rPr dirty="0"/>
              <a:t>•  The mechanisms may be complementary, but the combined optimum cannot be assumed from separate studies.</a:t>
            </a:r>
          </a:p>
        </p:txBody>
      </p:sp>
      <p:sp>
        <p:nvSpPr>
          <p:cNvPr id="8" name="TextBox 7"/>
          <p:cNvSpPr txBox="1"/>
          <p:nvPr/>
        </p:nvSpPr>
        <p:spPr>
          <a:xfrm>
            <a:off x="777240" y="5532120"/>
            <a:ext cx="10607040" cy="1143000"/>
          </a:xfrm>
          <a:prstGeom prst="rect">
            <a:avLst/>
          </a:prstGeom>
          <a:noFill/>
        </p:spPr>
        <p:txBody>
          <a:bodyPr wrap="square">
            <a:spAutoFit/>
          </a:bodyPr>
          <a:lstStyle/>
          <a:p>
            <a:pPr algn="l"/>
            <a:r>
              <a:rPr sz="2200" b="1" dirty="0">
                <a:solidFill>
                  <a:srgbClr val="1C2D37"/>
                </a:solidFill>
                <a:latin typeface="Aptos"/>
              </a:rPr>
              <a:t>Working hypothesis: 4% CSP combined with 5–10% RBP could retain performance close to the control.</a:t>
            </a:r>
          </a:p>
        </p:txBody>
      </p:sp>
      <p:sp>
        <p:nvSpPr>
          <p:cNvPr id="9" name="TextBox 8"/>
          <p:cNvSpPr txBox="1"/>
          <p:nvPr/>
        </p:nvSpPr>
        <p:spPr>
          <a:xfrm>
            <a:off x="320040" y="6656832"/>
            <a:ext cx="11551920" cy="196977"/>
          </a:xfrm>
          <a:prstGeom prst="rect">
            <a:avLst/>
          </a:prstGeom>
          <a:noFill/>
        </p:spPr>
        <p:txBody>
          <a:bodyPr wrap="square">
            <a:spAutoFit/>
          </a:bodyPr>
          <a:lstStyle/>
          <a:p>
            <a:pPr algn="l"/>
            <a:r>
              <a:rPr sz="680" dirty="0">
                <a:solidFill>
                  <a:srgbClr val="5F5F5F"/>
                </a:solidFill>
                <a:latin typeface="Aptos"/>
              </a:rPr>
              <a:t>Sources: Wan Mohammad et al. (2017); Wang et al. (2018); Yang, Liu and Ma (2020); Wu et al. (2022); Othman et al. (2024); Małek et al. (2025);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none" lIns="0" tIns="0" rIns="0" bIns="0">
            <a:spAutoFit/>
          </a:bodyPr>
          <a:lstStyle/>
          <a:p>
            <a:r>
              <a:rPr sz="2700" b="1">
                <a:solidFill>
                  <a:srgbClr val="1C2D37"/>
                </a:solidFill>
                <a:latin typeface="Aptos"/>
              </a:rPr>
              <a:t>Literature review — evidence map</a:t>
            </a:r>
          </a:p>
        </p:txBody>
      </p:sp>
      <p:graphicFrame>
        <p:nvGraphicFramePr>
          <p:cNvPr id="5" name="Table 4"/>
          <p:cNvGraphicFramePr>
            <a:graphicFrameLocks noGrp="1"/>
          </p:cNvGraphicFramePr>
          <p:nvPr>
            <p:extLst>
              <p:ext uri="{D42A27DB-BD31-4B8C-83A1-F6EECF244321}">
                <p14:modId xmlns:p14="http://schemas.microsoft.com/office/powerpoint/2010/main" val="814662499"/>
              </p:ext>
            </p:extLst>
          </p:nvPr>
        </p:nvGraphicFramePr>
        <p:xfrm>
          <a:off x="594360" y="1280160"/>
          <a:ext cx="11018519" cy="4343400"/>
        </p:xfrm>
        <a:graphic>
          <a:graphicData uri="http://schemas.openxmlformats.org/drawingml/2006/table">
            <a:tbl>
              <a:tblPr firstRow="1" bandRow="1">
                <a:tableStyleId>{5C22544A-7EE6-4342-B048-85BDC9FD1C3A}</a:tableStyleId>
              </a:tblPr>
              <a:tblGrid>
                <a:gridCol w="1874519">
                  <a:extLst>
                    <a:ext uri="{9D8B030D-6E8A-4147-A177-3AD203B41FA5}">
                      <a16:colId xmlns:a16="http://schemas.microsoft.com/office/drawing/2014/main" val="20000"/>
                    </a:ext>
                  </a:extLst>
                </a:gridCol>
                <a:gridCol w="3154680">
                  <a:extLst>
                    <a:ext uri="{9D8B030D-6E8A-4147-A177-3AD203B41FA5}">
                      <a16:colId xmlns:a16="http://schemas.microsoft.com/office/drawing/2014/main" val="20001"/>
                    </a:ext>
                  </a:extLst>
                </a:gridCol>
                <a:gridCol w="2423160">
                  <a:extLst>
                    <a:ext uri="{9D8B030D-6E8A-4147-A177-3AD203B41FA5}">
                      <a16:colId xmlns:a16="http://schemas.microsoft.com/office/drawing/2014/main" val="20002"/>
                    </a:ext>
                  </a:extLst>
                </a:gridCol>
                <a:gridCol w="3566160">
                  <a:extLst>
                    <a:ext uri="{9D8B030D-6E8A-4147-A177-3AD203B41FA5}">
                      <a16:colId xmlns:a16="http://schemas.microsoft.com/office/drawing/2014/main" val="20003"/>
                    </a:ext>
                  </a:extLst>
                </a:gridCol>
              </a:tblGrid>
              <a:tr h="502920">
                <a:tc>
                  <a:txBody>
                    <a:bodyPr/>
                    <a:lstStyle/>
                    <a:p>
                      <a:pPr algn="l"/>
                      <a:r>
                        <a:rPr sz="1250" b="1">
                          <a:solidFill>
                            <a:srgbClr val="FFFFFF"/>
                          </a:solidFill>
                          <a:latin typeface="Aptos"/>
                        </a:rPr>
                        <a:t>Literature focus</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3A6956"/>
                    </a:solidFill>
                  </a:tcPr>
                </a:tc>
                <a:tc>
                  <a:txBody>
                    <a:bodyPr/>
                    <a:lstStyle/>
                    <a:p>
                      <a:pPr algn="l"/>
                      <a:r>
                        <a:rPr sz="1250" b="1">
                          <a:solidFill>
                            <a:srgbClr val="FFFFFF"/>
                          </a:solidFill>
                          <a:latin typeface="Aptos"/>
                        </a:rPr>
                        <a:t>Main evidence</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3A6956"/>
                    </a:solidFill>
                  </a:tcPr>
                </a:tc>
                <a:tc>
                  <a:txBody>
                    <a:bodyPr/>
                    <a:lstStyle/>
                    <a:p>
                      <a:pPr algn="l"/>
                      <a:r>
                        <a:rPr sz="1250" b="1">
                          <a:solidFill>
                            <a:srgbClr val="FFFFFF"/>
                          </a:solidFill>
                          <a:latin typeface="Aptos"/>
                        </a:rPr>
                        <a:t>Useful range</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3A6956"/>
                    </a:solidFill>
                  </a:tcPr>
                </a:tc>
                <a:tc>
                  <a:txBody>
                    <a:bodyPr/>
                    <a:lstStyle/>
                    <a:p>
                      <a:pPr algn="l"/>
                      <a:r>
                        <a:rPr sz="1250" b="1">
                          <a:solidFill>
                            <a:srgbClr val="FFFFFF"/>
                          </a:solidFill>
                          <a:latin typeface="Aptos"/>
                        </a:rPr>
                        <a:t>Implication for this study</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3A6956"/>
                    </a:solidFill>
                  </a:tcPr>
                </a:tc>
                <a:extLst>
                  <a:ext uri="{0D108BD9-81ED-4DB2-BD59-A6C34878D82A}">
                    <a16:rowId xmlns:a16="http://schemas.microsoft.com/office/drawing/2014/main" val="10000"/>
                  </a:ext>
                </a:extLst>
              </a:tr>
              <a:tr h="960120">
                <a:tc>
                  <a:txBody>
                    <a:bodyPr/>
                    <a:lstStyle/>
                    <a:p>
                      <a:pPr algn="l"/>
                      <a:r>
                        <a:rPr sz="1130" b="1">
                          <a:solidFill>
                            <a:srgbClr val="1C2D37"/>
                          </a:solidFill>
                          <a:latin typeface="Aptos"/>
                        </a:rPr>
                        <a:t>Cockle shell powder
(CSP) as cement replacement</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tc>
                  <a:txBody>
                    <a:bodyPr/>
                    <a:lstStyle/>
                    <a:p>
                      <a:pPr algn="l"/>
                      <a:r>
                        <a:rPr sz="1200" b="0" dirty="0">
                          <a:solidFill>
                            <a:srgbClr val="1C2D37"/>
                          </a:solidFill>
                          <a:latin typeface="Aptos"/>
                        </a:rPr>
                        <a:t>Acts mainly as a calcium-carbonate filler; low cement-replacement levels perform better than high levels.</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tc>
                  <a:txBody>
                    <a:bodyPr/>
                    <a:lstStyle/>
                    <a:p>
                      <a:pPr algn="l"/>
                      <a:r>
                        <a:rPr sz="1200" b="0">
                          <a:solidFill>
                            <a:srgbClr val="1C2D37"/>
                          </a:solidFill>
                          <a:latin typeface="Aptos"/>
                        </a:rPr>
                        <a:t>≈5%; avoid high binder replacement</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tc>
                  <a:txBody>
                    <a:bodyPr/>
                    <a:lstStyle/>
                    <a:p>
                      <a:pPr algn="l"/>
                      <a:r>
                        <a:rPr sz="1200" b="0" dirty="0">
                          <a:solidFill>
                            <a:srgbClr val="1C2D37"/>
                          </a:solidFill>
                          <a:latin typeface="Aptos"/>
                        </a:rPr>
                        <a:t>Use CSP at a limited dosage so dilution does not dominate.</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extLst>
                  <a:ext uri="{0D108BD9-81ED-4DB2-BD59-A6C34878D82A}">
                    <a16:rowId xmlns:a16="http://schemas.microsoft.com/office/drawing/2014/main" val="10001"/>
                  </a:ext>
                </a:extLst>
              </a:tr>
              <a:tr h="960120">
                <a:tc>
                  <a:txBody>
                    <a:bodyPr/>
                    <a:lstStyle/>
                    <a:p>
                      <a:pPr algn="l"/>
                      <a:r>
                        <a:rPr sz="1130" b="1">
                          <a:solidFill>
                            <a:srgbClr val="1C2D37"/>
                          </a:solidFill>
                          <a:latin typeface="Aptos"/>
                        </a:rPr>
                        <a:t>Cockle shell as aggregate replacement</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tc>
                  <a:txBody>
                    <a:bodyPr/>
                    <a:lstStyle/>
                    <a:p>
                      <a:pPr algn="l"/>
                      <a:r>
                        <a:rPr sz="1200" b="0" dirty="0">
                          <a:solidFill>
                            <a:srgbClr val="1C2D37"/>
                          </a:solidFill>
                          <a:latin typeface="Aptos"/>
                        </a:rPr>
                        <a:t>Higher shell contents can be tolerated when shell replaces aggregate rather than cement.</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tc>
                  <a:txBody>
                    <a:bodyPr/>
                    <a:lstStyle/>
                    <a:p>
                      <a:pPr algn="l"/>
                      <a:r>
                        <a:rPr sz="1200" b="0" dirty="0">
                          <a:solidFill>
                            <a:srgbClr val="1C2D37"/>
                          </a:solidFill>
                          <a:latin typeface="Aptos"/>
                        </a:rPr>
                        <a:t>Up to higher levels, but not directly comparable</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tc>
                  <a:txBody>
                    <a:bodyPr/>
                    <a:lstStyle/>
                    <a:p>
                      <a:pPr algn="l"/>
                      <a:r>
                        <a:rPr sz="1200" b="0">
                          <a:solidFill>
                            <a:srgbClr val="1C2D37"/>
                          </a:solidFill>
                          <a:latin typeface="Aptos"/>
                        </a:rPr>
                        <a:t>Aggregate-replacement evidence cannot be directly used to justify high cement replacement.</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extLst>
                  <a:ext uri="{0D108BD9-81ED-4DB2-BD59-A6C34878D82A}">
                    <a16:rowId xmlns:a16="http://schemas.microsoft.com/office/drawing/2014/main" val="10002"/>
                  </a:ext>
                </a:extLst>
              </a:tr>
              <a:tr h="960120">
                <a:tc>
                  <a:txBody>
                    <a:bodyPr/>
                    <a:lstStyle/>
                    <a:p>
                      <a:pPr algn="l"/>
                      <a:r>
                        <a:rPr sz="1130" b="1">
                          <a:solidFill>
                            <a:srgbClr val="1C2D37"/>
                          </a:solidFill>
                          <a:latin typeface="Aptos"/>
                        </a:rPr>
                        <a:t>Reclaimed brick powder
(RBP) as cement replacement</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tc>
                  <a:txBody>
                    <a:bodyPr/>
                    <a:lstStyle/>
                    <a:p>
                      <a:pPr algn="l"/>
                      <a:r>
                        <a:rPr sz="1200" b="0">
                          <a:solidFill>
                            <a:srgbClr val="1C2D37"/>
                          </a:solidFill>
                          <a:latin typeface="Aptos"/>
                        </a:rPr>
                        <a:t>Pozzolanic ceramic powder; improves workability and can improve strength at moderate replacement levels.</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tc>
                  <a:txBody>
                    <a:bodyPr/>
                    <a:lstStyle/>
                    <a:p>
                      <a:pPr algn="l"/>
                      <a:r>
                        <a:rPr sz="1200" b="0" dirty="0">
                          <a:solidFill>
                            <a:srgbClr val="1C2D37"/>
                          </a:solidFill>
                          <a:latin typeface="Aptos"/>
                        </a:rPr>
                        <a:t>≈</a:t>
                      </a:r>
                      <a:r>
                        <a:rPr lang="en-US" sz="1200" b="0" dirty="0">
                          <a:solidFill>
                            <a:srgbClr val="1C2D37"/>
                          </a:solidFill>
                          <a:latin typeface="Aptos"/>
                        </a:rPr>
                        <a:t>5</a:t>
                      </a:r>
                      <a:r>
                        <a:rPr sz="1200" b="0" dirty="0">
                          <a:solidFill>
                            <a:srgbClr val="1C2D37"/>
                          </a:solidFill>
                          <a:latin typeface="Aptos"/>
                        </a:rPr>
                        <a:t>–1</a:t>
                      </a:r>
                      <a:r>
                        <a:rPr lang="en-US" sz="1200" b="0" dirty="0">
                          <a:solidFill>
                            <a:srgbClr val="1C2D37"/>
                          </a:solidFill>
                          <a:latin typeface="Aptos"/>
                        </a:rPr>
                        <a:t>0</a:t>
                      </a:r>
                      <a:r>
                        <a:rPr sz="1200" b="0" dirty="0">
                          <a:solidFill>
                            <a:srgbClr val="1C2D37"/>
                          </a:solidFill>
                          <a:latin typeface="Aptos"/>
                        </a:rPr>
                        <a:t>% reported as </a:t>
                      </a:r>
                      <a:r>
                        <a:rPr lang="en-US" sz="1200" b="0" dirty="0" err="1">
                          <a:solidFill>
                            <a:srgbClr val="1C2D37"/>
                          </a:solidFill>
                          <a:latin typeface="Aptos"/>
                        </a:rPr>
                        <a:t>F</a:t>
                      </a:r>
                      <a:r>
                        <a:rPr sz="1200" b="0" dirty="0" err="1">
                          <a:solidFill>
                            <a:srgbClr val="1C2D37"/>
                          </a:solidFill>
                          <a:latin typeface="Aptos"/>
                        </a:rPr>
                        <a:t>avourable</a:t>
                      </a:r>
                      <a:endParaRPr sz="1200" b="0" dirty="0">
                        <a:solidFill>
                          <a:srgbClr val="1C2D37"/>
                        </a:solidFill>
                        <a:latin typeface="Aptos"/>
                      </a:endParaRP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tc>
                  <a:txBody>
                    <a:bodyPr/>
                    <a:lstStyle/>
                    <a:p>
                      <a:pPr algn="l"/>
                      <a:r>
                        <a:rPr sz="1200" b="0">
                          <a:solidFill>
                            <a:srgbClr val="1C2D37"/>
                          </a:solidFill>
                          <a:latin typeface="Aptos"/>
                        </a:rPr>
                        <a:t>RBP may offset CSP stiffness and support later-age strength development.</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5F8F6"/>
                    </a:solidFill>
                  </a:tcPr>
                </a:tc>
                <a:extLst>
                  <a:ext uri="{0D108BD9-81ED-4DB2-BD59-A6C34878D82A}">
                    <a16:rowId xmlns:a16="http://schemas.microsoft.com/office/drawing/2014/main" val="10003"/>
                  </a:ext>
                </a:extLst>
              </a:tr>
              <a:tr h="960120">
                <a:tc>
                  <a:txBody>
                    <a:bodyPr/>
                    <a:lstStyle/>
                    <a:p>
                      <a:pPr algn="l"/>
                      <a:r>
                        <a:rPr sz="1130" b="1">
                          <a:solidFill>
                            <a:srgbClr val="1C2D37"/>
                          </a:solidFill>
                          <a:latin typeface="Aptos"/>
                        </a:rPr>
                        <a:t>Combined CSP + RBP</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tc>
                  <a:txBody>
                    <a:bodyPr/>
                    <a:lstStyle/>
                    <a:p>
                      <a:pPr algn="l"/>
                      <a:r>
                        <a:rPr sz="1200" b="0">
                          <a:solidFill>
                            <a:srgbClr val="1C2D37"/>
                          </a:solidFill>
                          <a:latin typeface="Aptos"/>
                        </a:rPr>
                        <a:t>No reviewed study tested CSP and RBP together as cement replacements; UK-material evidence is also limited.</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tc>
                  <a:txBody>
                    <a:bodyPr/>
                    <a:lstStyle/>
                    <a:p>
                      <a:pPr algn="l"/>
                      <a:r>
                        <a:rPr sz="1200" b="0" dirty="0">
                          <a:solidFill>
                            <a:srgbClr val="1C2D37"/>
                          </a:solidFill>
                          <a:latin typeface="Aptos"/>
                        </a:rPr>
                        <a:t>Unknown combined optimum</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tc>
                  <a:txBody>
                    <a:bodyPr/>
                    <a:lstStyle/>
                    <a:p>
                      <a:pPr algn="l"/>
                      <a:r>
                        <a:rPr sz="1200" b="0" dirty="0">
                          <a:solidFill>
                            <a:srgbClr val="1C2D37"/>
                          </a:solidFill>
                          <a:latin typeface="Aptos"/>
                        </a:rPr>
                        <a:t>This creates the research gap: test single and blended mixes against a control.</a:t>
                      </a:r>
                    </a:p>
                  </a:txBody>
                  <a:tcPr marL="63500" marR="63500" marT="38100" marB="38100">
                    <a:lnL w="7000">
                      <a:solidFill>
                        <a:srgbClr val="CCD8D1"/>
                      </a:solidFill>
                      <a:prstDash val="solid"/>
                    </a:lnL>
                    <a:lnR w="7000">
                      <a:solidFill>
                        <a:srgbClr val="CCD8D1"/>
                      </a:solidFill>
                      <a:prstDash val="solid"/>
                    </a:lnR>
                    <a:lnT w="7000">
                      <a:solidFill>
                        <a:srgbClr val="CCD8D1"/>
                      </a:solidFill>
                      <a:prstDash val="solid"/>
                    </a:lnT>
                    <a:lnB w="7000">
                      <a:solidFill>
                        <a:srgbClr val="CCD8D1"/>
                      </a:solidFill>
                      <a:prstDash val="solid"/>
                    </a:lnB>
                    <a:solidFill>
                      <a:srgbClr val="FFFFFF"/>
                    </a:solidFill>
                  </a:tcPr>
                </a:tc>
                <a:extLst>
                  <a:ext uri="{0D108BD9-81ED-4DB2-BD59-A6C34878D82A}">
                    <a16:rowId xmlns:a16="http://schemas.microsoft.com/office/drawing/2014/main" val="10004"/>
                  </a:ext>
                </a:extLst>
              </a:tr>
            </a:tbl>
          </a:graphicData>
        </a:graphic>
      </p:graphicFrame>
      <p:sp>
        <p:nvSpPr>
          <p:cNvPr id="7" name="TextBox 6"/>
          <p:cNvSpPr txBox="1"/>
          <p:nvPr/>
        </p:nvSpPr>
        <p:spPr>
          <a:xfrm>
            <a:off x="320040" y="6656832"/>
            <a:ext cx="11521440" cy="201168"/>
          </a:xfrm>
          <a:prstGeom prst="rect">
            <a:avLst/>
          </a:prstGeom>
          <a:noFill/>
        </p:spPr>
        <p:txBody>
          <a:bodyPr wrap="none" lIns="0" tIns="0" rIns="0" bIns="0">
            <a:spAutoFit/>
          </a:bodyPr>
          <a:lstStyle/>
          <a:p>
            <a:r>
              <a:rPr sz="680" b="0" dirty="0">
                <a:solidFill>
                  <a:srgbClr val="5F5F5F"/>
                </a:solidFill>
                <a:latin typeface="Aptos"/>
              </a:rPr>
              <a:t>Sources: Wan Mohammad et al. (2017); Yang, Liu and Ma (2020); Wu et al. (2022); Othman et al. (2024); Małek et al. (2025); Rai (2026), Chapter 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Methodology — materials and preparation</a:t>
            </a:r>
          </a:p>
        </p:txBody>
      </p:sp>
      <p:pic>
        <p:nvPicPr>
          <p:cNvPr id="4" name="Picture 3" descr="crop_image6_jpeg_0.65_1.4.png"/>
          <p:cNvPicPr>
            <a:picLocks noChangeAspect="1"/>
          </p:cNvPicPr>
          <p:nvPr/>
        </p:nvPicPr>
        <p:blipFill>
          <a:blip r:embed="rId3"/>
          <a:stretch>
            <a:fillRect/>
          </a:stretch>
        </p:blipFill>
        <p:spPr>
          <a:xfrm>
            <a:off x="594360" y="1280160"/>
            <a:ext cx="2057400" cy="2011680"/>
          </a:xfrm>
          <a:prstGeom prst="rect">
            <a:avLst/>
          </a:prstGeom>
        </p:spPr>
      </p:pic>
      <p:pic>
        <p:nvPicPr>
          <p:cNvPr id="5" name="Picture 4" descr="crop_image7_jpg_3.05_1.4.png"/>
          <p:cNvPicPr>
            <a:picLocks noChangeAspect="1"/>
          </p:cNvPicPr>
          <p:nvPr/>
        </p:nvPicPr>
        <p:blipFill>
          <a:blip r:embed="rId4"/>
          <a:stretch>
            <a:fillRect/>
          </a:stretch>
        </p:blipFill>
        <p:spPr>
          <a:xfrm>
            <a:off x="2788920" y="1280160"/>
            <a:ext cx="2057400" cy="2011680"/>
          </a:xfrm>
          <a:prstGeom prst="rect">
            <a:avLst/>
          </a:prstGeom>
        </p:spPr>
      </p:pic>
      <p:pic>
        <p:nvPicPr>
          <p:cNvPr id="6" name="Picture 5" descr="crop_image8_jpg_5.45_1.4.png"/>
          <p:cNvPicPr>
            <a:picLocks noChangeAspect="1"/>
          </p:cNvPicPr>
          <p:nvPr/>
        </p:nvPicPr>
        <p:blipFill>
          <a:blip r:embed="rId5"/>
          <a:stretch>
            <a:fillRect/>
          </a:stretch>
        </p:blipFill>
        <p:spPr>
          <a:xfrm>
            <a:off x="4983480" y="1280160"/>
            <a:ext cx="2057400" cy="2011680"/>
          </a:xfrm>
          <a:prstGeom prst="rect">
            <a:avLst/>
          </a:prstGeom>
        </p:spPr>
      </p:pic>
      <p:pic>
        <p:nvPicPr>
          <p:cNvPr id="7" name="Picture 6" descr="crop_image9_jpg_7.85_1.4.png"/>
          <p:cNvPicPr>
            <a:picLocks noChangeAspect="1"/>
          </p:cNvPicPr>
          <p:nvPr/>
        </p:nvPicPr>
        <p:blipFill>
          <a:blip r:embed="rId6"/>
          <a:stretch>
            <a:fillRect/>
          </a:stretch>
        </p:blipFill>
        <p:spPr>
          <a:xfrm>
            <a:off x="7178040" y="1280160"/>
            <a:ext cx="2057400" cy="2011680"/>
          </a:xfrm>
          <a:prstGeom prst="rect">
            <a:avLst/>
          </a:prstGeom>
        </p:spPr>
      </p:pic>
      <p:pic>
        <p:nvPicPr>
          <p:cNvPr id="8" name="Picture 7" descr="crop_image11_jpg_10.25_1.4.png"/>
          <p:cNvPicPr>
            <a:picLocks noChangeAspect="1"/>
          </p:cNvPicPr>
          <p:nvPr/>
        </p:nvPicPr>
        <p:blipFill>
          <a:blip r:embed="rId7"/>
          <a:stretch>
            <a:fillRect/>
          </a:stretch>
        </p:blipFill>
        <p:spPr>
          <a:xfrm>
            <a:off x="9372600" y="1280160"/>
            <a:ext cx="2057400" cy="2011680"/>
          </a:xfrm>
          <a:prstGeom prst="rect">
            <a:avLst/>
          </a:prstGeom>
        </p:spPr>
      </p:pic>
      <p:sp>
        <p:nvSpPr>
          <p:cNvPr id="9" name="TextBox 8"/>
          <p:cNvSpPr txBox="1"/>
          <p:nvPr/>
        </p:nvSpPr>
        <p:spPr>
          <a:xfrm>
            <a:off x="640080" y="3456432"/>
            <a:ext cx="10881360" cy="411480"/>
          </a:xfrm>
          <a:prstGeom prst="rect">
            <a:avLst/>
          </a:prstGeom>
          <a:noFill/>
        </p:spPr>
        <p:txBody>
          <a:bodyPr wrap="square">
            <a:spAutoFit/>
          </a:bodyPr>
          <a:lstStyle/>
          <a:p>
            <a:pPr algn="ctr"/>
            <a:r>
              <a:rPr sz="1800" b="1">
                <a:solidFill>
                  <a:srgbClr val="3A6956"/>
                </a:solidFill>
                <a:latin typeface="Aptos"/>
              </a:rPr>
              <a:t>Cockle shell: collect → wash/dry → crush → mill → sieve     |     Brick: reclaim → crush → mill → sieve</a:t>
            </a:r>
          </a:p>
        </p:txBody>
      </p:sp>
      <p:pic>
        <p:nvPicPr>
          <p:cNvPr id="10" name="Picture 9" descr="crop_image2_jpg_0.8_4.55.png"/>
          <p:cNvPicPr>
            <a:picLocks noChangeAspect="1"/>
          </p:cNvPicPr>
          <p:nvPr/>
        </p:nvPicPr>
        <p:blipFill>
          <a:blip r:embed="rId8"/>
          <a:stretch>
            <a:fillRect/>
          </a:stretch>
        </p:blipFill>
        <p:spPr>
          <a:xfrm>
            <a:off x="731520" y="4160520"/>
            <a:ext cx="2103120" cy="1600200"/>
          </a:xfrm>
          <a:prstGeom prst="rect">
            <a:avLst/>
          </a:prstGeom>
        </p:spPr>
      </p:pic>
      <p:pic>
        <p:nvPicPr>
          <p:cNvPr id="11" name="Picture 10" descr="crop_image3_jpg_3.35_4.55.png"/>
          <p:cNvPicPr>
            <a:picLocks noChangeAspect="1"/>
          </p:cNvPicPr>
          <p:nvPr/>
        </p:nvPicPr>
        <p:blipFill>
          <a:blip r:embed="rId9"/>
          <a:stretch>
            <a:fillRect/>
          </a:stretch>
        </p:blipFill>
        <p:spPr>
          <a:xfrm>
            <a:off x="3063240" y="4160520"/>
            <a:ext cx="2103120" cy="1600200"/>
          </a:xfrm>
          <a:prstGeom prst="rect">
            <a:avLst/>
          </a:prstGeom>
        </p:spPr>
      </p:pic>
      <p:pic>
        <p:nvPicPr>
          <p:cNvPr id="12" name="Picture 11" descr="crop_image4_jpg_5.9_4.55.png"/>
          <p:cNvPicPr>
            <a:picLocks noChangeAspect="1"/>
          </p:cNvPicPr>
          <p:nvPr/>
        </p:nvPicPr>
        <p:blipFill>
          <a:blip r:embed="rId10"/>
          <a:stretch>
            <a:fillRect/>
          </a:stretch>
        </p:blipFill>
        <p:spPr>
          <a:xfrm>
            <a:off x="5394960" y="4160520"/>
            <a:ext cx="2103120" cy="1600200"/>
          </a:xfrm>
          <a:prstGeom prst="rect">
            <a:avLst/>
          </a:prstGeom>
        </p:spPr>
      </p:pic>
      <p:pic>
        <p:nvPicPr>
          <p:cNvPr id="13" name="Picture 12" descr="crop_image5_jpg_8.45_4.55.png"/>
          <p:cNvPicPr>
            <a:picLocks noChangeAspect="1"/>
          </p:cNvPicPr>
          <p:nvPr/>
        </p:nvPicPr>
        <p:blipFill>
          <a:blip r:embed="rId11"/>
          <a:stretch>
            <a:fillRect/>
          </a:stretch>
        </p:blipFill>
        <p:spPr>
          <a:xfrm>
            <a:off x="7726679" y="4160520"/>
            <a:ext cx="2103120" cy="1600200"/>
          </a:xfrm>
          <a:prstGeom prst="rect">
            <a:avLst/>
          </a:prstGeom>
        </p:spPr>
      </p:pic>
      <p:pic>
        <p:nvPicPr>
          <p:cNvPr id="14" name="Picture 13" descr="crop_image12_jpg_11.0_4.55.png"/>
          <p:cNvPicPr>
            <a:picLocks noChangeAspect="1"/>
          </p:cNvPicPr>
          <p:nvPr/>
        </p:nvPicPr>
        <p:blipFill>
          <a:blip r:embed="rId12"/>
          <a:stretch>
            <a:fillRect/>
          </a:stretch>
        </p:blipFill>
        <p:spPr>
          <a:xfrm>
            <a:off x="10058400" y="4160520"/>
            <a:ext cx="1234440" cy="1600200"/>
          </a:xfrm>
          <a:prstGeom prst="rect">
            <a:avLst/>
          </a:prstGeom>
        </p:spPr>
      </p:pic>
      <p:sp>
        <p:nvSpPr>
          <p:cNvPr id="15" name="TextBox 14"/>
          <p:cNvSpPr txBox="1"/>
          <p:nvPr/>
        </p:nvSpPr>
        <p:spPr>
          <a:xfrm>
            <a:off x="320040" y="6656832"/>
            <a:ext cx="11551920" cy="196977"/>
          </a:xfrm>
          <a:prstGeom prst="rect">
            <a:avLst/>
          </a:prstGeom>
          <a:noFill/>
        </p:spPr>
        <p:txBody>
          <a:bodyPr wrap="square">
            <a:spAutoFit/>
          </a:bodyPr>
          <a:lstStyle/>
          <a:p>
            <a:pPr algn="l"/>
            <a:r>
              <a:rPr sz="680" dirty="0">
                <a:solidFill>
                  <a:srgbClr val="5F5F5F"/>
                </a:solidFill>
                <a:latin typeface="Aptos"/>
              </a:rPr>
              <a:t>Sources: Othman et al. (2024);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Experimental design</a:t>
            </a:r>
          </a:p>
        </p:txBody>
      </p:sp>
      <p:sp>
        <p:nvSpPr>
          <p:cNvPr id="4" name="TextBox 3"/>
          <p:cNvSpPr txBox="1"/>
          <p:nvPr/>
        </p:nvSpPr>
        <p:spPr>
          <a:xfrm>
            <a:off x="621792" y="932688"/>
            <a:ext cx="10789920" cy="347472"/>
          </a:xfrm>
          <a:prstGeom prst="rect">
            <a:avLst/>
          </a:prstGeom>
          <a:noFill/>
        </p:spPr>
        <p:txBody>
          <a:bodyPr wrap="square">
            <a:spAutoFit/>
          </a:bodyPr>
          <a:lstStyle/>
          <a:p>
            <a:pPr algn="l"/>
            <a:r>
              <a:rPr sz="1300" b="0">
                <a:solidFill>
                  <a:srgbClr val="5C6970"/>
                </a:solidFill>
                <a:latin typeface="Aptos"/>
              </a:rPr>
              <a:t>Five mixes; constant total binder and water/binder ratio</a:t>
            </a:r>
          </a:p>
        </p:txBody>
      </p:sp>
      <p:sp>
        <p:nvSpPr>
          <p:cNvPr id="5" name="TextBox 4"/>
          <p:cNvSpPr txBox="1"/>
          <p:nvPr/>
        </p:nvSpPr>
        <p:spPr>
          <a:xfrm>
            <a:off x="822960" y="1417320"/>
            <a:ext cx="3200400" cy="457200"/>
          </a:xfrm>
          <a:prstGeom prst="rect">
            <a:avLst/>
          </a:prstGeom>
          <a:noFill/>
        </p:spPr>
        <p:txBody>
          <a:bodyPr wrap="square">
            <a:spAutoFit/>
          </a:bodyPr>
          <a:lstStyle/>
          <a:p>
            <a:pPr algn="l"/>
            <a:r>
              <a:rPr sz="1800" b="1">
                <a:solidFill>
                  <a:srgbClr val="3A6956"/>
                </a:solidFill>
                <a:latin typeface="Aptos"/>
              </a:rPr>
              <a:t>Mix</a:t>
            </a:r>
          </a:p>
        </p:txBody>
      </p:sp>
      <p:sp>
        <p:nvSpPr>
          <p:cNvPr id="6" name="TextBox 5"/>
          <p:cNvSpPr txBox="1"/>
          <p:nvPr/>
        </p:nvSpPr>
        <p:spPr>
          <a:xfrm>
            <a:off x="2743200" y="1417320"/>
            <a:ext cx="4572000" cy="457200"/>
          </a:xfrm>
          <a:prstGeom prst="rect">
            <a:avLst/>
          </a:prstGeom>
          <a:noFill/>
        </p:spPr>
        <p:txBody>
          <a:bodyPr wrap="square">
            <a:spAutoFit/>
          </a:bodyPr>
          <a:lstStyle/>
          <a:p>
            <a:pPr algn="l"/>
            <a:r>
              <a:rPr sz="1800" b="1">
                <a:solidFill>
                  <a:srgbClr val="3A6956"/>
                </a:solidFill>
                <a:latin typeface="Aptos"/>
              </a:rPr>
              <a:t>Binder replacement</a:t>
            </a:r>
          </a:p>
        </p:txBody>
      </p:sp>
      <p:sp>
        <p:nvSpPr>
          <p:cNvPr id="7" name="TextBox 6"/>
          <p:cNvSpPr txBox="1"/>
          <p:nvPr/>
        </p:nvSpPr>
        <p:spPr>
          <a:xfrm>
            <a:off x="8778240" y="1417320"/>
            <a:ext cx="1828800" cy="457200"/>
          </a:xfrm>
          <a:prstGeom prst="rect">
            <a:avLst/>
          </a:prstGeom>
          <a:noFill/>
        </p:spPr>
        <p:txBody>
          <a:bodyPr wrap="square">
            <a:spAutoFit/>
          </a:bodyPr>
          <a:lstStyle/>
          <a:p>
            <a:pPr algn="l"/>
            <a:r>
              <a:rPr sz="1800" b="1">
                <a:solidFill>
                  <a:srgbClr val="3A6956"/>
                </a:solidFill>
                <a:latin typeface="Aptos"/>
              </a:rPr>
              <a:t>Total</a:t>
            </a:r>
          </a:p>
        </p:txBody>
      </p:sp>
      <p:sp>
        <p:nvSpPr>
          <p:cNvPr id="8" name="Rounded Rectangle 7"/>
          <p:cNvSpPr/>
          <p:nvPr/>
        </p:nvSpPr>
        <p:spPr>
          <a:xfrm>
            <a:off x="731520" y="1892807"/>
            <a:ext cx="10515600" cy="530352"/>
          </a:xfrm>
          <a:prstGeom prst="roundRect">
            <a:avLst/>
          </a:prstGeom>
          <a:solidFill>
            <a:srgbClr val="EEF3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14400" y="1965960"/>
            <a:ext cx="1097280" cy="320040"/>
          </a:xfrm>
          <a:prstGeom prst="rect">
            <a:avLst/>
          </a:prstGeom>
          <a:noFill/>
        </p:spPr>
        <p:txBody>
          <a:bodyPr wrap="square">
            <a:spAutoFit/>
          </a:bodyPr>
          <a:lstStyle/>
          <a:p>
            <a:pPr algn="l"/>
            <a:r>
              <a:rPr sz="1700" b="1">
                <a:solidFill>
                  <a:srgbClr val="1C2D37"/>
                </a:solidFill>
                <a:latin typeface="Aptos"/>
              </a:rPr>
              <a:t>M0</a:t>
            </a:r>
          </a:p>
        </p:txBody>
      </p:sp>
      <p:sp>
        <p:nvSpPr>
          <p:cNvPr id="10" name="TextBox 9"/>
          <p:cNvSpPr txBox="1"/>
          <p:nvPr/>
        </p:nvSpPr>
        <p:spPr>
          <a:xfrm>
            <a:off x="2743200" y="1965960"/>
            <a:ext cx="5303520" cy="320040"/>
          </a:xfrm>
          <a:prstGeom prst="rect">
            <a:avLst/>
          </a:prstGeom>
          <a:noFill/>
        </p:spPr>
        <p:txBody>
          <a:bodyPr wrap="square">
            <a:spAutoFit/>
          </a:bodyPr>
          <a:lstStyle/>
          <a:p>
            <a:pPr algn="l"/>
            <a:r>
              <a:rPr sz="1700" b="0">
                <a:solidFill>
                  <a:srgbClr val="1C2D37"/>
                </a:solidFill>
                <a:latin typeface="Aptos"/>
              </a:rPr>
              <a:t>Control</a:t>
            </a:r>
          </a:p>
        </p:txBody>
      </p:sp>
      <p:sp>
        <p:nvSpPr>
          <p:cNvPr id="11" name="TextBox 10"/>
          <p:cNvSpPr txBox="1"/>
          <p:nvPr/>
        </p:nvSpPr>
        <p:spPr>
          <a:xfrm>
            <a:off x="8915400" y="1965960"/>
            <a:ext cx="1371600" cy="320040"/>
          </a:xfrm>
          <a:prstGeom prst="rect">
            <a:avLst/>
          </a:prstGeom>
          <a:noFill/>
        </p:spPr>
        <p:txBody>
          <a:bodyPr wrap="square">
            <a:spAutoFit/>
          </a:bodyPr>
          <a:lstStyle/>
          <a:p>
            <a:pPr algn="l"/>
            <a:r>
              <a:rPr sz="1700" b="1">
                <a:solidFill>
                  <a:srgbClr val="1C2D37"/>
                </a:solidFill>
                <a:latin typeface="Aptos"/>
              </a:rPr>
              <a:t>0%</a:t>
            </a:r>
          </a:p>
        </p:txBody>
      </p:sp>
      <p:sp>
        <p:nvSpPr>
          <p:cNvPr id="12" name="Rounded Rectangle 11"/>
          <p:cNvSpPr/>
          <p:nvPr/>
        </p:nvSpPr>
        <p:spPr>
          <a:xfrm>
            <a:off x="731520" y="2551176"/>
            <a:ext cx="10515600" cy="530352"/>
          </a:xfrm>
          <a:prstGeom prst="roundRect">
            <a:avLst/>
          </a:prstGeom>
          <a:solidFill>
            <a:srgbClr val="EEF3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914400" y="2624328"/>
            <a:ext cx="1097280" cy="320040"/>
          </a:xfrm>
          <a:prstGeom prst="rect">
            <a:avLst/>
          </a:prstGeom>
          <a:noFill/>
        </p:spPr>
        <p:txBody>
          <a:bodyPr wrap="square">
            <a:spAutoFit/>
          </a:bodyPr>
          <a:lstStyle/>
          <a:p>
            <a:pPr algn="l"/>
            <a:r>
              <a:rPr sz="1700" b="1">
                <a:solidFill>
                  <a:srgbClr val="1C2D37"/>
                </a:solidFill>
                <a:latin typeface="Aptos"/>
              </a:rPr>
              <a:t>M1</a:t>
            </a:r>
          </a:p>
        </p:txBody>
      </p:sp>
      <p:sp>
        <p:nvSpPr>
          <p:cNvPr id="14" name="TextBox 13"/>
          <p:cNvSpPr txBox="1"/>
          <p:nvPr/>
        </p:nvSpPr>
        <p:spPr>
          <a:xfrm>
            <a:off x="2743200" y="2624328"/>
            <a:ext cx="5303520" cy="320040"/>
          </a:xfrm>
          <a:prstGeom prst="rect">
            <a:avLst/>
          </a:prstGeom>
          <a:noFill/>
        </p:spPr>
        <p:txBody>
          <a:bodyPr wrap="square">
            <a:spAutoFit/>
          </a:bodyPr>
          <a:lstStyle/>
          <a:p>
            <a:pPr algn="l"/>
            <a:r>
              <a:rPr sz="1700" b="0">
                <a:solidFill>
                  <a:srgbClr val="1C2D37"/>
                </a:solidFill>
                <a:latin typeface="Aptos"/>
              </a:rPr>
              <a:t>4% CSP</a:t>
            </a:r>
          </a:p>
        </p:txBody>
      </p:sp>
      <p:sp>
        <p:nvSpPr>
          <p:cNvPr id="15" name="TextBox 14"/>
          <p:cNvSpPr txBox="1"/>
          <p:nvPr/>
        </p:nvSpPr>
        <p:spPr>
          <a:xfrm>
            <a:off x="8915400" y="2624328"/>
            <a:ext cx="1371600" cy="320040"/>
          </a:xfrm>
          <a:prstGeom prst="rect">
            <a:avLst/>
          </a:prstGeom>
          <a:noFill/>
        </p:spPr>
        <p:txBody>
          <a:bodyPr wrap="square">
            <a:spAutoFit/>
          </a:bodyPr>
          <a:lstStyle/>
          <a:p>
            <a:pPr algn="l"/>
            <a:r>
              <a:rPr sz="1700" b="1">
                <a:solidFill>
                  <a:srgbClr val="1C2D37"/>
                </a:solidFill>
                <a:latin typeface="Aptos"/>
              </a:rPr>
              <a:t>4%</a:t>
            </a:r>
          </a:p>
        </p:txBody>
      </p:sp>
      <p:sp>
        <p:nvSpPr>
          <p:cNvPr id="16" name="Rounded Rectangle 15"/>
          <p:cNvSpPr/>
          <p:nvPr/>
        </p:nvSpPr>
        <p:spPr>
          <a:xfrm>
            <a:off x="731520" y="3209544"/>
            <a:ext cx="10515600" cy="530352"/>
          </a:xfrm>
          <a:prstGeom prst="roundRect">
            <a:avLst/>
          </a:prstGeom>
          <a:solidFill>
            <a:srgbClr val="EEF3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914400" y="3282696"/>
            <a:ext cx="1097280" cy="320040"/>
          </a:xfrm>
          <a:prstGeom prst="rect">
            <a:avLst/>
          </a:prstGeom>
          <a:noFill/>
        </p:spPr>
        <p:txBody>
          <a:bodyPr wrap="square">
            <a:spAutoFit/>
          </a:bodyPr>
          <a:lstStyle/>
          <a:p>
            <a:pPr algn="l"/>
            <a:r>
              <a:rPr sz="1700" b="1">
                <a:solidFill>
                  <a:srgbClr val="1C2D37"/>
                </a:solidFill>
                <a:latin typeface="Aptos"/>
              </a:rPr>
              <a:t>M2</a:t>
            </a:r>
          </a:p>
        </p:txBody>
      </p:sp>
      <p:sp>
        <p:nvSpPr>
          <p:cNvPr id="18" name="TextBox 17"/>
          <p:cNvSpPr txBox="1"/>
          <p:nvPr/>
        </p:nvSpPr>
        <p:spPr>
          <a:xfrm>
            <a:off x="2743200" y="3282696"/>
            <a:ext cx="5303520" cy="320040"/>
          </a:xfrm>
          <a:prstGeom prst="rect">
            <a:avLst/>
          </a:prstGeom>
          <a:noFill/>
        </p:spPr>
        <p:txBody>
          <a:bodyPr wrap="square">
            <a:spAutoFit/>
          </a:bodyPr>
          <a:lstStyle/>
          <a:p>
            <a:pPr algn="l"/>
            <a:r>
              <a:rPr sz="1700" b="0">
                <a:solidFill>
                  <a:srgbClr val="1C2D37"/>
                </a:solidFill>
                <a:latin typeface="Aptos"/>
              </a:rPr>
              <a:t>10% RBP</a:t>
            </a:r>
          </a:p>
        </p:txBody>
      </p:sp>
      <p:sp>
        <p:nvSpPr>
          <p:cNvPr id="19" name="TextBox 18"/>
          <p:cNvSpPr txBox="1"/>
          <p:nvPr/>
        </p:nvSpPr>
        <p:spPr>
          <a:xfrm>
            <a:off x="8915400" y="3282696"/>
            <a:ext cx="1371600" cy="320040"/>
          </a:xfrm>
          <a:prstGeom prst="rect">
            <a:avLst/>
          </a:prstGeom>
          <a:noFill/>
        </p:spPr>
        <p:txBody>
          <a:bodyPr wrap="square">
            <a:spAutoFit/>
          </a:bodyPr>
          <a:lstStyle/>
          <a:p>
            <a:pPr algn="l"/>
            <a:r>
              <a:rPr sz="1700" b="1">
                <a:solidFill>
                  <a:srgbClr val="1C2D37"/>
                </a:solidFill>
                <a:latin typeface="Aptos"/>
              </a:rPr>
              <a:t>10%</a:t>
            </a:r>
          </a:p>
        </p:txBody>
      </p:sp>
      <p:sp>
        <p:nvSpPr>
          <p:cNvPr id="20" name="Rounded Rectangle 19"/>
          <p:cNvSpPr/>
          <p:nvPr/>
        </p:nvSpPr>
        <p:spPr>
          <a:xfrm>
            <a:off x="731520" y="3867912"/>
            <a:ext cx="10515600" cy="530352"/>
          </a:xfrm>
          <a:prstGeom prst="roundRect">
            <a:avLst/>
          </a:prstGeom>
          <a:solidFill>
            <a:srgbClr val="EEF3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914400" y="3941064"/>
            <a:ext cx="1097280" cy="320040"/>
          </a:xfrm>
          <a:prstGeom prst="rect">
            <a:avLst/>
          </a:prstGeom>
          <a:noFill/>
        </p:spPr>
        <p:txBody>
          <a:bodyPr wrap="square">
            <a:spAutoFit/>
          </a:bodyPr>
          <a:lstStyle/>
          <a:p>
            <a:pPr algn="l"/>
            <a:r>
              <a:rPr sz="1700" b="1">
                <a:solidFill>
                  <a:srgbClr val="1C2D37"/>
                </a:solidFill>
                <a:latin typeface="Aptos"/>
              </a:rPr>
              <a:t>M3</a:t>
            </a:r>
          </a:p>
        </p:txBody>
      </p:sp>
      <p:sp>
        <p:nvSpPr>
          <p:cNvPr id="22" name="TextBox 21"/>
          <p:cNvSpPr txBox="1"/>
          <p:nvPr/>
        </p:nvSpPr>
        <p:spPr>
          <a:xfrm>
            <a:off x="2743200" y="3941064"/>
            <a:ext cx="5303520" cy="320040"/>
          </a:xfrm>
          <a:prstGeom prst="rect">
            <a:avLst/>
          </a:prstGeom>
          <a:noFill/>
        </p:spPr>
        <p:txBody>
          <a:bodyPr wrap="square">
            <a:spAutoFit/>
          </a:bodyPr>
          <a:lstStyle/>
          <a:p>
            <a:pPr algn="l"/>
            <a:r>
              <a:rPr sz="1700" b="0">
                <a:solidFill>
                  <a:srgbClr val="1C2D37"/>
                </a:solidFill>
                <a:latin typeface="Aptos"/>
              </a:rPr>
              <a:t>4% CSP + 5% RBP</a:t>
            </a:r>
          </a:p>
        </p:txBody>
      </p:sp>
      <p:sp>
        <p:nvSpPr>
          <p:cNvPr id="23" name="TextBox 22"/>
          <p:cNvSpPr txBox="1"/>
          <p:nvPr/>
        </p:nvSpPr>
        <p:spPr>
          <a:xfrm>
            <a:off x="8915400" y="3941064"/>
            <a:ext cx="1371600" cy="320040"/>
          </a:xfrm>
          <a:prstGeom prst="rect">
            <a:avLst/>
          </a:prstGeom>
          <a:noFill/>
        </p:spPr>
        <p:txBody>
          <a:bodyPr wrap="square">
            <a:spAutoFit/>
          </a:bodyPr>
          <a:lstStyle/>
          <a:p>
            <a:pPr algn="l"/>
            <a:r>
              <a:rPr sz="1700" b="1">
                <a:solidFill>
                  <a:srgbClr val="1C2D37"/>
                </a:solidFill>
                <a:latin typeface="Aptos"/>
              </a:rPr>
              <a:t>9%</a:t>
            </a:r>
          </a:p>
        </p:txBody>
      </p:sp>
      <p:sp>
        <p:nvSpPr>
          <p:cNvPr id="24" name="Rounded Rectangle 23"/>
          <p:cNvSpPr/>
          <p:nvPr/>
        </p:nvSpPr>
        <p:spPr>
          <a:xfrm>
            <a:off x="731520" y="4526279"/>
            <a:ext cx="10515600" cy="530352"/>
          </a:xfrm>
          <a:prstGeom prst="roundRect">
            <a:avLst/>
          </a:prstGeom>
          <a:solidFill>
            <a:srgbClr val="EEF3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914400" y="4599431"/>
            <a:ext cx="1097280" cy="320040"/>
          </a:xfrm>
          <a:prstGeom prst="rect">
            <a:avLst/>
          </a:prstGeom>
          <a:noFill/>
        </p:spPr>
        <p:txBody>
          <a:bodyPr wrap="square">
            <a:spAutoFit/>
          </a:bodyPr>
          <a:lstStyle/>
          <a:p>
            <a:pPr algn="l"/>
            <a:r>
              <a:rPr sz="1700" b="1">
                <a:solidFill>
                  <a:srgbClr val="1C2D37"/>
                </a:solidFill>
                <a:latin typeface="Aptos"/>
              </a:rPr>
              <a:t>M4</a:t>
            </a:r>
          </a:p>
        </p:txBody>
      </p:sp>
      <p:sp>
        <p:nvSpPr>
          <p:cNvPr id="26" name="TextBox 25"/>
          <p:cNvSpPr txBox="1"/>
          <p:nvPr/>
        </p:nvSpPr>
        <p:spPr>
          <a:xfrm>
            <a:off x="2743200" y="4599431"/>
            <a:ext cx="5303520" cy="320040"/>
          </a:xfrm>
          <a:prstGeom prst="rect">
            <a:avLst/>
          </a:prstGeom>
          <a:noFill/>
        </p:spPr>
        <p:txBody>
          <a:bodyPr wrap="square">
            <a:spAutoFit/>
          </a:bodyPr>
          <a:lstStyle/>
          <a:p>
            <a:pPr algn="l"/>
            <a:r>
              <a:rPr sz="1700" b="0">
                <a:solidFill>
                  <a:srgbClr val="1C2D37"/>
                </a:solidFill>
                <a:latin typeface="Aptos"/>
              </a:rPr>
              <a:t>4% CSP + 10% RBP</a:t>
            </a:r>
          </a:p>
        </p:txBody>
      </p:sp>
      <p:sp>
        <p:nvSpPr>
          <p:cNvPr id="27" name="TextBox 26"/>
          <p:cNvSpPr txBox="1"/>
          <p:nvPr/>
        </p:nvSpPr>
        <p:spPr>
          <a:xfrm>
            <a:off x="8915400" y="4599431"/>
            <a:ext cx="1371600" cy="320040"/>
          </a:xfrm>
          <a:prstGeom prst="rect">
            <a:avLst/>
          </a:prstGeom>
          <a:noFill/>
        </p:spPr>
        <p:txBody>
          <a:bodyPr wrap="square">
            <a:spAutoFit/>
          </a:bodyPr>
          <a:lstStyle/>
          <a:p>
            <a:pPr algn="l"/>
            <a:r>
              <a:rPr sz="1700" b="1">
                <a:solidFill>
                  <a:srgbClr val="1C2D37"/>
                </a:solidFill>
                <a:latin typeface="Aptos"/>
              </a:rPr>
              <a:t>14%</a:t>
            </a:r>
          </a:p>
        </p:txBody>
      </p:sp>
      <p:sp>
        <p:nvSpPr>
          <p:cNvPr id="28" name="TextBox 27"/>
          <p:cNvSpPr txBox="1"/>
          <p:nvPr/>
        </p:nvSpPr>
        <p:spPr>
          <a:xfrm>
            <a:off x="822960" y="5532120"/>
            <a:ext cx="10424160" cy="369332"/>
          </a:xfrm>
          <a:prstGeom prst="rect">
            <a:avLst/>
          </a:prstGeom>
          <a:noFill/>
        </p:spPr>
        <p:txBody>
          <a:bodyPr wrap="square">
            <a:spAutoFit/>
          </a:bodyPr>
          <a:lstStyle/>
          <a:p>
            <a:pPr algn="ctr"/>
            <a:r>
              <a:rPr sz="1800" b="1" dirty="0">
                <a:solidFill>
                  <a:srgbClr val="1C2D37"/>
                </a:solidFill>
                <a:latin typeface="Aptos"/>
              </a:rPr>
              <a:t>   |   Free water/binder ratio = 0.50   |   Same aggregates and admixture for all mixes</a:t>
            </a:r>
          </a:p>
        </p:txBody>
      </p:sp>
      <p:sp>
        <p:nvSpPr>
          <p:cNvPr id="29" name="TextBox 28"/>
          <p:cNvSpPr txBox="1"/>
          <p:nvPr/>
        </p:nvSpPr>
        <p:spPr>
          <a:xfrm>
            <a:off x="320040" y="6656832"/>
            <a:ext cx="11551920" cy="196977"/>
          </a:xfrm>
          <a:prstGeom prst="rect">
            <a:avLst/>
          </a:prstGeom>
          <a:noFill/>
        </p:spPr>
        <p:txBody>
          <a:bodyPr wrap="square">
            <a:spAutoFit/>
          </a:bodyPr>
          <a:lstStyle/>
          <a:p>
            <a:pPr algn="l"/>
            <a:r>
              <a:rPr sz="680" dirty="0">
                <a:solidFill>
                  <a:srgbClr val="5F5F5F"/>
                </a:solidFill>
                <a:latin typeface="Aptos"/>
              </a:rPr>
              <a:t>Sources: Olivia, </a:t>
            </a:r>
            <a:r>
              <a:rPr sz="680" dirty="0" err="1">
                <a:solidFill>
                  <a:srgbClr val="5F5F5F"/>
                </a:solidFill>
                <a:latin typeface="Aptos"/>
              </a:rPr>
              <a:t>Oktaviani</a:t>
            </a:r>
            <a:r>
              <a:rPr sz="680" dirty="0">
                <a:solidFill>
                  <a:srgbClr val="5F5F5F"/>
                </a:solidFill>
                <a:latin typeface="Aptos"/>
              </a:rPr>
              <a:t> and </a:t>
            </a:r>
            <a:r>
              <a:rPr sz="680" dirty="0" err="1">
                <a:solidFill>
                  <a:srgbClr val="5F5F5F"/>
                </a:solidFill>
                <a:latin typeface="Aptos"/>
              </a:rPr>
              <a:t>Ismeddiyanto</a:t>
            </a:r>
            <a:r>
              <a:rPr sz="680" dirty="0">
                <a:solidFill>
                  <a:srgbClr val="5F5F5F"/>
                </a:solidFill>
                <a:latin typeface="Aptos"/>
              </a:rPr>
              <a:t> (2017); Arif et al. (2021); Małek et al. (2025</a:t>
            </a:r>
            <a:r>
              <a:rPr lang="en-US" sz="680" dirty="0">
                <a:solidFill>
                  <a:srgbClr val="5F5F5F"/>
                </a:solidFill>
                <a:latin typeface="Aptos"/>
              </a:rPr>
              <a:t>)</a:t>
            </a:r>
            <a:endParaRPr sz="680" dirty="0">
              <a:solidFill>
                <a:srgbClr val="5F5F5F"/>
              </a:solidFill>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Testing programme</a:t>
            </a:r>
          </a:p>
        </p:txBody>
      </p:sp>
      <p:pic>
        <p:nvPicPr>
          <p:cNvPr id="6" name="Picture 5" descr="crop_image16_jpeg_8.4_1.45.png"/>
          <p:cNvPicPr>
            <a:picLocks noChangeAspect="1"/>
          </p:cNvPicPr>
          <p:nvPr/>
        </p:nvPicPr>
        <p:blipFill>
          <a:blip r:embed="rId3"/>
          <a:stretch>
            <a:fillRect/>
          </a:stretch>
        </p:blipFill>
        <p:spPr>
          <a:xfrm>
            <a:off x="7635239" y="1325880"/>
            <a:ext cx="3291840" cy="2331720"/>
          </a:xfrm>
          <a:prstGeom prst="rect">
            <a:avLst/>
          </a:prstGeom>
        </p:spPr>
      </p:pic>
      <p:sp>
        <p:nvSpPr>
          <p:cNvPr id="7" name="TextBox 6"/>
          <p:cNvSpPr txBox="1"/>
          <p:nvPr/>
        </p:nvSpPr>
        <p:spPr>
          <a:xfrm>
            <a:off x="685800" y="3886200"/>
            <a:ext cx="3200400" cy="411480"/>
          </a:xfrm>
          <a:prstGeom prst="rect">
            <a:avLst/>
          </a:prstGeom>
          <a:noFill/>
        </p:spPr>
        <p:txBody>
          <a:bodyPr wrap="square">
            <a:spAutoFit/>
          </a:bodyPr>
          <a:lstStyle/>
          <a:p>
            <a:pPr algn="ctr"/>
            <a:r>
              <a:rPr sz="1900" b="1">
                <a:solidFill>
                  <a:srgbClr val="3A6956"/>
                </a:solidFill>
                <a:latin typeface="Aptos"/>
              </a:rPr>
              <a:t>Mixing</a:t>
            </a:r>
          </a:p>
        </p:txBody>
      </p:sp>
      <p:sp>
        <p:nvSpPr>
          <p:cNvPr id="8" name="TextBox 7"/>
          <p:cNvSpPr txBox="1"/>
          <p:nvPr/>
        </p:nvSpPr>
        <p:spPr>
          <a:xfrm>
            <a:off x="4206240" y="3886200"/>
            <a:ext cx="3200400" cy="411480"/>
          </a:xfrm>
          <a:prstGeom prst="rect">
            <a:avLst/>
          </a:prstGeom>
          <a:noFill/>
        </p:spPr>
        <p:txBody>
          <a:bodyPr wrap="square">
            <a:spAutoFit/>
          </a:bodyPr>
          <a:lstStyle/>
          <a:p>
            <a:pPr algn="ctr"/>
            <a:r>
              <a:rPr sz="1900" b="1">
                <a:solidFill>
                  <a:srgbClr val="3A6956"/>
                </a:solidFill>
                <a:latin typeface="Aptos"/>
              </a:rPr>
              <a:t>Slump test</a:t>
            </a:r>
          </a:p>
        </p:txBody>
      </p:sp>
      <p:sp>
        <p:nvSpPr>
          <p:cNvPr id="9" name="TextBox 8"/>
          <p:cNvSpPr txBox="1"/>
          <p:nvPr/>
        </p:nvSpPr>
        <p:spPr>
          <a:xfrm>
            <a:off x="7726679" y="3886200"/>
            <a:ext cx="3200400" cy="411480"/>
          </a:xfrm>
          <a:prstGeom prst="rect">
            <a:avLst/>
          </a:prstGeom>
          <a:noFill/>
        </p:spPr>
        <p:txBody>
          <a:bodyPr wrap="square">
            <a:spAutoFit/>
          </a:bodyPr>
          <a:lstStyle/>
          <a:p>
            <a:pPr algn="ctr"/>
            <a:r>
              <a:rPr sz="1900" b="1">
                <a:solidFill>
                  <a:srgbClr val="3A6956"/>
                </a:solidFill>
                <a:latin typeface="Aptos"/>
              </a:rPr>
              <a:t>Compression test</a:t>
            </a:r>
          </a:p>
        </p:txBody>
      </p:sp>
      <p:sp>
        <p:nvSpPr>
          <p:cNvPr id="10" name="TextBox 9"/>
          <p:cNvSpPr txBox="1"/>
          <p:nvPr/>
        </p:nvSpPr>
        <p:spPr>
          <a:xfrm>
            <a:off x="822960" y="4617720"/>
            <a:ext cx="10332720" cy="1325880"/>
          </a:xfrm>
          <a:prstGeom prst="rect">
            <a:avLst/>
          </a:prstGeom>
          <a:noFill/>
        </p:spPr>
        <p:txBody>
          <a:bodyPr wrap="square">
            <a:spAutoFit/>
          </a:bodyPr>
          <a:lstStyle/>
          <a:p>
            <a:pPr>
              <a:spcAft>
                <a:spcPts val="1200"/>
              </a:spcAft>
              <a:defRPr sz="1800">
                <a:solidFill>
                  <a:srgbClr val="1C2D37"/>
                </a:solidFill>
                <a:latin typeface="Aptos"/>
              </a:defRPr>
            </a:pPr>
            <a:r>
              <a:t>•  100 mm cubes</a:t>
            </a:r>
          </a:p>
          <a:p>
            <a:pPr>
              <a:spcAft>
                <a:spcPts val="1200"/>
              </a:spcAft>
              <a:defRPr sz="1800">
                <a:solidFill>
                  <a:srgbClr val="1C2D37"/>
                </a:solidFill>
                <a:latin typeface="Aptos"/>
              </a:defRPr>
            </a:pPr>
            <a:r>
              <a:t>•  Compressive strength at 7 and 14 days</a:t>
            </a:r>
          </a:p>
          <a:p>
            <a:pPr>
              <a:spcAft>
                <a:spcPts val="1200"/>
              </a:spcAft>
              <a:defRPr sz="1800">
                <a:solidFill>
                  <a:srgbClr val="1C2D37"/>
                </a:solidFill>
                <a:latin typeface="Aptos"/>
              </a:defRPr>
            </a:pPr>
            <a:r>
              <a:t>•  Comparison is descriptive and relative to the control</a:t>
            </a:r>
          </a:p>
        </p:txBody>
      </p:sp>
      <p:pic>
        <p:nvPicPr>
          <p:cNvPr id="14" name="Picture 13">
            <a:extLst>
              <a:ext uri="{FF2B5EF4-FFF2-40B4-BE49-F238E27FC236}">
                <a16:creationId xmlns:a16="http://schemas.microsoft.com/office/drawing/2014/main" id="{7F98E8AC-A452-BA0D-2E5D-983DE8179382}"/>
              </a:ext>
            </a:extLst>
          </p:cNvPr>
          <p:cNvPicPr>
            <a:picLocks noChangeAspect="1"/>
          </p:cNvPicPr>
          <p:nvPr/>
        </p:nvPicPr>
        <p:blipFill>
          <a:blip r:embed="rId4"/>
          <a:srcRect l="57848" t="22342"/>
          <a:stretch>
            <a:fillRect/>
          </a:stretch>
        </p:blipFill>
        <p:spPr>
          <a:xfrm>
            <a:off x="1121376" y="1325880"/>
            <a:ext cx="2523867" cy="2331720"/>
          </a:xfrm>
          <a:prstGeom prst="rect">
            <a:avLst/>
          </a:prstGeom>
        </p:spPr>
      </p:pic>
      <p:pic>
        <p:nvPicPr>
          <p:cNvPr id="15" name="Picture 14" descr="crop_image19_jpg_8.15_1.45.png">
            <a:extLst>
              <a:ext uri="{FF2B5EF4-FFF2-40B4-BE49-F238E27FC236}">
                <a16:creationId xmlns:a16="http://schemas.microsoft.com/office/drawing/2014/main" id="{5CF3DC74-B4E2-760C-EEB9-0E787A6127EF}"/>
              </a:ext>
            </a:extLst>
          </p:cNvPr>
          <p:cNvPicPr>
            <a:picLocks noChangeAspect="1"/>
          </p:cNvPicPr>
          <p:nvPr/>
        </p:nvPicPr>
        <p:blipFill>
          <a:blip r:embed="rId5"/>
          <a:stretch>
            <a:fillRect/>
          </a:stretch>
        </p:blipFill>
        <p:spPr>
          <a:xfrm>
            <a:off x="4120731" y="1325880"/>
            <a:ext cx="3154680" cy="2331720"/>
          </a:xfrm>
          <a:prstGeom prst="rect">
            <a:avLst/>
          </a:prstGeom>
        </p:spPr>
      </p:pic>
      <p:sp>
        <p:nvSpPr>
          <p:cNvPr id="16" name="TextBox 15"/>
          <p:cNvSpPr txBox="1"/>
          <p:nvPr/>
        </p:nvSpPr>
        <p:spPr>
          <a:xfrm>
            <a:off x="320040" y="6656832"/>
            <a:ext cx="11551920" cy="196977"/>
          </a:xfrm>
          <a:prstGeom prst="rect">
            <a:avLst/>
          </a:prstGeom>
          <a:noFill/>
        </p:spPr>
        <p:txBody>
          <a:bodyPr wrap="square">
            <a:spAutoFit/>
          </a:bodyPr>
          <a:lstStyle/>
          <a:p>
            <a:pPr algn="l"/>
            <a:r>
              <a:rPr sz="680" dirty="0">
                <a:solidFill>
                  <a:srgbClr val="5F5F5F"/>
                </a:solidFill>
                <a:latin typeface="Aptos"/>
              </a:rPr>
              <a:t>Sources: British Standards Institution (2019a; 2019b; 2019c);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Results — workability</a:t>
            </a:r>
          </a:p>
        </p:txBody>
      </p:sp>
      <p:pic>
        <p:nvPicPr>
          <p:cNvPr id="4" name="Picture 3" descr="crop_image17_jpg_0.75_1.45.png"/>
          <p:cNvPicPr>
            <a:picLocks noChangeAspect="1"/>
          </p:cNvPicPr>
          <p:nvPr/>
        </p:nvPicPr>
        <p:blipFill>
          <a:blip r:embed="rId2"/>
          <a:stretch>
            <a:fillRect/>
          </a:stretch>
        </p:blipFill>
        <p:spPr>
          <a:xfrm>
            <a:off x="685800" y="1325880"/>
            <a:ext cx="3154680" cy="3246120"/>
          </a:xfrm>
          <a:prstGeom prst="rect">
            <a:avLst/>
          </a:prstGeom>
        </p:spPr>
      </p:pic>
      <p:pic>
        <p:nvPicPr>
          <p:cNvPr id="5" name="Picture 4" descr="crop_image18_jpg_4.45_1.45.png"/>
          <p:cNvPicPr>
            <a:picLocks noChangeAspect="1"/>
          </p:cNvPicPr>
          <p:nvPr/>
        </p:nvPicPr>
        <p:blipFill>
          <a:blip r:embed="rId3"/>
          <a:stretch>
            <a:fillRect/>
          </a:stretch>
        </p:blipFill>
        <p:spPr>
          <a:xfrm>
            <a:off x="4069080" y="1325880"/>
            <a:ext cx="3154680" cy="3246120"/>
          </a:xfrm>
          <a:prstGeom prst="rect">
            <a:avLst/>
          </a:prstGeom>
        </p:spPr>
      </p:pic>
      <p:pic>
        <p:nvPicPr>
          <p:cNvPr id="6" name="Picture 5" descr="crop_image19_jpg_8.15_1.45.png"/>
          <p:cNvPicPr>
            <a:picLocks noChangeAspect="1"/>
          </p:cNvPicPr>
          <p:nvPr/>
        </p:nvPicPr>
        <p:blipFill>
          <a:blip r:embed="rId4"/>
          <a:stretch>
            <a:fillRect/>
          </a:stretch>
        </p:blipFill>
        <p:spPr>
          <a:xfrm>
            <a:off x="7452360" y="1325880"/>
            <a:ext cx="3154680" cy="3246120"/>
          </a:xfrm>
          <a:prstGeom prst="rect">
            <a:avLst/>
          </a:prstGeom>
        </p:spPr>
      </p:pic>
      <p:sp>
        <p:nvSpPr>
          <p:cNvPr id="7" name="TextBox 6"/>
          <p:cNvSpPr txBox="1"/>
          <p:nvPr/>
        </p:nvSpPr>
        <p:spPr>
          <a:xfrm>
            <a:off x="777240" y="4800600"/>
            <a:ext cx="10241280" cy="502920"/>
          </a:xfrm>
          <a:prstGeom prst="rect">
            <a:avLst/>
          </a:prstGeom>
          <a:noFill/>
        </p:spPr>
        <p:txBody>
          <a:bodyPr wrap="square">
            <a:spAutoFit/>
          </a:bodyPr>
          <a:lstStyle/>
          <a:p>
            <a:pPr algn="ctr"/>
            <a:r>
              <a:rPr sz="1800" b="1">
                <a:solidFill>
                  <a:srgbClr val="1C2D37"/>
                </a:solidFill>
                <a:latin typeface="Aptos"/>
              </a:rPr>
              <a:t>Slump: M0 = 25 mm | M1 (4% CSP) = 13 mm | M2 (10% RBP) = 127 mm | M3 = 25 mm | M4 = 89 mm</a:t>
            </a:r>
          </a:p>
        </p:txBody>
      </p:sp>
      <p:sp>
        <p:nvSpPr>
          <p:cNvPr id="8" name="TextBox 7"/>
          <p:cNvSpPr txBox="1"/>
          <p:nvPr/>
        </p:nvSpPr>
        <p:spPr>
          <a:xfrm>
            <a:off x="1005840" y="5532120"/>
            <a:ext cx="9875520" cy="502920"/>
          </a:xfrm>
          <a:prstGeom prst="rect">
            <a:avLst/>
          </a:prstGeom>
          <a:noFill/>
        </p:spPr>
        <p:txBody>
          <a:bodyPr wrap="square">
            <a:spAutoFit/>
          </a:bodyPr>
          <a:lstStyle/>
          <a:p>
            <a:pPr algn="ctr"/>
            <a:r>
              <a:rPr sz="1800" b="0">
                <a:solidFill>
                  <a:srgbClr val="3A6956"/>
                </a:solidFill>
                <a:latin typeface="Aptos"/>
              </a:rPr>
              <a:t>Key finding: CSP reduced workability, RBP increased it, and the 4% CSP + 5% RBP blend matched the control.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Results — compressive strength</a:t>
            </a:r>
          </a:p>
        </p:txBody>
      </p:sp>
      <p:pic>
        <p:nvPicPr>
          <p:cNvPr id="4" name="Picture 3" descr="image20.png"/>
          <p:cNvPicPr>
            <a:picLocks noChangeAspect="1"/>
          </p:cNvPicPr>
          <p:nvPr/>
        </p:nvPicPr>
        <p:blipFill>
          <a:blip r:embed="rId2"/>
          <a:stretch>
            <a:fillRect/>
          </a:stretch>
        </p:blipFill>
        <p:spPr>
          <a:xfrm>
            <a:off x="640080" y="1234440"/>
            <a:ext cx="5532120" cy="3840480"/>
          </a:xfrm>
          <a:prstGeom prst="rect">
            <a:avLst/>
          </a:prstGeom>
        </p:spPr>
      </p:pic>
      <p:pic>
        <p:nvPicPr>
          <p:cNvPr id="5" name="Picture 4" descr="image21.png"/>
          <p:cNvPicPr>
            <a:picLocks noChangeAspect="1"/>
          </p:cNvPicPr>
          <p:nvPr/>
        </p:nvPicPr>
        <p:blipFill>
          <a:blip r:embed="rId3"/>
          <a:stretch>
            <a:fillRect/>
          </a:stretch>
        </p:blipFill>
        <p:spPr>
          <a:xfrm>
            <a:off x="6355080" y="1234440"/>
            <a:ext cx="5166360" cy="3840480"/>
          </a:xfrm>
          <a:prstGeom prst="rect">
            <a:avLst/>
          </a:prstGeom>
        </p:spPr>
      </p:pic>
      <p:sp>
        <p:nvSpPr>
          <p:cNvPr id="6" name="TextBox 5"/>
          <p:cNvSpPr txBox="1"/>
          <p:nvPr/>
        </p:nvSpPr>
        <p:spPr>
          <a:xfrm>
            <a:off x="777240" y="5257800"/>
            <a:ext cx="10607040" cy="685800"/>
          </a:xfrm>
          <a:prstGeom prst="rect">
            <a:avLst/>
          </a:prstGeom>
          <a:noFill/>
        </p:spPr>
        <p:txBody>
          <a:bodyPr wrap="square">
            <a:spAutoFit/>
          </a:bodyPr>
          <a:lstStyle/>
          <a:p>
            <a:pPr algn="ctr"/>
            <a:r>
              <a:rPr sz="1900" b="1" dirty="0">
                <a:solidFill>
                  <a:srgbClr val="1C2D37"/>
                </a:solidFill>
                <a:latin typeface="Aptos"/>
              </a:rPr>
              <a:t>At 14 days, M3 (4% CSP + 5% RBP) reached 23.27 MPa versus 22.89 MPa for the control. The higher 14% total replacement (M4) performed poorly.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Main conclusions and contribution</a:t>
            </a:r>
          </a:p>
        </p:txBody>
      </p:sp>
      <p:pic>
        <p:nvPicPr>
          <p:cNvPr id="4" name="Picture 3" descr="crop_image9_jpg_0.75_1.5.png"/>
          <p:cNvPicPr>
            <a:picLocks noChangeAspect="1"/>
          </p:cNvPicPr>
          <p:nvPr/>
        </p:nvPicPr>
        <p:blipFill>
          <a:blip r:embed="rId2"/>
          <a:stretch>
            <a:fillRect/>
          </a:stretch>
        </p:blipFill>
        <p:spPr>
          <a:xfrm>
            <a:off x="685800" y="1371600"/>
            <a:ext cx="2286000" cy="2103120"/>
          </a:xfrm>
          <a:prstGeom prst="rect">
            <a:avLst/>
          </a:prstGeom>
        </p:spPr>
      </p:pic>
      <p:pic>
        <p:nvPicPr>
          <p:cNvPr id="5" name="Picture 4" descr="crop_image11_jpg_0.75_4.0.png"/>
          <p:cNvPicPr>
            <a:picLocks noChangeAspect="1"/>
          </p:cNvPicPr>
          <p:nvPr/>
        </p:nvPicPr>
        <p:blipFill>
          <a:blip r:embed="rId3"/>
          <a:stretch>
            <a:fillRect/>
          </a:stretch>
        </p:blipFill>
        <p:spPr>
          <a:xfrm>
            <a:off x="685800" y="3657600"/>
            <a:ext cx="2286000" cy="2103120"/>
          </a:xfrm>
          <a:prstGeom prst="rect">
            <a:avLst/>
          </a:prstGeom>
        </p:spPr>
      </p:pic>
      <p:sp>
        <p:nvSpPr>
          <p:cNvPr id="6" name="TextBox 5"/>
          <p:cNvSpPr txBox="1"/>
          <p:nvPr/>
        </p:nvSpPr>
        <p:spPr>
          <a:xfrm>
            <a:off x="3383280" y="1417320"/>
            <a:ext cx="7589520" cy="3477875"/>
          </a:xfrm>
          <a:prstGeom prst="rect">
            <a:avLst/>
          </a:prstGeom>
          <a:noFill/>
        </p:spPr>
        <p:txBody>
          <a:bodyPr wrap="square">
            <a:spAutoFit/>
          </a:bodyPr>
          <a:lstStyle/>
          <a:p>
            <a:pPr>
              <a:spcAft>
                <a:spcPts val="1200"/>
              </a:spcAft>
              <a:defRPr sz="2000">
                <a:solidFill>
                  <a:srgbClr val="1C2D37"/>
                </a:solidFill>
                <a:latin typeface="Aptos"/>
              </a:defRPr>
            </a:pPr>
            <a:r>
              <a:rPr dirty="0"/>
              <a:t>•  A low-level blend was feasible under the conditions tested.</a:t>
            </a:r>
          </a:p>
          <a:p>
            <a:pPr>
              <a:spcAft>
                <a:spcPts val="1200"/>
              </a:spcAft>
              <a:defRPr sz="2000">
                <a:solidFill>
                  <a:srgbClr val="1C2D37"/>
                </a:solidFill>
                <a:latin typeface="Aptos"/>
              </a:defRPr>
            </a:pPr>
            <a:r>
              <a:rPr dirty="0"/>
              <a:t>•  M3 (4% CSP + 5% RBP) was the strongest overall candidate: control-level slump and slightly higher 14-day strength.</a:t>
            </a:r>
          </a:p>
          <a:p>
            <a:pPr>
              <a:spcAft>
                <a:spcPts val="1200"/>
              </a:spcAft>
              <a:defRPr sz="2000">
                <a:solidFill>
                  <a:srgbClr val="1C2D37"/>
                </a:solidFill>
                <a:latin typeface="Aptos"/>
              </a:defRPr>
            </a:pPr>
            <a:r>
              <a:rPr dirty="0"/>
              <a:t>•  Increasing the blend to 4% CSP + 10% RBP reduced strength substantially.</a:t>
            </a:r>
          </a:p>
          <a:p>
            <a:pPr>
              <a:spcAft>
                <a:spcPts val="1200"/>
              </a:spcAft>
              <a:defRPr sz="2000">
                <a:solidFill>
                  <a:srgbClr val="1C2D37"/>
                </a:solidFill>
                <a:latin typeface="Aptos"/>
              </a:defRPr>
            </a:pPr>
            <a:r>
              <a:rPr dirty="0"/>
              <a:t>•  The study provides initial UK laboratory evidence for combining locally sourced CSP and RBP.</a:t>
            </a:r>
          </a:p>
          <a:p>
            <a:pPr>
              <a:spcAft>
                <a:spcPts val="1200"/>
              </a:spcAft>
              <a:defRPr sz="2000">
                <a:solidFill>
                  <a:srgbClr val="1C2D37"/>
                </a:solidFill>
                <a:latin typeface="Aptos"/>
              </a:defRPr>
            </a:pPr>
            <a:r>
              <a:rPr dirty="0"/>
              <a:t>•  The findings support further investigation</a:t>
            </a:r>
            <a:r>
              <a:rPr lang="en-US" dirty="0"/>
              <a:t>, </a:t>
            </a:r>
            <a:r>
              <a:rPr dirty="0"/>
              <a:t>not a concrete design recommendation.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84048"/>
            <a:ext cx="10972800" cy="502920"/>
          </a:xfrm>
          <a:prstGeom prst="rect">
            <a:avLst/>
          </a:prstGeom>
          <a:noFill/>
        </p:spPr>
        <p:txBody>
          <a:bodyPr wrap="square">
            <a:spAutoFit/>
          </a:bodyPr>
          <a:lstStyle/>
          <a:p>
            <a:pPr algn="l"/>
            <a:r>
              <a:rPr sz="2700" b="1">
                <a:solidFill>
                  <a:srgbClr val="1C2D37"/>
                </a:solidFill>
                <a:latin typeface="Aptos"/>
              </a:rPr>
              <a:t>Limitations and future research</a:t>
            </a:r>
          </a:p>
        </p:txBody>
      </p:sp>
      <p:pic>
        <p:nvPicPr>
          <p:cNvPr id="4" name="Picture 3" descr="crop_image14_jpg_0.75_1.5.png"/>
          <p:cNvPicPr>
            <a:picLocks noChangeAspect="1"/>
          </p:cNvPicPr>
          <p:nvPr/>
        </p:nvPicPr>
        <p:blipFill>
          <a:blip r:embed="rId2"/>
          <a:stretch>
            <a:fillRect/>
          </a:stretch>
        </p:blipFill>
        <p:spPr>
          <a:xfrm>
            <a:off x="685800" y="1371600"/>
            <a:ext cx="3931920" cy="2743200"/>
          </a:xfrm>
          <a:prstGeom prst="rect">
            <a:avLst/>
          </a:prstGeom>
        </p:spPr>
      </p:pic>
      <p:sp>
        <p:nvSpPr>
          <p:cNvPr id="5" name="TextBox 4"/>
          <p:cNvSpPr txBox="1"/>
          <p:nvPr/>
        </p:nvSpPr>
        <p:spPr>
          <a:xfrm>
            <a:off x="4983480" y="1417320"/>
            <a:ext cx="6035040" cy="2154436"/>
          </a:xfrm>
          <a:prstGeom prst="rect">
            <a:avLst/>
          </a:prstGeom>
          <a:noFill/>
        </p:spPr>
        <p:txBody>
          <a:bodyPr wrap="square">
            <a:spAutoFit/>
          </a:bodyPr>
          <a:lstStyle/>
          <a:p>
            <a:pPr>
              <a:spcAft>
                <a:spcPts val="1200"/>
              </a:spcAft>
              <a:defRPr sz="1900">
                <a:solidFill>
                  <a:srgbClr val="1C2D37"/>
                </a:solidFill>
                <a:latin typeface="Aptos"/>
              </a:defRPr>
            </a:pPr>
            <a:r>
              <a:rPr dirty="0"/>
              <a:t>•  Strength measured only at 7 and 14 days; no 28- or 90-day testing.</a:t>
            </a:r>
          </a:p>
          <a:p>
            <a:pPr>
              <a:spcAft>
                <a:spcPts val="1200"/>
              </a:spcAft>
              <a:defRPr sz="1900">
                <a:solidFill>
                  <a:srgbClr val="1C2D37"/>
                </a:solidFill>
                <a:latin typeface="Aptos"/>
              </a:defRPr>
            </a:pPr>
            <a:r>
              <a:rPr dirty="0"/>
              <a:t>•  Small number of specimens </a:t>
            </a:r>
            <a:endParaRPr lang="en-GB" dirty="0"/>
          </a:p>
          <a:p>
            <a:pPr>
              <a:spcAft>
                <a:spcPts val="1200"/>
              </a:spcAft>
              <a:defRPr sz="1900">
                <a:solidFill>
                  <a:srgbClr val="1C2D37"/>
                </a:solidFill>
                <a:latin typeface="Aptos"/>
              </a:defRPr>
            </a:pPr>
            <a:r>
              <a:rPr dirty="0"/>
              <a:t> •  Future work: XRF/particle-size </a:t>
            </a:r>
            <a:r>
              <a:rPr dirty="0" err="1"/>
              <a:t>characterisation</a:t>
            </a:r>
            <a:r>
              <a:rPr dirty="0"/>
              <a:t>, intermediate replacement levels, 28/90-day strength, durability and larger sample sizes.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320040"/>
            <a:ext cx="2187074" cy="569387"/>
          </a:xfrm>
          <a:prstGeom prst="rect">
            <a:avLst/>
          </a:prstGeom>
          <a:noFill/>
        </p:spPr>
        <p:txBody>
          <a:bodyPr wrap="none">
            <a:spAutoFit/>
          </a:bodyPr>
          <a:lstStyle/>
          <a:p>
            <a:pPr algn="ctr"/>
            <a:r>
              <a:rPr sz="3100" b="1">
                <a:solidFill>
                  <a:srgbClr val="282828"/>
                </a:solidFill>
                <a:latin typeface="Aptos Display"/>
              </a:rPr>
              <a:t>References </a:t>
            </a:r>
          </a:p>
        </p:txBody>
      </p:sp>
      <p:sp>
        <p:nvSpPr>
          <p:cNvPr id="3" name="TextBox 2"/>
          <p:cNvSpPr txBox="1"/>
          <p:nvPr/>
        </p:nvSpPr>
        <p:spPr>
          <a:xfrm>
            <a:off x="594360" y="1024128"/>
            <a:ext cx="5349240" cy="6182718"/>
          </a:xfrm>
          <a:prstGeom prst="rect">
            <a:avLst/>
          </a:prstGeom>
          <a:noFill/>
        </p:spPr>
        <p:txBody>
          <a:bodyPr wrap="square" lIns="27432" tIns="27432" rIns="27432" bIns="27432">
            <a:spAutoFit/>
          </a:bodyPr>
          <a:lstStyle/>
          <a:p>
            <a:pPr>
              <a:spcAft>
                <a:spcPts val="700"/>
              </a:spcAft>
            </a:pPr>
            <a:r>
              <a:rPr sz="950" dirty="0">
                <a:solidFill>
                  <a:srgbClr val="2D2D2D"/>
                </a:solidFill>
                <a:latin typeface="Aptos"/>
              </a:rPr>
              <a:t>Arif, R., </a:t>
            </a:r>
            <a:r>
              <a:rPr sz="950" dirty="0" err="1">
                <a:solidFill>
                  <a:srgbClr val="2D2D2D"/>
                </a:solidFill>
                <a:latin typeface="Aptos"/>
              </a:rPr>
              <a:t>Khitab</a:t>
            </a:r>
            <a:r>
              <a:rPr sz="950" dirty="0">
                <a:solidFill>
                  <a:srgbClr val="2D2D2D"/>
                </a:solidFill>
                <a:latin typeface="Aptos"/>
              </a:rPr>
              <a:t>, A., Kırgız, M.S., Khan, R.B.N., Tayyab, S., Khan, R.A., Anwar, W. and Arshad, M.T. (2021) ‘Experimental analysis on partial replacement of cement with brick powder in concrete’, Case Studies in Construction Materials, 15, e00749. </a:t>
            </a:r>
            <a:r>
              <a:rPr sz="950" dirty="0" err="1">
                <a:solidFill>
                  <a:srgbClr val="2D2D2D"/>
                </a:solidFill>
                <a:latin typeface="Aptos"/>
              </a:rPr>
              <a:t>doi</a:t>
            </a:r>
            <a:r>
              <a:rPr sz="950" dirty="0">
                <a:solidFill>
                  <a:srgbClr val="2D2D2D"/>
                </a:solidFill>
                <a:latin typeface="Aptos"/>
              </a:rPr>
              <a:t>: 10.1016/j.cscm.2021.e00749.</a:t>
            </a:r>
            <a:br>
              <a:rPr lang="en-GB" sz="950" dirty="0">
                <a:solidFill>
                  <a:srgbClr val="2D2D2D"/>
                </a:solidFill>
                <a:latin typeface="Aptos"/>
              </a:rPr>
            </a:br>
            <a:br>
              <a:rPr lang="en-GB" sz="950" dirty="0">
                <a:solidFill>
                  <a:srgbClr val="2D2D2D"/>
                </a:solidFill>
                <a:latin typeface="Aptos"/>
              </a:rPr>
            </a:br>
            <a:r>
              <a:rPr lang="en-GB" sz="950" dirty="0">
                <a:solidFill>
                  <a:srgbClr val="2D2D2D"/>
                </a:solidFill>
                <a:latin typeface="Aptos"/>
              </a:rPr>
              <a:t>Hasan, K., Islam, M.T., Ferdaus, R. and Mat Yahaya, F. (2024) ‘Experimental study on environment-friendly concrete production incorporating palm oil clinker and cockle shell powder as cement partial replacement’, Materials Today: Proceedings, 107, pp. 254–262. </a:t>
            </a:r>
            <a:r>
              <a:rPr lang="en-GB" sz="950" dirty="0" err="1">
                <a:solidFill>
                  <a:srgbClr val="2D2D2D"/>
                </a:solidFill>
                <a:latin typeface="Aptos"/>
              </a:rPr>
              <a:t>doi</a:t>
            </a:r>
            <a:r>
              <a:rPr lang="en-GB" sz="950" dirty="0">
                <a:solidFill>
                  <a:srgbClr val="2D2D2D"/>
                </a:solidFill>
                <a:latin typeface="Aptos"/>
              </a:rPr>
              <a:t>: 10.1016/j.matpr.2023.11.150.</a:t>
            </a:r>
          </a:p>
          <a:p>
            <a:pPr>
              <a:spcAft>
                <a:spcPts val="700"/>
              </a:spcAft>
            </a:pPr>
            <a:r>
              <a:rPr lang="en-GB" sz="950" dirty="0">
                <a:solidFill>
                  <a:srgbClr val="2D2D2D"/>
                </a:solidFill>
                <a:latin typeface="Aptos"/>
              </a:rPr>
              <a:t>Małek, M., </a:t>
            </a:r>
            <a:r>
              <a:rPr lang="en-GB" sz="950" dirty="0" err="1">
                <a:solidFill>
                  <a:srgbClr val="2D2D2D"/>
                </a:solidFill>
                <a:latin typeface="Aptos"/>
              </a:rPr>
              <a:t>Smarzewski</a:t>
            </a:r>
            <a:r>
              <a:rPr lang="en-GB" sz="950" dirty="0">
                <a:solidFill>
                  <a:srgbClr val="2D2D2D"/>
                </a:solidFill>
                <a:latin typeface="Aptos"/>
              </a:rPr>
              <a:t>, P., </a:t>
            </a:r>
            <a:r>
              <a:rPr lang="en-GB" sz="950" dirty="0" err="1">
                <a:solidFill>
                  <a:srgbClr val="2D2D2D"/>
                </a:solidFill>
                <a:latin typeface="Aptos"/>
              </a:rPr>
              <a:t>Kunikowski</a:t>
            </a:r>
            <a:r>
              <a:rPr lang="en-GB" sz="950" dirty="0">
                <a:solidFill>
                  <a:srgbClr val="2D2D2D"/>
                </a:solidFill>
                <a:latin typeface="Aptos"/>
              </a:rPr>
              <a:t>, M. and </a:t>
            </a:r>
            <a:r>
              <a:rPr lang="en-GB" sz="950" dirty="0" err="1">
                <a:solidFill>
                  <a:srgbClr val="2D2D2D"/>
                </a:solidFill>
                <a:latin typeface="Aptos"/>
              </a:rPr>
              <a:t>Kluczyński</a:t>
            </a:r>
            <a:r>
              <a:rPr lang="en-GB" sz="950" dirty="0">
                <a:solidFill>
                  <a:srgbClr val="2D2D2D"/>
                </a:solidFill>
                <a:latin typeface="Aptos"/>
              </a:rPr>
              <a:t>, J. (2025) ‘Utilization of brick powder as a sustainable additive in concrete: Optimization of mechanical and thermal performance’, Construction and Building Materials, 492, 143092. </a:t>
            </a:r>
            <a:r>
              <a:rPr lang="en-GB" sz="950" dirty="0" err="1">
                <a:solidFill>
                  <a:srgbClr val="2D2D2D"/>
                </a:solidFill>
                <a:latin typeface="Aptos"/>
              </a:rPr>
              <a:t>doi</a:t>
            </a:r>
            <a:r>
              <a:rPr lang="en-GB" sz="950" dirty="0">
                <a:solidFill>
                  <a:srgbClr val="2D2D2D"/>
                </a:solidFill>
                <a:latin typeface="Aptos"/>
              </a:rPr>
              <a:t>: 10.1016/j.conbuildmat.2025.143092.</a:t>
            </a:r>
            <a:br>
              <a:rPr lang="en-GB" sz="950" dirty="0">
                <a:solidFill>
                  <a:srgbClr val="2D2D2D"/>
                </a:solidFill>
                <a:latin typeface="Aptos"/>
              </a:rPr>
            </a:br>
            <a:br>
              <a:rPr lang="en-GB" sz="950" dirty="0">
                <a:solidFill>
                  <a:srgbClr val="2D2D2D"/>
                </a:solidFill>
                <a:latin typeface="Aptos"/>
              </a:rPr>
            </a:br>
            <a:r>
              <a:rPr lang="en-GB" sz="950" dirty="0">
                <a:solidFill>
                  <a:srgbClr val="2D2D2D"/>
                </a:solidFill>
                <a:latin typeface="Aptos"/>
              </a:rPr>
              <a:t>Mohamad, N., Muthusamy, K. and Ruslan, H.N. (2022) ‘A review on fresh concrete, thermal conductivity, and permeability properties of concrete containing cockle shell’, International Journal of Sustainable Building Technology and Urban Development, 13(1), pp. 11–22. </a:t>
            </a:r>
            <a:r>
              <a:rPr lang="en-GB" sz="950" dirty="0" err="1">
                <a:solidFill>
                  <a:srgbClr val="2D2D2D"/>
                </a:solidFill>
                <a:latin typeface="Aptos"/>
              </a:rPr>
              <a:t>doi</a:t>
            </a:r>
            <a:r>
              <a:rPr lang="en-GB" sz="950" dirty="0">
                <a:solidFill>
                  <a:srgbClr val="2D2D2D"/>
                </a:solidFill>
                <a:latin typeface="Aptos"/>
              </a:rPr>
              <a:t>: 10.22712/susb.20220003.</a:t>
            </a:r>
          </a:p>
          <a:p>
            <a:pPr>
              <a:spcAft>
                <a:spcPts val="700"/>
              </a:spcAft>
            </a:pPr>
            <a:r>
              <a:rPr lang="en-GB" sz="950" dirty="0">
                <a:solidFill>
                  <a:srgbClr val="2D2D2D"/>
                </a:solidFill>
                <a:latin typeface="Aptos"/>
              </a:rPr>
              <a:t>Olivia, M., </a:t>
            </a:r>
            <a:r>
              <a:rPr lang="en-GB" sz="950" dirty="0" err="1">
                <a:solidFill>
                  <a:srgbClr val="2D2D2D"/>
                </a:solidFill>
                <a:latin typeface="Aptos"/>
              </a:rPr>
              <a:t>Oktaviani</a:t>
            </a:r>
            <a:r>
              <a:rPr lang="en-GB" sz="950" dirty="0">
                <a:solidFill>
                  <a:srgbClr val="2D2D2D"/>
                </a:solidFill>
                <a:latin typeface="Aptos"/>
              </a:rPr>
              <a:t>, R. and </a:t>
            </a:r>
            <a:r>
              <a:rPr lang="en-GB" sz="950" dirty="0" err="1">
                <a:solidFill>
                  <a:srgbClr val="2D2D2D"/>
                </a:solidFill>
                <a:latin typeface="Aptos"/>
              </a:rPr>
              <a:t>Ismeddiyanto</a:t>
            </a:r>
            <a:r>
              <a:rPr lang="en-GB" sz="950" dirty="0">
                <a:solidFill>
                  <a:srgbClr val="2D2D2D"/>
                </a:solidFill>
                <a:latin typeface="Aptos"/>
              </a:rPr>
              <a:t> (2017) ‘Properties of concrete containing ground waste cockle and clam seashells’, Procedia Engineering, 171, pp. 658–663. </a:t>
            </a:r>
            <a:r>
              <a:rPr lang="en-GB" sz="950" dirty="0" err="1">
                <a:solidFill>
                  <a:srgbClr val="2D2D2D"/>
                </a:solidFill>
                <a:latin typeface="Aptos"/>
              </a:rPr>
              <a:t>doi</a:t>
            </a:r>
            <a:r>
              <a:rPr lang="en-GB" sz="950" dirty="0">
                <a:solidFill>
                  <a:srgbClr val="2D2D2D"/>
                </a:solidFill>
                <a:latin typeface="Aptos"/>
              </a:rPr>
              <a:t>: 10.1016/j.proeng.2017.01.404.</a:t>
            </a:r>
            <a:br>
              <a:rPr lang="en-GB" sz="950" dirty="0">
                <a:solidFill>
                  <a:srgbClr val="2D2D2D"/>
                </a:solidFill>
                <a:latin typeface="Aptos"/>
              </a:rPr>
            </a:br>
            <a:br>
              <a:rPr lang="en-GB" sz="950" dirty="0">
                <a:solidFill>
                  <a:srgbClr val="2D2D2D"/>
                </a:solidFill>
                <a:latin typeface="Aptos"/>
              </a:rPr>
            </a:br>
            <a:r>
              <a:rPr lang="en-GB" sz="950" dirty="0">
                <a:solidFill>
                  <a:srgbClr val="2D2D2D"/>
                </a:solidFill>
                <a:latin typeface="Aptos"/>
              </a:rPr>
              <a:t>Othman, R., Muthusamy, K., Sulaiman, M.A., Duraisamy, Y., Putrajaya, R. and </a:t>
            </a:r>
            <a:r>
              <a:rPr lang="en-GB" sz="950" dirty="0" err="1">
                <a:solidFill>
                  <a:srgbClr val="2D2D2D"/>
                </a:solidFill>
                <a:latin typeface="Aptos"/>
              </a:rPr>
              <a:t>Parsuraman</a:t>
            </a:r>
            <a:r>
              <a:rPr lang="en-GB" sz="950" dirty="0">
                <a:solidFill>
                  <a:srgbClr val="2D2D2D"/>
                </a:solidFill>
                <a:latin typeface="Aptos"/>
              </a:rPr>
              <a:t>, J. (2024) ‘Feasibility study of cockle shell powder as a partial cement replacement in mortar’, Research Square [Preprint]. </a:t>
            </a:r>
            <a:r>
              <a:rPr lang="en-GB" sz="950" dirty="0" err="1">
                <a:solidFill>
                  <a:srgbClr val="2D2D2D"/>
                </a:solidFill>
                <a:latin typeface="Aptos"/>
              </a:rPr>
              <a:t>doi</a:t>
            </a:r>
            <a:r>
              <a:rPr lang="en-GB" sz="950" dirty="0">
                <a:solidFill>
                  <a:srgbClr val="2D2D2D"/>
                </a:solidFill>
                <a:latin typeface="Aptos"/>
              </a:rPr>
              <a:t>: 10.21203/rs.3.rs-5292462/v1.</a:t>
            </a:r>
          </a:p>
          <a:p>
            <a:pPr>
              <a:spcAft>
                <a:spcPts val="700"/>
              </a:spcAft>
            </a:pPr>
            <a:r>
              <a:rPr lang="en-GB" sz="950" dirty="0">
                <a:solidFill>
                  <a:srgbClr val="2D2D2D"/>
                </a:solidFill>
                <a:latin typeface="Aptos"/>
              </a:rPr>
              <a:t>Wan Mohammad, W.A.S.B., Othman, N.H., Wan Ibrahim, M.H., Rahim, M.A., </a:t>
            </a:r>
            <a:r>
              <a:rPr lang="en-GB" sz="950" dirty="0" err="1">
                <a:solidFill>
                  <a:srgbClr val="2D2D2D"/>
                </a:solidFill>
                <a:latin typeface="Aptos"/>
              </a:rPr>
              <a:t>Shahidan</a:t>
            </a:r>
            <a:r>
              <a:rPr lang="en-GB" sz="950" dirty="0">
                <a:solidFill>
                  <a:srgbClr val="2D2D2D"/>
                </a:solidFill>
                <a:latin typeface="Aptos"/>
              </a:rPr>
              <a:t>, S. and Abd Rahman, R. (2017) ‘A review on seashells ash as partial cement </a:t>
            </a:r>
            <a:r>
              <a:rPr lang="en-GB" sz="950" dirty="0" err="1">
                <a:solidFill>
                  <a:srgbClr val="2D2D2D"/>
                </a:solidFill>
                <a:latin typeface="Aptos"/>
              </a:rPr>
              <a:t>replacementSeries</a:t>
            </a:r>
            <a:r>
              <a:rPr lang="en-GB" sz="950" dirty="0">
                <a:solidFill>
                  <a:srgbClr val="2D2D2D"/>
                </a:solidFill>
                <a:latin typeface="Aptos"/>
              </a:rPr>
              <a:t>: Materials Science and Engineering, 271, 012059. </a:t>
            </a:r>
            <a:r>
              <a:rPr lang="en-GB" sz="950" dirty="0" err="1">
                <a:solidFill>
                  <a:srgbClr val="2D2D2D"/>
                </a:solidFill>
                <a:latin typeface="Aptos"/>
              </a:rPr>
              <a:t>doi</a:t>
            </a:r>
            <a:r>
              <a:rPr lang="en-GB" sz="950" dirty="0">
                <a:solidFill>
                  <a:srgbClr val="2D2D2D"/>
                </a:solidFill>
                <a:latin typeface="Aptos"/>
              </a:rPr>
              <a:t>: 10.1088/1757-899X/271/1/012059.</a:t>
            </a:r>
            <a:r>
              <a:rPr lang="en-GB" sz="950" dirty="0">
                <a:solidFill>
                  <a:srgbClr val="2D2D2D"/>
                </a:solidFill>
              </a:rPr>
              <a:t> ’, IOP Conference </a:t>
            </a:r>
            <a:br>
              <a:rPr lang="en-GB" sz="950" dirty="0">
                <a:solidFill>
                  <a:srgbClr val="2D2D2D"/>
                </a:solidFill>
                <a:latin typeface="Aptos"/>
              </a:rPr>
            </a:br>
            <a:br>
              <a:rPr lang="en-GB" sz="950" dirty="0">
                <a:solidFill>
                  <a:srgbClr val="2D2D2D"/>
                </a:solidFill>
                <a:latin typeface="Aptos"/>
              </a:rPr>
            </a:br>
            <a:r>
              <a:rPr lang="en-GB" sz="950" dirty="0">
                <a:solidFill>
                  <a:srgbClr val="2D2D2D"/>
                </a:solidFill>
                <a:latin typeface="Aptos"/>
              </a:rPr>
              <a:t>Wang, D., Shi, C., </a:t>
            </a:r>
            <a:r>
              <a:rPr lang="en-GB" sz="950" dirty="0" err="1">
                <a:solidFill>
                  <a:srgbClr val="2D2D2D"/>
                </a:solidFill>
                <a:latin typeface="Aptos"/>
              </a:rPr>
              <a:t>Farzadnia</a:t>
            </a:r>
            <a:r>
              <a:rPr lang="en-GB" sz="950" dirty="0">
                <a:solidFill>
                  <a:srgbClr val="2D2D2D"/>
                </a:solidFill>
                <a:latin typeface="Aptos"/>
              </a:rPr>
              <a:t>, N., Shi, Z., Jia, H. and Ou, Z. (2018) ‘A review on use of limestone powder in cement-based materials: Mechanism, hydration and microstructures’, Construction and Building Materials, 181, pp. 659–672. </a:t>
            </a:r>
            <a:r>
              <a:rPr lang="en-GB" sz="950" dirty="0" err="1">
                <a:solidFill>
                  <a:srgbClr val="2D2D2D"/>
                </a:solidFill>
                <a:latin typeface="Aptos"/>
              </a:rPr>
              <a:t>doi</a:t>
            </a:r>
            <a:r>
              <a:rPr lang="en-GB" sz="950" dirty="0">
                <a:solidFill>
                  <a:srgbClr val="2D2D2D"/>
                </a:solidFill>
                <a:latin typeface="Aptos"/>
              </a:rPr>
              <a:t>: 10.1016/j.conbuildmat.2018.06.075.</a:t>
            </a:r>
          </a:p>
          <a:p>
            <a:pPr>
              <a:spcAft>
                <a:spcPts val="700"/>
              </a:spcAft>
            </a:pPr>
            <a:r>
              <a:rPr lang="en-GB" sz="950" dirty="0">
                <a:solidFill>
                  <a:srgbClr val="2D2D2D"/>
                </a:solidFill>
                <a:latin typeface="Aptos"/>
              </a:rPr>
              <a:t>Wu, H., Liang, C., Wang, C. and Ma, Z. (2022) ‘Properties of green mortar blended with waste concrete-brick powder at various components, replacement ratios and particle sizes’, Construction and Building Materials, 342, 128050. </a:t>
            </a:r>
            <a:r>
              <a:rPr lang="en-GB" sz="950" dirty="0" err="1">
                <a:solidFill>
                  <a:srgbClr val="2D2D2D"/>
                </a:solidFill>
                <a:latin typeface="Aptos"/>
              </a:rPr>
              <a:t>doi</a:t>
            </a:r>
            <a:r>
              <a:rPr lang="en-GB" sz="950" dirty="0">
                <a:solidFill>
                  <a:srgbClr val="2D2D2D"/>
                </a:solidFill>
                <a:latin typeface="Aptos"/>
              </a:rPr>
              <a:t>: 10.1016/j.conbuildmat.2022.128050.</a:t>
            </a:r>
          </a:p>
          <a:p>
            <a:pPr>
              <a:spcAft>
                <a:spcPts val="700"/>
              </a:spcAft>
            </a:pPr>
            <a:endParaRPr lang="en-GB" sz="950" dirty="0">
              <a:solidFill>
                <a:srgbClr val="2D2D2D"/>
              </a:solidFill>
              <a:latin typeface="Aptos"/>
            </a:endParaRPr>
          </a:p>
          <a:p>
            <a:pPr>
              <a:spcAft>
                <a:spcPts val="700"/>
              </a:spcAft>
            </a:pPr>
            <a:endParaRPr lang="en-GB" sz="950" dirty="0">
              <a:solidFill>
                <a:srgbClr val="2D2D2D"/>
              </a:solidFill>
              <a:latin typeface="Aptos"/>
            </a:endParaRPr>
          </a:p>
          <a:p>
            <a:pPr>
              <a:spcAft>
                <a:spcPts val="700"/>
              </a:spcAft>
            </a:pPr>
            <a:endParaRPr lang="en-GB" sz="950" dirty="0">
              <a:solidFill>
                <a:srgbClr val="2D2D2D"/>
              </a:solidFill>
              <a:latin typeface="Aptos"/>
            </a:endParaRPr>
          </a:p>
          <a:p>
            <a:pPr algn="l">
              <a:spcAft>
                <a:spcPts val="700"/>
              </a:spcAft>
            </a:pPr>
            <a:endParaRPr sz="950" dirty="0">
              <a:solidFill>
                <a:srgbClr val="2D2D2D"/>
              </a:solidFill>
              <a:latin typeface="Aptos"/>
            </a:endParaRPr>
          </a:p>
        </p:txBody>
      </p:sp>
      <p:sp>
        <p:nvSpPr>
          <p:cNvPr id="6" name="TextBox 5">
            <a:extLst>
              <a:ext uri="{FF2B5EF4-FFF2-40B4-BE49-F238E27FC236}">
                <a16:creationId xmlns:a16="http://schemas.microsoft.com/office/drawing/2014/main" id="{02A7F1D9-7C87-F8F2-C4A7-C330A3689147}"/>
              </a:ext>
            </a:extLst>
          </p:cNvPr>
          <p:cNvSpPr txBox="1"/>
          <p:nvPr/>
        </p:nvSpPr>
        <p:spPr>
          <a:xfrm>
            <a:off x="6263640" y="1035558"/>
            <a:ext cx="5349240" cy="5349240"/>
          </a:xfrm>
          <a:prstGeom prst="rect">
            <a:avLst/>
          </a:prstGeom>
          <a:noFill/>
        </p:spPr>
        <p:txBody>
          <a:bodyPr wrap="square" lIns="27432" tIns="27432" rIns="27432" bIns="27432">
            <a:spAutoFit/>
          </a:bodyPr>
          <a:lstStyle/>
          <a:p>
            <a:pPr algn="l">
              <a:spcAft>
                <a:spcPts val="700"/>
              </a:spcAft>
            </a:pPr>
            <a:r>
              <a:rPr sz="950" dirty="0">
                <a:solidFill>
                  <a:srgbClr val="2D2D2D"/>
                </a:solidFill>
                <a:latin typeface="Aptos"/>
              </a:rPr>
              <a:t>Yang, D., Liu, M. and Ma, Z. (2020) ‘Properties of the foam concrete containing waste brick powder derived from construction and demolition waste’, Journal of Building Engineering, 32, 101509. </a:t>
            </a:r>
            <a:r>
              <a:rPr sz="950" dirty="0" err="1">
                <a:solidFill>
                  <a:srgbClr val="2D2D2D"/>
                </a:solidFill>
                <a:latin typeface="Aptos"/>
              </a:rPr>
              <a:t>doi</a:t>
            </a:r>
            <a:r>
              <a:rPr sz="950" dirty="0">
                <a:solidFill>
                  <a:srgbClr val="2D2D2D"/>
                </a:solidFill>
                <a:latin typeface="Aptos"/>
              </a:rPr>
              <a:t>: 10.1016/j.jobe.2020.101509.</a:t>
            </a:r>
          </a:p>
          <a:p>
            <a:pPr algn="l">
              <a:spcAft>
                <a:spcPts val="700"/>
              </a:spcAft>
            </a:pPr>
            <a:r>
              <a:rPr sz="950" dirty="0">
                <a:solidFill>
                  <a:srgbClr val="2D2D2D"/>
                </a:solidFill>
                <a:latin typeface="Aptos"/>
              </a:rPr>
              <a:t>British Standards Institution (2019) BS EN 12350-2:2019: Testing fresh concrete. Slump test. London: BSI. British Standards Institution (2019) BS EN 12390-2:2019: Testing hardened concrete. Making and curing specimens for strength tests. London: BSI. British Standards Institution (2019) BS EN 12390-3:2019: Testing hardened concrete. Compressive strength of test specimens. London: BSI.</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18872" cy="6858000"/>
          </a:xfrm>
          <a:prstGeom prst="rect">
            <a:avLst/>
          </a:prstGeom>
          <a:solidFill>
            <a:srgbClr val="3A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914400" y="1325880"/>
            <a:ext cx="10241280" cy="914400"/>
          </a:xfrm>
          <a:prstGeom prst="rect">
            <a:avLst/>
          </a:prstGeom>
          <a:noFill/>
        </p:spPr>
        <p:txBody>
          <a:bodyPr wrap="square">
            <a:spAutoFit/>
          </a:bodyPr>
          <a:lstStyle/>
          <a:p>
            <a:pPr algn="ctr"/>
            <a:r>
              <a:rPr sz="3400" b="1">
                <a:solidFill>
                  <a:srgbClr val="1C2D37"/>
                </a:solidFill>
                <a:latin typeface="Aptos"/>
              </a:rPr>
              <a:t>Thank you</a:t>
            </a:r>
          </a:p>
        </p:txBody>
      </p:sp>
      <p:sp>
        <p:nvSpPr>
          <p:cNvPr id="4" name="TextBox 3"/>
          <p:cNvSpPr txBox="1"/>
          <p:nvPr/>
        </p:nvSpPr>
        <p:spPr>
          <a:xfrm>
            <a:off x="914400" y="2331720"/>
            <a:ext cx="10241280" cy="731520"/>
          </a:xfrm>
          <a:prstGeom prst="rect">
            <a:avLst/>
          </a:prstGeom>
          <a:noFill/>
        </p:spPr>
        <p:txBody>
          <a:bodyPr wrap="square">
            <a:spAutoFit/>
          </a:bodyPr>
          <a:lstStyle/>
          <a:p>
            <a:pPr algn="ctr"/>
            <a:r>
              <a:rPr sz="2800" b="1">
                <a:solidFill>
                  <a:srgbClr val="3A6956"/>
                </a:solidFill>
                <a:latin typeface="Aptos"/>
              </a:rPr>
              <a:t>Questions?</a:t>
            </a:r>
          </a:p>
        </p:txBody>
      </p:sp>
      <p:pic>
        <p:nvPicPr>
          <p:cNvPr id="5" name="Picture 4" descr="crop_image6_jpeg_2.0_4.0.png"/>
          <p:cNvPicPr>
            <a:picLocks noChangeAspect="1"/>
          </p:cNvPicPr>
          <p:nvPr/>
        </p:nvPicPr>
        <p:blipFill>
          <a:blip r:embed="rId2"/>
          <a:stretch>
            <a:fillRect/>
          </a:stretch>
        </p:blipFill>
        <p:spPr>
          <a:xfrm>
            <a:off x="1828800" y="3657600"/>
            <a:ext cx="2377440" cy="1645920"/>
          </a:xfrm>
          <a:prstGeom prst="rect">
            <a:avLst/>
          </a:prstGeom>
        </p:spPr>
      </p:pic>
      <p:pic>
        <p:nvPicPr>
          <p:cNvPr id="6" name="Picture 5" descr="crop_image9_jpg_5.35_4.0.png"/>
          <p:cNvPicPr>
            <a:picLocks noChangeAspect="1"/>
          </p:cNvPicPr>
          <p:nvPr/>
        </p:nvPicPr>
        <p:blipFill>
          <a:blip r:embed="rId3"/>
          <a:stretch>
            <a:fillRect/>
          </a:stretch>
        </p:blipFill>
        <p:spPr>
          <a:xfrm>
            <a:off x="4892040" y="3657600"/>
            <a:ext cx="2377440" cy="1645920"/>
          </a:xfrm>
          <a:prstGeom prst="rect">
            <a:avLst/>
          </a:prstGeom>
        </p:spPr>
      </p:pic>
      <p:pic>
        <p:nvPicPr>
          <p:cNvPr id="7" name="Picture 6" descr="crop_image11_jpg_8.7_4.0.png"/>
          <p:cNvPicPr>
            <a:picLocks noChangeAspect="1"/>
          </p:cNvPicPr>
          <p:nvPr/>
        </p:nvPicPr>
        <p:blipFill>
          <a:blip r:embed="rId4"/>
          <a:stretch>
            <a:fillRect/>
          </a:stretch>
        </p:blipFill>
        <p:spPr>
          <a:xfrm>
            <a:off x="7955279" y="3657600"/>
            <a:ext cx="2377440" cy="1645920"/>
          </a:xfrm>
          <a:prstGeom prst="rect">
            <a:avLst/>
          </a:prstGeom>
        </p:spPr>
      </p:pic>
      <p:sp>
        <p:nvSpPr>
          <p:cNvPr id="8" name="TextBox 7"/>
          <p:cNvSpPr txBox="1"/>
          <p:nvPr/>
        </p:nvSpPr>
        <p:spPr>
          <a:xfrm>
            <a:off x="914400" y="5715000"/>
            <a:ext cx="10241280" cy="411480"/>
          </a:xfrm>
          <a:prstGeom prst="rect">
            <a:avLst/>
          </a:prstGeom>
          <a:noFill/>
        </p:spPr>
        <p:txBody>
          <a:bodyPr wrap="square">
            <a:spAutoFit/>
          </a:bodyPr>
          <a:lstStyle/>
          <a:p>
            <a:pPr algn="ctr"/>
            <a:r>
              <a:rPr sz="1500" b="0">
                <a:solidFill>
                  <a:srgbClr val="5C6970"/>
                </a:solidFill>
                <a:latin typeface="Aptos"/>
              </a:rPr>
              <a:t>Nikhil Rai | MSc Sustainable Construction | UWTSD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8005</TotalTime>
  <Words>1687</Words>
  <Application>Microsoft Office PowerPoint</Application>
  <PresentationFormat>Widescreen</PresentationFormat>
  <Paragraphs>113</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Nikhil Rai</dc:creator>
  <cp:lastModifiedBy>Nikhil Rai</cp:lastModifiedBy>
  <cp:revision>7</cp:revision>
  <dcterms:created xsi:type="dcterms:W3CDTF">2026-09-18T17:05:34Z</dcterms:created>
  <dcterms:modified xsi:type="dcterms:W3CDTF">2026-09-24T08:45:25Z</dcterms:modified>
</cp:coreProperties>
</file>