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0"/>
  </p:notesMasterIdLst>
  <p:sldIdLst>
    <p:sldId id="256" r:id="rId2"/>
    <p:sldId id="438" r:id="rId3"/>
    <p:sldId id="440" r:id="rId4"/>
    <p:sldId id="441" r:id="rId5"/>
    <p:sldId id="442" r:id="rId6"/>
    <p:sldId id="443" r:id="rId7"/>
    <p:sldId id="444" r:id="rId8"/>
    <p:sldId id="445" r:id="rId9"/>
    <p:sldId id="446" r:id="rId10"/>
    <p:sldId id="447" r:id="rId11"/>
    <p:sldId id="448" r:id="rId12"/>
    <p:sldId id="449" r:id="rId13"/>
    <p:sldId id="450" r:id="rId14"/>
    <p:sldId id="451" r:id="rId15"/>
    <p:sldId id="452" r:id="rId16"/>
    <p:sldId id="497" r:id="rId17"/>
    <p:sldId id="455" r:id="rId18"/>
    <p:sldId id="454" r:id="rId19"/>
    <p:sldId id="498" r:id="rId20"/>
    <p:sldId id="453" r:id="rId21"/>
    <p:sldId id="499" r:id="rId22"/>
    <p:sldId id="459" r:id="rId23"/>
    <p:sldId id="460" r:id="rId24"/>
    <p:sldId id="461" r:id="rId25"/>
    <p:sldId id="462" r:id="rId26"/>
    <p:sldId id="463" r:id="rId27"/>
    <p:sldId id="464" r:id="rId28"/>
    <p:sldId id="465" r:id="rId29"/>
    <p:sldId id="466" r:id="rId30"/>
    <p:sldId id="467" r:id="rId31"/>
    <p:sldId id="468" r:id="rId32"/>
    <p:sldId id="469" r:id="rId33"/>
    <p:sldId id="470" r:id="rId34"/>
    <p:sldId id="471" r:id="rId35"/>
    <p:sldId id="472" r:id="rId36"/>
    <p:sldId id="473" r:id="rId37"/>
    <p:sldId id="474" r:id="rId38"/>
    <p:sldId id="335" r:id="rId3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1BA7FD"/>
    <a:srgbClr val="00CCFF"/>
    <a:srgbClr val="33CC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98" d="100"/>
          <a:sy n="98" d="100"/>
        </p:scale>
        <p:origin x="76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B0827C-8924-4994-AB9A-669B390E0DCC}" type="doc">
      <dgm:prSet loTypeId="urn:microsoft.com/office/officeart/2005/8/layout/default#35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2D858656-139D-49D9-ABFF-C5E474D16E50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Cash Flows</a:t>
          </a:r>
          <a:endParaRPr lang="en-GB" dirty="0"/>
        </a:p>
      </dgm:t>
    </dgm:pt>
    <dgm:pt modelId="{14C5FC02-9D09-40DE-BE4D-A29694615F9B}" type="parTrans" cxnId="{10E072DC-0BDE-403E-AE9B-98674C1CDF01}">
      <dgm:prSet/>
      <dgm:spPr/>
      <dgm:t>
        <a:bodyPr/>
        <a:lstStyle/>
        <a:p>
          <a:endParaRPr lang="en-GB"/>
        </a:p>
      </dgm:t>
    </dgm:pt>
    <dgm:pt modelId="{C6972D9F-3EA3-4D35-AC03-C38B14E28CB8}" type="sibTrans" cxnId="{10E072DC-0BDE-403E-AE9B-98674C1CDF01}">
      <dgm:prSet/>
      <dgm:spPr/>
      <dgm:t>
        <a:bodyPr/>
        <a:lstStyle/>
        <a:p>
          <a:endParaRPr lang="en-GB"/>
        </a:p>
      </dgm:t>
    </dgm:pt>
    <dgm:pt modelId="{9E80895F-D28C-4442-B4FC-F6C885B5191F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Sunk Costs</a:t>
          </a:r>
          <a:endParaRPr lang="en-GB" dirty="0"/>
        </a:p>
      </dgm:t>
    </dgm:pt>
    <dgm:pt modelId="{82EA7826-8B84-42C6-B6E6-0C8EEC1E8D04}" type="parTrans" cxnId="{DD75C1ED-C15C-4B2E-891A-E78D53EFC8CA}">
      <dgm:prSet/>
      <dgm:spPr/>
      <dgm:t>
        <a:bodyPr/>
        <a:lstStyle/>
        <a:p>
          <a:endParaRPr lang="en-GB"/>
        </a:p>
      </dgm:t>
    </dgm:pt>
    <dgm:pt modelId="{141F14D9-7DB4-467F-9C63-8BDFF2D471F7}" type="sibTrans" cxnId="{DD75C1ED-C15C-4B2E-891A-E78D53EFC8CA}">
      <dgm:prSet/>
      <dgm:spPr/>
      <dgm:t>
        <a:bodyPr/>
        <a:lstStyle/>
        <a:p>
          <a:endParaRPr lang="en-GB"/>
        </a:p>
      </dgm:t>
    </dgm:pt>
    <dgm:pt modelId="{9E2584B6-A53A-4486-9B59-7796EF755676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Opportunity Costs</a:t>
          </a:r>
          <a:endParaRPr lang="en-GB" dirty="0"/>
        </a:p>
      </dgm:t>
    </dgm:pt>
    <dgm:pt modelId="{E01C943F-0C32-4A90-811D-762B839AC8CA}" type="parTrans" cxnId="{1DBF0DDA-E99E-4EF3-BAB1-11A15B8B1BEC}">
      <dgm:prSet/>
      <dgm:spPr/>
      <dgm:t>
        <a:bodyPr/>
        <a:lstStyle/>
        <a:p>
          <a:endParaRPr lang="en-GB"/>
        </a:p>
      </dgm:t>
    </dgm:pt>
    <dgm:pt modelId="{7F763E15-A2FE-4DB1-90D1-62751F3CC37E}" type="sibTrans" cxnId="{1DBF0DDA-E99E-4EF3-BAB1-11A15B8B1BEC}">
      <dgm:prSet/>
      <dgm:spPr/>
      <dgm:t>
        <a:bodyPr/>
        <a:lstStyle/>
        <a:p>
          <a:endParaRPr lang="en-GB"/>
        </a:p>
      </dgm:t>
    </dgm:pt>
    <dgm:pt modelId="{2D9C13BC-FC69-4C31-89B1-B097DD66E39B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/>
            <a:t>Side Effects</a:t>
          </a:r>
          <a:endParaRPr lang="en-GB" dirty="0"/>
        </a:p>
      </dgm:t>
    </dgm:pt>
    <dgm:pt modelId="{3C4443DA-0A91-47BD-AB6D-D88AF4905E20}" type="parTrans" cxnId="{FC26F292-6C26-4BF6-A4EE-C5E5DE6C5EA1}">
      <dgm:prSet/>
      <dgm:spPr/>
      <dgm:t>
        <a:bodyPr/>
        <a:lstStyle/>
        <a:p>
          <a:endParaRPr lang="en-GB"/>
        </a:p>
      </dgm:t>
    </dgm:pt>
    <dgm:pt modelId="{F273C13D-8EB1-4ACB-80D1-09599692AFBB}" type="sibTrans" cxnId="{FC26F292-6C26-4BF6-A4EE-C5E5DE6C5EA1}">
      <dgm:prSet/>
      <dgm:spPr/>
      <dgm:t>
        <a:bodyPr/>
        <a:lstStyle/>
        <a:p>
          <a:endParaRPr lang="en-GB"/>
        </a:p>
      </dgm:t>
    </dgm:pt>
    <dgm:pt modelId="{C11DB51C-393D-4B25-9E8A-2921C95B93B7}">
      <dgm:prSet phldrT="[Text]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dirty="0" smtClean="0"/>
            <a:t>Allocated Costs</a:t>
          </a:r>
          <a:endParaRPr lang="en-GB" dirty="0"/>
        </a:p>
      </dgm:t>
    </dgm:pt>
    <dgm:pt modelId="{CEA3A88C-F8DB-4BA9-A84A-C7B00CA1EEEA}" type="parTrans" cxnId="{B1F2CB44-56FE-444D-8151-11D025FAC656}">
      <dgm:prSet/>
      <dgm:spPr/>
      <dgm:t>
        <a:bodyPr/>
        <a:lstStyle/>
        <a:p>
          <a:endParaRPr lang="en-GB"/>
        </a:p>
      </dgm:t>
    </dgm:pt>
    <dgm:pt modelId="{9C86AF78-C9FE-4BED-A1CF-83271826BC09}" type="sibTrans" cxnId="{B1F2CB44-56FE-444D-8151-11D025FAC656}">
      <dgm:prSet/>
      <dgm:spPr/>
      <dgm:t>
        <a:bodyPr/>
        <a:lstStyle/>
        <a:p>
          <a:endParaRPr lang="en-GB"/>
        </a:p>
      </dgm:t>
    </dgm:pt>
    <dgm:pt modelId="{9BA8E8A6-2E98-4175-9562-7FEA8815F8FC}" type="pres">
      <dgm:prSet presAssocID="{A9B0827C-8924-4994-AB9A-669B390E0DC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A9A6994-7011-467E-89F2-698E845CF3B4}" type="pres">
      <dgm:prSet presAssocID="{2D858656-139D-49D9-ABFF-C5E474D16E5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1293DA-CDC8-4CAE-B8CE-5537D75D0CFD}" type="pres">
      <dgm:prSet presAssocID="{C6972D9F-3EA3-4D35-AC03-C38B14E28CB8}" presName="sibTrans" presStyleCnt="0"/>
      <dgm:spPr/>
    </dgm:pt>
    <dgm:pt modelId="{0CE3D8EE-841B-4997-A679-AA9758763302}" type="pres">
      <dgm:prSet presAssocID="{9E80895F-D28C-4442-B4FC-F6C885B5191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3B9DC2-9F4C-4054-A0A2-D82ECAD304ED}" type="pres">
      <dgm:prSet presAssocID="{141F14D9-7DB4-467F-9C63-8BDFF2D471F7}" presName="sibTrans" presStyleCnt="0"/>
      <dgm:spPr/>
    </dgm:pt>
    <dgm:pt modelId="{18071F19-E98D-440B-BE62-A2304156B733}" type="pres">
      <dgm:prSet presAssocID="{9E2584B6-A53A-4486-9B59-7796EF75567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5CF9F1-EC96-43CD-B0AE-8BED0E9EA28D}" type="pres">
      <dgm:prSet presAssocID="{7F763E15-A2FE-4DB1-90D1-62751F3CC37E}" presName="sibTrans" presStyleCnt="0"/>
      <dgm:spPr/>
    </dgm:pt>
    <dgm:pt modelId="{F66FD224-8A13-428F-BAA4-9861323CBF1D}" type="pres">
      <dgm:prSet presAssocID="{2D9C13BC-FC69-4C31-89B1-B097DD66E39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473D74-3982-4B35-87D6-E10736FCD1D3}" type="pres">
      <dgm:prSet presAssocID="{F273C13D-8EB1-4ACB-80D1-09599692AFBB}" presName="sibTrans" presStyleCnt="0"/>
      <dgm:spPr/>
    </dgm:pt>
    <dgm:pt modelId="{348D11F1-537E-4C9F-AC4F-6CA9D5625D92}" type="pres">
      <dgm:prSet presAssocID="{C11DB51C-393D-4B25-9E8A-2921C95B93B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F73AD6F-CAF6-4222-9F7F-1164D3BD8446}" type="presOf" srcId="{2D858656-139D-49D9-ABFF-C5E474D16E50}" destId="{CA9A6994-7011-467E-89F2-698E845CF3B4}" srcOrd="0" destOrd="0" presId="urn:microsoft.com/office/officeart/2005/8/layout/default#35"/>
    <dgm:cxn modelId="{16A5A249-8522-4086-8DD9-32BF3D2BE314}" type="presOf" srcId="{9E2584B6-A53A-4486-9B59-7796EF755676}" destId="{18071F19-E98D-440B-BE62-A2304156B733}" srcOrd="0" destOrd="0" presId="urn:microsoft.com/office/officeart/2005/8/layout/default#35"/>
    <dgm:cxn modelId="{F5F48512-7374-41C7-9949-E4CE1DE18C43}" type="presOf" srcId="{2D9C13BC-FC69-4C31-89B1-B097DD66E39B}" destId="{F66FD224-8A13-428F-BAA4-9861323CBF1D}" srcOrd="0" destOrd="0" presId="urn:microsoft.com/office/officeart/2005/8/layout/default#35"/>
    <dgm:cxn modelId="{B1F2CB44-56FE-444D-8151-11D025FAC656}" srcId="{A9B0827C-8924-4994-AB9A-669B390E0DCC}" destId="{C11DB51C-393D-4B25-9E8A-2921C95B93B7}" srcOrd="4" destOrd="0" parTransId="{CEA3A88C-F8DB-4BA9-A84A-C7B00CA1EEEA}" sibTransId="{9C86AF78-C9FE-4BED-A1CF-83271826BC09}"/>
    <dgm:cxn modelId="{10E072DC-0BDE-403E-AE9B-98674C1CDF01}" srcId="{A9B0827C-8924-4994-AB9A-669B390E0DCC}" destId="{2D858656-139D-49D9-ABFF-C5E474D16E50}" srcOrd="0" destOrd="0" parTransId="{14C5FC02-9D09-40DE-BE4D-A29694615F9B}" sibTransId="{C6972D9F-3EA3-4D35-AC03-C38B14E28CB8}"/>
    <dgm:cxn modelId="{DD75C1ED-C15C-4B2E-891A-E78D53EFC8CA}" srcId="{A9B0827C-8924-4994-AB9A-669B390E0DCC}" destId="{9E80895F-D28C-4442-B4FC-F6C885B5191F}" srcOrd="1" destOrd="0" parTransId="{82EA7826-8B84-42C6-B6E6-0C8EEC1E8D04}" sibTransId="{141F14D9-7DB4-467F-9C63-8BDFF2D471F7}"/>
    <dgm:cxn modelId="{9F53B4B0-B68E-4260-AA3D-DC7661AD824A}" type="presOf" srcId="{9E80895F-D28C-4442-B4FC-F6C885B5191F}" destId="{0CE3D8EE-841B-4997-A679-AA9758763302}" srcOrd="0" destOrd="0" presId="urn:microsoft.com/office/officeart/2005/8/layout/default#35"/>
    <dgm:cxn modelId="{8892ADBA-5F3A-4BE3-8017-734AEFDCD04F}" type="presOf" srcId="{A9B0827C-8924-4994-AB9A-669B390E0DCC}" destId="{9BA8E8A6-2E98-4175-9562-7FEA8815F8FC}" srcOrd="0" destOrd="0" presId="urn:microsoft.com/office/officeart/2005/8/layout/default#35"/>
    <dgm:cxn modelId="{FC26F292-6C26-4BF6-A4EE-C5E5DE6C5EA1}" srcId="{A9B0827C-8924-4994-AB9A-669B390E0DCC}" destId="{2D9C13BC-FC69-4C31-89B1-B097DD66E39B}" srcOrd="3" destOrd="0" parTransId="{3C4443DA-0A91-47BD-AB6D-D88AF4905E20}" sibTransId="{F273C13D-8EB1-4ACB-80D1-09599692AFBB}"/>
    <dgm:cxn modelId="{87F19BA7-FF56-43C8-8A54-AB0A4B009DEF}" type="presOf" srcId="{C11DB51C-393D-4B25-9E8A-2921C95B93B7}" destId="{348D11F1-537E-4C9F-AC4F-6CA9D5625D92}" srcOrd="0" destOrd="0" presId="urn:microsoft.com/office/officeart/2005/8/layout/default#35"/>
    <dgm:cxn modelId="{1DBF0DDA-E99E-4EF3-BAB1-11A15B8B1BEC}" srcId="{A9B0827C-8924-4994-AB9A-669B390E0DCC}" destId="{9E2584B6-A53A-4486-9B59-7796EF755676}" srcOrd="2" destOrd="0" parTransId="{E01C943F-0C32-4A90-811D-762B839AC8CA}" sibTransId="{7F763E15-A2FE-4DB1-90D1-62751F3CC37E}"/>
    <dgm:cxn modelId="{6ED22E07-9F47-4C42-8CC5-65247FCB8269}" type="presParOf" srcId="{9BA8E8A6-2E98-4175-9562-7FEA8815F8FC}" destId="{CA9A6994-7011-467E-89F2-698E845CF3B4}" srcOrd="0" destOrd="0" presId="urn:microsoft.com/office/officeart/2005/8/layout/default#35"/>
    <dgm:cxn modelId="{27F83194-8B45-425F-89F0-54864F2E248C}" type="presParOf" srcId="{9BA8E8A6-2E98-4175-9562-7FEA8815F8FC}" destId="{F01293DA-CDC8-4CAE-B8CE-5537D75D0CFD}" srcOrd="1" destOrd="0" presId="urn:microsoft.com/office/officeart/2005/8/layout/default#35"/>
    <dgm:cxn modelId="{CFF06978-240C-45AD-81A7-182C7A315AE9}" type="presParOf" srcId="{9BA8E8A6-2E98-4175-9562-7FEA8815F8FC}" destId="{0CE3D8EE-841B-4997-A679-AA9758763302}" srcOrd="2" destOrd="0" presId="urn:microsoft.com/office/officeart/2005/8/layout/default#35"/>
    <dgm:cxn modelId="{6E8BB654-E1AD-4AC7-93D5-759ACB2D60E4}" type="presParOf" srcId="{9BA8E8A6-2E98-4175-9562-7FEA8815F8FC}" destId="{293B9DC2-9F4C-4054-A0A2-D82ECAD304ED}" srcOrd="3" destOrd="0" presId="urn:microsoft.com/office/officeart/2005/8/layout/default#35"/>
    <dgm:cxn modelId="{4A188163-3D21-41C1-80D9-48346D15CAB5}" type="presParOf" srcId="{9BA8E8A6-2E98-4175-9562-7FEA8815F8FC}" destId="{18071F19-E98D-440B-BE62-A2304156B733}" srcOrd="4" destOrd="0" presId="urn:microsoft.com/office/officeart/2005/8/layout/default#35"/>
    <dgm:cxn modelId="{B5F433E1-E390-4B58-ABD6-2825C66F1265}" type="presParOf" srcId="{9BA8E8A6-2E98-4175-9562-7FEA8815F8FC}" destId="{E35CF9F1-EC96-43CD-B0AE-8BED0E9EA28D}" srcOrd="5" destOrd="0" presId="urn:microsoft.com/office/officeart/2005/8/layout/default#35"/>
    <dgm:cxn modelId="{0802B33B-CF5E-47C8-ACBB-B2B0A2EEFF0F}" type="presParOf" srcId="{9BA8E8A6-2E98-4175-9562-7FEA8815F8FC}" destId="{F66FD224-8A13-428F-BAA4-9861323CBF1D}" srcOrd="6" destOrd="0" presId="urn:microsoft.com/office/officeart/2005/8/layout/default#35"/>
    <dgm:cxn modelId="{75B6354C-C958-40B8-A880-8B120F146A7D}" type="presParOf" srcId="{9BA8E8A6-2E98-4175-9562-7FEA8815F8FC}" destId="{75473D74-3982-4B35-87D6-E10736FCD1D3}" srcOrd="7" destOrd="0" presId="urn:microsoft.com/office/officeart/2005/8/layout/default#35"/>
    <dgm:cxn modelId="{6F03238B-5A1A-42A8-87A8-F8F43EA5FD0B}" type="presParOf" srcId="{9BA8E8A6-2E98-4175-9562-7FEA8815F8FC}" destId="{348D11F1-537E-4C9F-AC4F-6CA9D5625D92}" srcOrd="8" destOrd="0" presId="urn:microsoft.com/office/officeart/2005/8/layout/default#3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E6E407-3866-4BA6-A8FA-FC5117B6B447}" type="doc">
      <dgm:prSet loTypeId="urn:microsoft.com/office/officeart/2005/8/layout/chevron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AAF1EB7B-D59D-4BC7-92B4-96F0FFD042B6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en-GB" dirty="0"/>
        </a:p>
      </dgm:t>
    </dgm:pt>
    <dgm:pt modelId="{9AD0D6DD-4F3C-4A4C-9DB6-C7372057551A}" type="parTrans" cxnId="{AC389759-6BDF-4062-A82D-C67867F0D4F4}">
      <dgm:prSet/>
      <dgm:spPr/>
      <dgm:t>
        <a:bodyPr/>
        <a:lstStyle/>
        <a:p>
          <a:endParaRPr lang="en-GB"/>
        </a:p>
      </dgm:t>
    </dgm:pt>
    <dgm:pt modelId="{D2FEB0E4-5763-419D-BE2D-761F867EA91F}" type="sibTrans" cxnId="{AC389759-6BDF-4062-A82D-C67867F0D4F4}">
      <dgm:prSet/>
      <dgm:spPr/>
      <dgm:t>
        <a:bodyPr/>
        <a:lstStyle/>
        <a:p>
          <a:endParaRPr lang="en-GB"/>
        </a:p>
      </dgm:t>
    </dgm:pt>
    <dgm:pt modelId="{25ED570E-3ACC-4696-8ABC-84E4378D4424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E885F2D1-4080-474C-833F-45228C585B00}" type="parTrans" cxnId="{CDF632E0-D8BC-4395-8B30-136A3688F025}">
      <dgm:prSet/>
      <dgm:spPr/>
      <dgm:t>
        <a:bodyPr/>
        <a:lstStyle/>
        <a:p>
          <a:endParaRPr lang="en-GB"/>
        </a:p>
      </dgm:t>
    </dgm:pt>
    <dgm:pt modelId="{A40250EC-1417-4994-B98F-89B86A33C735}" type="sibTrans" cxnId="{CDF632E0-D8BC-4395-8B30-136A3688F025}">
      <dgm:prSet/>
      <dgm:spPr/>
      <dgm:t>
        <a:bodyPr/>
        <a:lstStyle/>
        <a:p>
          <a:endParaRPr lang="en-GB"/>
        </a:p>
      </dgm:t>
    </dgm:pt>
    <dgm:pt modelId="{40BBC55C-AF44-4971-B186-1F8EE92418CA}">
      <dgm:prSet/>
      <dgm:spPr/>
      <dgm:t>
        <a:bodyPr/>
        <a:lstStyle/>
        <a:p>
          <a:r>
            <a:rPr lang="en-GB" dirty="0" smtClean="0"/>
            <a:t>Always Use Cash Flows</a:t>
          </a:r>
          <a:endParaRPr lang="en-GB" dirty="0"/>
        </a:p>
      </dgm:t>
    </dgm:pt>
    <dgm:pt modelId="{A2CAC347-E5B1-41F9-B030-EA7D8C0B3CB1}" type="parTrans" cxnId="{B414277A-E3B8-4807-8DB2-FB18D9F3BF9F}">
      <dgm:prSet/>
      <dgm:spPr/>
      <dgm:t>
        <a:bodyPr/>
        <a:lstStyle/>
        <a:p>
          <a:endParaRPr lang="en-GB"/>
        </a:p>
      </dgm:t>
    </dgm:pt>
    <dgm:pt modelId="{5E197855-ECA7-4D7B-A3F3-0DABAC99BC5F}" type="sibTrans" cxnId="{B414277A-E3B8-4807-8DB2-FB18D9F3BF9F}">
      <dgm:prSet/>
      <dgm:spPr/>
      <dgm:t>
        <a:bodyPr/>
        <a:lstStyle/>
        <a:p>
          <a:endParaRPr lang="en-GB"/>
        </a:p>
      </dgm:t>
    </dgm:pt>
    <dgm:pt modelId="{BE7042E4-4B69-4766-9DD5-5C62A377A6DF}">
      <dgm:prSet/>
      <dgm:spPr/>
      <dgm:t>
        <a:bodyPr/>
        <a:lstStyle/>
        <a:p>
          <a:r>
            <a:rPr lang="en-GB" dirty="0" smtClean="0"/>
            <a:t>Use Only Incremental Cash Flows</a:t>
          </a:r>
          <a:endParaRPr lang="en-GB" dirty="0"/>
        </a:p>
      </dgm:t>
    </dgm:pt>
    <dgm:pt modelId="{63C08C08-CFE1-4439-B945-1F2D0012B827}" type="parTrans" cxnId="{3C9370C4-8517-47FF-A567-787AEBFBE051}">
      <dgm:prSet/>
      <dgm:spPr/>
      <dgm:t>
        <a:bodyPr/>
        <a:lstStyle/>
        <a:p>
          <a:endParaRPr lang="en-GB"/>
        </a:p>
      </dgm:t>
    </dgm:pt>
    <dgm:pt modelId="{5783B21D-6A1B-4DBD-8CBB-406A7042016E}" type="sibTrans" cxnId="{3C9370C4-8517-47FF-A567-787AEBFBE051}">
      <dgm:prSet/>
      <dgm:spPr/>
      <dgm:t>
        <a:bodyPr/>
        <a:lstStyle/>
        <a:p>
          <a:endParaRPr lang="en-GB"/>
        </a:p>
      </dgm:t>
    </dgm:pt>
    <dgm:pt modelId="{99BA5D33-D7A6-40BB-BAB7-403D53E4E7A6}" type="pres">
      <dgm:prSet presAssocID="{31E6E407-3866-4BA6-A8FA-FC5117B6B44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2E88187-05C8-4753-92E9-D5F6B3E49364}" type="pres">
      <dgm:prSet presAssocID="{AAF1EB7B-D59D-4BC7-92B4-96F0FFD042B6}" presName="composite" presStyleCnt="0"/>
      <dgm:spPr/>
    </dgm:pt>
    <dgm:pt modelId="{35D4F645-F578-42B8-A4E2-C5BE09C0D723}" type="pres">
      <dgm:prSet presAssocID="{AAF1EB7B-D59D-4BC7-92B4-96F0FFD042B6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51C7AB-909A-4E1F-B990-8EA887413C8F}" type="pres">
      <dgm:prSet presAssocID="{AAF1EB7B-D59D-4BC7-92B4-96F0FFD042B6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02AE9B-226C-4251-BD28-402977D97F37}" type="pres">
      <dgm:prSet presAssocID="{D2FEB0E4-5763-419D-BE2D-761F867EA91F}" presName="sp" presStyleCnt="0"/>
      <dgm:spPr/>
    </dgm:pt>
    <dgm:pt modelId="{9BAC2EFF-C9D0-4A45-8E43-7F3FEE0D0731}" type="pres">
      <dgm:prSet presAssocID="{25ED570E-3ACC-4696-8ABC-84E4378D4424}" presName="composite" presStyleCnt="0"/>
      <dgm:spPr/>
    </dgm:pt>
    <dgm:pt modelId="{3D7D12FF-057C-40D3-86B7-AADF1B624F4D}" type="pres">
      <dgm:prSet presAssocID="{25ED570E-3ACC-4696-8ABC-84E4378D4424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3A430E-0350-40FD-89A8-3FB3A3CBA37C}" type="pres">
      <dgm:prSet presAssocID="{25ED570E-3ACC-4696-8ABC-84E4378D4424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0CDEEDB-DAFE-41DF-A634-A4B0B793A88C}" type="presOf" srcId="{31E6E407-3866-4BA6-A8FA-FC5117B6B447}" destId="{99BA5D33-D7A6-40BB-BAB7-403D53E4E7A6}" srcOrd="0" destOrd="0" presId="urn:microsoft.com/office/officeart/2005/8/layout/chevron2"/>
    <dgm:cxn modelId="{0137E4FC-7858-4559-AF43-8A4930AD69B0}" type="presOf" srcId="{AAF1EB7B-D59D-4BC7-92B4-96F0FFD042B6}" destId="{35D4F645-F578-42B8-A4E2-C5BE09C0D723}" srcOrd="0" destOrd="0" presId="urn:microsoft.com/office/officeart/2005/8/layout/chevron2"/>
    <dgm:cxn modelId="{D629A4E4-FBEB-488D-8D48-85F6F89613FE}" type="presOf" srcId="{BE7042E4-4B69-4766-9DD5-5C62A377A6DF}" destId="{7A3A430E-0350-40FD-89A8-3FB3A3CBA37C}" srcOrd="0" destOrd="0" presId="urn:microsoft.com/office/officeart/2005/8/layout/chevron2"/>
    <dgm:cxn modelId="{CDF632E0-D8BC-4395-8B30-136A3688F025}" srcId="{31E6E407-3866-4BA6-A8FA-FC5117B6B447}" destId="{25ED570E-3ACC-4696-8ABC-84E4378D4424}" srcOrd="1" destOrd="0" parTransId="{E885F2D1-4080-474C-833F-45228C585B00}" sibTransId="{A40250EC-1417-4994-B98F-89B86A33C735}"/>
    <dgm:cxn modelId="{3C9370C4-8517-47FF-A567-787AEBFBE051}" srcId="{25ED570E-3ACC-4696-8ABC-84E4378D4424}" destId="{BE7042E4-4B69-4766-9DD5-5C62A377A6DF}" srcOrd="0" destOrd="0" parTransId="{63C08C08-CFE1-4439-B945-1F2D0012B827}" sibTransId="{5783B21D-6A1B-4DBD-8CBB-406A7042016E}"/>
    <dgm:cxn modelId="{033713B8-4C04-4B5C-93CE-C9F83583855B}" type="presOf" srcId="{40BBC55C-AF44-4971-B186-1F8EE92418CA}" destId="{9251C7AB-909A-4E1F-B990-8EA887413C8F}" srcOrd="0" destOrd="0" presId="urn:microsoft.com/office/officeart/2005/8/layout/chevron2"/>
    <dgm:cxn modelId="{DBCD04DA-7071-44E8-8DE6-A10DAFB534FF}" type="presOf" srcId="{25ED570E-3ACC-4696-8ABC-84E4378D4424}" destId="{3D7D12FF-057C-40D3-86B7-AADF1B624F4D}" srcOrd="0" destOrd="0" presId="urn:microsoft.com/office/officeart/2005/8/layout/chevron2"/>
    <dgm:cxn modelId="{B414277A-E3B8-4807-8DB2-FB18D9F3BF9F}" srcId="{AAF1EB7B-D59D-4BC7-92B4-96F0FFD042B6}" destId="{40BBC55C-AF44-4971-B186-1F8EE92418CA}" srcOrd="0" destOrd="0" parTransId="{A2CAC347-E5B1-41F9-B030-EA7D8C0B3CB1}" sibTransId="{5E197855-ECA7-4D7B-A3F3-0DABAC99BC5F}"/>
    <dgm:cxn modelId="{AC389759-6BDF-4062-A82D-C67867F0D4F4}" srcId="{31E6E407-3866-4BA6-A8FA-FC5117B6B447}" destId="{AAF1EB7B-D59D-4BC7-92B4-96F0FFD042B6}" srcOrd="0" destOrd="0" parTransId="{9AD0D6DD-4F3C-4A4C-9DB6-C7372057551A}" sibTransId="{D2FEB0E4-5763-419D-BE2D-761F867EA91F}"/>
    <dgm:cxn modelId="{A889F796-287D-4824-AC32-C932285FF1CA}" type="presParOf" srcId="{99BA5D33-D7A6-40BB-BAB7-403D53E4E7A6}" destId="{12E88187-05C8-4753-92E9-D5F6B3E49364}" srcOrd="0" destOrd="0" presId="urn:microsoft.com/office/officeart/2005/8/layout/chevron2"/>
    <dgm:cxn modelId="{ED6F57D0-FC7C-4A31-9714-45169E6BB777}" type="presParOf" srcId="{12E88187-05C8-4753-92E9-D5F6B3E49364}" destId="{35D4F645-F578-42B8-A4E2-C5BE09C0D723}" srcOrd="0" destOrd="0" presId="urn:microsoft.com/office/officeart/2005/8/layout/chevron2"/>
    <dgm:cxn modelId="{C387A83C-DB04-4D8C-AE93-F6B6FEFBAD70}" type="presParOf" srcId="{12E88187-05C8-4753-92E9-D5F6B3E49364}" destId="{9251C7AB-909A-4E1F-B990-8EA887413C8F}" srcOrd="1" destOrd="0" presId="urn:microsoft.com/office/officeart/2005/8/layout/chevron2"/>
    <dgm:cxn modelId="{C20F7290-2C4C-4A4B-9B56-1540BB68731B}" type="presParOf" srcId="{99BA5D33-D7A6-40BB-BAB7-403D53E4E7A6}" destId="{3302AE9B-226C-4251-BD28-402977D97F37}" srcOrd="1" destOrd="0" presId="urn:microsoft.com/office/officeart/2005/8/layout/chevron2"/>
    <dgm:cxn modelId="{7CCC6A79-E7B2-422C-86E9-2869EEAF7C29}" type="presParOf" srcId="{99BA5D33-D7A6-40BB-BAB7-403D53E4E7A6}" destId="{9BAC2EFF-C9D0-4A45-8E43-7F3FEE0D0731}" srcOrd="2" destOrd="0" presId="urn:microsoft.com/office/officeart/2005/8/layout/chevron2"/>
    <dgm:cxn modelId="{72D277AA-DF56-4342-8E18-FCB0EF517DC0}" type="presParOf" srcId="{9BAC2EFF-C9D0-4A45-8E43-7F3FEE0D0731}" destId="{3D7D12FF-057C-40D3-86B7-AADF1B624F4D}" srcOrd="0" destOrd="0" presId="urn:microsoft.com/office/officeart/2005/8/layout/chevron2"/>
    <dgm:cxn modelId="{FAB4AB14-5E3B-4D10-9476-8F8B287C757B}" type="presParOf" srcId="{9BAC2EFF-C9D0-4A45-8E43-7F3FEE0D0731}" destId="{7A3A430E-0350-40FD-89A8-3FB3A3CBA3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7BF486-24C3-446C-9493-D1542B02B5A7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69D22C1-5F36-46AC-AB7B-004BEB55DB85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Definition</a:t>
          </a:r>
          <a:endParaRPr lang="en-GB" dirty="0"/>
        </a:p>
      </dgm:t>
    </dgm:pt>
    <dgm:pt modelId="{0A2CEBD6-1B34-4D38-9765-27688B4BBF0B}" type="parTrans" cxnId="{31871745-24B3-41A8-8A5E-2DA00BAF7786}">
      <dgm:prSet/>
      <dgm:spPr/>
      <dgm:t>
        <a:bodyPr/>
        <a:lstStyle/>
        <a:p>
          <a:endParaRPr lang="en-GB"/>
        </a:p>
      </dgm:t>
    </dgm:pt>
    <dgm:pt modelId="{179D4E6C-3E48-4575-8396-D867954FA92C}" type="sibTrans" cxnId="{31871745-24B3-41A8-8A5E-2DA00BAF7786}">
      <dgm:prSet/>
      <dgm:spPr/>
      <dgm:t>
        <a:bodyPr/>
        <a:lstStyle/>
        <a:p>
          <a:endParaRPr lang="en-GB"/>
        </a:p>
      </dgm:t>
    </dgm:pt>
    <dgm:pt modelId="{5ABC6280-EA08-499C-9B8C-4C55C93B8B08}">
      <dgm:prSet phldrT="[Text]"/>
      <dgm:spPr/>
      <dgm:t>
        <a:bodyPr/>
        <a:lstStyle/>
        <a:p>
          <a:r>
            <a:rPr lang="en-GB" dirty="0" smtClean="0"/>
            <a:t>A sunk cost is a cash flow that has already occurred</a:t>
          </a:r>
          <a:endParaRPr lang="en-GB" dirty="0"/>
        </a:p>
      </dgm:t>
    </dgm:pt>
    <dgm:pt modelId="{F418C15E-E10F-4960-901E-FCEFE912AD8D}" type="parTrans" cxnId="{E58CCFB4-A13E-43D5-97A9-69811BF84178}">
      <dgm:prSet/>
      <dgm:spPr/>
      <dgm:t>
        <a:bodyPr/>
        <a:lstStyle/>
        <a:p>
          <a:endParaRPr lang="en-GB"/>
        </a:p>
      </dgm:t>
    </dgm:pt>
    <dgm:pt modelId="{E39A5332-3622-49D7-ACFC-EEBE95D002AD}" type="sibTrans" cxnId="{E58CCFB4-A13E-43D5-97A9-69811BF84178}">
      <dgm:prSet/>
      <dgm:spPr/>
      <dgm:t>
        <a:bodyPr/>
        <a:lstStyle/>
        <a:p>
          <a:endParaRPr lang="en-GB"/>
        </a:p>
      </dgm:t>
    </dgm:pt>
    <dgm:pt modelId="{1059D9CB-7ECE-4F3B-B925-639E2EFE1120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Rule</a:t>
          </a:r>
          <a:endParaRPr lang="en-GB" dirty="0"/>
        </a:p>
      </dgm:t>
    </dgm:pt>
    <dgm:pt modelId="{32DD9A36-58E1-4F1E-BBB2-8E94A39FE985}" type="parTrans" cxnId="{4648094C-EEF8-4E8C-A476-60A906DAF0EE}">
      <dgm:prSet/>
      <dgm:spPr/>
      <dgm:t>
        <a:bodyPr/>
        <a:lstStyle/>
        <a:p>
          <a:endParaRPr lang="en-GB"/>
        </a:p>
      </dgm:t>
    </dgm:pt>
    <dgm:pt modelId="{724973C8-602D-4B2C-822E-18398594FC36}" type="sibTrans" cxnId="{4648094C-EEF8-4E8C-A476-60A906DAF0EE}">
      <dgm:prSet/>
      <dgm:spPr/>
      <dgm:t>
        <a:bodyPr/>
        <a:lstStyle/>
        <a:p>
          <a:endParaRPr lang="en-GB"/>
        </a:p>
      </dgm:t>
    </dgm:pt>
    <dgm:pt modelId="{2150FBB2-9E8E-444E-95EB-3AE4962B5FA8}">
      <dgm:prSet phldrT="[Text]"/>
      <dgm:spPr/>
      <dgm:t>
        <a:bodyPr/>
        <a:lstStyle/>
        <a:p>
          <a:r>
            <a:rPr lang="en-GB" dirty="0" smtClean="0"/>
            <a:t>Ignore all sunk costs</a:t>
          </a:r>
          <a:endParaRPr lang="en-GB" dirty="0"/>
        </a:p>
      </dgm:t>
    </dgm:pt>
    <dgm:pt modelId="{82035B2E-9977-4BF0-995D-B4B68B1F9955}" type="parTrans" cxnId="{A3F3ACBC-39BA-4434-81CF-346271EFA680}">
      <dgm:prSet/>
      <dgm:spPr/>
      <dgm:t>
        <a:bodyPr/>
        <a:lstStyle/>
        <a:p>
          <a:endParaRPr lang="en-GB"/>
        </a:p>
      </dgm:t>
    </dgm:pt>
    <dgm:pt modelId="{241CF663-F56C-44EB-A855-F97D1CC46681}" type="sibTrans" cxnId="{A3F3ACBC-39BA-4434-81CF-346271EFA680}">
      <dgm:prSet/>
      <dgm:spPr/>
      <dgm:t>
        <a:bodyPr/>
        <a:lstStyle/>
        <a:p>
          <a:endParaRPr lang="en-GB"/>
        </a:p>
      </dgm:t>
    </dgm:pt>
    <dgm:pt modelId="{CD6DF04C-7EB8-4BC0-B514-4814159FDCCF}" type="pres">
      <dgm:prSet presAssocID="{C07BF486-24C3-446C-9493-D1542B02B5A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7BAF71B-6B4C-428C-BE0A-05A41BA42E98}" type="pres">
      <dgm:prSet presAssocID="{569D22C1-5F36-46AC-AB7B-004BEB55DB8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FFED97-9909-4DAA-B0E6-936F82F2310D}" type="pres">
      <dgm:prSet presAssocID="{569D22C1-5F36-46AC-AB7B-004BEB55DB8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4C7C7E-8473-46CF-9F48-9F4B55BAAD35}" type="pres">
      <dgm:prSet presAssocID="{1059D9CB-7ECE-4F3B-B925-639E2EFE1120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9CB951-19BF-44C7-AA41-B3B0B0F063A2}" type="pres">
      <dgm:prSet presAssocID="{1059D9CB-7ECE-4F3B-B925-639E2EFE1120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6DC65B-6E4E-41C9-A917-B64109C2DD7F}" type="presOf" srcId="{5ABC6280-EA08-499C-9B8C-4C55C93B8B08}" destId="{54FFED97-9909-4DAA-B0E6-936F82F2310D}" srcOrd="0" destOrd="0" presId="urn:microsoft.com/office/officeart/2005/8/layout/vList2"/>
    <dgm:cxn modelId="{E58CCFB4-A13E-43D5-97A9-69811BF84178}" srcId="{569D22C1-5F36-46AC-AB7B-004BEB55DB85}" destId="{5ABC6280-EA08-499C-9B8C-4C55C93B8B08}" srcOrd="0" destOrd="0" parTransId="{F418C15E-E10F-4960-901E-FCEFE912AD8D}" sibTransId="{E39A5332-3622-49D7-ACFC-EEBE95D002AD}"/>
    <dgm:cxn modelId="{ECBF8AF9-BE78-4A58-B66D-E4B4303C2943}" type="presOf" srcId="{569D22C1-5F36-46AC-AB7B-004BEB55DB85}" destId="{47BAF71B-6B4C-428C-BE0A-05A41BA42E98}" srcOrd="0" destOrd="0" presId="urn:microsoft.com/office/officeart/2005/8/layout/vList2"/>
    <dgm:cxn modelId="{4648094C-EEF8-4E8C-A476-60A906DAF0EE}" srcId="{C07BF486-24C3-446C-9493-D1542B02B5A7}" destId="{1059D9CB-7ECE-4F3B-B925-639E2EFE1120}" srcOrd="1" destOrd="0" parTransId="{32DD9A36-58E1-4F1E-BBB2-8E94A39FE985}" sibTransId="{724973C8-602D-4B2C-822E-18398594FC36}"/>
    <dgm:cxn modelId="{31871745-24B3-41A8-8A5E-2DA00BAF7786}" srcId="{C07BF486-24C3-446C-9493-D1542B02B5A7}" destId="{569D22C1-5F36-46AC-AB7B-004BEB55DB85}" srcOrd="0" destOrd="0" parTransId="{0A2CEBD6-1B34-4D38-9765-27688B4BBF0B}" sibTransId="{179D4E6C-3E48-4575-8396-D867954FA92C}"/>
    <dgm:cxn modelId="{44AF0328-B737-46C7-9821-12B3C03EC022}" type="presOf" srcId="{1059D9CB-7ECE-4F3B-B925-639E2EFE1120}" destId="{574C7C7E-8473-46CF-9F48-9F4B55BAAD35}" srcOrd="0" destOrd="0" presId="urn:microsoft.com/office/officeart/2005/8/layout/vList2"/>
    <dgm:cxn modelId="{A31EEC1F-F2C6-471C-9B66-179559CEF87E}" type="presOf" srcId="{C07BF486-24C3-446C-9493-D1542B02B5A7}" destId="{CD6DF04C-7EB8-4BC0-B514-4814159FDCCF}" srcOrd="0" destOrd="0" presId="urn:microsoft.com/office/officeart/2005/8/layout/vList2"/>
    <dgm:cxn modelId="{A3F3ACBC-39BA-4434-81CF-346271EFA680}" srcId="{1059D9CB-7ECE-4F3B-B925-639E2EFE1120}" destId="{2150FBB2-9E8E-444E-95EB-3AE4962B5FA8}" srcOrd="0" destOrd="0" parTransId="{82035B2E-9977-4BF0-995D-B4B68B1F9955}" sibTransId="{241CF663-F56C-44EB-A855-F97D1CC46681}"/>
    <dgm:cxn modelId="{88B4554C-6EA6-458F-8340-50C0C6922C8F}" type="presOf" srcId="{2150FBB2-9E8E-444E-95EB-3AE4962B5FA8}" destId="{9B9CB951-19BF-44C7-AA41-B3B0B0F063A2}" srcOrd="0" destOrd="0" presId="urn:microsoft.com/office/officeart/2005/8/layout/vList2"/>
    <dgm:cxn modelId="{C35B051E-2C65-4D39-978F-BF01AB621B55}" type="presParOf" srcId="{CD6DF04C-7EB8-4BC0-B514-4814159FDCCF}" destId="{47BAF71B-6B4C-428C-BE0A-05A41BA42E98}" srcOrd="0" destOrd="0" presId="urn:microsoft.com/office/officeart/2005/8/layout/vList2"/>
    <dgm:cxn modelId="{52F6BEE8-E80E-4EA1-884A-311158179082}" type="presParOf" srcId="{CD6DF04C-7EB8-4BC0-B514-4814159FDCCF}" destId="{54FFED97-9909-4DAA-B0E6-936F82F2310D}" srcOrd="1" destOrd="0" presId="urn:microsoft.com/office/officeart/2005/8/layout/vList2"/>
    <dgm:cxn modelId="{2F618530-505A-4F21-A363-D43641C08900}" type="presParOf" srcId="{CD6DF04C-7EB8-4BC0-B514-4814159FDCCF}" destId="{574C7C7E-8473-46CF-9F48-9F4B55BAAD35}" srcOrd="2" destOrd="0" presId="urn:microsoft.com/office/officeart/2005/8/layout/vList2"/>
    <dgm:cxn modelId="{C6CCF311-D426-4E1F-8D22-2B8DC06CF4F9}" type="presParOf" srcId="{CD6DF04C-7EB8-4BC0-B514-4814159FDCCF}" destId="{9B9CB951-19BF-44C7-AA41-B3B0B0F063A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5E6600-04C0-418D-92DD-01E77693792C}" type="doc">
      <dgm:prSet loTypeId="urn:microsoft.com/office/officeart/2005/8/layout/default#38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642F49F1-05A7-4F41-A587-27DAD2E488EA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NO</a:t>
          </a:r>
          <a:endParaRPr lang="en-GB" dirty="0"/>
        </a:p>
      </dgm:t>
    </dgm:pt>
    <dgm:pt modelId="{8CFF0067-AE55-46B2-A4D0-CF1737BFD01F}" type="parTrans" cxnId="{77D5E70D-EE1D-4CFF-A7C5-0D54CF535A52}">
      <dgm:prSet/>
      <dgm:spPr/>
      <dgm:t>
        <a:bodyPr/>
        <a:lstStyle/>
        <a:p>
          <a:endParaRPr lang="en-GB"/>
        </a:p>
      </dgm:t>
    </dgm:pt>
    <dgm:pt modelId="{BD88C96A-4377-447B-80D9-CE28C3913B8E}" type="sibTrans" cxnId="{77D5E70D-EE1D-4CFF-A7C5-0D54CF535A52}">
      <dgm:prSet/>
      <dgm:spPr/>
      <dgm:t>
        <a:bodyPr/>
        <a:lstStyle/>
        <a:p>
          <a:endParaRPr lang="en-GB"/>
        </a:p>
      </dgm:t>
    </dgm:pt>
    <dgm:pt modelId="{B0632BEC-E6AC-43A2-967F-9F69CF560768}" type="pres">
      <dgm:prSet presAssocID="{685E6600-04C0-418D-92DD-01E77693792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FA65F05-3110-4C0C-A985-C92ABF3A17D7}" type="pres">
      <dgm:prSet presAssocID="{642F49F1-05A7-4F41-A587-27DAD2E488EA}" presName="node" presStyleLbl="node1" presStyleIdx="0" presStyleCnt="1" custLinFactNeighborX="-1462" custLinFactNeighborY="-1198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71DBF41-C61D-4BFE-A4DB-3AF58A673F2B}" type="presOf" srcId="{685E6600-04C0-418D-92DD-01E77693792C}" destId="{B0632BEC-E6AC-43A2-967F-9F69CF560768}" srcOrd="0" destOrd="0" presId="urn:microsoft.com/office/officeart/2005/8/layout/default#38"/>
    <dgm:cxn modelId="{E6A33942-F004-4110-A5AF-386BFF838A2A}" type="presOf" srcId="{642F49F1-05A7-4F41-A587-27DAD2E488EA}" destId="{FFA65F05-3110-4C0C-A985-C92ABF3A17D7}" srcOrd="0" destOrd="0" presId="urn:microsoft.com/office/officeart/2005/8/layout/default#38"/>
    <dgm:cxn modelId="{77D5E70D-EE1D-4CFF-A7C5-0D54CF535A52}" srcId="{685E6600-04C0-418D-92DD-01E77693792C}" destId="{642F49F1-05A7-4F41-A587-27DAD2E488EA}" srcOrd="0" destOrd="0" parTransId="{8CFF0067-AE55-46B2-A4D0-CF1737BFD01F}" sibTransId="{BD88C96A-4377-447B-80D9-CE28C3913B8E}"/>
    <dgm:cxn modelId="{708659CA-E5B9-4699-B1B2-EBBB10A4D7B9}" type="presParOf" srcId="{B0632BEC-E6AC-43A2-967F-9F69CF560768}" destId="{FFA65F05-3110-4C0C-A985-C92ABF3A17D7}" srcOrd="0" destOrd="0" presId="urn:microsoft.com/office/officeart/2005/8/layout/default#3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11546A5-CA9A-479B-BB85-41DF00E4CA52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F1CDABF-2BE4-4098-AD01-2F3C89E3958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Definition</a:t>
          </a:r>
          <a:endParaRPr lang="en-GB" dirty="0"/>
        </a:p>
      </dgm:t>
    </dgm:pt>
    <dgm:pt modelId="{0157B4B9-2D8A-4D36-B2E4-31C8D1A1B7EC}" type="parTrans" cxnId="{49DC5BAE-F2B8-4603-B4BB-715EF48E9187}">
      <dgm:prSet/>
      <dgm:spPr/>
      <dgm:t>
        <a:bodyPr/>
        <a:lstStyle/>
        <a:p>
          <a:endParaRPr lang="en-GB"/>
        </a:p>
      </dgm:t>
    </dgm:pt>
    <dgm:pt modelId="{309C44A7-E701-45C3-8B89-61E9874E7AF2}" type="sibTrans" cxnId="{49DC5BAE-F2B8-4603-B4BB-715EF48E9187}">
      <dgm:prSet/>
      <dgm:spPr/>
      <dgm:t>
        <a:bodyPr/>
        <a:lstStyle/>
        <a:p>
          <a:endParaRPr lang="en-GB"/>
        </a:p>
      </dgm:t>
    </dgm:pt>
    <dgm:pt modelId="{68A8C60C-E1B4-47DE-B89D-AD3B35FEEFCE}">
      <dgm:prSet phldrT="[Text]"/>
      <dgm:spPr/>
      <dgm:t>
        <a:bodyPr/>
        <a:lstStyle/>
        <a:p>
          <a:r>
            <a:rPr lang="en-GB" dirty="0" smtClean="0"/>
            <a:t>Opportunity costs are lost revenues that you forego as a result of making the proposed investment</a:t>
          </a:r>
          <a:endParaRPr lang="en-GB" dirty="0"/>
        </a:p>
      </dgm:t>
    </dgm:pt>
    <dgm:pt modelId="{B9E65976-F662-4879-BCBD-310E49AC4FA3}" type="parTrans" cxnId="{6BABB3CD-7289-45B1-AE14-AD35C28A25AD}">
      <dgm:prSet/>
      <dgm:spPr/>
      <dgm:t>
        <a:bodyPr/>
        <a:lstStyle/>
        <a:p>
          <a:endParaRPr lang="en-GB"/>
        </a:p>
      </dgm:t>
    </dgm:pt>
    <dgm:pt modelId="{BDEC6F5C-CEE0-4CEB-B4AD-DC285A6CC93D}" type="sibTrans" cxnId="{6BABB3CD-7289-45B1-AE14-AD35C28A25AD}">
      <dgm:prSet/>
      <dgm:spPr/>
      <dgm:t>
        <a:bodyPr/>
        <a:lstStyle/>
        <a:p>
          <a:endParaRPr lang="en-GB"/>
        </a:p>
      </dgm:t>
    </dgm:pt>
    <dgm:pt modelId="{3F0191AB-09DF-4E82-A925-1E58B715E994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Rule</a:t>
          </a:r>
          <a:endParaRPr lang="en-GB" dirty="0"/>
        </a:p>
      </dgm:t>
    </dgm:pt>
    <dgm:pt modelId="{DBB59FFD-C3D4-4FE6-9EFB-03E519C20CDC}" type="parTrans" cxnId="{7780CA10-301E-4F4D-A87F-A25BCA966B7D}">
      <dgm:prSet/>
      <dgm:spPr/>
      <dgm:t>
        <a:bodyPr/>
        <a:lstStyle/>
        <a:p>
          <a:endParaRPr lang="en-GB"/>
        </a:p>
      </dgm:t>
    </dgm:pt>
    <dgm:pt modelId="{3E2A5297-B159-47B9-8AD5-FF8C2C63FD99}" type="sibTrans" cxnId="{7780CA10-301E-4F4D-A87F-A25BCA966B7D}">
      <dgm:prSet/>
      <dgm:spPr/>
      <dgm:t>
        <a:bodyPr/>
        <a:lstStyle/>
        <a:p>
          <a:endParaRPr lang="en-GB"/>
        </a:p>
      </dgm:t>
    </dgm:pt>
    <dgm:pt modelId="{D9F64123-5D7B-425A-902A-BD8134896983}">
      <dgm:prSet phldrT="[Text]"/>
      <dgm:spPr/>
      <dgm:t>
        <a:bodyPr/>
        <a:lstStyle/>
        <a:p>
          <a:r>
            <a:rPr lang="en-GB" dirty="0" smtClean="0"/>
            <a:t>Incorporate Opportunity Costs into your analysis</a:t>
          </a:r>
          <a:endParaRPr lang="en-GB" dirty="0"/>
        </a:p>
      </dgm:t>
    </dgm:pt>
    <dgm:pt modelId="{72F6D4E5-D781-4718-B4C4-E0463A525A48}" type="parTrans" cxnId="{5A5D24A6-52F2-4BE8-B7EC-5EFEF6BBDC4F}">
      <dgm:prSet/>
      <dgm:spPr/>
      <dgm:t>
        <a:bodyPr/>
        <a:lstStyle/>
        <a:p>
          <a:endParaRPr lang="en-GB"/>
        </a:p>
      </dgm:t>
    </dgm:pt>
    <dgm:pt modelId="{646B1837-6D95-4D40-88E6-D671E96DC142}" type="sibTrans" cxnId="{5A5D24A6-52F2-4BE8-B7EC-5EFEF6BBDC4F}">
      <dgm:prSet/>
      <dgm:spPr/>
      <dgm:t>
        <a:bodyPr/>
        <a:lstStyle/>
        <a:p>
          <a:endParaRPr lang="en-GB"/>
        </a:p>
      </dgm:t>
    </dgm:pt>
    <dgm:pt modelId="{91ED1D2D-7698-4579-81C4-F355E152F50C}" type="pres">
      <dgm:prSet presAssocID="{111546A5-CA9A-479B-BB85-41DF00E4CA5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D84B00E-53F4-4C62-BFC2-1A2CE3570C93}" type="pres">
      <dgm:prSet presAssocID="{5F1CDABF-2BE4-4098-AD01-2F3C89E3958B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E0C372-E5A1-4D89-ADBC-1BC9ECC15B25}" type="pres">
      <dgm:prSet presAssocID="{5F1CDABF-2BE4-4098-AD01-2F3C89E3958B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68C6985-23CB-4B6F-8B44-B9C6B68612DD}" type="pres">
      <dgm:prSet presAssocID="{3F0191AB-09DF-4E82-A925-1E58B715E99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B9285C-0267-4438-BA67-67ACCA6107FC}" type="pres">
      <dgm:prSet presAssocID="{3F0191AB-09DF-4E82-A925-1E58B715E994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F503DF-34BD-4C09-9A50-FE1E2046604A}" type="presOf" srcId="{3F0191AB-09DF-4E82-A925-1E58B715E994}" destId="{E68C6985-23CB-4B6F-8B44-B9C6B68612DD}" srcOrd="0" destOrd="0" presId="urn:microsoft.com/office/officeart/2005/8/layout/vList2"/>
    <dgm:cxn modelId="{7780CA10-301E-4F4D-A87F-A25BCA966B7D}" srcId="{111546A5-CA9A-479B-BB85-41DF00E4CA52}" destId="{3F0191AB-09DF-4E82-A925-1E58B715E994}" srcOrd="1" destOrd="0" parTransId="{DBB59FFD-C3D4-4FE6-9EFB-03E519C20CDC}" sibTransId="{3E2A5297-B159-47B9-8AD5-FF8C2C63FD99}"/>
    <dgm:cxn modelId="{49DC5BAE-F2B8-4603-B4BB-715EF48E9187}" srcId="{111546A5-CA9A-479B-BB85-41DF00E4CA52}" destId="{5F1CDABF-2BE4-4098-AD01-2F3C89E3958B}" srcOrd="0" destOrd="0" parTransId="{0157B4B9-2D8A-4D36-B2E4-31C8D1A1B7EC}" sibTransId="{309C44A7-E701-45C3-8B89-61E9874E7AF2}"/>
    <dgm:cxn modelId="{6BABB3CD-7289-45B1-AE14-AD35C28A25AD}" srcId="{5F1CDABF-2BE4-4098-AD01-2F3C89E3958B}" destId="{68A8C60C-E1B4-47DE-B89D-AD3B35FEEFCE}" srcOrd="0" destOrd="0" parTransId="{B9E65976-F662-4879-BCBD-310E49AC4FA3}" sibTransId="{BDEC6F5C-CEE0-4CEB-B4AD-DC285A6CC93D}"/>
    <dgm:cxn modelId="{8866842B-0B23-4377-A6D3-89755CF5CDF8}" type="presOf" srcId="{5F1CDABF-2BE4-4098-AD01-2F3C89E3958B}" destId="{8D84B00E-53F4-4C62-BFC2-1A2CE3570C93}" srcOrd="0" destOrd="0" presId="urn:microsoft.com/office/officeart/2005/8/layout/vList2"/>
    <dgm:cxn modelId="{5A5D24A6-52F2-4BE8-B7EC-5EFEF6BBDC4F}" srcId="{3F0191AB-09DF-4E82-A925-1E58B715E994}" destId="{D9F64123-5D7B-425A-902A-BD8134896983}" srcOrd="0" destOrd="0" parTransId="{72F6D4E5-D781-4718-B4C4-E0463A525A48}" sibTransId="{646B1837-6D95-4D40-88E6-D671E96DC142}"/>
    <dgm:cxn modelId="{001E4091-B555-4ACD-A902-8640215E5C97}" type="presOf" srcId="{68A8C60C-E1B4-47DE-B89D-AD3B35FEEFCE}" destId="{F0E0C372-E5A1-4D89-ADBC-1BC9ECC15B25}" srcOrd="0" destOrd="0" presId="urn:microsoft.com/office/officeart/2005/8/layout/vList2"/>
    <dgm:cxn modelId="{DD800451-456A-4E12-A6CB-B58A46C75F82}" type="presOf" srcId="{111546A5-CA9A-479B-BB85-41DF00E4CA52}" destId="{91ED1D2D-7698-4579-81C4-F355E152F50C}" srcOrd="0" destOrd="0" presId="urn:microsoft.com/office/officeart/2005/8/layout/vList2"/>
    <dgm:cxn modelId="{CFA5E255-C5BE-4EE2-9B38-B8BD9E7951CD}" type="presOf" srcId="{D9F64123-5D7B-425A-902A-BD8134896983}" destId="{62B9285C-0267-4438-BA67-67ACCA6107FC}" srcOrd="0" destOrd="0" presId="urn:microsoft.com/office/officeart/2005/8/layout/vList2"/>
    <dgm:cxn modelId="{4A6D4F06-93D7-4FBC-9B3D-814538FA5BF2}" type="presParOf" srcId="{91ED1D2D-7698-4579-81C4-F355E152F50C}" destId="{8D84B00E-53F4-4C62-BFC2-1A2CE3570C93}" srcOrd="0" destOrd="0" presId="urn:microsoft.com/office/officeart/2005/8/layout/vList2"/>
    <dgm:cxn modelId="{990B1FC5-E9F9-4295-AC8F-A22D0461E0C1}" type="presParOf" srcId="{91ED1D2D-7698-4579-81C4-F355E152F50C}" destId="{F0E0C372-E5A1-4D89-ADBC-1BC9ECC15B25}" srcOrd="1" destOrd="0" presId="urn:microsoft.com/office/officeart/2005/8/layout/vList2"/>
    <dgm:cxn modelId="{A1E7136A-32F5-48BA-8FE1-7CD609BEE085}" type="presParOf" srcId="{91ED1D2D-7698-4579-81C4-F355E152F50C}" destId="{E68C6985-23CB-4B6F-8B44-B9C6B68612DD}" srcOrd="2" destOrd="0" presId="urn:microsoft.com/office/officeart/2005/8/layout/vList2"/>
    <dgm:cxn modelId="{F14D5E23-5884-4EFC-92AD-C565D2D37C28}" type="presParOf" srcId="{91ED1D2D-7698-4579-81C4-F355E152F50C}" destId="{62B9285C-0267-4438-BA67-67ACCA6107F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3AB726-CA0A-4E82-BDF8-D2F07EB835BC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B649E16B-0F2E-4F00-9ABD-D57E7D6899F9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Definition</a:t>
          </a:r>
          <a:endParaRPr lang="en-GB" dirty="0"/>
        </a:p>
      </dgm:t>
    </dgm:pt>
    <dgm:pt modelId="{FAEBAA8E-F7FE-4E2C-8B02-2C7002E77B29}" type="parTrans" cxnId="{1F5ED937-A31F-4340-8E55-1BCB16DDC04A}">
      <dgm:prSet/>
      <dgm:spPr/>
      <dgm:t>
        <a:bodyPr/>
        <a:lstStyle/>
        <a:p>
          <a:endParaRPr lang="en-GB"/>
        </a:p>
      </dgm:t>
    </dgm:pt>
    <dgm:pt modelId="{38966C57-F086-4C43-8C22-63C348F9E4F7}" type="sibTrans" cxnId="{1F5ED937-A31F-4340-8E55-1BCB16DDC04A}">
      <dgm:prSet/>
      <dgm:spPr/>
      <dgm:t>
        <a:bodyPr/>
        <a:lstStyle/>
        <a:p>
          <a:endParaRPr lang="en-GB"/>
        </a:p>
      </dgm:t>
    </dgm:pt>
    <dgm:pt modelId="{2AA7F531-CA59-4937-B2C5-5204C9122E26}">
      <dgm:prSet phldrT="[Text]"/>
      <dgm:spPr/>
      <dgm:t>
        <a:bodyPr/>
        <a:lstStyle/>
        <a:p>
          <a:r>
            <a:rPr lang="en-US" dirty="0" smtClean="0"/>
            <a:t>A side effect is classified as either </a:t>
          </a:r>
          <a:r>
            <a:rPr lang="en-US" b="1" dirty="0" smtClean="0"/>
            <a:t>erosion </a:t>
          </a:r>
          <a:r>
            <a:rPr lang="en-US" dirty="0" smtClean="0"/>
            <a:t>or </a:t>
          </a:r>
          <a:r>
            <a:rPr lang="en-US" b="1" dirty="0" smtClean="0"/>
            <a:t>synergy</a:t>
          </a:r>
          <a:r>
            <a:rPr lang="en-US" dirty="0" smtClean="0"/>
            <a:t>. </a:t>
          </a:r>
          <a:endParaRPr lang="en-GB" dirty="0"/>
        </a:p>
      </dgm:t>
    </dgm:pt>
    <dgm:pt modelId="{AD5DFDF2-3987-4885-AF94-6D0D3D01886F}" type="parTrans" cxnId="{D4DD98E1-18B2-44FB-9DFD-637757A815FF}">
      <dgm:prSet/>
      <dgm:spPr/>
      <dgm:t>
        <a:bodyPr/>
        <a:lstStyle/>
        <a:p>
          <a:endParaRPr lang="en-GB"/>
        </a:p>
      </dgm:t>
    </dgm:pt>
    <dgm:pt modelId="{697612AF-29D6-4D13-ABBA-FD9AC01CB3B5}" type="sibTrans" cxnId="{D4DD98E1-18B2-44FB-9DFD-637757A815FF}">
      <dgm:prSet/>
      <dgm:spPr/>
      <dgm:t>
        <a:bodyPr/>
        <a:lstStyle/>
        <a:p>
          <a:endParaRPr lang="en-GB"/>
        </a:p>
      </dgm:t>
    </dgm:pt>
    <dgm:pt modelId="{5368C585-DCFB-425B-9640-2C45FB6D8822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Rule</a:t>
          </a:r>
          <a:endParaRPr lang="en-GB" dirty="0"/>
        </a:p>
      </dgm:t>
    </dgm:pt>
    <dgm:pt modelId="{003E2D60-2672-4FC8-8BE1-949FA25917C4}" type="parTrans" cxnId="{444D6C8F-3BA2-4514-B153-AD5300BE35B1}">
      <dgm:prSet/>
      <dgm:spPr/>
      <dgm:t>
        <a:bodyPr/>
        <a:lstStyle/>
        <a:p>
          <a:endParaRPr lang="en-GB"/>
        </a:p>
      </dgm:t>
    </dgm:pt>
    <dgm:pt modelId="{E1C1399A-D79D-427B-90B2-53939E094F7C}" type="sibTrans" cxnId="{444D6C8F-3BA2-4514-B153-AD5300BE35B1}">
      <dgm:prSet/>
      <dgm:spPr/>
      <dgm:t>
        <a:bodyPr/>
        <a:lstStyle/>
        <a:p>
          <a:endParaRPr lang="en-GB"/>
        </a:p>
      </dgm:t>
    </dgm:pt>
    <dgm:pt modelId="{2D953DC8-00A1-4178-8341-F6EE482ED4FD}">
      <dgm:prSet phldrT="[Text]"/>
      <dgm:spPr/>
      <dgm:t>
        <a:bodyPr/>
        <a:lstStyle/>
        <a:p>
          <a:r>
            <a:rPr lang="en-GB" dirty="0" smtClean="0"/>
            <a:t>Include Side Effects</a:t>
          </a:r>
          <a:endParaRPr lang="en-GB" dirty="0"/>
        </a:p>
      </dgm:t>
    </dgm:pt>
    <dgm:pt modelId="{D3BB0D83-5B32-4B04-B845-0D5DC188E3AF}" type="parTrans" cxnId="{18BB27E6-9E3B-4E82-B954-5DBD15D11D14}">
      <dgm:prSet/>
      <dgm:spPr/>
      <dgm:t>
        <a:bodyPr/>
        <a:lstStyle/>
        <a:p>
          <a:endParaRPr lang="en-GB"/>
        </a:p>
      </dgm:t>
    </dgm:pt>
    <dgm:pt modelId="{EECAD614-1BFA-4EEB-AAC9-DE2714ED0794}" type="sibTrans" cxnId="{18BB27E6-9E3B-4E82-B954-5DBD15D11D14}">
      <dgm:prSet/>
      <dgm:spPr/>
      <dgm:t>
        <a:bodyPr/>
        <a:lstStyle/>
        <a:p>
          <a:endParaRPr lang="en-GB"/>
        </a:p>
      </dgm:t>
    </dgm:pt>
    <dgm:pt modelId="{189E7584-CC4F-41A3-845E-8EDA6EAE8816}">
      <dgm:prSet phldrT="[Text]"/>
      <dgm:spPr/>
      <dgm:t>
        <a:bodyPr/>
        <a:lstStyle/>
        <a:p>
          <a:r>
            <a:rPr lang="en-US" dirty="0" smtClean="0"/>
            <a:t>Erosion is when a new product reduces the cash flows of existing products. </a:t>
          </a:r>
          <a:endParaRPr lang="en-GB" dirty="0"/>
        </a:p>
      </dgm:t>
    </dgm:pt>
    <dgm:pt modelId="{E34CC4DE-57C4-46B7-8EEC-A1927EE1D4BA}" type="parTrans" cxnId="{4AD8EB58-2FE4-4E27-9F9E-DA7A5334C87B}">
      <dgm:prSet/>
      <dgm:spPr/>
      <dgm:t>
        <a:bodyPr/>
        <a:lstStyle/>
        <a:p>
          <a:endParaRPr lang="en-GB"/>
        </a:p>
      </dgm:t>
    </dgm:pt>
    <dgm:pt modelId="{8156F0BC-F5BB-47A3-999E-9DB3AE8191F4}" type="sibTrans" cxnId="{4AD8EB58-2FE4-4E27-9F9E-DA7A5334C87B}">
      <dgm:prSet/>
      <dgm:spPr/>
      <dgm:t>
        <a:bodyPr/>
        <a:lstStyle/>
        <a:p>
          <a:endParaRPr lang="en-GB"/>
        </a:p>
      </dgm:t>
    </dgm:pt>
    <dgm:pt modelId="{8040FE0D-A716-4BE6-A3DE-ED8B40E616CA}">
      <dgm:prSet phldrT="[Text]"/>
      <dgm:spPr/>
      <dgm:t>
        <a:bodyPr/>
        <a:lstStyle/>
        <a:p>
          <a:r>
            <a:rPr lang="en-US" dirty="0" smtClean="0"/>
            <a:t>Synergy occurs when a new project increases the cash flows of existing projects.  </a:t>
          </a:r>
          <a:endParaRPr lang="en-GB" dirty="0"/>
        </a:p>
      </dgm:t>
    </dgm:pt>
    <dgm:pt modelId="{0373BD4A-50A6-4BDE-8DA8-60D889754AD6}" type="parTrans" cxnId="{684F3CEE-831D-4623-ACED-64A7E683C777}">
      <dgm:prSet/>
      <dgm:spPr/>
      <dgm:t>
        <a:bodyPr/>
        <a:lstStyle/>
        <a:p>
          <a:endParaRPr lang="en-GB"/>
        </a:p>
      </dgm:t>
    </dgm:pt>
    <dgm:pt modelId="{EF290DAE-E819-40D2-8994-27C0343F0A4A}" type="sibTrans" cxnId="{684F3CEE-831D-4623-ACED-64A7E683C777}">
      <dgm:prSet/>
      <dgm:spPr/>
      <dgm:t>
        <a:bodyPr/>
        <a:lstStyle/>
        <a:p>
          <a:endParaRPr lang="en-GB"/>
        </a:p>
      </dgm:t>
    </dgm:pt>
    <dgm:pt modelId="{BDA5B218-F8D4-4AAE-AEE5-6D1D24D9EF11}" type="pres">
      <dgm:prSet presAssocID="{953AB726-CA0A-4E82-BDF8-D2F07EB835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940FDF5-4E8C-4D32-947E-AD95DE2ED3E8}" type="pres">
      <dgm:prSet presAssocID="{B649E16B-0F2E-4F00-9ABD-D57E7D6899F9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C5A863-791D-4C6B-ABC8-ED4405AC497A}" type="pres">
      <dgm:prSet presAssocID="{B649E16B-0F2E-4F00-9ABD-D57E7D6899F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0CA2E7-A59C-40C8-83F6-E3580DBEB3AF}" type="pres">
      <dgm:prSet presAssocID="{5368C585-DCFB-425B-9640-2C45FB6D882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609B8C-7D8F-41FB-8B24-6827847EAC40}" type="pres">
      <dgm:prSet presAssocID="{5368C585-DCFB-425B-9640-2C45FB6D8822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D27B201-DDF6-4C71-B1F1-C5F4A7D413F5}" type="presOf" srcId="{953AB726-CA0A-4E82-BDF8-D2F07EB835BC}" destId="{BDA5B218-F8D4-4AAE-AEE5-6D1D24D9EF11}" srcOrd="0" destOrd="0" presId="urn:microsoft.com/office/officeart/2005/8/layout/vList2"/>
    <dgm:cxn modelId="{1F5ED937-A31F-4340-8E55-1BCB16DDC04A}" srcId="{953AB726-CA0A-4E82-BDF8-D2F07EB835BC}" destId="{B649E16B-0F2E-4F00-9ABD-D57E7D6899F9}" srcOrd="0" destOrd="0" parTransId="{FAEBAA8E-F7FE-4E2C-8B02-2C7002E77B29}" sibTransId="{38966C57-F086-4C43-8C22-63C348F9E4F7}"/>
    <dgm:cxn modelId="{ADA1FAAC-B4D5-4B03-87C9-8BCC45B75953}" type="presOf" srcId="{2D953DC8-00A1-4178-8341-F6EE482ED4FD}" destId="{11609B8C-7D8F-41FB-8B24-6827847EAC40}" srcOrd="0" destOrd="0" presId="urn:microsoft.com/office/officeart/2005/8/layout/vList2"/>
    <dgm:cxn modelId="{D4DD98E1-18B2-44FB-9DFD-637757A815FF}" srcId="{B649E16B-0F2E-4F00-9ABD-D57E7D6899F9}" destId="{2AA7F531-CA59-4937-B2C5-5204C9122E26}" srcOrd="0" destOrd="0" parTransId="{AD5DFDF2-3987-4885-AF94-6D0D3D01886F}" sibTransId="{697612AF-29D6-4D13-ABBA-FD9AC01CB3B5}"/>
    <dgm:cxn modelId="{B8DAE0CB-663B-415E-AC0E-12D8CB8135C3}" type="presOf" srcId="{8040FE0D-A716-4BE6-A3DE-ED8B40E616CA}" destId="{6FC5A863-791D-4C6B-ABC8-ED4405AC497A}" srcOrd="0" destOrd="2" presId="urn:microsoft.com/office/officeart/2005/8/layout/vList2"/>
    <dgm:cxn modelId="{2459F88F-B264-421D-8E08-0D0F18605D4C}" type="presOf" srcId="{5368C585-DCFB-425B-9640-2C45FB6D8822}" destId="{840CA2E7-A59C-40C8-83F6-E3580DBEB3AF}" srcOrd="0" destOrd="0" presId="urn:microsoft.com/office/officeart/2005/8/layout/vList2"/>
    <dgm:cxn modelId="{4AD8EB58-2FE4-4E27-9F9E-DA7A5334C87B}" srcId="{2AA7F531-CA59-4937-B2C5-5204C9122E26}" destId="{189E7584-CC4F-41A3-845E-8EDA6EAE8816}" srcOrd="0" destOrd="0" parTransId="{E34CC4DE-57C4-46B7-8EEC-A1927EE1D4BA}" sibTransId="{8156F0BC-F5BB-47A3-999E-9DB3AE8191F4}"/>
    <dgm:cxn modelId="{18BB27E6-9E3B-4E82-B954-5DBD15D11D14}" srcId="{5368C585-DCFB-425B-9640-2C45FB6D8822}" destId="{2D953DC8-00A1-4178-8341-F6EE482ED4FD}" srcOrd="0" destOrd="0" parTransId="{D3BB0D83-5B32-4B04-B845-0D5DC188E3AF}" sibTransId="{EECAD614-1BFA-4EEB-AAC9-DE2714ED0794}"/>
    <dgm:cxn modelId="{154F64A2-42CA-4C39-9CF8-136EBF6977A5}" type="presOf" srcId="{189E7584-CC4F-41A3-845E-8EDA6EAE8816}" destId="{6FC5A863-791D-4C6B-ABC8-ED4405AC497A}" srcOrd="0" destOrd="1" presId="urn:microsoft.com/office/officeart/2005/8/layout/vList2"/>
    <dgm:cxn modelId="{4C118B1A-4622-48F8-9E17-3DE05233A7CA}" type="presOf" srcId="{B649E16B-0F2E-4F00-9ABD-D57E7D6899F9}" destId="{7940FDF5-4E8C-4D32-947E-AD95DE2ED3E8}" srcOrd="0" destOrd="0" presId="urn:microsoft.com/office/officeart/2005/8/layout/vList2"/>
    <dgm:cxn modelId="{684F3CEE-831D-4623-ACED-64A7E683C777}" srcId="{2AA7F531-CA59-4937-B2C5-5204C9122E26}" destId="{8040FE0D-A716-4BE6-A3DE-ED8B40E616CA}" srcOrd="1" destOrd="0" parTransId="{0373BD4A-50A6-4BDE-8DA8-60D889754AD6}" sibTransId="{EF290DAE-E819-40D2-8994-27C0343F0A4A}"/>
    <dgm:cxn modelId="{444D6C8F-3BA2-4514-B153-AD5300BE35B1}" srcId="{953AB726-CA0A-4E82-BDF8-D2F07EB835BC}" destId="{5368C585-DCFB-425B-9640-2C45FB6D8822}" srcOrd="1" destOrd="0" parTransId="{003E2D60-2672-4FC8-8BE1-949FA25917C4}" sibTransId="{E1C1399A-D79D-427B-90B2-53939E094F7C}"/>
    <dgm:cxn modelId="{DF2DCDCC-FAAB-4F16-8DD1-E4B26BE36F81}" type="presOf" srcId="{2AA7F531-CA59-4937-B2C5-5204C9122E26}" destId="{6FC5A863-791D-4C6B-ABC8-ED4405AC497A}" srcOrd="0" destOrd="0" presId="urn:microsoft.com/office/officeart/2005/8/layout/vList2"/>
    <dgm:cxn modelId="{B717E983-0189-4BC5-A550-726B2AD911BA}" type="presParOf" srcId="{BDA5B218-F8D4-4AAE-AEE5-6D1D24D9EF11}" destId="{7940FDF5-4E8C-4D32-947E-AD95DE2ED3E8}" srcOrd="0" destOrd="0" presId="urn:microsoft.com/office/officeart/2005/8/layout/vList2"/>
    <dgm:cxn modelId="{2378E9C8-AAED-4EFA-A833-3B374FD3F2B1}" type="presParOf" srcId="{BDA5B218-F8D4-4AAE-AEE5-6D1D24D9EF11}" destId="{6FC5A863-791D-4C6B-ABC8-ED4405AC497A}" srcOrd="1" destOrd="0" presId="urn:microsoft.com/office/officeart/2005/8/layout/vList2"/>
    <dgm:cxn modelId="{F6339051-6B1E-4396-8171-EB6261CAF2EB}" type="presParOf" srcId="{BDA5B218-F8D4-4AAE-AEE5-6D1D24D9EF11}" destId="{840CA2E7-A59C-40C8-83F6-E3580DBEB3AF}" srcOrd="2" destOrd="0" presId="urn:microsoft.com/office/officeart/2005/8/layout/vList2"/>
    <dgm:cxn modelId="{4D602693-6BC0-4BCB-847C-B699847FCCBF}" type="presParOf" srcId="{BDA5B218-F8D4-4AAE-AEE5-6D1D24D9EF11}" destId="{11609B8C-7D8F-41FB-8B24-6827847EAC4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3F6BED-4C3A-4A83-B6AB-B34CC1809736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8D5616F8-DE85-41F0-A803-D998AD2428D0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Definition</a:t>
          </a:r>
          <a:endParaRPr lang="en-GB" dirty="0"/>
        </a:p>
      </dgm:t>
    </dgm:pt>
    <dgm:pt modelId="{4BC26DC2-6902-4201-835D-B304C2EFDE33}" type="parTrans" cxnId="{E3ED2DDB-7C12-4988-B0E3-3339A221C389}">
      <dgm:prSet/>
      <dgm:spPr/>
      <dgm:t>
        <a:bodyPr/>
        <a:lstStyle/>
        <a:p>
          <a:endParaRPr lang="en-GB"/>
        </a:p>
      </dgm:t>
    </dgm:pt>
    <dgm:pt modelId="{D577EC65-E206-4788-9D88-53226E5B23CC}" type="sibTrans" cxnId="{E3ED2DDB-7C12-4988-B0E3-3339A221C389}">
      <dgm:prSet/>
      <dgm:spPr/>
      <dgm:t>
        <a:bodyPr/>
        <a:lstStyle/>
        <a:p>
          <a:endParaRPr lang="en-GB"/>
        </a:p>
      </dgm:t>
    </dgm:pt>
    <dgm:pt modelId="{6312CBFA-4C25-4FFB-8979-673E42C13C39}">
      <dgm:prSet phldrT="[Text]"/>
      <dgm:spPr/>
      <dgm:t>
        <a:bodyPr/>
        <a:lstStyle/>
        <a:p>
          <a:r>
            <a:rPr lang="en-GB" dirty="0" smtClean="0"/>
            <a:t>An allocated cost is an accounting measure to reflect expenditure or an asset’s use across the whole company</a:t>
          </a:r>
          <a:endParaRPr lang="en-GB" dirty="0"/>
        </a:p>
      </dgm:t>
    </dgm:pt>
    <dgm:pt modelId="{B7B9BE1A-927E-476A-BF84-937FFA7E0DB6}" type="parTrans" cxnId="{8D6A80A5-1E95-46E9-9963-73F6D0A42D91}">
      <dgm:prSet/>
      <dgm:spPr/>
      <dgm:t>
        <a:bodyPr/>
        <a:lstStyle/>
        <a:p>
          <a:endParaRPr lang="en-GB"/>
        </a:p>
      </dgm:t>
    </dgm:pt>
    <dgm:pt modelId="{60D1B413-4224-47BF-AA53-4053F3A00BD6}" type="sibTrans" cxnId="{8D6A80A5-1E95-46E9-9963-73F6D0A42D91}">
      <dgm:prSet/>
      <dgm:spPr/>
      <dgm:t>
        <a:bodyPr/>
        <a:lstStyle/>
        <a:p>
          <a:endParaRPr lang="en-GB"/>
        </a:p>
      </dgm:t>
    </dgm:pt>
    <dgm:pt modelId="{24292C43-80BC-4CE3-A11A-ACDA312DDCAA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Rule</a:t>
          </a:r>
          <a:endParaRPr lang="en-GB" dirty="0"/>
        </a:p>
      </dgm:t>
    </dgm:pt>
    <dgm:pt modelId="{30B136A5-266B-4B0F-AFBD-8E562715CD96}" type="parTrans" cxnId="{66F7F9C7-8AAB-4964-92C2-3B4DDFBDB0FE}">
      <dgm:prSet/>
      <dgm:spPr/>
      <dgm:t>
        <a:bodyPr/>
        <a:lstStyle/>
        <a:p>
          <a:endParaRPr lang="en-GB"/>
        </a:p>
      </dgm:t>
    </dgm:pt>
    <dgm:pt modelId="{172ED22B-CB64-43F0-B364-3619B3B1D3EE}" type="sibTrans" cxnId="{66F7F9C7-8AAB-4964-92C2-3B4DDFBDB0FE}">
      <dgm:prSet/>
      <dgm:spPr/>
      <dgm:t>
        <a:bodyPr/>
        <a:lstStyle/>
        <a:p>
          <a:endParaRPr lang="en-GB"/>
        </a:p>
      </dgm:t>
    </dgm:pt>
    <dgm:pt modelId="{D036EC3E-D136-4670-B14C-A579FBA6CBBE}">
      <dgm:prSet phldrT="[Text]"/>
      <dgm:spPr/>
      <dgm:t>
        <a:bodyPr/>
        <a:lstStyle/>
        <a:p>
          <a:r>
            <a:rPr lang="en-US" dirty="0" smtClean="0"/>
            <a:t>Should be viewed as a cash outflow only if it is an incremental cost of the project.</a:t>
          </a:r>
          <a:endParaRPr lang="en-GB" dirty="0"/>
        </a:p>
      </dgm:t>
    </dgm:pt>
    <dgm:pt modelId="{F7F2E034-9E31-4F92-81EE-11DB84556CB9}" type="parTrans" cxnId="{9AC98768-C308-4D01-8389-A0C4246824FC}">
      <dgm:prSet/>
      <dgm:spPr/>
      <dgm:t>
        <a:bodyPr/>
        <a:lstStyle/>
        <a:p>
          <a:endParaRPr lang="en-GB"/>
        </a:p>
      </dgm:t>
    </dgm:pt>
    <dgm:pt modelId="{2B25737C-038E-48C8-ABBA-CDA83094F6BB}" type="sibTrans" cxnId="{9AC98768-C308-4D01-8389-A0C4246824FC}">
      <dgm:prSet/>
      <dgm:spPr/>
      <dgm:t>
        <a:bodyPr/>
        <a:lstStyle/>
        <a:p>
          <a:endParaRPr lang="en-GB"/>
        </a:p>
      </dgm:t>
    </dgm:pt>
    <dgm:pt modelId="{C1007D6B-68C3-43C9-A8A2-AA430AA00714}" type="pres">
      <dgm:prSet presAssocID="{2E3F6BED-4C3A-4A83-B6AB-B34CC180973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6BB4D85-5312-49B6-ABAA-E51B34B44868}" type="pres">
      <dgm:prSet presAssocID="{8D5616F8-DE85-41F0-A803-D998AD2428D0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1735F7-1531-4D74-9F8A-04D2CF819328}" type="pres">
      <dgm:prSet presAssocID="{8D5616F8-DE85-41F0-A803-D998AD2428D0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80AE03-4F95-424E-93E3-1A6F1776B397}" type="pres">
      <dgm:prSet presAssocID="{24292C43-80BC-4CE3-A11A-ACDA312DDCA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162BC83-8265-423C-8A74-B26C9AE5514D}" type="pres">
      <dgm:prSet presAssocID="{24292C43-80BC-4CE3-A11A-ACDA312DDCAA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6F7F9C7-8AAB-4964-92C2-3B4DDFBDB0FE}" srcId="{2E3F6BED-4C3A-4A83-B6AB-B34CC1809736}" destId="{24292C43-80BC-4CE3-A11A-ACDA312DDCAA}" srcOrd="1" destOrd="0" parTransId="{30B136A5-266B-4B0F-AFBD-8E562715CD96}" sibTransId="{172ED22B-CB64-43F0-B364-3619B3B1D3EE}"/>
    <dgm:cxn modelId="{8D6A80A5-1E95-46E9-9963-73F6D0A42D91}" srcId="{8D5616F8-DE85-41F0-A803-D998AD2428D0}" destId="{6312CBFA-4C25-4FFB-8979-673E42C13C39}" srcOrd="0" destOrd="0" parTransId="{B7B9BE1A-927E-476A-BF84-937FFA7E0DB6}" sibTransId="{60D1B413-4224-47BF-AA53-4053F3A00BD6}"/>
    <dgm:cxn modelId="{845014E3-1D70-41D7-A22B-6D74F928C320}" type="presOf" srcId="{2E3F6BED-4C3A-4A83-B6AB-B34CC1809736}" destId="{C1007D6B-68C3-43C9-A8A2-AA430AA00714}" srcOrd="0" destOrd="0" presId="urn:microsoft.com/office/officeart/2005/8/layout/vList2"/>
    <dgm:cxn modelId="{DE65C10F-3E58-4328-9B44-637FE47CDD6A}" type="presOf" srcId="{D036EC3E-D136-4670-B14C-A579FBA6CBBE}" destId="{4162BC83-8265-423C-8A74-B26C9AE5514D}" srcOrd="0" destOrd="0" presId="urn:microsoft.com/office/officeart/2005/8/layout/vList2"/>
    <dgm:cxn modelId="{65B25E67-BE7C-40C6-A281-FA1B06F1BE92}" type="presOf" srcId="{24292C43-80BC-4CE3-A11A-ACDA312DDCAA}" destId="{0D80AE03-4F95-424E-93E3-1A6F1776B397}" srcOrd="0" destOrd="0" presId="urn:microsoft.com/office/officeart/2005/8/layout/vList2"/>
    <dgm:cxn modelId="{E3ED2DDB-7C12-4988-B0E3-3339A221C389}" srcId="{2E3F6BED-4C3A-4A83-B6AB-B34CC1809736}" destId="{8D5616F8-DE85-41F0-A803-D998AD2428D0}" srcOrd="0" destOrd="0" parTransId="{4BC26DC2-6902-4201-835D-B304C2EFDE33}" sibTransId="{D577EC65-E206-4788-9D88-53226E5B23CC}"/>
    <dgm:cxn modelId="{B2FF2A61-55FB-486F-BB25-E10E69DE79AF}" type="presOf" srcId="{8D5616F8-DE85-41F0-A803-D998AD2428D0}" destId="{E6BB4D85-5312-49B6-ABAA-E51B34B44868}" srcOrd="0" destOrd="0" presId="urn:microsoft.com/office/officeart/2005/8/layout/vList2"/>
    <dgm:cxn modelId="{9AC98768-C308-4D01-8389-A0C4246824FC}" srcId="{24292C43-80BC-4CE3-A11A-ACDA312DDCAA}" destId="{D036EC3E-D136-4670-B14C-A579FBA6CBBE}" srcOrd="0" destOrd="0" parTransId="{F7F2E034-9E31-4F92-81EE-11DB84556CB9}" sibTransId="{2B25737C-038E-48C8-ABBA-CDA83094F6BB}"/>
    <dgm:cxn modelId="{7DF27E88-BB54-40D8-A653-C671E8B63183}" type="presOf" srcId="{6312CBFA-4C25-4FFB-8979-673E42C13C39}" destId="{AD1735F7-1531-4D74-9F8A-04D2CF819328}" srcOrd="0" destOrd="0" presId="urn:microsoft.com/office/officeart/2005/8/layout/vList2"/>
    <dgm:cxn modelId="{D5DF51AE-E9CC-46BE-A44E-C12B0CAD8E6F}" type="presParOf" srcId="{C1007D6B-68C3-43C9-A8A2-AA430AA00714}" destId="{E6BB4D85-5312-49B6-ABAA-E51B34B44868}" srcOrd="0" destOrd="0" presId="urn:microsoft.com/office/officeart/2005/8/layout/vList2"/>
    <dgm:cxn modelId="{7FCCD0B5-16ED-438D-991C-780AB1622CF8}" type="presParOf" srcId="{C1007D6B-68C3-43C9-A8A2-AA430AA00714}" destId="{AD1735F7-1531-4D74-9F8A-04D2CF819328}" srcOrd="1" destOrd="0" presId="urn:microsoft.com/office/officeart/2005/8/layout/vList2"/>
    <dgm:cxn modelId="{828BF213-0263-4DBD-81AC-4334895B19BD}" type="presParOf" srcId="{C1007D6B-68C3-43C9-A8A2-AA430AA00714}" destId="{0D80AE03-4F95-424E-93E3-1A6F1776B397}" srcOrd="2" destOrd="0" presId="urn:microsoft.com/office/officeart/2005/8/layout/vList2"/>
    <dgm:cxn modelId="{7949BE8A-5BD1-4672-AF7E-650B6602F26C}" type="presParOf" srcId="{C1007D6B-68C3-43C9-A8A2-AA430AA00714}" destId="{4162BC83-8265-423C-8A74-B26C9AE5514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CB1C6D-33CC-4388-B362-FC4AE1DB4B12}" type="doc">
      <dgm:prSet loTypeId="urn:microsoft.com/office/officeart/2005/8/layout/hList2#3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0E48BD32-F73B-4BCD-9CFE-851F49EE2405}">
      <dgm:prSet phldrT="[Text]"/>
      <dgm:spPr/>
      <dgm:t>
        <a:bodyPr/>
        <a:lstStyle/>
        <a:p>
          <a:r>
            <a:rPr lang="en-GB" dirty="0" smtClean="0"/>
            <a:t>Overview</a:t>
          </a:r>
          <a:endParaRPr lang="en-GB" dirty="0"/>
        </a:p>
      </dgm:t>
    </dgm:pt>
    <dgm:pt modelId="{3461E1B2-6016-44F6-8462-B8C07920D610}" type="parTrans" cxnId="{164B8E4B-D58D-4CB9-BAE8-38FCE6FF6B03}">
      <dgm:prSet/>
      <dgm:spPr/>
      <dgm:t>
        <a:bodyPr/>
        <a:lstStyle/>
        <a:p>
          <a:endParaRPr lang="en-GB"/>
        </a:p>
      </dgm:t>
    </dgm:pt>
    <dgm:pt modelId="{6491E94C-456D-410F-B6E1-AF474B264E30}" type="sibTrans" cxnId="{164B8E4B-D58D-4CB9-BAE8-38FCE6FF6B03}">
      <dgm:prSet/>
      <dgm:spPr/>
      <dgm:t>
        <a:bodyPr/>
        <a:lstStyle/>
        <a:p>
          <a:endParaRPr lang="en-GB"/>
        </a:p>
      </dgm:t>
    </dgm:pt>
    <dgm:pt modelId="{3F44D579-457D-4F55-84EA-1F111FEFBB43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dirty="0" smtClean="0"/>
            <a:t>Leading producer of sports balls</a:t>
          </a:r>
          <a:endParaRPr lang="en-GB" sz="1800" dirty="0"/>
        </a:p>
      </dgm:t>
    </dgm:pt>
    <dgm:pt modelId="{555E2BD6-32EE-4B86-B3E4-43FDAFE8335E}" type="parTrans" cxnId="{53D119B9-3C6E-489B-89D7-91414A50426B}">
      <dgm:prSet/>
      <dgm:spPr/>
      <dgm:t>
        <a:bodyPr/>
        <a:lstStyle/>
        <a:p>
          <a:endParaRPr lang="en-GB"/>
        </a:p>
      </dgm:t>
    </dgm:pt>
    <dgm:pt modelId="{29732073-4F8C-4CBE-BB28-2603B2FE106F}" type="sibTrans" cxnId="{53D119B9-3C6E-489B-89D7-91414A50426B}">
      <dgm:prSet/>
      <dgm:spPr/>
      <dgm:t>
        <a:bodyPr/>
        <a:lstStyle/>
        <a:p>
          <a:endParaRPr lang="en-GB"/>
        </a:p>
      </dgm:t>
    </dgm:pt>
    <dgm:pt modelId="{51A6BDF7-31E9-4992-936F-43B3B10713C9}">
      <dgm:prSet phldrT="[Text]"/>
      <dgm:spPr/>
      <dgm:t>
        <a:bodyPr/>
        <a:lstStyle/>
        <a:p>
          <a:r>
            <a:rPr lang="en-GB" dirty="0" smtClean="0"/>
            <a:t>Marketing Survey</a:t>
          </a:r>
          <a:endParaRPr lang="en-GB" dirty="0"/>
        </a:p>
      </dgm:t>
    </dgm:pt>
    <dgm:pt modelId="{BF26791F-32C7-41D3-9165-E0BA5BBB24C8}" type="parTrans" cxnId="{1DF47224-252B-4DDC-8D57-46AD4FF2E358}">
      <dgm:prSet/>
      <dgm:spPr/>
      <dgm:t>
        <a:bodyPr/>
        <a:lstStyle/>
        <a:p>
          <a:endParaRPr lang="en-GB"/>
        </a:p>
      </dgm:t>
    </dgm:pt>
    <dgm:pt modelId="{3F1C8BFA-6451-44CA-A582-4AF8F193A0D2}" type="sibTrans" cxnId="{1DF47224-252B-4DDC-8D57-46AD4FF2E358}">
      <dgm:prSet/>
      <dgm:spPr/>
      <dgm:t>
        <a:bodyPr/>
        <a:lstStyle/>
        <a:p>
          <a:endParaRPr lang="en-GB"/>
        </a:p>
      </dgm:t>
    </dgm:pt>
    <dgm:pt modelId="{BCAA6B45-8657-4FD1-AE7F-CDEC4B675EDF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sz="1800" dirty="0" smtClean="0"/>
            <a:t>Surveyed 3 markets: Glasgow, Newcastle, and London. </a:t>
          </a:r>
          <a:endParaRPr lang="en-GB" sz="1800" dirty="0"/>
        </a:p>
      </dgm:t>
    </dgm:pt>
    <dgm:pt modelId="{3683178D-579A-4146-A002-5CC93567B744}" type="parTrans" cxnId="{86936F0F-DDEF-49A9-A16A-DF448541F502}">
      <dgm:prSet/>
      <dgm:spPr/>
      <dgm:t>
        <a:bodyPr/>
        <a:lstStyle/>
        <a:p>
          <a:endParaRPr lang="en-GB"/>
        </a:p>
      </dgm:t>
    </dgm:pt>
    <dgm:pt modelId="{31150AFA-A794-43B9-A0AD-87FA58AF1387}" type="sibTrans" cxnId="{86936F0F-DDEF-49A9-A16A-DF448541F502}">
      <dgm:prSet/>
      <dgm:spPr/>
      <dgm:t>
        <a:bodyPr/>
        <a:lstStyle/>
        <a:p>
          <a:endParaRPr lang="en-GB"/>
        </a:p>
      </dgm:t>
    </dgm:pt>
    <dgm:pt modelId="{C0B45065-E741-4F74-B6D3-50263C6FE510}">
      <dgm:prSet phldrT="[Text]"/>
      <dgm:spPr/>
      <dgm:t>
        <a:bodyPr/>
        <a:lstStyle/>
        <a:p>
          <a:r>
            <a:rPr lang="en-GB" dirty="0" smtClean="0"/>
            <a:t>Decision</a:t>
          </a:r>
          <a:endParaRPr lang="en-GB" dirty="0"/>
        </a:p>
      </dgm:t>
    </dgm:pt>
    <dgm:pt modelId="{0158DDB8-A314-475F-ADDA-B0094E94747E}" type="parTrans" cxnId="{FD2EF19F-BCBB-4B26-8058-0E3A79443987}">
      <dgm:prSet/>
      <dgm:spPr/>
      <dgm:t>
        <a:bodyPr/>
        <a:lstStyle/>
        <a:p>
          <a:endParaRPr lang="en-GB"/>
        </a:p>
      </dgm:t>
    </dgm:pt>
    <dgm:pt modelId="{9EC1F4FA-35F2-47C2-937C-AF7BEB0203D8}" type="sibTrans" cxnId="{FD2EF19F-BCBB-4B26-8058-0E3A79443987}">
      <dgm:prSet/>
      <dgm:spPr/>
      <dgm:t>
        <a:bodyPr/>
        <a:lstStyle/>
        <a:p>
          <a:endParaRPr lang="en-GB"/>
        </a:p>
      </dgm:t>
    </dgm:pt>
    <dgm:pt modelId="{8DFF995F-C8C7-4307-AB88-A758F1B650E9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Take the investment to the next stage</a:t>
          </a:r>
          <a:endParaRPr lang="en-GB" dirty="0"/>
        </a:p>
      </dgm:t>
    </dgm:pt>
    <dgm:pt modelId="{3E7A68E8-71BB-4E89-A379-D0AD7DA3D6D4}" type="parTrans" cxnId="{744A30B2-B7D2-4E43-9D55-BFB223E8872F}">
      <dgm:prSet/>
      <dgm:spPr/>
      <dgm:t>
        <a:bodyPr/>
        <a:lstStyle/>
        <a:p>
          <a:endParaRPr lang="en-GB"/>
        </a:p>
      </dgm:t>
    </dgm:pt>
    <dgm:pt modelId="{329DE6AC-451B-4F14-AD57-83104D028145}" type="sibTrans" cxnId="{744A30B2-B7D2-4E43-9D55-BFB223E8872F}">
      <dgm:prSet/>
      <dgm:spPr/>
      <dgm:t>
        <a:bodyPr/>
        <a:lstStyle/>
        <a:p>
          <a:endParaRPr lang="en-GB"/>
        </a:p>
      </dgm:t>
    </dgm:pt>
    <dgm:pt modelId="{7D48BB43-3DFE-40D2-A04D-30B7242E15C9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Carry out full Capital Budgeting Analysis</a:t>
          </a:r>
          <a:endParaRPr lang="en-GB" dirty="0"/>
        </a:p>
      </dgm:t>
    </dgm:pt>
    <dgm:pt modelId="{1215C19B-DEBA-47D1-A8C5-C3674925993A}" type="parTrans" cxnId="{46C14CBC-AF10-486B-9752-66CCC4FE1037}">
      <dgm:prSet/>
      <dgm:spPr/>
      <dgm:t>
        <a:bodyPr/>
        <a:lstStyle/>
        <a:p>
          <a:endParaRPr lang="en-GB"/>
        </a:p>
      </dgm:t>
    </dgm:pt>
    <dgm:pt modelId="{5CBD3713-0B5F-430E-8E1B-71E4858CFF80}" type="sibTrans" cxnId="{46C14CBC-AF10-486B-9752-66CCC4FE1037}">
      <dgm:prSet/>
      <dgm:spPr/>
      <dgm:t>
        <a:bodyPr/>
        <a:lstStyle/>
        <a:p>
          <a:endParaRPr lang="en-GB"/>
        </a:p>
      </dgm:t>
    </dgm:pt>
    <dgm:pt modelId="{9E81B2E7-EE6D-47CC-A216-09270E4238ED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dirty="0" smtClean="0"/>
            <a:t>Possible new product: brightly colored bowling balls </a:t>
          </a:r>
          <a:endParaRPr lang="en-GB" sz="1800" dirty="0"/>
        </a:p>
      </dgm:t>
    </dgm:pt>
    <dgm:pt modelId="{DF30F2F4-76EF-4AD1-B039-3E094F20DFDA}" type="parTrans" cxnId="{DE781F4F-E1F6-42D1-A6F4-C6591402B446}">
      <dgm:prSet/>
      <dgm:spPr/>
      <dgm:t>
        <a:bodyPr/>
        <a:lstStyle/>
        <a:p>
          <a:endParaRPr lang="en-GB"/>
        </a:p>
      </dgm:t>
    </dgm:pt>
    <dgm:pt modelId="{8285D1DE-1754-406B-A07C-EE6FA69A3BA0}" type="sibTrans" cxnId="{DE781F4F-E1F6-42D1-A6F4-C6591402B446}">
      <dgm:prSet/>
      <dgm:spPr/>
      <dgm:t>
        <a:bodyPr/>
        <a:lstStyle/>
        <a:p>
          <a:endParaRPr lang="en-GB"/>
        </a:p>
      </dgm:t>
    </dgm:pt>
    <dgm:pt modelId="{EC38E4F1-DEBC-4F65-BAF6-4C930FE1BEDD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dirty="0" err="1" smtClean="0"/>
            <a:t>Whair’s</a:t>
          </a:r>
          <a:r>
            <a:rPr lang="en-US" sz="1800" dirty="0" smtClean="0"/>
            <a:t> strengths:</a:t>
          </a:r>
          <a:endParaRPr lang="en-GB" sz="1800" dirty="0"/>
        </a:p>
      </dgm:t>
    </dgm:pt>
    <dgm:pt modelId="{165D6F5F-6FEE-42D9-9312-580864A4DC76}" type="parTrans" cxnId="{6EBD8944-4F39-4E02-AE38-2FCFE9B01A2D}">
      <dgm:prSet/>
      <dgm:spPr/>
      <dgm:t>
        <a:bodyPr/>
        <a:lstStyle/>
        <a:p>
          <a:endParaRPr lang="en-GB"/>
        </a:p>
      </dgm:t>
    </dgm:pt>
    <dgm:pt modelId="{8E621D47-FE7B-4DC3-93D2-98B2045EF466}" type="sibTrans" cxnId="{6EBD8944-4F39-4E02-AE38-2FCFE9B01A2D}">
      <dgm:prSet/>
      <dgm:spPr/>
      <dgm:t>
        <a:bodyPr/>
        <a:lstStyle/>
        <a:p>
          <a:endParaRPr lang="en-GB"/>
        </a:p>
      </dgm:t>
    </dgm:pt>
    <dgm:pt modelId="{C63D0954-0238-4309-BA8B-9AC01342F7CB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dirty="0" smtClean="0"/>
            <a:t>cost advantages</a:t>
          </a:r>
          <a:endParaRPr lang="en-GB" sz="1800" dirty="0"/>
        </a:p>
      </dgm:t>
    </dgm:pt>
    <dgm:pt modelId="{F7687552-F2E8-4D89-86FF-971CF1F548FD}" type="parTrans" cxnId="{22309220-EBE0-4B97-BE6E-816405B49901}">
      <dgm:prSet/>
      <dgm:spPr/>
      <dgm:t>
        <a:bodyPr/>
        <a:lstStyle/>
        <a:p>
          <a:endParaRPr lang="en-GB"/>
        </a:p>
      </dgm:t>
    </dgm:pt>
    <dgm:pt modelId="{4A77FE37-9155-4D79-99D0-C3DB70F8E892}" type="sibTrans" cxnId="{22309220-EBE0-4B97-BE6E-816405B49901}">
      <dgm:prSet/>
      <dgm:spPr/>
      <dgm:t>
        <a:bodyPr/>
        <a:lstStyle/>
        <a:p>
          <a:endParaRPr lang="en-GB"/>
        </a:p>
      </dgm:t>
    </dgm:pt>
    <dgm:pt modelId="{90EDFF69-3400-4EFF-ACF1-4A5B7F697FD8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1800" dirty="0" smtClean="0"/>
            <a:t>highly developed marketing skills</a:t>
          </a:r>
          <a:endParaRPr lang="en-GB" sz="1800" dirty="0"/>
        </a:p>
      </dgm:t>
    </dgm:pt>
    <dgm:pt modelId="{F2B52197-52A8-48BD-AB92-20289C45EB9D}" type="parTrans" cxnId="{76AA87F6-C2E9-488A-BC47-EA082D87A02A}">
      <dgm:prSet/>
      <dgm:spPr/>
      <dgm:t>
        <a:bodyPr/>
        <a:lstStyle/>
        <a:p>
          <a:endParaRPr lang="en-GB"/>
        </a:p>
      </dgm:t>
    </dgm:pt>
    <dgm:pt modelId="{6BAA80D2-073D-469A-B5F0-AA7097E3CE94}" type="sibTrans" cxnId="{76AA87F6-C2E9-488A-BC47-EA082D87A02A}">
      <dgm:prSet/>
      <dgm:spPr/>
      <dgm:t>
        <a:bodyPr/>
        <a:lstStyle/>
        <a:p>
          <a:endParaRPr lang="en-GB"/>
        </a:p>
      </dgm:t>
    </dgm:pt>
    <dgm:pt modelId="{A88BFC3E-B369-40E1-A833-6EA9E597C3BD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sz="1800" dirty="0" smtClean="0"/>
            <a:t>Strong positive feedback</a:t>
          </a:r>
          <a:endParaRPr lang="en-GB" sz="1800" dirty="0"/>
        </a:p>
      </dgm:t>
    </dgm:pt>
    <dgm:pt modelId="{48B0DE99-0D08-4FFE-A320-E6BF251A3FE7}" type="parTrans" cxnId="{B6DB4B21-AE36-4972-8F18-65978EAB0828}">
      <dgm:prSet/>
      <dgm:spPr/>
      <dgm:t>
        <a:bodyPr/>
        <a:lstStyle/>
        <a:p>
          <a:endParaRPr lang="en-GB"/>
        </a:p>
      </dgm:t>
    </dgm:pt>
    <dgm:pt modelId="{85ED6580-0B82-4136-BBC4-26414EB734E5}" type="sibTrans" cxnId="{B6DB4B21-AE36-4972-8F18-65978EAB0828}">
      <dgm:prSet/>
      <dgm:spPr/>
      <dgm:t>
        <a:bodyPr/>
        <a:lstStyle/>
        <a:p>
          <a:endParaRPr lang="en-GB"/>
        </a:p>
      </dgm:t>
    </dgm:pt>
    <dgm:pt modelId="{BA6BCBB2-925C-4520-B2B1-983B9060F73D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sz="1800" dirty="0" smtClean="0"/>
            <a:t>Brightly colored bowling balls could achieve a 10 to 15% market share. </a:t>
          </a:r>
          <a:endParaRPr lang="en-GB" sz="1800" dirty="0"/>
        </a:p>
      </dgm:t>
    </dgm:pt>
    <dgm:pt modelId="{2631B0F7-AEB5-4942-80E4-F6D711B10C20}" type="parTrans" cxnId="{0779D468-AC7D-4F9B-A53A-C343BC969457}">
      <dgm:prSet/>
      <dgm:spPr/>
      <dgm:t>
        <a:bodyPr/>
        <a:lstStyle/>
        <a:p>
          <a:endParaRPr lang="en-GB"/>
        </a:p>
      </dgm:t>
    </dgm:pt>
    <dgm:pt modelId="{7F9E78A6-F55D-420A-B61B-FC0AF195B447}" type="sibTrans" cxnId="{0779D468-AC7D-4F9B-A53A-C343BC969457}">
      <dgm:prSet/>
      <dgm:spPr/>
      <dgm:t>
        <a:bodyPr/>
        <a:lstStyle/>
        <a:p>
          <a:endParaRPr lang="en-GB"/>
        </a:p>
      </dgm:t>
    </dgm:pt>
    <dgm:pt modelId="{24BD3F89-19EA-4B7C-9E86-3B528F389A80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sz="1800" dirty="0" smtClean="0"/>
            <a:t>Survey Cost: £250,000</a:t>
          </a:r>
          <a:endParaRPr lang="en-GB" sz="1800" dirty="0"/>
        </a:p>
      </dgm:t>
    </dgm:pt>
    <dgm:pt modelId="{A6400B2C-249E-45ED-BAE0-E029242B79A3}" type="parTrans" cxnId="{30277EFD-C313-413B-B688-19DEBE73FDFC}">
      <dgm:prSet/>
      <dgm:spPr/>
      <dgm:t>
        <a:bodyPr/>
        <a:lstStyle/>
        <a:p>
          <a:endParaRPr lang="en-GB"/>
        </a:p>
      </dgm:t>
    </dgm:pt>
    <dgm:pt modelId="{C0CD10DA-2EFF-483D-A455-38A6D9661FAB}" type="sibTrans" cxnId="{30277EFD-C313-413B-B688-19DEBE73FDFC}">
      <dgm:prSet/>
      <dgm:spPr/>
      <dgm:t>
        <a:bodyPr/>
        <a:lstStyle/>
        <a:p>
          <a:endParaRPr lang="en-GB"/>
        </a:p>
      </dgm:t>
    </dgm:pt>
    <dgm:pt modelId="{A24C476F-B33F-4F73-97F8-5D2094E86B24}" type="pres">
      <dgm:prSet presAssocID="{42CB1C6D-33CC-4388-B362-FC4AE1DB4B12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C3AB22CB-E721-43C4-A45C-889CDC1F5ED7}" type="pres">
      <dgm:prSet presAssocID="{0E48BD32-F73B-4BCD-9CFE-851F49EE2405}" presName="compositeNode" presStyleCnt="0">
        <dgm:presLayoutVars>
          <dgm:bulletEnabled val="1"/>
        </dgm:presLayoutVars>
      </dgm:prSet>
      <dgm:spPr/>
    </dgm:pt>
    <dgm:pt modelId="{86A402C1-61A5-423A-BB47-3FE36AAFB7F2}" type="pres">
      <dgm:prSet presAssocID="{0E48BD32-F73B-4BCD-9CFE-851F49EE2405}" presName="imag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54D37938-D7C1-42AA-8C15-BFBCC453763F}" type="pres">
      <dgm:prSet presAssocID="{0E48BD32-F73B-4BCD-9CFE-851F49EE2405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FC9358-F3D0-4E29-9306-53953FDCF228}" type="pres">
      <dgm:prSet presAssocID="{0E48BD32-F73B-4BCD-9CFE-851F49EE2405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B060E1-5DE5-4D5A-9ABB-68943CB9D054}" type="pres">
      <dgm:prSet presAssocID="{6491E94C-456D-410F-B6E1-AF474B264E30}" presName="sibTrans" presStyleCnt="0"/>
      <dgm:spPr/>
    </dgm:pt>
    <dgm:pt modelId="{9BCDA3FA-7A0A-4264-AB8E-228982749DCD}" type="pres">
      <dgm:prSet presAssocID="{51A6BDF7-31E9-4992-936F-43B3B10713C9}" presName="compositeNode" presStyleCnt="0">
        <dgm:presLayoutVars>
          <dgm:bulletEnabled val="1"/>
        </dgm:presLayoutVars>
      </dgm:prSet>
      <dgm:spPr/>
    </dgm:pt>
    <dgm:pt modelId="{7EA5A54E-4A22-4138-98EB-BBF5B4BEE92F}" type="pres">
      <dgm:prSet presAssocID="{51A6BDF7-31E9-4992-936F-43B3B10713C9}" presName="imag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BF6FF47-2600-4DB9-8DCC-7FDB7C6CB456}" type="pres">
      <dgm:prSet presAssocID="{51A6BDF7-31E9-4992-936F-43B3B10713C9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E6D654-BE14-4779-8EAC-898CDD4E9F66}" type="pres">
      <dgm:prSet presAssocID="{51A6BDF7-31E9-4992-936F-43B3B10713C9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91B1FA-049B-4D04-AB70-8A3571492087}" type="pres">
      <dgm:prSet presAssocID="{3F1C8BFA-6451-44CA-A582-4AF8F193A0D2}" presName="sibTrans" presStyleCnt="0"/>
      <dgm:spPr/>
    </dgm:pt>
    <dgm:pt modelId="{762C5346-7AB9-4547-B30B-0CB912358F6E}" type="pres">
      <dgm:prSet presAssocID="{C0B45065-E741-4F74-B6D3-50263C6FE510}" presName="compositeNode" presStyleCnt="0">
        <dgm:presLayoutVars>
          <dgm:bulletEnabled val="1"/>
        </dgm:presLayoutVars>
      </dgm:prSet>
      <dgm:spPr/>
    </dgm:pt>
    <dgm:pt modelId="{F6193BC1-374D-4032-9C14-2EB877E0B32E}" type="pres">
      <dgm:prSet presAssocID="{C0B45065-E741-4F74-B6D3-50263C6FE510}" presName="imag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F30E20A-D7BB-4895-8130-88BB0C4652E1}" type="pres">
      <dgm:prSet presAssocID="{C0B45065-E741-4F74-B6D3-50263C6FE510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426B08-C12A-4651-B446-84480F46FE3C}" type="pres">
      <dgm:prSet presAssocID="{C0B45065-E741-4F74-B6D3-50263C6FE510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10958B5-4FC0-4B7F-B95F-191950A666FA}" type="presOf" srcId="{A88BFC3E-B369-40E1-A833-6EA9E597C3BD}" destId="{1BF6FF47-2600-4DB9-8DCC-7FDB7C6CB456}" srcOrd="0" destOrd="1" presId="urn:microsoft.com/office/officeart/2005/8/layout/hList2#3"/>
    <dgm:cxn modelId="{79B0E7DC-404B-40AD-8228-3CE292D70255}" type="presOf" srcId="{9E81B2E7-EE6D-47CC-A216-09270E4238ED}" destId="{54D37938-D7C1-42AA-8C15-BFBCC453763F}" srcOrd="0" destOrd="1" presId="urn:microsoft.com/office/officeart/2005/8/layout/hList2#3"/>
    <dgm:cxn modelId="{75355A55-ECF5-464B-9C67-7AD9F0BA9DC8}" type="presOf" srcId="{0E48BD32-F73B-4BCD-9CFE-851F49EE2405}" destId="{EAFC9358-F3D0-4E29-9306-53953FDCF228}" srcOrd="0" destOrd="0" presId="urn:microsoft.com/office/officeart/2005/8/layout/hList2#3"/>
    <dgm:cxn modelId="{46C14CBC-AF10-486B-9752-66CCC4FE1037}" srcId="{C0B45065-E741-4F74-B6D3-50263C6FE510}" destId="{7D48BB43-3DFE-40D2-A04D-30B7242E15C9}" srcOrd="1" destOrd="0" parTransId="{1215C19B-DEBA-47D1-A8C5-C3674925993A}" sibTransId="{5CBD3713-0B5F-430E-8E1B-71E4858CFF80}"/>
    <dgm:cxn modelId="{30277EFD-C313-413B-B688-19DEBE73FDFC}" srcId="{51A6BDF7-31E9-4992-936F-43B3B10713C9}" destId="{24BD3F89-19EA-4B7C-9E86-3B528F389A80}" srcOrd="3" destOrd="0" parTransId="{A6400B2C-249E-45ED-BAE0-E029242B79A3}" sibTransId="{C0CD10DA-2EFF-483D-A455-38A6D9661FAB}"/>
    <dgm:cxn modelId="{0DBD63F7-9F6D-403B-8105-BECE531CCD53}" type="presOf" srcId="{90EDFF69-3400-4EFF-ACF1-4A5B7F697FD8}" destId="{54D37938-D7C1-42AA-8C15-BFBCC453763F}" srcOrd="0" destOrd="4" presId="urn:microsoft.com/office/officeart/2005/8/layout/hList2#3"/>
    <dgm:cxn modelId="{FD2EF19F-BCBB-4B26-8058-0E3A79443987}" srcId="{42CB1C6D-33CC-4388-B362-FC4AE1DB4B12}" destId="{C0B45065-E741-4F74-B6D3-50263C6FE510}" srcOrd="2" destOrd="0" parTransId="{0158DDB8-A314-475F-ADDA-B0094E94747E}" sibTransId="{9EC1F4FA-35F2-47C2-937C-AF7BEB0203D8}"/>
    <dgm:cxn modelId="{911721ED-75AD-40EF-B020-99B4C84D46D5}" type="presOf" srcId="{51A6BDF7-31E9-4992-936F-43B3B10713C9}" destId="{95E6D654-BE14-4779-8EAC-898CDD4E9F66}" srcOrd="0" destOrd="0" presId="urn:microsoft.com/office/officeart/2005/8/layout/hList2#3"/>
    <dgm:cxn modelId="{744A30B2-B7D2-4E43-9D55-BFB223E8872F}" srcId="{C0B45065-E741-4F74-B6D3-50263C6FE510}" destId="{8DFF995F-C8C7-4307-AB88-A758F1B650E9}" srcOrd="0" destOrd="0" parTransId="{3E7A68E8-71BB-4E89-A379-D0AD7DA3D6D4}" sibTransId="{329DE6AC-451B-4F14-AD57-83104D028145}"/>
    <dgm:cxn modelId="{334085ED-5A50-43A6-B966-F971B6AC39DD}" type="presOf" srcId="{EC38E4F1-DEBC-4F65-BAF6-4C930FE1BEDD}" destId="{54D37938-D7C1-42AA-8C15-BFBCC453763F}" srcOrd="0" destOrd="2" presId="urn:microsoft.com/office/officeart/2005/8/layout/hList2#3"/>
    <dgm:cxn modelId="{DE781F4F-E1F6-42D1-A6F4-C6591402B446}" srcId="{0E48BD32-F73B-4BCD-9CFE-851F49EE2405}" destId="{9E81B2E7-EE6D-47CC-A216-09270E4238ED}" srcOrd="1" destOrd="0" parTransId="{DF30F2F4-76EF-4AD1-B039-3E094F20DFDA}" sibTransId="{8285D1DE-1754-406B-A07C-EE6FA69A3BA0}"/>
    <dgm:cxn modelId="{C5A6B29F-20A1-4F49-BA94-19841242C8DB}" type="presOf" srcId="{42CB1C6D-33CC-4388-B362-FC4AE1DB4B12}" destId="{A24C476F-B33F-4F73-97F8-5D2094E86B24}" srcOrd="0" destOrd="0" presId="urn:microsoft.com/office/officeart/2005/8/layout/hList2#3"/>
    <dgm:cxn modelId="{76AA87F6-C2E9-488A-BC47-EA082D87A02A}" srcId="{EC38E4F1-DEBC-4F65-BAF6-4C930FE1BEDD}" destId="{90EDFF69-3400-4EFF-ACF1-4A5B7F697FD8}" srcOrd="1" destOrd="0" parTransId="{F2B52197-52A8-48BD-AB92-20289C45EB9D}" sibTransId="{6BAA80D2-073D-469A-B5F0-AA7097E3CE94}"/>
    <dgm:cxn modelId="{F6915F35-B1EA-4382-9AB9-E51431FA7D1C}" type="presOf" srcId="{BCAA6B45-8657-4FD1-AE7F-CDEC4B675EDF}" destId="{1BF6FF47-2600-4DB9-8DCC-7FDB7C6CB456}" srcOrd="0" destOrd="0" presId="urn:microsoft.com/office/officeart/2005/8/layout/hList2#3"/>
    <dgm:cxn modelId="{221BF38A-F630-452E-8301-B86B77AA5C40}" type="presOf" srcId="{3F44D579-457D-4F55-84EA-1F111FEFBB43}" destId="{54D37938-D7C1-42AA-8C15-BFBCC453763F}" srcOrd="0" destOrd="0" presId="urn:microsoft.com/office/officeart/2005/8/layout/hList2#3"/>
    <dgm:cxn modelId="{1874DB56-2792-4A39-9F99-F9A0EFB651A2}" type="presOf" srcId="{24BD3F89-19EA-4B7C-9E86-3B528F389A80}" destId="{1BF6FF47-2600-4DB9-8DCC-7FDB7C6CB456}" srcOrd="0" destOrd="3" presId="urn:microsoft.com/office/officeart/2005/8/layout/hList2#3"/>
    <dgm:cxn modelId="{098FD43C-CC14-4519-ABAD-A91D48A9DB74}" type="presOf" srcId="{C0B45065-E741-4F74-B6D3-50263C6FE510}" destId="{C0426B08-C12A-4651-B446-84480F46FE3C}" srcOrd="0" destOrd="0" presId="urn:microsoft.com/office/officeart/2005/8/layout/hList2#3"/>
    <dgm:cxn modelId="{53D119B9-3C6E-489B-89D7-91414A50426B}" srcId="{0E48BD32-F73B-4BCD-9CFE-851F49EE2405}" destId="{3F44D579-457D-4F55-84EA-1F111FEFBB43}" srcOrd="0" destOrd="0" parTransId="{555E2BD6-32EE-4B86-B3E4-43FDAFE8335E}" sibTransId="{29732073-4F8C-4CBE-BB28-2603B2FE106F}"/>
    <dgm:cxn modelId="{1530F7D4-B433-432F-93B4-3459A0B40D45}" type="presOf" srcId="{BA6BCBB2-925C-4520-B2B1-983B9060F73D}" destId="{1BF6FF47-2600-4DB9-8DCC-7FDB7C6CB456}" srcOrd="0" destOrd="2" presId="urn:microsoft.com/office/officeart/2005/8/layout/hList2#3"/>
    <dgm:cxn modelId="{1DF47224-252B-4DDC-8D57-46AD4FF2E358}" srcId="{42CB1C6D-33CC-4388-B362-FC4AE1DB4B12}" destId="{51A6BDF7-31E9-4992-936F-43B3B10713C9}" srcOrd="1" destOrd="0" parTransId="{BF26791F-32C7-41D3-9165-E0BA5BBB24C8}" sibTransId="{3F1C8BFA-6451-44CA-A582-4AF8F193A0D2}"/>
    <dgm:cxn modelId="{7502B143-74CD-4B6D-8303-64D231ED9D8B}" type="presOf" srcId="{7D48BB43-3DFE-40D2-A04D-30B7242E15C9}" destId="{1F30E20A-D7BB-4895-8130-88BB0C4652E1}" srcOrd="0" destOrd="1" presId="urn:microsoft.com/office/officeart/2005/8/layout/hList2#3"/>
    <dgm:cxn modelId="{22309220-EBE0-4B97-BE6E-816405B49901}" srcId="{EC38E4F1-DEBC-4F65-BAF6-4C930FE1BEDD}" destId="{C63D0954-0238-4309-BA8B-9AC01342F7CB}" srcOrd="0" destOrd="0" parTransId="{F7687552-F2E8-4D89-86FF-971CF1F548FD}" sibTransId="{4A77FE37-9155-4D79-99D0-C3DB70F8E892}"/>
    <dgm:cxn modelId="{DCC722B8-83D1-4A9A-B402-AA81F6D04CBE}" type="presOf" srcId="{C63D0954-0238-4309-BA8B-9AC01342F7CB}" destId="{54D37938-D7C1-42AA-8C15-BFBCC453763F}" srcOrd="0" destOrd="3" presId="urn:microsoft.com/office/officeart/2005/8/layout/hList2#3"/>
    <dgm:cxn modelId="{86936F0F-DDEF-49A9-A16A-DF448541F502}" srcId="{51A6BDF7-31E9-4992-936F-43B3B10713C9}" destId="{BCAA6B45-8657-4FD1-AE7F-CDEC4B675EDF}" srcOrd="0" destOrd="0" parTransId="{3683178D-579A-4146-A002-5CC93567B744}" sibTransId="{31150AFA-A794-43B9-A0AD-87FA58AF1387}"/>
    <dgm:cxn modelId="{D9AEBDDB-AC69-4516-A575-E1DBF2A06CA2}" type="presOf" srcId="{8DFF995F-C8C7-4307-AB88-A758F1B650E9}" destId="{1F30E20A-D7BB-4895-8130-88BB0C4652E1}" srcOrd="0" destOrd="0" presId="urn:microsoft.com/office/officeart/2005/8/layout/hList2#3"/>
    <dgm:cxn modelId="{164B8E4B-D58D-4CB9-BAE8-38FCE6FF6B03}" srcId="{42CB1C6D-33CC-4388-B362-FC4AE1DB4B12}" destId="{0E48BD32-F73B-4BCD-9CFE-851F49EE2405}" srcOrd="0" destOrd="0" parTransId="{3461E1B2-6016-44F6-8462-B8C07920D610}" sibTransId="{6491E94C-456D-410F-B6E1-AF474B264E30}"/>
    <dgm:cxn modelId="{B6DB4B21-AE36-4972-8F18-65978EAB0828}" srcId="{51A6BDF7-31E9-4992-936F-43B3B10713C9}" destId="{A88BFC3E-B369-40E1-A833-6EA9E597C3BD}" srcOrd="1" destOrd="0" parTransId="{48B0DE99-0D08-4FFE-A320-E6BF251A3FE7}" sibTransId="{85ED6580-0B82-4136-BBC4-26414EB734E5}"/>
    <dgm:cxn modelId="{6EBD8944-4F39-4E02-AE38-2FCFE9B01A2D}" srcId="{0E48BD32-F73B-4BCD-9CFE-851F49EE2405}" destId="{EC38E4F1-DEBC-4F65-BAF6-4C930FE1BEDD}" srcOrd="2" destOrd="0" parTransId="{165D6F5F-6FEE-42D9-9312-580864A4DC76}" sibTransId="{8E621D47-FE7B-4DC3-93D2-98B2045EF466}"/>
    <dgm:cxn modelId="{0779D468-AC7D-4F9B-A53A-C343BC969457}" srcId="{51A6BDF7-31E9-4992-936F-43B3B10713C9}" destId="{BA6BCBB2-925C-4520-B2B1-983B9060F73D}" srcOrd="2" destOrd="0" parTransId="{2631B0F7-AEB5-4942-80E4-F6D711B10C20}" sibTransId="{7F9E78A6-F55D-420A-B61B-FC0AF195B447}"/>
    <dgm:cxn modelId="{3BB0A4C5-F5BA-40F1-858C-D88924B9A73A}" type="presParOf" srcId="{A24C476F-B33F-4F73-97F8-5D2094E86B24}" destId="{C3AB22CB-E721-43C4-A45C-889CDC1F5ED7}" srcOrd="0" destOrd="0" presId="urn:microsoft.com/office/officeart/2005/8/layout/hList2#3"/>
    <dgm:cxn modelId="{34BB0AF7-152C-40C1-8B6B-2AEA67BCD613}" type="presParOf" srcId="{C3AB22CB-E721-43C4-A45C-889CDC1F5ED7}" destId="{86A402C1-61A5-423A-BB47-3FE36AAFB7F2}" srcOrd="0" destOrd="0" presId="urn:microsoft.com/office/officeart/2005/8/layout/hList2#3"/>
    <dgm:cxn modelId="{A0972438-D431-4560-A28A-1627D86D5A56}" type="presParOf" srcId="{C3AB22CB-E721-43C4-A45C-889CDC1F5ED7}" destId="{54D37938-D7C1-42AA-8C15-BFBCC453763F}" srcOrd="1" destOrd="0" presId="urn:microsoft.com/office/officeart/2005/8/layout/hList2#3"/>
    <dgm:cxn modelId="{06B12156-8577-443B-B947-92781571C0B7}" type="presParOf" srcId="{C3AB22CB-E721-43C4-A45C-889CDC1F5ED7}" destId="{EAFC9358-F3D0-4E29-9306-53953FDCF228}" srcOrd="2" destOrd="0" presId="urn:microsoft.com/office/officeart/2005/8/layout/hList2#3"/>
    <dgm:cxn modelId="{EFE7285A-AF73-459E-BD74-63D9A2322768}" type="presParOf" srcId="{A24C476F-B33F-4F73-97F8-5D2094E86B24}" destId="{03B060E1-5DE5-4D5A-9ABB-68943CB9D054}" srcOrd="1" destOrd="0" presId="urn:microsoft.com/office/officeart/2005/8/layout/hList2#3"/>
    <dgm:cxn modelId="{8FED5310-11CB-4C0E-9841-FCB7DF5A6922}" type="presParOf" srcId="{A24C476F-B33F-4F73-97F8-5D2094E86B24}" destId="{9BCDA3FA-7A0A-4264-AB8E-228982749DCD}" srcOrd="2" destOrd="0" presId="urn:microsoft.com/office/officeart/2005/8/layout/hList2#3"/>
    <dgm:cxn modelId="{4F1680CE-C520-44A0-B02F-45C6F8CBE75E}" type="presParOf" srcId="{9BCDA3FA-7A0A-4264-AB8E-228982749DCD}" destId="{7EA5A54E-4A22-4138-98EB-BBF5B4BEE92F}" srcOrd="0" destOrd="0" presId="urn:microsoft.com/office/officeart/2005/8/layout/hList2#3"/>
    <dgm:cxn modelId="{53C89595-7231-44A2-BDB2-AF61667425F4}" type="presParOf" srcId="{9BCDA3FA-7A0A-4264-AB8E-228982749DCD}" destId="{1BF6FF47-2600-4DB9-8DCC-7FDB7C6CB456}" srcOrd="1" destOrd="0" presId="urn:microsoft.com/office/officeart/2005/8/layout/hList2#3"/>
    <dgm:cxn modelId="{D949E4B8-B5D4-400A-B409-A8D7BBCBEF03}" type="presParOf" srcId="{9BCDA3FA-7A0A-4264-AB8E-228982749DCD}" destId="{95E6D654-BE14-4779-8EAC-898CDD4E9F66}" srcOrd="2" destOrd="0" presId="urn:microsoft.com/office/officeart/2005/8/layout/hList2#3"/>
    <dgm:cxn modelId="{7E8F2C4A-EDD4-4348-A9F8-F973B286282C}" type="presParOf" srcId="{A24C476F-B33F-4F73-97F8-5D2094E86B24}" destId="{EC91B1FA-049B-4D04-AB70-8A3571492087}" srcOrd="3" destOrd="0" presId="urn:microsoft.com/office/officeart/2005/8/layout/hList2#3"/>
    <dgm:cxn modelId="{C1BA9F42-D0A4-4E12-BA3B-6E45E81C4DE5}" type="presParOf" srcId="{A24C476F-B33F-4F73-97F8-5D2094E86B24}" destId="{762C5346-7AB9-4547-B30B-0CB912358F6E}" srcOrd="4" destOrd="0" presId="urn:microsoft.com/office/officeart/2005/8/layout/hList2#3"/>
    <dgm:cxn modelId="{A1D4D8C5-F978-4B77-BF28-CFF5F1974AF3}" type="presParOf" srcId="{762C5346-7AB9-4547-B30B-0CB912358F6E}" destId="{F6193BC1-374D-4032-9C14-2EB877E0B32E}" srcOrd="0" destOrd="0" presId="urn:microsoft.com/office/officeart/2005/8/layout/hList2#3"/>
    <dgm:cxn modelId="{3A24957E-EBBC-4237-AF9C-0BF79FAA684D}" type="presParOf" srcId="{762C5346-7AB9-4547-B30B-0CB912358F6E}" destId="{1F30E20A-D7BB-4895-8130-88BB0C4652E1}" srcOrd="1" destOrd="0" presId="urn:microsoft.com/office/officeart/2005/8/layout/hList2#3"/>
    <dgm:cxn modelId="{2E0E17EA-BC3B-487B-9C64-C9422F59ABE5}" type="presParOf" srcId="{762C5346-7AB9-4547-B30B-0CB912358F6E}" destId="{C0426B08-C12A-4651-B446-84480F46FE3C}" srcOrd="2" destOrd="0" presId="urn:microsoft.com/office/officeart/2005/8/layout/hList2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844FCDF-6789-406A-88BC-C0AC65884113}" type="doc">
      <dgm:prSet loTypeId="urn:microsoft.com/office/officeart/2005/8/layout/default#39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E17958F-4726-4DE2-B2CE-991773DC15C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 smtClean="0"/>
            <a:t>The balls would be manufactured in a building which is currently vacant. The land can be sold for £150,000 after taxes.</a:t>
          </a:r>
          <a:endParaRPr lang="en-GB" dirty="0"/>
        </a:p>
      </dgm:t>
    </dgm:pt>
    <dgm:pt modelId="{08757AA7-B229-4BCB-9342-0CB7C6757F5F}" type="parTrans" cxnId="{872C9F26-63E7-4CA9-95C2-DD0FCA26B2B9}">
      <dgm:prSet/>
      <dgm:spPr/>
      <dgm:t>
        <a:bodyPr/>
        <a:lstStyle/>
        <a:p>
          <a:endParaRPr lang="en-GB"/>
        </a:p>
      </dgm:t>
    </dgm:pt>
    <dgm:pt modelId="{04C5A3F0-619F-4182-B879-663EDE2C60F1}" type="sibTrans" cxnId="{872C9F26-63E7-4CA9-95C2-DD0FCA26B2B9}">
      <dgm:prSet/>
      <dgm:spPr/>
      <dgm:t>
        <a:bodyPr/>
        <a:lstStyle/>
        <a:p>
          <a:endParaRPr lang="en-GB"/>
        </a:p>
      </dgm:t>
    </dgm:pt>
    <dgm:pt modelId="{194CBA24-8931-4B2A-8DD7-75F9DC64C9A1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The cost of the bowling ball machine is £100,000. </a:t>
          </a:r>
        </a:p>
        <a:p>
          <a:r>
            <a:rPr lang="en-US" dirty="0" smtClean="0"/>
            <a:t>The machine has an estimated market value at the end of five years of £30,000</a:t>
          </a:r>
          <a:endParaRPr lang="en-GB" dirty="0"/>
        </a:p>
      </dgm:t>
    </dgm:pt>
    <dgm:pt modelId="{A80D4F8E-915A-42D9-8890-E3626427CED6}" type="parTrans" cxnId="{B6189D47-72C0-45A6-9F76-CEDB45C2E91F}">
      <dgm:prSet/>
      <dgm:spPr/>
      <dgm:t>
        <a:bodyPr/>
        <a:lstStyle/>
        <a:p>
          <a:endParaRPr lang="en-GB"/>
        </a:p>
      </dgm:t>
    </dgm:pt>
    <dgm:pt modelId="{7462B42A-4B84-4B04-A898-4B63A0563F16}" type="sibTrans" cxnId="{B6189D47-72C0-45A6-9F76-CEDB45C2E91F}">
      <dgm:prSet/>
      <dgm:spPr/>
      <dgm:t>
        <a:bodyPr/>
        <a:lstStyle/>
        <a:p>
          <a:endParaRPr lang="en-GB"/>
        </a:p>
      </dgm:t>
    </dgm:pt>
    <dgm:pt modelId="{0DFC563B-3B3A-4CFC-A60F-8FFD1D1D6B1E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US" dirty="0" smtClean="0"/>
            <a:t>Production by year (in units) during the five-year life of the machine is expected to be as follows: 5,000, 8,000, 12,000, 10,000, and 6,000.</a:t>
          </a:r>
          <a:endParaRPr lang="en-GB" dirty="0"/>
        </a:p>
      </dgm:t>
    </dgm:pt>
    <dgm:pt modelId="{6EE8D2C4-E855-40DB-850F-E4BE56B7BFAF}" type="parTrans" cxnId="{3C12EA96-7601-469F-9508-18BCD6FC34BA}">
      <dgm:prSet/>
      <dgm:spPr/>
      <dgm:t>
        <a:bodyPr/>
        <a:lstStyle/>
        <a:p>
          <a:endParaRPr lang="en-GB"/>
        </a:p>
      </dgm:t>
    </dgm:pt>
    <dgm:pt modelId="{91A0B0D6-8397-4EF6-8799-E6F4C7542688}" type="sibTrans" cxnId="{3C12EA96-7601-469F-9508-18BCD6FC34BA}">
      <dgm:prSet/>
      <dgm:spPr/>
      <dgm:t>
        <a:bodyPr/>
        <a:lstStyle/>
        <a:p>
          <a:endParaRPr lang="en-GB"/>
        </a:p>
      </dgm:t>
    </dgm:pt>
    <dgm:pt modelId="{8D1A116F-E98E-4BBB-BE85-AD892D147537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dirty="0" smtClean="0"/>
            <a:t>The price of bowling balls in the first year will be £20, increasing at 2% per year, compared to an inflation rate of 5%.</a:t>
          </a:r>
          <a:endParaRPr lang="en-GB" dirty="0"/>
        </a:p>
      </dgm:t>
    </dgm:pt>
    <dgm:pt modelId="{CD494FCA-1D15-4086-B4DB-21310A65728E}" type="parTrans" cxnId="{12D49761-ABFB-4253-B2D7-94ED39256798}">
      <dgm:prSet/>
      <dgm:spPr/>
      <dgm:t>
        <a:bodyPr/>
        <a:lstStyle/>
        <a:p>
          <a:endParaRPr lang="en-GB"/>
        </a:p>
      </dgm:t>
    </dgm:pt>
    <dgm:pt modelId="{F56A240F-4037-4EEF-9F95-6F7798E2C894}" type="sibTrans" cxnId="{12D49761-ABFB-4253-B2D7-94ED39256798}">
      <dgm:prSet/>
      <dgm:spPr/>
      <dgm:t>
        <a:bodyPr/>
        <a:lstStyle/>
        <a:p>
          <a:endParaRPr lang="en-GB"/>
        </a:p>
      </dgm:t>
    </dgm:pt>
    <dgm:pt modelId="{85D796B8-0318-47C5-89CE-3A1AA8CA03BE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dirty="0" smtClean="0"/>
            <a:t>Production cash outflows are expected to grow at 10 percent per year. First-year production costs will be £10 per unit. </a:t>
          </a:r>
          <a:endParaRPr lang="en-GB" dirty="0"/>
        </a:p>
      </dgm:t>
    </dgm:pt>
    <dgm:pt modelId="{3CFF3B13-C487-4EF8-8C7D-90D72B1EB182}" type="parTrans" cxnId="{B230AF05-2EE4-4DD5-BEDF-C2C9B4A2CA72}">
      <dgm:prSet/>
      <dgm:spPr/>
      <dgm:t>
        <a:bodyPr/>
        <a:lstStyle/>
        <a:p>
          <a:endParaRPr lang="en-GB"/>
        </a:p>
      </dgm:t>
    </dgm:pt>
    <dgm:pt modelId="{1C622976-2F96-4677-9441-A70B3B963A0C}" type="sibTrans" cxnId="{B230AF05-2EE4-4DD5-BEDF-C2C9B4A2CA72}">
      <dgm:prSet/>
      <dgm:spPr/>
      <dgm:t>
        <a:bodyPr/>
        <a:lstStyle/>
        <a:p>
          <a:endParaRPr lang="en-GB"/>
        </a:p>
      </dgm:t>
    </dgm:pt>
    <dgm:pt modelId="{B523CA9F-1391-45D5-B6FA-9328C10E3B21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dirty="0" smtClean="0"/>
            <a:t>The appropriate incremental corporate tax rate in the bowling ball project is 28 percent. </a:t>
          </a:r>
        </a:p>
        <a:p>
          <a:r>
            <a:rPr lang="en-US" dirty="0" smtClean="0"/>
            <a:t>Depreciation is 25% reducing balance.</a:t>
          </a:r>
          <a:endParaRPr lang="en-GB" dirty="0"/>
        </a:p>
      </dgm:t>
    </dgm:pt>
    <dgm:pt modelId="{81502672-30C9-43EF-91DA-CEA58FAB23C2}" type="parTrans" cxnId="{984A49DD-2B80-4E3A-BEF1-6C0C288EC31E}">
      <dgm:prSet/>
      <dgm:spPr/>
      <dgm:t>
        <a:bodyPr/>
        <a:lstStyle/>
        <a:p>
          <a:endParaRPr lang="en-GB"/>
        </a:p>
      </dgm:t>
    </dgm:pt>
    <dgm:pt modelId="{CAE6234A-7DD5-45C8-9112-A451E73F9648}" type="sibTrans" cxnId="{984A49DD-2B80-4E3A-BEF1-6C0C288EC31E}">
      <dgm:prSet/>
      <dgm:spPr/>
      <dgm:t>
        <a:bodyPr/>
        <a:lstStyle/>
        <a:p>
          <a:endParaRPr lang="en-GB"/>
        </a:p>
      </dgm:t>
    </dgm:pt>
    <dgm:pt modelId="{10B23964-CD8F-479A-8C57-3E12942F65BF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dirty="0" smtClean="0"/>
            <a:t>Year 0 investment in working capital is £10,000. Working capital is forecast to rise in the early years of the project but to fall to £0 by the project’s end</a:t>
          </a:r>
          <a:endParaRPr lang="en-GB" dirty="0"/>
        </a:p>
      </dgm:t>
    </dgm:pt>
    <dgm:pt modelId="{81A5BF92-8080-4446-B543-22541D51CDA1}" type="parTrans" cxnId="{4A974665-C502-4B95-A9F0-B3965121FF19}">
      <dgm:prSet/>
      <dgm:spPr/>
      <dgm:t>
        <a:bodyPr/>
        <a:lstStyle/>
        <a:p>
          <a:endParaRPr lang="en-GB"/>
        </a:p>
      </dgm:t>
    </dgm:pt>
    <dgm:pt modelId="{BC5CF92D-3ACB-4229-9994-61BB6621B85C}" type="sibTrans" cxnId="{4A974665-C502-4B95-A9F0-B3965121FF19}">
      <dgm:prSet/>
      <dgm:spPr/>
      <dgm:t>
        <a:bodyPr/>
        <a:lstStyle/>
        <a:p>
          <a:endParaRPr lang="en-GB"/>
        </a:p>
      </dgm:t>
    </dgm:pt>
    <dgm:pt modelId="{139AFF48-29C0-45A6-BD3D-20D9ED0C50B9}" type="pres">
      <dgm:prSet presAssocID="{9844FCDF-6789-406A-88BC-C0AC6588411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47C5016-729B-4FFB-AD04-F432B5B115A1}" type="pres">
      <dgm:prSet presAssocID="{5E17958F-4726-4DE2-B2CE-991773DC15CD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A0B20F-DC8D-458B-8911-E196CEB8BB9D}" type="pres">
      <dgm:prSet presAssocID="{04C5A3F0-619F-4182-B879-663EDE2C60F1}" presName="sibTrans" presStyleCnt="0"/>
      <dgm:spPr/>
    </dgm:pt>
    <dgm:pt modelId="{343E2724-F151-46A2-B3D4-BC6420209DFC}" type="pres">
      <dgm:prSet presAssocID="{194CBA24-8931-4B2A-8DD7-75F9DC64C9A1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0B3D89-7FE8-4AF2-9C15-20D4284780FB}" type="pres">
      <dgm:prSet presAssocID="{7462B42A-4B84-4B04-A898-4B63A0563F16}" presName="sibTrans" presStyleCnt="0"/>
      <dgm:spPr/>
    </dgm:pt>
    <dgm:pt modelId="{9190757E-26DC-47A7-B65D-E9F50022628B}" type="pres">
      <dgm:prSet presAssocID="{0DFC563B-3B3A-4CFC-A60F-8FFD1D1D6B1E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7714BE-84D5-4F62-AD63-F56D93BB1026}" type="pres">
      <dgm:prSet presAssocID="{91A0B0D6-8397-4EF6-8799-E6F4C7542688}" presName="sibTrans" presStyleCnt="0"/>
      <dgm:spPr/>
    </dgm:pt>
    <dgm:pt modelId="{3C167D4A-6233-42D7-9392-AB35420E1C97}" type="pres">
      <dgm:prSet presAssocID="{8D1A116F-E98E-4BBB-BE85-AD892D147537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C9B0F8-461C-4FB8-9C96-02C0168F529F}" type="pres">
      <dgm:prSet presAssocID="{F56A240F-4037-4EEF-9F95-6F7798E2C894}" presName="sibTrans" presStyleCnt="0"/>
      <dgm:spPr/>
    </dgm:pt>
    <dgm:pt modelId="{5102C1AC-73EE-4031-8CE9-7A7C1E924D1E}" type="pres">
      <dgm:prSet presAssocID="{85D796B8-0318-47C5-89CE-3A1AA8CA03B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5B9D40-AF91-4F0A-9159-032387E4FD6C}" type="pres">
      <dgm:prSet presAssocID="{1C622976-2F96-4677-9441-A70B3B963A0C}" presName="sibTrans" presStyleCnt="0"/>
      <dgm:spPr/>
    </dgm:pt>
    <dgm:pt modelId="{2D85450F-0222-499B-AD34-25D9A9E39133}" type="pres">
      <dgm:prSet presAssocID="{B523CA9F-1391-45D5-B6FA-9328C10E3B21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DB725D-14BE-43B5-BD85-2304442F9910}" type="pres">
      <dgm:prSet presAssocID="{CAE6234A-7DD5-45C8-9112-A451E73F9648}" presName="sibTrans" presStyleCnt="0"/>
      <dgm:spPr/>
    </dgm:pt>
    <dgm:pt modelId="{AE7E9220-A11C-42F8-83E2-A7C5982476F5}" type="pres">
      <dgm:prSet presAssocID="{10B23964-CD8F-479A-8C57-3E12942F65BF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2A6837A-2209-4B77-95D2-81CE12556113}" type="presOf" srcId="{10B23964-CD8F-479A-8C57-3E12942F65BF}" destId="{AE7E9220-A11C-42F8-83E2-A7C5982476F5}" srcOrd="0" destOrd="0" presId="urn:microsoft.com/office/officeart/2005/8/layout/default#39"/>
    <dgm:cxn modelId="{3C12EA96-7601-469F-9508-18BCD6FC34BA}" srcId="{9844FCDF-6789-406A-88BC-C0AC65884113}" destId="{0DFC563B-3B3A-4CFC-A60F-8FFD1D1D6B1E}" srcOrd="2" destOrd="0" parTransId="{6EE8D2C4-E855-40DB-850F-E4BE56B7BFAF}" sibTransId="{91A0B0D6-8397-4EF6-8799-E6F4C7542688}"/>
    <dgm:cxn modelId="{50575AB2-08E6-4D3C-A888-13E27196D336}" type="presOf" srcId="{8D1A116F-E98E-4BBB-BE85-AD892D147537}" destId="{3C167D4A-6233-42D7-9392-AB35420E1C97}" srcOrd="0" destOrd="0" presId="urn:microsoft.com/office/officeart/2005/8/layout/default#39"/>
    <dgm:cxn modelId="{640BF485-7719-4B86-B469-405CD524261D}" type="presOf" srcId="{9844FCDF-6789-406A-88BC-C0AC65884113}" destId="{139AFF48-29C0-45A6-BD3D-20D9ED0C50B9}" srcOrd="0" destOrd="0" presId="urn:microsoft.com/office/officeart/2005/8/layout/default#39"/>
    <dgm:cxn modelId="{329B37F6-5EB6-4C41-A536-13B0988D1D46}" type="presOf" srcId="{B523CA9F-1391-45D5-B6FA-9328C10E3B21}" destId="{2D85450F-0222-499B-AD34-25D9A9E39133}" srcOrd="0" destOrd="0" presId="urn:microsoft.com/office/officeart/2005/8/layout/default#39"/>
    <dgm:cxn modelId="{6497786A-ECB9-4968-B93F-034C1BAD9831}" type="presOf" srcId="{0DFC563B-3B3A-4CFC-A60F-8FFD1D1D6B1E}" destId="{9190757E-26DC-47A7-B65D-E9F50022628B}" srcOrd="0" destOrd="0" presId="urn:microsoft.com/office/officeart/2005/8/layout/default#39"/>
    <dgm:cxn modelId="{B230AF05-2EE4-4DD5-BEDF-C2C9B4A2CA72}" srcId="{9844FCDF-6789-406A-88BC-C0AC65884113}" destId="{85D796B8-0318-47C5-89CE-3A1AA8CA03BE}" srcOrd="4" destOrd="0" parTransId="{3CFF3B13-C487-4EF8-8C7D-90D72B1EB182}" sibTransId="{1C622976-2F96-4677-9441-A70B3B963A0C}"/>
    <dgm:cxn modelId="{984A49DD-2B80-4E3A-BEF1-6C0C288EC31E}" srcId="{9844FCDF-6789-406A-88BC-C0AC65884113}" destId="{B523CA9F-1391-45D5-B6FA-9328C10E3B21}" srcOrd="5" destOrd="0" parTransId="{81502672-30C9-43EF-91DA-CEA58FAB23C2}" sibTransId="{CAE6234A-7DD5-45C8-9112-A451E73F9648}"/>
    <dgm:cxn modelId="{4A974665-C502-4B95-A9F0-B3965121FF19}" srcId="{9844FCDF-6789-406A-88BC-C0AC65884113}" destId="{10B23964-CD8F-479A-8C57-3E12942F65BF}" srcOrd="6" destOrd="0" parTransId="{81A5BF92-8080-4446-B543-22541D51CDA1}" sibTransId="{BC5CF92D-3ACB-4229-9994-61BB6621B85C}"/>
    <dgm:cxn modelId="{E73D6ECF-2948-47F3-AC2C-A73DA4C52392}" type="presOf" srcId="{194CBA24-8931-4B2A-8DD7-75F9DC64C9A1}" destId="{343E2724-F151-46A2-B3D4-BC6420209DFC}" srcOrd="0" destOrd="0" presId="urn:microsoft.com/office/officeart/2005/8/layout/default#39"/>
    <dgm:cxn modelId="{872C9F26-63E7-4CA9-95C2-DD0FCA26B2B9}" srcId="{9844FCDF-6789-406A-88BC-C0AC65884113}" destId="{5E17958F-4726-4DE2-B2CE-991773DC15CD}" srcOrd="0" destOrd="0" parTransId="{08757AA7-B229-4BCB-9342-0CB7C6757F5F}" sibTransId="{04C5A3F0-619F-4182-B879-663EDE2C60F1}"/>
    <dgm:cxn modelId="{F2FA3219-F061-42DC-8272-6FE343BFB0AC}" type="presOf" srcId="{85D796B8-0318-47C5-89CE-3A1AA8CA03BE}" destId="{5102C1AC-73EE-4031-8CE9-7A7C1E924D1E}" srcOrd="0" destOrd="0" presId="urn:microsoft.com/office/officeart/2005/8/layout/default#39"/>
    <dgm:cxn modelId="{4DEE9721-976A-4B19-ABA6-1B7FE74D3A79}" type="presOf" srcId="{5E17958F-4726-4DE2-B2CE-991773DC15CD}" destId="{D47C5016-729B-4FFB-AD04-F432B5B115A1}" srcOrd="0" destOrd="0" presId="urn:microsoft.com/office/officeart/2005/8/layout/default#39"/>
    <dgm:cxn modelId="{12D49761-ABFB-4253-B2D7-94ED39256798}" srcId="{9844FCDF-6789-406A-88BC-C0AC65884113}" destId="{8D1A116F-E98E-4BBB-BE85-AD892D147537}" srcOrd="3" destOrd="0" parTransId="{CD494FCA-1D15-4086-B4DB-21310A65728E}" sibTransId="{F56A240F-4037-4EEF-9F95-6F7798E2C894}"/>
    <dgm:cxn modelId="{B6189D47-72C0-45A6-9F76-CEDB45C2E91F}" srcId="{9844FCDF-6789-406A-88BC-C0AC65884113}" destId="{194CBA24-8931-4B2A-8DD7-75F9DC64C9A1}" srcOrd="1" destOrd="0" parTransId="{A80D4F8E-915A-42D9-8890-E3626427CED6}" sibTransId="{7462B42A-4B84-4B04-A898-4B63A0563F16}"/>
    <dgm:cxn modelId="{291F4C38-A543-470A-AA35-3C3BE0D490B2}" type="presParOf" srcId="{139AFF48-29C0-45A6-BD3D-20D9ED0C50B9}" destId="{D47C5016-729B-4FFB-AD04-F432B5B115A1}" srcOrd="0" destOrd="0" presId="urn:microsoft.com/office/officeart/2005/8/layout/default#39"/>
    <dgm:cxn modelId="{B6987F20-6FBF-40A3-8981-F6346E9818BA}" type="presParOf" srcId="{139AFF48-29C0-45A6-BD3D-20D9ED0C50B9}" destId="{E5A0B20F-DC8D-458B-8911-E196CEB8BB9D}" srcOrd="1" destOrd="0" presId="urn:microsoft.com/office/officeart/2005/8/layout/default#39"/>
    <dgm:cxn modelId="{341115E3-007C-4E1A-A047-52084ADDD957}" type="presParOf" srcId="{139AFF48-29C0-45A6-BD3D-20D9ED0C50B9}" destId="{343E2724-F151-46A2-B3D4-BC6420209DFC}" srcOrd="2" destOrd="0" presId="urn:microsoft.com/office/officeart/2005/8/layout/default#39"/>
    <dgm:cxn modelId="{40B30455-8D40-4B37-A2AE-3A07459023FC}" type="presParOf" srcId="{139AFF48-29C0-45A6-BD3D-20D9ED0C50B9}" destId="{B10B3D89-7FE8-4AF2-9C15-20D4284780FB}" srcOrd="3" destOrd="0" presId="urn:microsoft.com/office/officeart/2005/8/layout/default#39"/>
    <dgm:cxn modelId="{69978B19-CE67-4176-8997-7ED586CF499F}" type="presParOf" srcId="{139AFF48-29C0-45A6-BD3D-20D9ED0C50B9}" destId="{9190757E-26DC-47A7-B65D-E9F50022628B}" srcOrd="4" destOrd="0" presId="urn:microsoft.com/office/officeart/2005/8/layout/default#39"/>
    <dgm:cxn modelId="{50325992-6E64-4DAD-AD95-31974D71D2E1}" type="presParOf" srcId="{139AFF48-29C0-45A6-BD3D-20D9ED0C50B9}" destId="{907714BE-84D5-4F62-AD63-F56D93BB1026}" srcOrd="5" destOrd="0" presId="urn:microsoft.com/office/officeart/2005/8/layout/default#39"/>
    <dgm:cxn modelId="{B122447D-E878-45E3-9E32-23DA774E1584}" type="presParOf" srcId="{139AFF48-29C0-45A6-BD3D-20D9ED0C50B9}" destId="{3C167D4A-6233-42D7-9392-AB35420E1C97}" srcOrd="6" destOrd="0" presId="urn:microsoft.com/office/officeart/2005/8/layout/default#39"/>
    <dgm:cxn modelId="{47F8DF7B-C97F-49E7-A1F1-89ECABB27829}" type="presParOf" srcId="{139AFF48-29C0-45A6-BD3D-20D9ED0C50B9}" destId="{64C9B0F8-461C-4FB8-9C96-02C0168F529F}" srcOrd="7" destOrd="0" presId="urn:microsoft.com/office/officeart/2005/8/layout/default#39"/>
    <dgm:cxn modelId="{49A4C0AD-6ADE-452A-8E3A-CDACD7D2779C}" type="presParOf" srcId="{139AFF48-29C0-45A6-BD3D-20D9ED0C50B9}" destId="{5102C1AC-73EE-4031-8CE9-7A7C1E924D1E}" srcOrd="8" destOrd="0" presId="urn:microsoft.com/office/officeart/2005/8/layout/default#39"/>
    <dgm:cxn modelId="{7102A415-838A-48BE-9AA1-401C37810CB1}" type="presParOf" srcId="{139AFF48-29C0-45A6-BD3D-20D9ED0C50B9}" destId="{2E5B9D40-AF91-4F0A-9159-032387E4FD6C}" srcOrd="9" destOrd="0" presId="urn:microsoft.com/office/officeart/2005/8/layout/default#39"/>
    <dgm:cxn modelId="{F9B39E63-3BC2-4FD3-8E56-5E648F104D73}" type="presParOf" srcId="{139AFF48-29C0-45A6-BD3D-20D9ED0C50B9}" destId="{2D85450F-0222-499B-AD34-25D9A9E39133}" srcOrd="10" destOrd="0" presId="urn:microsoft.com/office/officeart/2005/8/layout/default#39"/>
    <dgm:cxn modelId="{EB1D5F43-D1B2-4253-8EDE-7BD29525E1D5}" type="presParOf" srcId="{139AFF48-29C0-45A6-BD3D-20D9ED0C50B9}" destId="{FBDB725D-14BE-43B5-BD85-2304442F9910}" srcOrd="11" destOrd="0" presId="urn:microsoft.com/office/officeart/2005/8/layout/default#39"/>
    <dgm:cxn modelId="{23A437E3-DF1C-4F7A-9C14-E26F34AF089A}" type="presParOf" srcId="{139AFF48-29C0-45A6-BD3D-20D9ED0C50B9}" destId="{AE7E9220-A11C-42F8-83E2-A7C5982476F5}" srcOrd="12" destOrd="0" presId="urn:microsoft.com/office/officeart/2005/8/layout/default#3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5741EC5-B700-4C4D-884A-046CFC28414B}" type="doc">
      <dgm:prSet loTypeId="urn:microsoft.com/office/officeart/2005/8/layout/default#40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D76F350D-05AB-43BF-9025-3AF0291FFAAE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Interest Rates and Inflation</a:t>
          </a:r>
          <a:endParaRPr lang="en-GB" dirty="0"/>
        </a:p>
      </dgm:t>
    </dgm:pt>
    <dgm:pt modelId="{CE3C88B3-9D1D-43B2-A349-AC2C1ABDD960}" type="parTrans" cxnId="{A6771A80-E578-4C2C-BD84-2CA3B37E150E}">
      <dgm:prSet/>
      <dgm:spPr/>
      <dgm:t>
        <a:bodyPr/>
        <a:lstStyle/>
        <a:p>
          <a:endParaRPr lang="en-GB"/>
        </a:p>
      </dgm:t>
    </dgm:pt>
    <dgm:pt modelId="{C88FFFBB-B207-41F0-BF45-ED4B24569081}" type="sibTrans" cxnId="{A6771A80-E578-4C2C-BD84-2CA3B37E150E}">
      <dgm:prSet/>
      <dgm:spPr/>
      <dgm:t>
        <a:bodyPr/>
        <a:lstStyle/>
        <a:p>
          <a:endParaRPr lang="en-GB"/>
        </a:p>
      </dgm:t>
    </dgm:pt>
    <dgm:pt modelId="{C7492D7D-ACA4-4A0E-8D23-A230EC1D9D3F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Cash Flow and Inflation</a:t>
          </a:r>
          <a:endParaRPr lang="en-GB" dirty="0"/>
        </a:p>
      </dgm:t>
    </dgm:pt>
    <dgm:pt modelId="{4033D833-65CA-4930-B8FD-3F7510B5F192}" type="parTrans" cxnId="{FE5DC348-969E-47AE-83F3-9F88021B5A63}">
      <dgm:prSet/>
      <dgm:spPr/>
      <dgm:t>
        <a:bodyPr/>
        <a:lstStyle/>
        <a:p>
          <a:endParaRPr lang="en-GB"/>
        </a:p>
      </dgm:t>
    </dgm:pt>
    <dgm:pt modelId="{B1B66378-784E-4BB4-A576-7308AA1711D4}" type="sibTrans" cxnId="{FE5DC348-969E-47AE-83F3-9F88021B5A63}">
      <dgm:prSet/>
      <dgm:spPr/>
      <dgm:t>
        <a:bodyPr/>
        <a:lstStyle/>
        <a:p>
          <a:endParaRPr lang="en-GB"/>
        </a:p>
      </dgm:t>
    </dgm:pt>
    <dgm:pt modelId="{1B60AA1D-06EE-43F5-A49E-9E7243D89394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Discounting: Nominal or Real?</a:t>
          </a:r>
          <a:endParaRPr lang="en-GB" dirty="0"/>
        </a:p>
      </dgm:t>
    </dgm:pt>
    <dgm:pt modelId="{E73F3422-CD8F-4963-B6AF-DC1B38B7E14B}" type="parTrans" cxnId="{0BCFC8C9-8E67-4B80-BE1C-D1EB98610704}">
      <dgm:prSet/>
      <dgm:spPr/>
      <dgm:t>
        <a:bodyPr/>
        <a:lstStyle/>
        <a:p>
          <a:endParaRPr lang="en-GB"/>
        </a:p>
      </dgm:t>
    </dgm:pt>
    <dgm:pt modelId="{FA15A8B3-5820-4B86-BDB4-43B0FC9D6A1F}" type="sibTrans" cxnId="{0BCFC8C9-8E67-4B80-BE1C-D1EB98610704}">
      <dgm:prSet/>
      <dgm:spPr/>
      <dgm:t>
        <a:bodyPr/>
        <a:lstStyle/>
        <a:p>
          <a:endParaRPr lang="en-GB"/>
        </a:p>
      </dgm:t>
    </dgm:pt>
    <dgm:pt modelId="{5FB810A0-408E-4F98-87B9-A0476F11EAC2}" type="pres">
      <dgm:prSet presAssocID="{15741EC5-B700-4C4D-884A-046CFC28414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2D154FD-6163-4073-9EC7-B758503A86FB}" type="pres">
      <dgm:prSet presAssocID="{D76F350D-05AB-43BF-9025-3AF0291FFAA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175A5F-F683-4F31-B1BF-EA09F67A4688}" type="pres">
      <dgm:prSet presAssocID="{C88FFFBB-B207-41F0-BF45-ED4B24569081}" presName="sibTrans" presStyleCnt="0"/>
      <dgm:spPr/>
    </dgm:pt>
    <dgm:pt modelId="{D218582C-8247-4844-A6CB-2E9D823B4665}" type="pres">
      <dgm:prSet presAssocID="{C7492D7D-ACA4-4A0E-8D23-A230EC1D9D3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62B427-30FC-4422-910B-5A0070AD69C6}" type="pres">
      <dgm:prSet presAssocID="{B1B66378-784E-4BB4-A576-7308AA1711D4}" presName="sibTrans" presStyleCnt="0"/>
      <dgm:spPr/>
    </dgm:pt>
    <dgm:pt modelId="{05652827-93F0-4D37-89CB-B684F2152C0A}" type="pres">
      <dgm:prSet presAssocID="{1B60AA1D-06EE-43F5-A49E-9E7243D8939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771A80-E578-4C2C-BD84-2CA3B37E150E}" srcId="{15741EC5-B700-4C4D-884A-046CFC28414B}" destId="{D76F350D-05AB-43BF-9025-3AF0291FFAAE}" srcOrd="0" destOrd="0" parTransId="{CE3C88B3-9D1D-43B2-A349-AC2C1ABDD960}" sibTransId="{C88FFFBB-B207-41F0-BF45-ED4B24569081}"/>
    <dgm:cxn modelId="{0014B3E3-9494-4BC3-8F89-26DB798ECF96}" type="presOf" srcId="{1B60AA1D-06EE-43F5-A49E-9E7243D89394}" destId="{05652827-93F0-4D37-89CB-B684F2152C0A}" srcOrd="0" destOrd="0" presId="urn:microsoft.com/office/officeart/2005/8/layout/default#40"/>
    <dgm:cxn modelId="{FE5DC348-969E-47AE-83F3-9F88021B5A63}" srcId="{15741EC5-B700-4C4D-884A-046CFC28414B}" destId="{C7492D7D-ACA4-4A0E-8D23-A230EC1D9D3F}" srcOrd="1" destOrd="0" parTransId="{4033D833-65CA-4930-B8FD-3F7510B5F192}" sibTransId="{B1B66378-784E-4BB4-A576-7308AA1711D4}"/>
    <dgm:cxn modelId="{CA8509AC-C650-4496-9D81-0BD601049620}" type="presOf" srcId="{15741EC5-B700-4C4D-884A-046CFC28414B}" destId="{5FB810A0-408E-4F98-87B9-A0476F11EAC2}" srcOrd="0" destOrd="0" presId="urn:microsoft.com/office/officeart/2005/8/layout/default#40"/>
    <dgm:cxn modelId="{0BCFC8C9-8E67-4B80-BE1C-D1EB98610704}" srcId="{15741EC5-B700-4C4D-884A-046CFC28414B}" destId="{1B60AA1D-06EE-43F5-A49E-9E7243D89394}" srcOrd="2" destOrd="0" parTransId="{E73F3422-CD8F-4963-B6AF-DC1B38B7E14B}" sibTransId="{FA15A8B3-5820-4B86-BDB4-43B0FC9D6A1F}"/>
    <dgm:cxn modelId="{11E63A12-12DA-4BB1-A597-56A065383694}" type="presOf" srcId="{C7492D7D-ACA4-4A0E-8D23-A230EC1D9D3F}" destId="{D218582C-8247-4844-A6CB-2E9D823B4665}" srcOrd="0" destOrd="0" presId="urn:microsoft.com/office/officeart/2005/8/layout/default#40"/>
    <dgm:cxn modelId="{42447ADF-5A93-4D0B-831F-089A64671E3E}" type="presOf" srcId="{D76F350D-05AB-43BF-9025-3AF0291FFAAE}" destId="{72D154FD-6163-4073-9EC7-B758503A86FB}" srcOrd="0" destOrd="0" presId="urn:microsoft.com/office/officeart/2005/8/layout/default#40"/>
    <dgm:cxn modelId="{112CD70F-6A05-4E2A-B306-9F942C397DA1}" type="presParOf" srcId="{5FB810A0-408E-4F98-87B9-A0476F11EAC2}" destId="{72D154FD-6163-4073-9EC7-B758503A86FB}" srcOrd="0" destOrd="0" presId="urn:microsoft.com/office/officeart/2005/8/layout/default#40"/>
    <dgm:cxn modelId="{A00DDF0A-01C2-45C5-8D28-37561D92A078}" type="presParOf" srcId="{5FB810A0-408E-4F98-87B9-A0476F11EAC2}" destId="{89175A5F-F683-4F31-B1BF-EA09F67A4688}" srcOrd="1" destOrd="0" presId="urn:microsoft.com/office/officeart/2005/8/layout/default#40"/>
    <dgm:cxn modelId="{54CADD73-2BFA-4F24-9A48-C31EA781176D}" type="presParOf" srcId="{5FB810A0-408E-4F98-87B9-A0476F11EAC2}" destId="{D218582C-8247-4844-A6CB-2E9D823B4665}" srcOrd="2" destOrd="0" presId="urn:microsoft.com/office/officeart/2005/8/layout/default#40"/>
    <dgm:cxn modelId="{E9F78B8D-FABF-44F9-B2B1-8737E79D7590}" type="presParOf" srcId="{5FB810A0-408E-4F98-87B9-A0476F11EAC2}" destId="{1862B427-30FC-4422-910B-5A0070AD69C6}" srcOrd="3" destOrd="0" presId="urn:microsoft.com/office/officeart/2005/8/layout/default#40"/>
    <dgm:cxn modelId="{9A8D2F65-F503-4AF3-8D12-30258DFA49A6}" type="presParOf" srcId="{5FB810A0-408E-4F98-87B9-A0476F11EAC2}" destId="{05652827-93F0-4D37-89CB-B684F2152C0A}" srcOrd="4" destOrd="0" presId="urn:microsoft.com/office/officeart/2005/8/layout/default#4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9D9841E-7365-46AF-9B0C-AE82CC322D26}" type="doc">
      <dgm:prSet loTypeId="urn:microsoft.com/office/officeart/2005/8/layout/process4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1453D7D-50B3-479E-8798-B14A89F5D25B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sz="3200" dirty="0" smtClean="0"/>
            <a:t>Nominal Rate = 10%; Inflation Rate = 6% Real Rate = ?</a:t>
          </a:r>
          <a:endParaRPr lang="en-GB" sz="3200" dirty="0"/>
        </a:p>
      </dgm:t>
    </dgm:pt>
    <dgm:pt modelId="{C2D01E87-2928-444A-996C-1574CD3216CD}" type="parTrans" cxnId="{9C3802E2-1745-4B1C-8BB0-602CA4BBA9BB}">
      <dgm:prSet/>
      <dgm:spPr/>
      <dgm:t>
        <a:bodyPr/>
        <a:lstStyle/>
        <a:p>
          <a:endParaRPr lang="en-GB" sz="1100"/>
        </a:p>
      </dgm:t>
    </dgm:pt>
    <dgm:pt modelId="{63172D17-FBBE-4F54-A84D-5B0CAE2E6F21}" type="sibTrans" cxnId="{9C3802E2-1745-4B1C-8BB0-602CA4BBA9BB}">
      <dgm:prSet/>
      <dgm:spPr/>
      <dgm:t>
        <a:bodyPr/>
        <a:lstStyle/>
        <a:p>
          <a:endParaRPr lang="en-GB" sz="1100"/>
        </a:p>
      </dgm:t>
    </dgm:pt>
    <dgm:pt modelId="{24509FED-724B-4990-98D5-464F120782E3}">
      <dgm:prSet phldrT="[Text]"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en-GB" sz="3200" dirty="0" smtClean="0"/>
            <a:t>r = (1.10/1.06)-1 </a:t>
          </a:r>
        </a:p>
        <a:p>
          <a:r>
            <a:rPr lang="en-GB" sz="3200" dirty="0" smtClean="0"/>
            <a:t>= 3.8%</a:t>
          </a:r>
          <a:endParaRPr lang="en-GB" sz="3200" dirty="0"/>
        </a:p>
      </dgm:t>
    </dgm:pt>
    <dgm:pt modelId="{06254725-A9F0-41E3-A0A3-CC1046D553E7}" type="parTrans" cxnId="{EA6C1F08-7DB0-48EA-92B0-7F94402C0DB7}">
      <dgm:prSet/>
      <dgm:spPr/>
      <dgm:t>
        <a:bodyPr/>
        <a:lstStyle/>
        <a:p>
          <a:endParaRPr lang="en-GB" sz="1100"/>
        </a:p>
      </dgm:t>
    </dgm:pt>
    <dgm:pt modelId="{E4ACF71D-EF53-42C9-8B6A-FB49892ED241}" type="sibTrans" cxnId="{EA6C1F08-7DB0-48EA-92B0-7F94402C0DB7}">
      <dgm:prSet/>
      <dgm:spPr/>
      <dgm:t>
        <a:bodyPr/>
        <a:lstStyle/>
        <a:p>
          <a:endParaRPr lang="en-GB" sz="1100"/>
        </a:p>
      </dgm:t>
    </dgm:pt>
    <dgm:pt modelId="{ACF62462-7DB7-411E-8B74-428A330FB01C}">
      <dgm:prSet phldrT="[Text]"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en-GB" sz="3200" dirty="0" smtClean="0"/>
            <a:t>r =</a:t>
          </a:r>
          <a:r>
            <a:rPr lang="en-US" sz="3200" dirty="0" smtClean="0">
              <a:sym typeface="Symbol"/>
            </a:rPr>
            <a:t> 10% - 6% </a:t>
          </a:r>
        </a:p>
        <a:p>
          <a:r>
            <a:rPr lang="en-US" sz="3200" dirty="0" smtClean="0">
              <a:sym typeface="Symbol"/>
            </a:rPr>
            <a:t>= 4%</a:t>
          </a:r>
          <a:endParaRPr lang="en-GB" sz="3200" dirty="0"/>
        </a:p>
      </dgm:t>
    </dgm:pt>
    <dgm:pt modelId="{17FE016F-3661-4831-A214-44DAA1AF681E}" type="parTrans" cxnId="{230915BF-4EEC-4494-811B-92639202F211}">
      <dgm:prSet/>
      <dgm:spPr/>
      <dgm:t>
        <a:bodyPr/>
        <a:lstStyle/>
        <a:p>
          <a:endParaRPr lang="en-GB" sz="1100"/>
        </a:p>
      </dgm:t>
    </dgm:pt>
    <dgm:pt modelId="{55F661AB-0F9D-42DA-9E2D-16AB306246D6}" type="sibTrans" cxnId="{230915BF-4EEC-4494-811B-92639202F211}">
      <dgm:prSet/>
      <dgm:spPr/>
      <dgm:t>
        <a:bodyPr/>
        <a:lstStyle/>
        <a:p>
          <a:endParaRPr lang="en-GB" sz="1100"/>
        </a:p>
      </dgm:t>
    </dgm:pt>
    <dgm:pt modelId="{38DF489F-9CEC-4FB0-B7F7-5958189D20A5}" type="pres">
      <dgm:prSet presAssocID="{C9D9841E-7365-46AF-9B0C-AE82CC322D2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D5605A2-7787-49D2-9EAF-2B9BB50BCE36}" type="pres">
      <dgm:prSet presAssocID="{51453D7D-50B3-479E-8798-B14A89F5D25B}" presName="boxAndChildren" presStyleCnt="0"/>
      <dgm:spPr/>
    </dgm:pt>
    <dgm:pt modelId="{04065346-7A61-4FB8-A0CF-25E236724D6D}" type="pres">
      <dgm:prSet presAssocID="{51453D7D-50B3-479E-8798-B14A89F5D25B}" presName="parentTextBox" presStyleLbl="node1" presStyleIdx="0" presStyleCnt="1"/>
      <dgm:spPr/>
      <dgm:t>
        <a:bodyPr/>
        <a:lstStyle/>
        <a:p>
          <a:endParaRPr lang="en-GB"/>
        </a:p>
      </dgm:t>
    </dgm:pt>
    <dgm:pt modelId="{6A0F4DBB-F266-4495-899E-1E0BA29F617D}" type="pres">
      <dgm:prSet presAssocID="{51453D7D-50B3-479E-8798-B14A89F5D25B}" presName="entireBox" presStyleLbl="node1" presStyleIdx="0" presStyleCnt="1"/>
      <dgm:spPr/>
      <dgm:t>
        <a:bodyPr/>
        <a:lstStyle/>
        <a:p>
          <a:endParaRPr lang="en-GB"/>
        </a:p>
      </dgm:t>
    </dgm:pt>
    <dgm:pt modelId="{A8A95B84-35BA-4FD9-AD2D-41BDDC0C429A}" type="pres">
      <dgm:prSet presAssocID="{51453D7D-50B3-479E-8798-B14A89F5D25B}" presName="descendantBox" presStyleCnt="0"/>
      <dgm:spPr/>
    </dgm:pt>
    <dgm:pt modelId="{AFD89152-0F38-4DCB-A593-F10802CFD4DA}" type="pres">
      <dgm:prSet presAssocID="{24509FED-724B-4990-98D5-464F120782E3}" presName="childTextBox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290C1C-2D1F-42A4-8029-D9D831A7EC1A}" type="pres">
      <dgm:prSet presAssocID="{ACF62462-7DB7-411E-8B74-428A330FB01C}" presName="childTextBox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9F02A33-7350-4A40-BACD-950FEF1CBFCC}" type="presOf" srcId="{ACF62462-7DB7-411E-8B74-428A330FB01C}" destId="{9D290C1C-2D1F-42A4-8029-D9D831A7EC1A}" srcOrd="0" destOrd="0" presId="urn:microsoft.com/office/officeart/2005/8/layout/process4"/>
    <dgm:cxn modelId="{9C3802E2-1745-4B1C-8BB0-602CA4BBA9BB}" srcId="{C9D9841E-7365-46AF-9B0C-AE82CC322D26}" destId="{51453D7D-50B3-479E-8798-B14A89F5D25B}" srcOrd="0" destOrd="0" parTransId="{C2D01E87-2928-444A-996C-1574CD3216CD}" sibTransId="{63172D17-FBBE-4F54-A84D-5B0CAE2E6F21}"/>
    <dgm:cxn modelId="{C7D4B200-60AA-437E-88FF-A0455CC491C5}" type="presOf" srcId="{51453D7D-50B3-479E-8798-B14A89F5D25B}" destId="{6A0F4DBB-F266-4495-899E-1E0BA29F617D}" srcOrd="1" destOrd="0" presId="urn:microsoft.com/office/officeart/2005/8/layout/process4"/>
    <dgm:cxn modelId="{EA6C1F08-7DB0-48EA-92B0-7F94402C0DB7}" srcId="{51453D7D-50B3-479E-8798-B14A89F5D25B}" destId="{24509FED-724B-4990-98D5-464F120782E3}" srcOrd="0" destOrd="0" parTransId="{06254725-A9F0-41E3-A0A3-CC1046D553E7}" sibTransId="{E4ACF71D-EF53-42C9-8B6A-FB49892ED241}"/>
    <dgm:cxn modelId="{0981B392-0AC7-4F35-9934-E64739BE16DF}" type="presOf" srcId="{51453D7D-50B3-479E-8798-B14A89F5D25B}" destId="{04065346-7A61-4FB8-A0CF-25E236724D6D}" srcOrd="0" destOrd="0" presId="urn:microsoft.com/office/officeart/2005/8/layout/process4"/>
    <dgm:cxn modelId="{E273C83D-34E1-46C1-AA29-F4C888DD0A00}" type="presOf" srcId="{24509FED-724B-4990-98D5-464F120782E3}" destId="{AFD89152-0F38-4DCB-A593-F10802CFD4DA}" srcOrd="0" destOrd="0" presId="urn:microsoft.com/office/officeart/2005/8/layout/process4"/>
    <dgm:cxn modelId="{7826DA8C-5A3A-42C3-BB14-1602AC5C4860}" type="presOf" srcId="{C9D9841E-7365-46AF-9B0C-AE82CC322D26}" destId="{38DF489F-9CEC-4FB0-B7F7-5958189D20A5}" srcOrd="0" destOrd="0" presId="urn:microsoft.com/office/officeart/2005/8/layout/process4"/>
    <dgm:cxn modelId="{230915BF-4EEC-4494-811B-92639202F211}" srcId="{51453D7D-50B3-479E-8798-B14A89F5D25B}" destId="{ACF62462-7DB7-411E-8B74-428A330FB01C}" srcOrd="1" destOrd="0" parTransId="{17FE016F-3661-4831-A214-44DAA1AF681E}" sibTransId="{55F661AB-0F9D-42DA-9E2D-16AB306246D6}"/>
    <dgm:cxn modelId="{260D95DC-0D39-48C9-9158-54198E819216}" type="presParOf" srcId="{38DF489F-9CEC-4FB0-B7F7-5958189D20A5}" destId="{1D5605A2-7787-49D2-9EAF-2B9BB50BCE36}" srcOrd="0" destOrd="0" presId="urn:microsoft.com/office/officeart/2005/8/layout/process4"/>
    <dgm:cxn modelId="{47CF5142-D150-407C-8738-925D69A57FA6}" type="presParOf" srcId="{1D5605A2-7787-49D2-9EAF-2B9BB50BCE36}" destId="{04065346-7A61-4FB8-A0CF-25E236724D6D}" srcOrd="0" destOrd="0" presId="urn:microsoft.com/office/officeart/2005/8/layout/process4"/>
    <dgm:cxn modelId="{31138315-483E-4C6F-995F-A0FA17D8CFEF}" type="presParOf" srcId="{1D5605A2-7787-49D2-9EAF-2B9BB50BCE36}" destId="{6A0F4DBB-F266-4495-899E-1E0BA29F617D}" srcOrd="1" destOrd="0" presId="urn:microsoft.com/office/officeart/2005/8/layout/process4"/>
    <dgm:cxn modelId="{DC21E20A-2A75-41A8-8C67-127F020070C6}" type="presParOf" srcId="{1D5605A2-7787-49D2-9EAF-2B9BB50BCE36}" destId="{A8A95B84-35BA-4FD9-AD2D-41BDDC0C429A}" srcOrd="2" destOrd="0" presId="urn:microsoft.com/office/officeart/2005/8/layout/process4"/>
    <dgm:cxn modelId="{B3784B16-BB30-45B2-B295-CB0F59E83E28}" type="presParOf" srcId="{A8A95B84-35BA-4FD9-AD2D-41BDDC0C429A}" destId="{AFD89152-0F38-4DCB-A593-F10802CFD4DA}" srcOrd="0" destOrd="0" presId="urn:microsoft.com/office/officeart/2005/8/layout/process4"/>
    <dgm:cxn modelId="{00E9227F-0710-4663-BB83-0C528A596300}" type="presParOf" srcId="{A8A95B84-35BA-4FD9-AD2D-41BDDC0C429A}" destId="{9D290C1C-2D1F-42A4-8029-D9D831A7EC1A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410E0EA-B90B-4FF6-8255-15D08B0AFAD4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9D4CF55D-4B2E-48B3-A6FE-F9EFD2D58F0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Nominal Cash Flow</a:t>
          </a:r>
          <a:endParaRPr lang="en-GB" dirty="0"/>
        </a:p>
      </dgm:t>
    </dgm:pt>
    <dgm:pt modelId="{07711ED5-9C48-40C1-B484-C7B8E7411B51}" type="parTrans" cxnId="{6663410C-FD31-4A8B-B461-BE5479CED5CF}">
      <dgm:prSet/>
      <dgm:spPr/>
      <dgm:t>
        <a:bodyPr/>
        <a:lstStyle/>
        <a:p>
          <a:endParaRPr lang="en-GB"/>
        </a:p>
      </dgm:t>
    </dgm:pt>
    <dgm:pt modelId="{F9CDA44F-716B-4954-A923-AD0D0C374165}" type="sibTrans" cxnId="{6663410C-FD31-4A8B-B461-BE5479CED5CF}">
      <dgm:prSet/>
      <dgm:spPr/>
      <dgm:t>
        <a:bodyPr/>
        <a:lstStyle/>
        <a:p>
          <a:endParaRPr lang="en-GB"/>
        </a:p>
      </dgm:t>
    </dgm:pt>
    <dgm:pt modelId="{C9E164A4-6010-4934-8933-3D93F4A90C99}">
      <dgm:prSet phldrT="[Text]"/>
      <dgm:spPr/>
      <dgm:t>
        <a:bodyPr/>
        <a:lstStyle/>
        <a:p>
          <a:r>
            <a:rPr lang="en-GB" dirty="0" smtClean="0"/>
            <a:t>The actual money in cash to be paid out or received</a:t>
          </a:r>
          <a:endParaRPr lang="en-GB" dirty="0"/>
        </a:p>
      </dgm:t>
    </dgm:pt>
    <dgm:pt modelId="{AF223E9E-5C68-4AC6-B37F-578A2C0FEF34}" type="parTrans" cxnId="{D69555CF-A7E1-4F1E-8D40-9980E11E85AF}">
      <dgm:prSet/>
      <dgm:spPr/>
      <dgm:t>
        <a:bodyPr/>
        <a:lstStyle/>
        <a:p>
          <a:endParaRPr lang="en-GB"/>
        </a:p>
      </dgm:t>
    </dgm:pt>
    <dgm:pt modelId="{F050785D-B654-4997-A231-780F37980188}" type="sibTrans" cxnId="{D69555CF-A7E1-4F1E-8D40-9980E11E85AF}">
      <dgm:prSet/>
      <dgm:spPr/>
      <dgm:t>
        <a:bodyPr/>
        <a:lstStyle/>
        <a:p>
          <a:endParaRPr lang="en-GB"/>
        </a:p>
      </dgm:t>
    </dgm:pt>
    <dgm:pt modelId="{610DF40A-4B58-436E-A56F-C6D75347DDDF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Real Cash Flow</a:t>
          </a:r>
          <a:endParaRPr lang="en-GB" dirty="0"/>
        </a:p>
      </dgm:t>
    </dgm:pt>
    <dgm:pt modelId="{E87D9AE1-19A4-4044-950F-04668D94DB5D}" type="parTrans" cxnId="{AEB56167-E00C-43A0-95B3-8D76D85C55D1}">
      <dgm:prSet/>
      <dgm:spPr/>
      <dgm:t>
        <a:bodyPr/>
        <a:lstStyle/>
        <a:p>
          <a:endParaRPr lang="en-GB"/>
        </a:p>
      </dgm:t>
    </dgm:pt>
    <dgm:pt modelId="{4F3BDACD-ADF5-443D-B9C1-02C6E53F328F}" type="sibTrans" cxnId="{AEB56167-E00C-43A0-95B3-8D76D85C55D1}">
      <dgm:prSet/>
      <dgm:spPr/>
      <dgm:t>
        <a:bodyPr/>
        <a:lstStyle/>
        <a:p>
          <a:endParaRPr lang="en-GB"/>
        </a:p>
      </dgm:t>
    </dgm:pt>
    <dgm:pt modelId="{57938661-D8FF-46D1-A891-B7DDE08B1BF5}">
      <dgm:prSet phldrT="[Text]"/>
      <dgm:spPr/>
      <dgm:t>
        <a:bodyPr/>
        <a:lstStyle/>
        <a:p>
          <a:r>
            <a:rPr lang="en-GB" dirty="0" smtClean="0"/>
            <a:t>The purchasing power of the cash once inflation has been taken into account</a:t>
          </a:r>
          <a:endParaRPr lang="en-GB" dirty="0"/>
        </a:p>
      </dgm:t>
    </dgm:pt>
    <dgm:pt modelId="{19D4C2D8-B83C-4E3B-BA2B-3137AF46EAA0}" type="parTrans" cxnId="{CAC58442-2539-41CB-A587-B3BF66838F76}">
      <dgm:prSet/>
      <dgm:spPr/>
      <dgm:t>
        <a:bodyPr/>
        <a:lstStyle/>
        <a:p>
          <a:endParaRPr lang="en-GB"/>
        </a:p>
      </dgm:t>
    </dgm:pt>
    <dgm:pt modelId="{ED536FB6-9375-4F89-92E6-94BDF0E3939B}" type="sibTrans" cxnId="{CAC58442-2539-41CB-A587-B3BF66838F76}">
      <dgm:prSet/>
      <dgm:spPr/>
      <dgm:t>
        <a:bodyPr/>
        <a:lstStyle/>
        <a:p>
          <a:endParaRPr lang="en-GB"/>
        </a:p>
      </dgm:t>
    </dgm:pt>
    <dgm:pt modelId="{79989CE2-E552-4FAC-A7D2-48E760E7047B}" type="pres">
      <dgm:prSet presAssocID="{9410E0EA-B90B-4FF6-8255-15D08B0AFAD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06067B0-405F-4326-939D-90768367326E}" type="pres">
      <dgm:prSet presAssocID="{9D4CF55D-4B2E-48B3-A6FE-F9EFD2D58F0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99D0F3-ADAE-4B80-83F8-1FE579E49FC7}" type="pres">
      <dgm:prSet presAssocID="{9D4CF55D-4B2E-48B3-A6FE-F9EFD2D58F0D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949CC1-0745-4408-8A4E-13C81A111152}" type="pres">
      <dgm:prSet presAssocID="{610DF40A-4B58-436E-A56F-C6D75347DDDF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ABB469-9038-4885-82AF-9B1A7CE14C12}" type="pres">
      <dgm:prSet presAssocID="{610DF40A-4B58-436E-A56F-C6D75347DDDF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011A5B9-4281-4177-818D-9DCF4BC4D6C6}" type="presOf" srcId="{9410E0EA-B90B-4FF6-8255-15D08B0AFAD4}" destId="{79989CE2-E552-4FAC-A7D2-48E760E7047B}" srcOrd="0" destOrd="0" presId="urn:microsoft.com/office/officeart/2005/8/layout/vList2"/>
    <dgm:cxn modelId="{7AFB2F6B-9D94-404E-B2CF-92E15652516F}" type="presOf" srcId="{610DF40A-4B58-436E-A56F-C6D75347DDDF}" destId="{28949CC1-0745-4408-8A4E-13C81A111152}" srcOrd="0" destOrd="0" presId="urn:microsoft.com/office/officeart/2005/8/layout/vList2"/>
    <dgm:cxn modelId="{04AD2019-9450-4537-AD80-C35BFC844A6A}" type="presOf" srcId="{57938661-D8FF-46D1-A891-B7DDE08B1BF5}" destId="{0EABB469-9038-4885-82AF-9B1A7CE14C12}" srcOrd="0" destOrd="0" presId="urn:microsoft.com/office/officeart/2005/8/layout/vList2"/>
    <dgm:cxn modelId="{BD203A46-1E67-4AD1-B148-A8130FD4FB23}" type="presOf" srcId="{9D4CF55D-4B2E-48B3-A6FE-F9EFD2D58F0D}" destId="{E06067B0-405F-4326-939D-90768367326E}" srcOrd="0" destOrd="0" presId="urn:microsoft.com/office/officeart/2005/8/layout/vList2"/>
    <dgm:cxn modelId="{35F15FD9-3B4E-4953-8F62-BE6D0BAD1442}" type="presOf" srcId="{C9E164A4-6010-4934-8933-3D93F4A90C99}" destId="{D299D0F3-ADAE-4B80-83F8-1FE579E49FC7}" srcOrd="0" destOrd="0" presId="urn:microsoft.com/office/officeart/2005/8/layout/vList2"/>
    <dgm:cxn modelId="{D69555CF-A7E1-4F1E-8D40-9980E11E85AF}" srcId="{9D4CF55D-4B2E-48B3-A6FE-F9EFD2D58F0D}" destId="{C9E164A4-6010-4934-8933-3D93F4A90C99}" srcOrd="0" destOrd="0" parTransId="{AF223E9E-5C68-4AC6-B37F-578A2C0FEF34}" sibTransId="{F050785D-B654-4997-A231-780F37980188}"/>
    <dgm:cxn modelId="{CAC58442-2539-41CB-A587-B3BF66838F76}" srcId="{610DF40A-4B58-436E-A56F-C6D75347DDDF}" destId="{57938661-D8FF-46D1-A891-B7DDE08B1BF5}" srcOrd="0" destOrd="0" parTransId="{19D4C2D8-B83C-4E3B-BA2B-3137AF46EAA0}" sibTransId="{ED536FB6-9375-4F89-92E6-94BDF0E3939B}"/>
    <dgm:cxn modelId="{AEB56167-E00C-43A0-95B3-8D76D85C55D1}" srcId="{9410E0EA-B90B-4FF6-8255-15D08B0AFAD4}" destId="{610DF40A-4B58-436E-A56F-C6D75347DDDF}" srcOrd="1" destOrd="0" parTransId="{E87D9AE1-19A4-4044-950F-04668D94DB5D}" sibTransId="{4F3BDACD-ADF5-443D-B9C1-02C6E53F328F}"/>
    <dgm:cxn modelId="{6663410C-FD31-4A8B-B461-BE5479CED5CF}" srcId="{9410E0EA-B90B-4FF6-8255-15D08B0AFAD4}" destId="{9D4CF55D-4B2E-48B3-A6FE-F9EFD2D58F0D}" srcOrd="0" destOrd="0" parTransId="{07711ED5-9C48-40C1-B484-C7B8E7411B51}" sibTransId="{F9CDA44F-716B-4954-A923-AD0D0C374165}"/>
    <dgm:cxn modelId="{C0A63EBD-4CF6-43BC-96CE-71A7BCE54A71}" type="presParOf" srcId="{79989CE2-E552-4FAC-A7D2-48E760E7047B}" destId="{E06067B0-405F-4326-939D-90768367326E}" srcOrd="0" destOrd="0" presId="urn:microsoft.com/office/officeart/2005/8/layout/vList2"/>
    <dgm:cxn modelId="{E34FD3AA-9F59-49D9-BD55-798AD933BFB8}" type="presParOf" srcId="{79989CE2-E552-4FAC-A7D2-48E760E7047B}" destId="{D299D0F3-ADAE-4B80-83F8-1FE579E49FC7}" srcOrd="1" destOrd="0" presId="urn:microsoft.com/office/officeart/2005/8/layout/vList2"/>
    <dgm:cxn modelId="{664B3E70-D60E-4DDA-8A8B-ECEC2E828E85}" type="presParOf" srcId="{79989CE2-E552-4FAC-A7D2-48E760E7047B}" destId="{28949CC1-0745-4408-8A4E-13C81A111152}" srcOrd="2" destOrd="0" presId="urn:microsoft.com/office/officeart/2005/8/layout/vList2"/>
    <dgm:cxn modelId="{E2CA3D1F-75FD-4133-9F7C-4CE6522F5448}" type="presParOf" srcId="{79989CE2-E552-4FAC-A7D2-48E760E7047B}" destId="{0EABB469-9038-4885-82AF-9B1A7CE14C1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F77363E-6C76-41B5-A44B-55B5D5D00F55}" type="doc">
      <dgm:prSet loTypeId="urn:microsoft.com/office/officeart/2005/8/layout/default#41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4B1447FB-18E5-4E94-92B1-BFA1CD64832F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The Cash Flow is Nominal</a:t>
          </a:r>
          <a:endParaRPr lang="en-GB" dirty="0"/>
        </a:p>
      </dgm:t>
    </dgm:pt>
    <dgm:pt modelId="{7851A7EA-1D6A-4A4F-9D73-22DBF700877C}" type="parTrans" cxnId="{D873DDEF-7757-4254-8F08-F4472A3D1BBE}">
      <dgm:prSet/>
      <dgm:spPr/>
      <dgm:t>
        <a:bodyPr/>
        <a:lstStyle/>
        <a:p>
          <a:endParaRPr lang="en-GB"/>
        </a:p>
      </dgm:t>
    </dgm:pt>
    <dgm:pt modelId="{32D08815-A102-451C-82F5-7D7F428552C8}" type="sibTrans" cxnId="{D873DDEF-7757-4254-8F08-F4472A3D1BBE}">
      <dgm:prSet/>
      <dgm:spPr/>
      <dgm:t>
        <a:bodyPr/>
        <a:lstStyle/>
        <a:p>
          <a:endParaRPr lang="en-GB"/>
        </a:p>
      </dgm:t>
    </dgm:pt>
    <dgm:pt modelId="{C58BE3F9-CBA2-476A-AC19-CA1155F1E37D}" type="pres">
      <dgm:prSet presAssocID="{0F77363E-6C76-41B5-A44B-55B5D5D00F5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F688E4B-F4B4-43B5-9AD7-E03922DD1D6F}" type="pres">
      <dgm:prSet presAssocID="{4B1447FB-18E5-4E94-92B1-BFA1CD64832F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73DDEF-7757-4254-8F08-F4472A3D1BBE}" srcId="{0F77363E-6C76-41B5-A44B-55B5D5D00F55}" destId="{4B1447FB-18E5-4E94-92B1-BFA1CD64832F}" srcOrd="0" destOrd="0" parTransId="{7851A7EA-1D6A-4A4F-9D73-22DBF700877C}" sibTransId="{32D08815-A102-451C-82F5-7D7F428552C8}"/>
    <dgm:cxn modelId="{E7C8923D-1A6F-41BF-9F20-D1B5CBD8F124}" type="presOf" srcId="{4B1447FB-18E5-4E94-92B1-BFA1CD64832F}" destId="{EF688E4B-F4B4-43B5-9AD7-E03922DD1D6F}" srcOrd="0" destOrd="0" presId="urn:microsoft.com/office/officeart/2005/8/layout/default#41"/>
    <dgm:cxn modelId="{9936B1B5-54AD-4D5D-968B-3B8D5D81E4DE}" type="presOf" srcId="{0F77363E-6C76-41B5-A44B-55B5D5D00F55}" destId="{C58BE3F9-CBA2-476A-AC19-CA1155F1E37D}" srcOrd="0" destOrd="0" presId="urn:microsoft.com/office/officeart/2005/8/layout/default#41"/>
    <dgm:cxn modelId="{463F6DA4-2B1D-4A40-BA75-792F43DEB07A}" type="presParOf" srcId="{C58BE3F9-CBA2-476A-AC19-CA1155F1E37D}" destId="{EF688E4B-F4B4-43B5-9AD7-E03922DD1D6F}" srcOrd="0" destOrd="0" presId="urn:microsoft.com/office/officeart/2005/8/layout/default#4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CDEE152-7551-4FE5-AA29-ABA1DAE14242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6BB81569-362D-4A55-86C9-6620BC732F5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Rule</a:t>
          </a:r>
          <a:endParaRPr lang="en-GB" dirty="0"/>
        </a:p>
      </dgm:t>
    </dgm:pt>
    <dgm:pt modelId="{D59BFD13-0EFF-4312-953B-46625CD14CC9}" type="parTrans" cxnId="{A3766805-5B6A-48D6-AFEE-2753B0525700}">
      <dgm:prSet/>
      <dgm:spPr/>
      <dgm:t>
        <a:bodyPr/>
        <a:lstStyle/>
        <a:p>
          <a:endParaRPr lang="en-GB"/>
        </a:p>
      </dgm:t>
    </dgm:pt>
    <dgm:pt modelId="{3375AA2F-8B19-4F4C-B88A-F2D7C5260028}" type="sibTrans" cxnId="{A3766805-5B6A-48D6-AFEE-2753B0525700}">
      <dgm:prSet/>
      <dgm:spPr/>
      <dgm:t>
        <a:bodyPr/>
        <a:lstStyle/>
        <a:p>
          <a:endParaRPr lang="en-GB"/>
        </a:p>
      </dgm:t>
    </dgm:pt>
    <dgm:pt modelId="{EF1DAB8F-1FC8-4C22-BFC1-45047982CD58}">
      <dgm:prSet phldrT="[Text]"/>
      <dgm:spPr/>
      <dgm:t>
        <a:bodyPr/>
        <a:lstStyle/>
        <a:p>
          <a:r>
            <a:rPr lang="en-GB" dirty="0" smtClean="0"/>
            <a:t>Nominal Cash Flows should be discounted at the nominal rate</a:t>
          </a:r>
          <a:endParaRPr lang="en-GB" dirty="0"/>
        </a:p>
      </dgm:t>
    </dgm:pt>
    <dgm:pt modelId="{364EABA7-01BB-4FBC-9393-E1BDCD1585BD}" type="parTrans" cxnId="{FC2E5C3D-EA06-4EE3-95F1-FEBB207D252B}">
      <dgm:prSet/>
      <dgm:spPr/>
      <dgm:t>
        <a:bodyPr/>
        <a:lstStyle/>
        <a:p>
          <a:endParaRPr lang="en-GB"/>
        </a:p>
      </dgm:t>
    </dgm:pt>
    <dgm:pt modelId="{A9E70F58-DA45-4CB2-B769-341B1F001DD0}" type="sibTrans" cxnId="{FC2E5C3D-EA06-4EE3-95F1-FEBB207D252B}">
      <dgm:prSet/>
      <dgm:spPr/>
      <dgm:t>
        <a:bodyPr/>
        <a:lstStyle/>
        <a:p>
          <a:endParaRPr lang="en-GB"/>
        </a:p>
      </dgm:t>
    </dgm:pt>
    <dgm:pt modelId="{723EC6AC-8702-43F4-B05B-00FF7B80F39E}">
      <dgm:prSet phldrT="[Text]"/>
      <dgm:spPr/>
      <dgm:t>
        <a:bodyPr/>
        <a:lstStyle/>
        <a:p>
          <a:r>
            <a:rPr lang="en-GB" dirty="0" smtClean="0"/>
            <a:t>Real Cash Flows should be discounted at the real rate</a:t>
          </a:r>
          <a:endParaRPr lang="en-GB" dirty="0"/>
        </a:p>
      </dgm:t>
    </dgm:pt>
    <dgm:pt modelId="{F0B7A18B-A53B-4559-987A-1275855A0C2E}" type="parTrans" cxnId="{BFF9A645-17D6-4125-8E6F-5FF07E1ED62A}">
      <dgm:prSet/>
      <dgm:spPr/>
      <dgm:t>
        <a:bodyPr/>
        <a:lstStyle/>
        <a:p>
          <a:endParaRPr lang="en-GB"/>
        </a:p>
      </dgm:t>
    </dgm:pt>
    <dgm:pt modelId="{8B87BD43-B77C-45DA-BF7A-6C0BAC9B6842}" type="sibTrans" cxnId="{BFF9A645-17D6-4125-8E6F-5FF07E1ED62A}">
      <dgm:prSet/>
      <dgm:spPr/>
      <dgm:t>
        <a:bodyPr/>
        <a:lstStyle/>
        <a:p>
          <a:endParaRPr lang="en-GB"/>
        </a:p>
      </dgm:t>
    </dgm:pt>
    <dgm:pt modelId="{80596F0E-90F2-4B48-8E31-AC3DE77ED944}" type="pres">
      <dgm:prSet presAssocID="{CCDEE152-7551-4FE5-AA29-ABA1DAE1424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35B0EA7-0C70-421F-A04C-6DE7FD8B7EB1}" type="pres">
      <dgm:prSet presAssocID="{6BB81569-362D-4A55-86C9-6620BC732F5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C0878C-472B-4C45-8328-5890A4139719}" type="pres">
      <dgm:prSet presAssocID="{6BB81569-362D-4A55-86C9-6620BC732F5D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A167893-8FF3-4150-A48F-74243B228C66}" type="presOf" srcId="{723EC6AC-8702-43F4-B05B-00FF7B80F39E}" destId="{09C0878C-472B-4C45-8328-5890A4139719}" srcOrd="0" destOrd="1" presId="urn:microsoft.com/office/officeart/2005/8/layout/vList2"/>
    <dgm:cxn modelId="{A3766805-5B6A-48D6-AFEE-2753B0525700}" srcId="{CCDEE152-7551-4FE5-AA29-ABA1DAE14242}" destId="{6BB81569-362D-4A55-86C9-6620BC732F5D}" srcOrd="0" destOrd="0" parTransId="{D59BFD13-0EFF-4312-953B-46625CD14CC9}" sibTransId="{3375AA2F-8B19-4F4C-B88A-F2D7C5260028}"/>
    <dgm:cxn modelId="{BFF9A645-17D6-4125-8E6F-5FF07E1ED62A}" srcId="{6BB81569-362D-4A55-86C9-6620BC732F5D}" destId="{723EC6AC-8702-43F4-B05B-00FF7B80F39E}" srcOrd="1" destOrd="0" parTransId="{F0B7A18B-A53B-4559-987A-1275855A0C2E}" sibTransId="{8B87BD43-B77C-45DA-BF7A-6C0BAC9B6842}"/>
    <dgm:cxn modelId="{C6B51EE0-1ED5-4533-B451-DA2E3E24F587}" type="presOf" srcId="{EF1DAB8F-1FC8-4C22-BFC1-45047982CD58}" destId="{09C0878C-472B-4C45-8328-5890A4139719}" srcOrd="0" destOrd="0" presId="urn:microsoft.com/office/officeart/2005/8/layout/vList2"/>
    <dgm:cxn modelId="{FC2E5C3D-EA06-4EE3-95F1-FEBB207D252B}" srcId="{6BB81569-362D-4A55-86C9-6620BC732F5D}" destId="{EF1DAB8F-1FC8-4C22-BFC1-45047982CD58}" srcOrd="0" destOrd="0" parTransId="{364EABA7-01BB-4FBC-9393-E1BDCD1585BD}" sibTransId="{A9E70F58-DA45-4CB2-B769-341B1F001DD0}"/>
    <dgm:cxn modelId="{D9F71C9A-5F30-467D-BD23-7D18F870E6B0}" type="presOf" srcId="{CCDEE152-7551-4FE5-AA29-ABA1DAE14242}" destId="{80596F0E-90F2-4B48-8E31-AC3DE77ED944}" srcOrd="0" destOrd="0" presId="urn:microsoft.com/office/officeart/2005/8/layout/vList2"/>
    <dgm:cxn modelId="{1A0CDEEC-9EED-4583-8BF3-A1894DF36BAD}" type="presOf" srcId="{6BB81569-362D-4A55-86C9-6620BC732F5D}" destId="{535B0EA7-0C70-421F-A04C-6DE7FD8B7EB1}" srcOrd="0" destOrd="0" presId="urn:microsoft.com/office/officeart/2005/8/layout/vList2"/>
    <dgm:cxn modelId="{E4AADC6C-60B2-4101-9DCA-557BAB9DE2E1}" type="presParOf" srcId="{80596F0E-90F2-4B48-8E31-AC3DE77ED944}" destId="{535B0EA7-0C70-421F-A04C-6DE7FD8B7EB1}" srcOrd="0" destOrd="0" presId="urn:microsoft.com/office/officeart/2005/8/layout/vList2"/>
    <dgm:cxn modelId="{438D7816-0C4B-49B6-8736-9A96E08DDA17}" type="presParOf" srcId="{80596F0E-90F2-4B48-8E31-AC3DE77ED944}" destId="{09C0878C-472B-4C45-8328-5890A413971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9A6994-7011-467E-89F2-698E845CF3B4}">
      <dsp:nvSpPr>
        <dsp:cNvPr id="0" name=""/>
        <dsp:cNvSpPr/>
      </dsp:nvSpPr>
      <dsp:spPr>
        <a:xfrm>
          <a:off x="0" y="462607"/>
          <a:ext cx="2634257" cy="1580554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Cash Flows</a:t>
          </a:r>
          <a:endParaRPr lang="en-GB" sz="3500" kern="1200" dirty="0"/>
        </a:p>
      </dsp:txBody>
      <dsp:txXfrm>
        <a:off x="0" y="462607"/>
        <a:ext cx="2634257" cy="1580554"/>
      </dsp:txXfrm>
    </dsp:sp>
    <dsp:sp modelId="{0CE3D8EE-841B-4997-A679-AA9758763302}">
      <dsp:nvSpPr>
        <dsp:cNvPr id="0" name=""/>
        <dsp:cNvSpPr/>
      </dsp:nvSpPr>
      <dsp:spPr>
        <a:xfrm>
          <a:off x="2897683" y="462607"/>
          <a:ext cx="2634257" cy="1580554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Sunk Costs</a:t>
          </a:r>
          <a:endParaRPr lang="en-GB" sz="3500" kern="1200" dirty="0"/>
        </a:p>
      </dsp:txBody>
      <dsp:txXfrm>
        <a:off x="2897683" y="462607"/>
        <a:ext cx="2634257" cy="1580554"/>
      </dsp:txXfrm>
    </dsp:sp>
    <dsp:sp modelId="{18071F19-E98D-440B-BE62-A2304156B733}">
      <dsp:nvSpPr>
        <dsp:cNvPr id="0" name=""/>
        <dsp:cNvSpPr/>
      </dsp:nvSpPr>
      <dsp:spPr>
        <a:xfrm>
          <a:off x="5795367" y="462607"/>
          <a:ext cx="2634257" cy="1580554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Opportunity Costs</a:t>
          </a:r>
          <a:endParaRPr lang="en-GB" sz="3500" kern="1200" dirty="0"/>
        </a:p>
      </dsp:txBody>
      <dsp:txXfrm>
        <a:off x="5795367" y="462607"/>
        <a:ext cx="2634257" cy="1580554"/>
      </dsp:txXfrm>
    </dsp:sp>
    <dsp:sp modelId="{F66FD224-8A13-428F-BAA4-9861323CBF1D}">
      <dsp:nvSpPr>
        <dsp:cNvPr id="0" name=""/>
        <dsp:cNvSpPr/>
      </dsp:nvSpPr>
      <dsp:spPr>
        <a:xfrm>
          <a:off x="1448841" y="2306587"/>
          <a:ext cx="2634257" cy="1580554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Side Effects</a:t>
          </a:r>
          <a:endParaRPr lang="en-GB" sz="3500" kern="1200" dirty="0"/>
        </a:p>
      </dsp:txBody>
      <dsp:txXfrm>
        <a:off x="1448841" y="2306587"/>
        <a:ext cx="2634257" cy="1580554"/>
      </dsp:txXfrm>
    </dsp:sp>
    <dsp:sp modelId="{348D11F1-537E-4C9F-AC4F-6CA9D5625D92}">
      <dsp:nvSpPr>
        <dsp:cNvPr id="0" name=""/>
        <dsp:cNvSpPr/>
      </dsp:nvSpPr>
      <dsp:spPr>
        <a:xfrm>
          <a:off x="4346525" y="2306587"/>
          <a:ext cx="2634257" cy="158055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Allocated Costs</a:t>
          </a:r>
          <a:endParaRPr lang="en-GB" sz="3500" kern="1200" dirty="0"/>
        </a:p>
      </dsp:txBody>
      <dsp:txXfrm>
        <a:off x="4346525" y="2306587"/>
        <a:ext cx="2634257" cy="15805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4F645-F578-42B8-A4E2-C5BE09C0D723}">
      <dsp:nvSpPr>
        <dsp:cNvPr id="0" name=""/>
        <dsp:cNvSpPr/>
      </dsp:nvSpPr>
      <dsp:spPr>
        <a:xfrm rot="5400000">
          <a:off x="-347257" y="349631"/>
          <a:ext cx="2315052" cy="1620536"/>
        </a:xfrm>
        <a:prstGeom prst="chevron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800" kern="1200" dirty="0"/>
        </a:p>
      </dsp:txBody>
      <dsp:txXfrm rot="-5400000">
        <a:off x="1" y="812641"/>
        <a:ext cx="1620536" cy="694516"/>
      </dsp:txXfrm>
    </dsp:sp>
    <dsp:sp modelId="{9251C7AB-909A-4E1F-B990-8EA887413C8F}">
      <dsp:nvSpPr>
        <dsp:cNvPr id="0" name=""/>
        <dsp:cNvSpPr/>
      </dsp:nvSpPr>
      <dsp:spPr>
        <a:xfrm rot="5400000">
          <a:off x="4272688" y="-2649777"/>
          <a:ext cx="1504784" cy="68090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8488" tIns="31115" rIns="31115" bIns="31115" numCol="1" spcCol="1270" anchor="ctr" anchorCtr="0">
          <a:noAutofit/>
        </a:bodyPr>
        <a:lstStyle/>
        <a:p>
          <a:pPr marL="285750" lvl="1" indent="-285750" algn="l" defTabSz="2178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900" kern="1200" dirty="0" smtClean="0"/>
            <a:t>Always Use Cash Flows</a:t>
          </a:r>
          <a:endParaRPr lang="en-GB" sz="4900" kern="1200" dirty="0"/>
        </a:p>
      </dsp:txBody>
      <dsp:txXfrm rot="-5400000">
        <a:off x="1620536" y="75833"/>
        <a:ext cx="6735630" cy="1357868"/>
      </dsp:txXfrm>
    </dsp:sp>
    <dsp:sp modelId="{3D7D12FF-057C-40D3-86B7-AADF1B624F4D}">
      <dsp:nvSpPr>
        <dsp:cNvPr id="0" name=""/>
        <dsp:cNvSpPr/>
      </dsp:nvSpPr>
      <dsp:spPr>
        <a:xfrm rot="5400000">
          <a:off x="-347257" y="2379581"/>
          <a:ext cx="2315052" cy="1620536"/>
        </a:xfrm>
        <a:prstGeom prst="chevron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800" kern="1200" dirty="0"/>
        </a:p>
      </dsp:txBody>
      <dsp:txXfrm rot="-5400000">
        <a:off x="1" y="2842591"/>
        <a:ext cx="1620536" cy="694516"/>
      </dsp:txXfrm>
    </dsp:sp>
    <dsp:sp modelId="{7A3A430E-0350-40FD-89A8-3FB3A3CBA37C}">
      <dsp:nvSpPr>
        <dsp:cNvPr id="0" name=""/>
        <dsp:cNvSpPr/>
      </dsp:nvSpPr>
      <dsp:spPr>
        <a:xfrm rot="5400000">
          <a:off x="4272688" y="-619828"/>
          <a:ext cx="1504784" cy="68090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80000"/>
              <a:hueOff val="0"/>
              <a:satOff val="0"/>
              <a:lumOff val="5838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8488" tIns="31115" rIns="31115" bIns="31115" numCol="1" spcCol="1270" anchor="ctr" anchorCtr="0">
          <a:noAutofit/>
        </a:bodyPr>
        <a:lstStyle/>
        <a:p>
          <a:pPr marL="285750" lvl="1" indent="-285750" algn="l" defTabSz="2178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900" kern="1200" dirty="0" smtClean="0"/>
            <a:t>Use Only Incremental Cash Flows</a:t>
          </a:r>
          <a:endParaRPr lang="en-GB" sz="4900" kern="1200" dirty="0"/>
        </a:p>
      </dsp:txBody>
      <dsp:txXfrm rot="-5400000">
        <a:off x="1620536" y="2105782"/>
        <a:ext cx="6735630" cy="13578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BAF71B-6B4C-428C-BE0A-05A41BA42E98}">
      <dsp:nvSpPr>
        <dsp:cNvPr id="0" name=""/>
        <dsp:cNvSpPr/>
      </dsp:nvSpPr>
      <dsp:spPr>
        <a:xfrm>
          <a:off x="0" y="8687"/>
          <a:ext cx="8429625" cy="11700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000" kern="1200" dirty="0" smtClean="0"/>
            <a:t>Definition</a:t>
          </a:r>
          <a:endParaRPr lang="en-GB" sz="5000" kern="1200" dirty="0"/>
        </a:p>
      </dsp:txBody>
      <dsp:txXfrm>
        <a:off x="57115" y="65802"/>
        <a:ext cx="8315395" cy="1055770"/>
      </dsp:txXfrm>
    </dsp:sp>
    <dsp:sp modelId="{54FFED97-9909-4DAA-B0E6-936F82F2310D}">
      <dsp:nvSpPr>
        <dsp:cNvPr id="0" name=""/>
        <dsp:cNvSpPr/>
      </dsp:nvSpPr>
      <dsp:spPr>
        <a:xfrm>
          <a:off x="0" y="1178687"/>
          <a:ext cx="8429625" cy="116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63500" rIns="355600" bIns="63500" numCol="1" spcCol="1270" anchor="t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900" kern="1200" dirty="0" smtClean="0"/>
            <a:t>A sunk cost is a cash flow that has already occurred</a:t>
          </a:r>
          <a:endParaRPr lang="en-GB" sz="3900" kern="1200" dirty="0"/>
        </a:p>
      </dsp:txBody>
      <dsp:txXfrm>
        <a:off x="0" y="1178687"/>
        <a:ext cx="8429625" cy="1164375"/>
      </dsp:txXfrm>
    </dsp:sp>
    <dsp:sp modelId="{574C7C7E-8473-46CF-9F48-9F4B55BAAD35}">
      <dsp:nvSpPr>
        <dsp:cNvPr id="0" name=""/>
        <dsp:cNvSpPr/>
      </dsp:nvSpPr>
      <dsp:spPr>
        <a:xfrm>
          <a:off x="0" y="2343062"/>
          <a:ext cx="8429625" cy="11700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000" kern="1200" dirty="0" smtClean="0"/>
            <a:t>Rule</a:t>
          </a:r>
          <a:endParaRPr lang="en-GB" sz="5000" kern="1200" dirty="0"/>
        </a:p>
      </dsp:txBody>
      <dsp:txXfrm>
        <a:off x="57115" y="2400177"/>
        <a:ext cx="8315395" cy="1055770"/>
      </dsp:txXfrm>
    </dsp:sp>
    <dsp:sp modelId="{9B9CB951-19BF-44C7-AA41-B3B0B0F063A2}">
      <dsp:nvSpPr>
        <dsp:cNvPr id="0" name=""/>
        <dsp:cNvSpPr/>
      </dsp:nvSpPr>
      <dsp:spPr>
        <a:xfrm>
          <a:off x="0" y="3513062"/>
          <a:ext cx="8429625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63500" rIns="355600" bIns="63500" numCol="1" spcCol="1270" anchor="t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900" kern="1200" dirty="0" smtClean="0"/>
            <a:t>Ignore all sunk costs</a:t>
          </a:r>
          <a:endParaRPr lang="en-GB" sz="3900" kern="1200" dirty="0"/>
        </a:p>
      </dsp:txBody>
      <dsp:txXfrm>
        <a:off x="0" y="3513062"/>
        <a:ext cx="8429625" cy="828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65F05-3110-4C0C-A985-C92ABF3A17D7}">
      <dsp:nvSpPr>
        <dsp:cNvPr id="0" name=""/>
        <dsp:cNvSpPr/>
      </dsp:nvSpPr>
      <dsp:spPr>
        <a:xfrm>
          <a:off x="0" y="0"/>
          <a:ext cx="3548066" cy="2128839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NO</a:t>
          </a:r>
          <a:endParaRPr lang="en-GB" sz="6500" kern="1200" dirty="0"/>
        </a:p>
      </dsp:txBody>
      <dsp:txXfrm>
        <a:off x="0" y="0"/>
        <a:ext cx="3548066" cy="21288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4B00E-53F4-4C62-BFC2-1A2CE3570C93}">
      <dsp:nvSpPr>
        <dsp:cNvPr id="0" name=""/>
        <dsp:cNvSpPr/>
      </dsp:nvSpPr>
      <dsp:spPr>
        <a:xfrm>
          <a:off x="0" y="37903"/>
          <a:ext cx="8429625" cy="9594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Definition</a:t>
          </a:r>
          <a:endParaRPr lang="en-GB" sz="4100" kern="1200" dirty="0"/>
        </a:p>
      </dsp:txBody>
      <dsp:txXfrm>
        <a:off x="46834" y="84737"/>
        <a:ext cx="8335957" cy="865732"/>
      </dsp:txXfrm>
    </dsp:sp>
    <dsp:sp modelId="{F0E0C372-E5A1-4D89-ADBC-1BC9ECC15B25}">
      <dsp:nvSpPr>
        <dsp:cNvPr id="0" name=""/>
        <dsp:cNvSpPr/>
      </dsp:nvSpPr>
      <dsp:spPr>
        <a:xfrm>
          <a:off x="0" y="997303"/>
          <a:ext cx="8429625" cy="1400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200" kern="1200" dirty="0" smtClean="0"/>
            <a:t>Opportunity costs are lost revenues that you forego as a result of making the proposed investment</a:t>
          </a:r>
          <a:endParaRPr lang="en-GB" sz="3200" kern="1200" dirty="0"/>
        </a:p>
      </dsp:txBody>
      <dsp:txXfrm>
        <a:off x="0" y="997303"/>
        <a:ext cx="8429625" cy="1400355"/>
      </dsp:txXfrm>
    </dsp:sp>
    <dsp:sp modelId="{E68C6985-23CB-4B6F-8B44-B9C6B68612DD}">
      <dsp:nvSpPr>
        <dsp:cNvPr id="0" name=""/>
        <dsp:cNvSpPr/>
      </dsp:nvSpPr>
      <dsp:spPr>
        <a:xfrm>
          <a:off x="0" y="2397658"/>
          <a:ext cx="8429625" cy="9594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Rule</a:t>
          </a:r>
          <a:endParaRPr lang="en-GB" sz="4100" kern="1200" dirty="0"/>
        </a:p>
      </dsp:txBody>
      <dsp:txXfrm>
        <a:off x="46834" y="2444492"/>
        <a:ext cx="8335957" cy="865732"/>
      </dsp:txXfrm>
    </dsp:sp>
    <dsp:sp modelId="{62B9285C-0267-4438-BA67-67ACCA6107FC}">
      <dsp:nvSpPr>
        <dsp:cNvPr id="0" name=""/>
        <dsp:cNvSpPr/>
      </dsp:nvSpPr>
      <dsp:spPr>
        <a:xfrm>
          <a:off x="0" y="3357058"/>
          <a:ext cx="8429625" cy="954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200" kern="1200" dirty="0" smtClean="0"/>
            <a:t>Incorporate Opportunity Costs into your analysis</a:t>
          </a:r>
          <a:endParaRPr lang="en-GB" sz="3200" kern="1200" dirty="0"/>
        </a:p>
      </dsp:txBody>
      <dsp:txXfrm>
        <a:off x="0" y="3357058"/>
        <a:ext cx="8429625" cy="9547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40FDF5-4E8C-4D32-947E-AD95DE2ED3E8}">
      <dsp:nvSpPr>
        <dsp:cNvPr id="0" name=""/>
        <dsp:cNvSpPr/>
      </dsp:nvSpPr>
      <dsp:spPr>
        <a:xfrm>
          <a:off x="0" y="53795"/>
          <a:ext cx="8429625" cy="818999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Definition</a:t>
          </a:r>
          <a:endParaRPr lang="en-GB" sz="3500" kern="1200" dirty="0"/>
        </a:p>
      </dsp:txBody>
      <dsp:txXfrm>
        <a:off x="39980" y="93775"/>
        <a:ext cx="8349665" cy="739039"/>
      </dsp:txXfrm>
    </dsp:sp>
    <dsp:sp modelId="{6FC5A863-791D-4C6B-ABC8-ED4405AC497A}">
      <dsp:nvSpPr>
        <dsp:cNvPr id="0" name=""/>
        <dsp:cNvSpPr/>
      </dsp:nvSpPr>
      <dsp:spPr>
        <a:xfrm>
          <a:off x="0" y="872794"/>
          <a:ext cx="8429625" cy="2390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 dirty="0" smtClean="0"/>
            <a:t>A side effect is classified as either </a:t>
          </a:r>
          <a:r>
            <a:rPr lang="en-US" sz="2700" b="1" kern="1200" dirty="0" smtClean="0"/>
            <a:t>erosion </a:t>
          </a:r>
          <a:r>
            <a:rPr lang="en-US" sz="2700" kern="1200" dirty="0" smtClean="0"/>
            <a:t>or </a:t>
          </a:r>
          <a:r>
            <a:rPr lang="en-US" sz="2700" b="1" kern="1200" dirty="0" smtClean="0"/>
            <a:t>synergy</a:t>
          </a:r>
          <a:r>
            <a:rPr lang="en-US" sz="2700" kern="1200" dirty="0" smtClean="0"/>
            <a:t>. </a:t>
          </a:r>
          <a:endParaRPr lang="en-GB" sz="2700" kern="1200" dirty="0"/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 dirty="0" smtClean="0"/>
            <a:t>Erosion is when a new product reduces the cash flows of existing products. </a:t>
          </a:r>
          <a:endParaRPr lang="en-GB" sz="2700" kern="1200" dirty="0"/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 dirty="0" smtClean="0"/>
            <a:t>Synergy occurs when a new project increases the cash flows of existing projects.  </a:t>
          </a:r>
          <a:endParaRPr lang="en-GB" sz="2700" kern="1200" dirty="0"/>
        </a:p>
      </dsp:txBody>
      <dsp:txXfrm>
        <a:off x="0" y="872794"/>
        <a:ext cx="8429625" cy="2390849"/>
      </dsp:txXfrm>
    </dsp:sp>
    <dsp:sp modelId="{840CA2E7-A59C-40C8-83F6-E3580DBEB3AF}">
      <dsp:nvSpPr>
        <dsp:cNvPr id="0" name=""/>
        <dsp:cNvSpPr/>
      </dsp:nvSpPr>
      <dsp:spPr>
        <a:xfrm>
          <a:off x="0" y="3263644"/>
          <a:ext cx="8429625" cy="818999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Rule</a:t>
          </a:r>
          <a:endParaRPr lang="en-GB" sz="3500" kern="1200" dirty="0"/>
        </a:p>
      </dsp:txBody>
      <dsp:txXfrm>
        <a:off x="39980" y="3303624"/>
        <a:ext cx="8349665" cy="739039"/>
      </dsp:txXfrm>
    </dsp:sp>
    <dsp:sp modelId="{11609B8C-7D8F-41FB-8B24-6827847EAC40}">
      <dsp:nvSpPr>
        <dsp:cNvPr id="0" name=""/>
        <dsp:cNvSpPr/>
      </dsp:nvSpPr>
      <dsp:spPr>
        <a:xfrm>
          <a:off x="0" y="4082645"/>
          <a:ext cx="8429625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700" kern="1200" dirty="0" smtClean="0"/>
            <a:t>Include Side Effects</a:t>
          </a:r>
          <a:endParaRPr lang="en-GB" sz="2700" kern="1200" dirty="0"/>
        </a:p>
      </dsp:txBody>
      <dsp:txXfrm>
        <a:off x="0" y="4082645"/>
        <a:ext cx="8429625" cy="5796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B4D85-5312-49B6-ABAA-E51B34B44868}">
      <dsp:nvSpPr>
        <dsp:cNvPr id="0" name=""/>
        <dsp:cNvSpPr/>
      </dsp:nvSpPr>
      <dsp:spPr>
        <a:xfrm>
          <a:off x="0" y="37903"/>
          <a:ext cx="8429625" cy="9594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Definition</a:t>
          </a:r>
          <a:endParaRPr lang="en-GB" sz="4100" kern="1200" dirty="0"/>
        </a:p>
      </dsp:txBody>
      <dsp:txXfrm>
        <a:off x="46834" y="84737"/>
        <a:ext cx="8335957" cy="865732"/>
      </dsp:txXfrm>
    </dsp:sp>
    <dsp:sp modelId="{AD1735F7-1531-4D74-9F8A-04D2CF819328}">
      <dsp:nvSpPr>
        <dsp:cNvPr id="0" name=""/>
        <dsp:cNvSpPr/>
      </dsp:nvSpPr>
      <dsp:spPr>
        <a:xfrm>
          <a:off x="0" y="997303"/>
          <a:ext cx="8429625" cy="1400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200" kern="1200" dirty="0" smtClean="0"/>
            <a:t>An allocated cost is an accounting measure to reflect expenditure or an asset’s use across the whole company</a:t>
          </a:r>
          <a:endParaRPr lang="en-GB" sz="3200" kern="1200" dirty="0"/>
        </a:p>
      </dsp:txBody>
      <dsp:txXfrm>
        <a:off x="0" y="997303"/>
        <a:ext cx="8429625" cy="1400355"/>
      </dsp:txXfrm>
    </dsp:sp>
    <dsp:sp modelId="{0D80AE03-4F95-424E-93E3-1A6F1776B397}">
      <dsp:nvSpPr>
        <dsp:cNvPr id="0" name=""/>
        <dsp:cNvSpPr/>
      </dsp:nvSpPr>
      <dsp:spPr>
        <a:xfrm>
          <a:off x="0" y="2397658"/>
          <a:ext cx="8429625" cy="9594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Rule</a:t>
          </a:r>
          <a:endParaRPr lang="en-GB" sz="4100" kern="1200" dirty="0"/>
        </a:p>
      </dsp:txBody>
      <dsp:txXfrm>
        <a:off x="46834" y="2444492"/>
        <a:ext cx="8335957" cy="865732"/>
      </dsp:txXfrm>
    </dsp:sp>
    <dsp:sp modelId="{4162BC83-8265-423C-8A74-B26C9AE5514D}">
      <dsp:nvSpPr>
        <dsp:cNvPr id="0" name=""/>
        <dsp:cNvSpPr/>
      </dsp:nvSpPr>
      <dsp:spPr>
        <a:xfrm>
          <a:off x="0" y="3357058"/>
          <a:ext cx="8429625" cy="954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200" kern="1200" dirty="0" smtClean="0"/>
            <a:t>Should be viewed as a cash outflow only if it is an incremental cost of the project.</a:t>
          </a:r>
          <a:endParaRPr lang="en-GB" sz="3200" kern="1200" dirty="0"/>
        </a:p>
      </dsp:txBody>
      <dsp:txXfrm>
        <a:off x="0" y="3357058"/>
        <a:ext cx="8429625" cy="9547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C9358-F3D0-4E29-9306-53953FDCF228}">
      <dsp:nvSpPr>
        <dsp:cNvPr id="0" name=""/>
        <dsp:cNvSpPr/>
      </dsp:nvSpPr>
      <dsp:spPr>
        <a:xfrm rot="16200000">
          <a:off x="-1776004" y="2672457"/>
          <a:ext cx="4067679" cy="40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8125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Overview</a:t>
          </a:r>
          <a:endParaRPr lang="en-GB" sz="3000" kern="1200" dirty="0"/>
        </a:p>
      </dsp:txBody>
      <dsp:txXfrm>
        <a:off x="-1776004" y="2672457"/>
        <a:ext cx="4067679" cy="406063"/>
      </dsp:txXfrm>
    </dsp:sp>
    <dsp:sp modelId="{54D37938-D7C1-42AA-8C15-BFBCC453763F}">
      <dsp:nvSpPr>
        <dsp:cNvPr id="0" name=""/>
        <dsp:cNvSpPr/>
      </dsp:nvSpPr>
      <dsp:spPr>
        <a:xfrm>
          <a:off x="460867" y="841649"/>
          <a:ext cx="2022626" cy="4067679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58125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Leading producer of sports balls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Possible new product: brightly colored bowling balls 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err="1" smtClean="0"/>
            <a:t>Whair’s</a:t>
          </a:r>
          <a:r>
            <a:rPr lang="en-US" sz="1800" kern="1200" dirty="0" smtClean="0"/>
            <a:t> strengths:</a:t>
          </a:r>
          <a:endParaRPr lang="en-GB" sz="1800" kern="1200" dirty="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cost advantages</a:t>
          </a:r>
          <a:endParaRPr lang="en-GB" sz="1800" kern="1200" dirty="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highly developed marketing skills</a:t>
          </a:r>
          <a:endParaRPr lang="en-GB" sz="1800" kern="1200" dirty="0"/>
        </a:p>
      </dsp:txBody>
      <dsp:txXfrm>
        <a:off x="460867" y="841649"/>
        <a:ext cx="2022626" cy="4067679"/>
      </dsp:txXfrm>
    </dsp:sp>
    <dsp:sp modelId="{86A402C1-61A5-423A-BB47-3FE36AAFB7F2}">
      <dsp:nvSpPr>
        <dsp:cNvPr id="0" name=""/>
        <dsp:cNvSpPr/>
      </dsp:nvSpPr>
      <dsp:spPr>
        <a:xfrm>
          <a:off x="54803" y="305645"/>
          <a:ext cx="812127" cy="812127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6D654-BE14-4779-8EAC-898CDD4E9F66}">
      <dsp:nvSpPr>
        <dsp:cNvPr id="0" name=""/>
        <dsp:cNvSpPr/>
      </dsp:nvSpPr>
      <dsp:spPr>
        <a:xfrm rot="16200000">
          <a:off x="1169659" y="2672457"/>
          <a:ext cx="4067679" cy="40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8125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Marketing Survey</a:t>
          </a:r>
          <a:endParaRPr lang="en-GB" sz="3000" kern="1200" dirty="0"/>
        </a:p>
      </dsp:txBody>
      <dsp:txXfrm>
        <a:off x="1169659" y="2672457"/>
        <a:ext cx="4067679" cy="406063"/>
      </dsp:txXfrm>
    </dsp:sp>
    <dsp:sp modelId="{1BF6FF47-2600-4DB9-8DCC-7FDB7C6CB456}">
      <dsp:nvSpPr>
        <dsp:cNvPr id="0" name=""/>
        <dsp:cNvSpPr/>
      </dsp:nvSpPr>
      <dsp:spPr>
        <a:xfrm>
          <a:off x="3406530" y="841649"/>
          <a:ext cx="2022626" cy="4067679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58125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Surveyed 3 markets: Glasgow, Newcastle, and London. 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Strong positive feedback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Brightly colored bowling balls could achieve a 10 to 15% market share. 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Survey Cost: £250,000</a:t>
          </a:r>
          <a:endParaRPr lang="en-GB" sz="1800" kern="1200" dirty="0"/>
        </a:p>
      </dsp:txBody>
      <dsp:txXfrm>
        <a:off x="3406530" y="841649"/>
        <a:ext cx="2022626" cy="4067679"/>
      </dsp:txXfrm>
    </dsp:sp>
    <dsp:sp modelId="{7EA5A54E-4A22-4138-98EB-BBF5B4BEE92F}">
      <dsp:nvSpPr>
        <dsp:cNvPr id="0" name=""/>
        <dsp:cNvSpPr/>
      </dsp:nvSpPr>
      <dsp:spPr>
        <a:xfrm>
          <a:off x="3000467" y="305645"/>
          <a:ext cx="812127" cy="812127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26B08-C12A-4651-B446-84480F46FE3C}">
      <dsp:nvSpPr>
        <dsp:cNvPr id="0" name=""/>
        <dsp:cNvSpPr/>
      </dsp:nvSpPr>
      <dsp:spPr>
        <a:xfrm rot="16200000">
          <a:off x="4115322" y="2672457"/>
          <a:ext cx="4067679" cy="40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8125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Decision</a:t>
          </a:r>
          <a:endParaRPr lang="en-GB" sz="3000" kern="1200" dirty="0"/>
        </a:p>
      </dsp:txBody>
      <dsp:txXfrm>
        <a:off x="4115322" y="2672457"/>
        <a:ext cx="4067679" cy="406063"/>
      </dsp:txXfrm>
    </dsp:sp>
    <dsp:sp modelId="{1F30E20A-D7BB-4895-8130-88BB0C4652E1}">
      <dsp:nvSpPr>
        <dsp:cNvPr id="0" name=""/>
        <dsp:cNvSpPr/>
      </dsp:nvSpPr>
      <dsp:spPr>
        <a:xfrm>
          <a:off x="6352194" y="841649"/>
          <a:ext cx="2022626" cy="4067679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358125" rIns="199136" bIns="199136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Take the investment to the next stage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Carry out full Capital Budgeting Analysis</a:t>
          </a:r>
          <a:endParaRPr lang="en-GB" sz="2200" kern="1200" dirty="0"/>
        </a:p>
      </dsp:txBody>
      <dsp:txXfrm>
        <a:off x="6352194" y="841649"/>
        <a:ext cx="2022626" cy="4067679"/>
      </dsp:txXfrm>
    </dsp:sp>
    <dsp:sp modelId="{F6193BC1-374D-4032-9C14-2EB877E0B32E}">
      <dsp:nvSpPr>
        <dsp:cNvPr id="0" name=""/>
        <dsp:cNvSpPr/>
      </dsp:nvSpPr>
      <dsp:spPr>
        <a:xfrm>
          <a:off x="5946130" y="305645"/>
          <a:ext cx="812127" cy="812127"/>
        </a:xfrm>
        <a:prstGeom prst="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C5016-729B-4FFB-AD04-F432B5B115A1}">
      <dsp:nvSpPr>
        <dsp:cNvPr id="0" name=""/>
        <dsp:cNvSpPr/>
      </dsp:nvSpPr>
      <dsp:spPr>
        <a:xfrm>
          <a:off x="161739" y="2857"/>
          <a:ext cx="2711774" cy="1627064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balls would be manufactured in a building which is currently vacant. The land can be sold for £150,000 after taxes.</a:t>
          </a:r>
          <a:endParaRPr lang="en-GB" sz="1700" kern="1200" dirty="0"/>
        </a:p>
      </dsp:txBody>
      <dsp:txXfrm>
        <a:off x="161739" y="2857"/>
        <a:ext cx="2711774" cy="1627064"/>
      </dsp:txXfrm>
    </dsp:sp>
    <dsp:sp modelId="{343E2724-F151-46A2-B3D4-BC6420209DFC}">
      <dsp:nvSpPr>
        <dsp:cNvPr id="0" name=""/>
        <dsp:cNvSpPr/>
      </dsp:nvSpPr>
      <dsp:spPr>
        <a:xfrm>
          <a:off x="3144690" y="2857"/>
          <a:ext cx="2711774" cy="1627064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cost of the bowling ball machine is £100,000.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machine has an estimated market value at the end of five years of £30,000</a:t>
          </a:r>
          <a:endParaRPr lang="en-GB" sz="1700" kern="1200" dirty="0"/>
        </a:p>
      </dsp:txBody>
      <dsp:txXfrm>
        <a:off x="3144690" y="2857"/>
        <a:ext cx="2711774" cy="1627064"/>
      </dsp:txXfrm>
    </dsp:sp>
    <dsp:sp modelId="{9190757E-26DC-47A7-B65D-E9F50022628B}">
      <dsp:nvSpPr>
        <dsp:cNvPr id="0" name=""/>
        <dsp:cNvSpPr/>
      </dsp:nvSpPr>
      <dsp:spPr>
        <a:xfrm>
          <a:off x="6127642" y="2857"/>
          <a:ext cx="2711774" cy="1627064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Production by year (in units) during the five-year life of the machine is expected to be as follows: 5,000, 8,000, 12,000, 10,000, and 6,000.</a:t>
          </a:r>
          <a:endParaRPr lang="en-GB" sz="1700" kern="1200" dirty="0"/>
        </a:p>
      </dsp:txBody>
      <dsp:txXfrm>
        <a:off x="6127642" y="2857"/>
        <a:ext cx="2711774" cy="1627064"/>
      </dsp:txXfrm>
    </dsp:sp>
    <dsp:sp modelId="{3C167D4A-6233-42D7-9392-AB35420E1C97}">
      <dsp:nvSpPr>
        <dsp:cNvPr id="0" name=""/>
        <dsp:cNvSpPr/>
      </dsp:nvSpPr>
      <dsp:spPr>
        <a:xfrm>
          <a:off x="161739" y="1901099"/>
          <a:ext cx="2711774" cy="1627064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price of bowling balls in the first year will be £20, increasing at 2% per year, compared to an inflation rate of 5%.</a:t>
          </a:r>
          <a:endParaRPr lang="en-GB" sz="1700" kern="1200" dirty="0"/>
        </a:p>
      </dsp:txBody>
      <dsp:txXfrm>
        <a:off x="161739" y="1901099"/>
        <a:ext cx="2711774" cy="1627064"/>
      </dsp:txXfrm>
    </dsp:sp>
    <dsp:sp modelId="{5102C1AC-73EE-4031-8CE9-7A7C1E924D1E}">
      <dsp:nvSpPr>
        <dsp:cNvPr id="0" name=""/>
        <dsp:cNvSpPr/>
      </dsp:nvSpPr>
      <dsp:spPr>
        <a:xfrm>
          <a:off x="3144690" y="1901099"/>
          <a:ext cx="2711774" cy="1627064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Production cash outflows are expected to grow at 10 percent per year. First-year production costs will be £10 per unit. </a:t>
          </a:r>
          <a:endParaRPr lang="en-GB" sz="1700" kern="1200" dirty="0"/>
        </a:p>
      </dsp:txBody>
      <dsp:txXfrm>
        <a:off x="3144690" y="1901099"/>
        <a:ext cx="2711774" cy="1627064"/>
      </dsp:txXfrm>
    </dsp:sp>
    <dsp:sp modelId="{2D85450F-0222-499B-AD34-25D9A9E39133}">
      <dsp:nvSpPr>
        <dsp:cNvPr id="0" name=""/>
        <dsp:cNvSpPr/>
      </dsp:nvSpPr>
      <dsp:spPr>
        <a:xfrm>
          <a:off x="6127642" y="1901099"/>
          <a:ext cx="2711774" cy="162706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The appropriate incremental corporate tax rate in the bowling ball project is 28 percent.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Depreciation is 25% reducing balance.</a:t>
          </a:r>
          <a:endParaRPr lang="en-GB" sz="1700" kern="1200" dirty="0"/>
        </a:p>
      </dsp:txBody>
      <dsp:txXfrm>
        <a:off x="6127642" y="1901099"/>
        <a:ext cx="2711774" cy="1627064"/>
      </dsp:txXfrm>
    </dsp:sp>
    <dsp:sp modelId="{AE7E9220-A11C-42F8-83E2-A7C5982476F5}">
      <dsp:nvSpPr>
        <dsp:cNvPr id="0" name=""/>
        <dsp:cNvSpPr/>
      </dsp:nvSpPr>
      <dsp:spPr>
        <a:xfrm>
          <a:off x="3144690" y="3799341"/>
          <a:ext cx="2711774" cy="162706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Year 0 investment in working capital is £10,000. Working capital is forecast to rise in the early years of the project but to fall to £0 by the project’s end</a:t>
          </a:r>
          <a:endParaRPr lang="en-GB" sz="1700" kern="1200" dirty="0"/>
        </a:p>
      </dsp:txBody>
      <dsp:txXfrm>
        <a:off x="3144690" y="3799341"/>
        <a:ext cx="2711774" cy="16270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D154FD-6163-4073-9EC7-B758503A86FB}">
      <dsp:nvSpPr>
        <dsp:cNvPr id="0" name=""/>
        <dsp:cNvSpPr/>
      </dsp:nvSpPr>
      <dsp:spPr>
        <a:xfrm>
          <a:off x="705487" y="2435"/>
          <a:ext cx="3342214" cy="2005328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Interest Rates and Inflation</a:t>
          </a:r>
          <a:endParaRPr lang="en-GB" sz="4200" kern="1200" dirty="0"/>
        </a:p>
      </dsp:txBody>
      <dsp:txXfrm>
        <a:off x="705487" y="2435"/>
        <a:ext cx="3342214" cy="2005328"/>
      </dsp:txXfrm>
    </dsp:sp>
    <dsp:sp modelId="{D218582C-8247-4844-A6CB-2E9D823B4665}">
      <dsp:nvSpPr>
        <dsp:cNvPr id="0" name=""/>
        <dsp:cNvSpPr/>
      </dsp:nvSpPr>
      <dsp:spPr>
        <a:xfrm>
          <a:off x="4381923" y="2435"/>
          <a:ext cx="3342214" cy="2005328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Cash Flow and Inflation</a:t>
          </a:r>
          <a:endParaRPr lang="en-GB" sz="4200" kern="1200" dirty="0"/>
        </a:p>
      </dsp:txBody>
      <dsp:txXfrm>
        <a:off x="4381923" y="2435"/>
        <a:ext cx="3342214" cy="2005328"/>
      </dsp:txXfrm>
    </dsp:sp>
    <dsp:sp modelId="{05652827-93F0-4D37-89CB-B684F2152C0A}">
      <dsp:nvSpPr>
        <dsp:cNvPr id="0" name=""/>
        <dsp:cNvSpPr/>
      </dsp:nvSpPr>
      <dsp:spPr>
        <a:xfrm>
          <a:off x="2543705" y="2341985"/>
          <a:ext cx="3342214" cy="2005328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Discounting: Nominal or Real?</a:t>
          </a:r>
          <a:endParaRPr lang="en-GB" sz="4200" kern="1200" dirty="0"/>
        </a:p>
      </dsp:txBody>
      <dsp:txXfrm>
        <a:off x="2543705" y="2341985"/>
        <a:ext cx="3342214" cy="200532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F4DBB-F266-4495-899E-1E0BA29F617D}">
      <dsp:nvSpPr>
        <dsp:cNvPr id="0" name=""/>
        <dsp:cNvSpPr/>
      </dsp:nvSpPr>
      <dsp:spPr>
        <a:xfrm>
          <a:off x="0" y="0"/>
          <a:ext cx="8429625" cy="4349750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Nominal Rate = 10%; Inflation Rate = 6% Real Rate = ?</a:t>
          </a:r>
          <a:endParaRPr lang="en-GB" sz="3200" kern="1200" dirty="0"/>
        </a:p>
      </dsp:txBody>
      <dsp:txXfrm>
        <a:off x="0" y="0"/>
        <a:ext cx="8429625" cy="2348865"/>
      </dsp:txXfrm>
    </dsp:sp>
    <dsp:sp modelId="{AFD89152-0F38-4DCB-A593-F10802CFD4DA}">
      <dsp:nvSpPr>
        <dsp:cNvPr id="0" name=""/>
        <dsp:cNvSpPr/>
      </dsp:nvSpPr>
      <dsp:spPr>
        <a:xfrm>
          <a:off x="0" y="2261870"/>
          <a:ext cx="4214812" cy="2000885"/>
        </a:xfrm>
        <a:prstGeom prst="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227584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r = (1.10/1.06)-1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= 3.8%</a:t>
          </a:r>
          <a:endParaRPr lang="en-GB" sz="3200" kern="1200" dirty="0"/>
        </a:p>
      </dsp:txBody>
      <dsp:txXfrm>
        <a:off x="0" y="2261870"/>
        <a:ext cx="4214812" cy="2000885"/>
      </dsp:txXfrm>
    </dsp:sp>
    <dsp:sp modelId="{9D290C1C-2D1F-42A4-8029-D9D831A7EC1A}">
      <dsp:nvSpPr>
        <dsp:cNvPr id="0" name=""/>
        <dsp:cNvSpPr/>
      </dsp:nvSpPr>
      <dsp:spPr>
        <a:xfrm>
          <a:off x="4214812" y="2261870"/>
          <a:ext cx="4214812" cy="2000885"/>
        </a:xfrm>
        <a:prstGeom prst="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227584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r =</a:t>
          </a:r>
          <a:r>
            <a:rPr lang="en-US" sz="3200" kern="1200" dirty="0" smtClean="0">
              <a:sym typeface="Symbol"/>
            </a:rPr>
            <a:t> 10% - 6%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>
              <a:sym typeface="Symbol"/>
            </a:rPr>
            <a:t>= 4%</a:t>
          </a:r>
          <a:endParaRPr lang="en-GB" sz="3200" kern="1200" dirty="0"/>
        </a:p>
      </dsp:txBody>
      <dsp:txXfrm>
        <a:off x="4214812" y="2261870"/>
        <a:ext cx="4214812" cy="200088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6067B0-405F-4326-939D-90768367326E}">
      <dsp:nvSpPr>
        <dsp:cNvPr id="0" name=""/>
        <dsp:cNvSpPr/>
      </dsp:nvSpPr>
      <dsp:spPr>
        <a:xfrm>
          <a:off x="0" y="120624"/>
          <a:ext cx="8429625" cy="10296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dirty="0" smtClean="0"/>
            <a:t>Nominal Cash Flow</a:t>
          </a:r>
          <a:endParaRPr lang="en-GB" sz="4400" kern="1200" dirty="0"/>
        </a:p>
      </dsp:txBody>
      <dsp:txXfrm>
        <a:off x="50261" y="170885"/>
        <a:ext cx="8329103" cy="929078"/>
      </dsp:txXfrm>
    </dsp:sp>
    <dsp:sp modelId="{D299D0F3-ADAE-4B80-83F8-1FE579E49FC7}">
      <dsp:nvSpPr>
        <dsp:cNvPr id="0" name=""/>
        <dsp:cNvSpPr/>
      </dsp:nvSpPr>
      <dsp:spPr>
        <a:xfrm>
          <a:off x="0" y="1150224"/>
          <a:ext cx="8429625" cy="1024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400" kern="1200" dirty="0" smtClean="0"/>
            <a:t>The actual money in cash to be paid out or received</a:t>
          </a:r>
          <a:endParaRPr lang="en-GB" sz="3400" kern="1200" dirty="0"/>
        </a:p>
      </dsp:txBody>
      <dsp:txXfrm>
        <a:off x="0" y="1150224"/>
        <a:ext cx="8429625" cy="1024650"/>
      </dsp:txXfrm>
    </dsp:sp>
    <dsp:sp modelId="{28949CC1-0745-4408-8A4E-13C81A111152}">
      <dsp:nvSpPr>
        <dsp:cNvPr id="0" name=""/>
        <dsp:cNvSpPr/>
      </dsp:nvSpPr>
      <dsp:spPr>
        <a:xfrm>
          <a:off x="0" y="2174875"/>
          <a:ext cx="8429625" cy="1029600"/>
        </a:xfrm>
        <a:prstGeom prst="round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dirty="0" smtClean="0"/>
            <a:t>Real Cash Flow</a:t>
          </a:r>
          <a:endParaRPr lang="en-GB" sz="4400" kern="1200" dirty="0"/>
        </a:p>
      </dsp:txBody>
      <dsp:txXfrm>
        <a:off x="50261" y="2225136"/>
        <a:ext cx="8329103" cy="929078"/>
      </dsp:txXfrm>
    </dsp:sp>
    <dsp:sp modelId="{0EABB469-9038-4885-82AF-9B1A7CE14C12}">
      <dsp:nvSpPr>
        <dsp:cNvPr id="0" name=""/>
        <dsp:cNvSpPr/>
      </dsp:nvSpPr>
      <dsp:spPr>
        <a:xfrm>
          <a:off x="0" y="3204475"/>
          <a:ext cx="8429625" cy="1024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400" kern="1200" dirty="0" smtClean="0"/>
            <a:t>The purchasing power of the cash once inflation has been taken into account</a:t>
          </a:r>
          <a:endParaRPr lang="en-GB" sz="3400" kern="1200" dirty="0"/>
        </a:p>
      </dsp:txBody>
      <dsp:txXfrm>
        <a:off x="0" y="3204475"/>
        <a:ext cx="8429625" cy="102465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88E4B-F4B4-43B5-9AD7-E03922DD1D6F}">
      <dsp:nvSpPr>
        <dsp:cNvPr id="0" name=""/>
        <dsp:cNvSpPr/>
      </dsp:nvSpPr>
      <dsp:spPr>
        <a:xfrm>
          <a:off x="0" y="1102837"/>
          <a:ext cx="3573457" cy="2144074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The Cash Flow is Nominal</a:t>
          </a:r>
          <a:endParaRPr lang="en-GB" sz="4500" kern="1200" dirty="0"/>
        </a:p>
      </dsp:txBody>
      <dsp:txXfrm>
        <a:off x="0" y="1102837"/>
        <a:ext cx="3573457" cy="21440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B0EA7-0C70-421F-A04C-6DE7FD8B7EB1}">
      <dsp:nvSpPr>
        <dsp:cNvPr id="0" name=""/>
        <dsp:cNvSpPr/>
      </dsp:nvSpPr>
      <dsp:spPr>
        <a:xfrm>
          <a:off x="0" y="285549"/>
          <a:ext cx="8429625" cy="12636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Rule</a:t>
          </a:r>
          <a:endParaRPr lang="en-GB" sz="5400" kern="1200" dirty="0"/>
        </a:p>
      </dsp:txBody>
      <dsp:txXfrm>
        <a:off x="61684" y="347233"/>
        <a:ext cx="8306257" cy="1140232"/>
      </dsp:txXfrm>
    </dsp:sp>
    <dsp:sp modelId="{09C0878C-472B-4C45-8328-5890A4139719}">
      <dsp:nvSpPr>
        <dsp:cNvPr id="0" name=""/>
        <dsp:cNvSpPr/>
      </dsp:nvSpPr>
      <dsp:spPr>
        <a:xfrm>
          <a:off x="0" y="1549149"/>
          <a:ext cx="8429625" cy="251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68580" rIns="384048" bIns="6858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4200" kern="1200" dirty="0" smtClean="0"/>
            <a:t>Nominal Cash Flows should be discounted at the nominal rate</a:t>
          </a:r>
          <a:endParaRPr lang="en-GB" sz="4200" kern="1200" dirty="0"/>
        </a:p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4200" kern="1200" dirty="0" smtClean="0"/>
            <a:t>Real Cash Flows should be discounted at the real rate</a:t>
          </a:r>
          <a:endParaRPr lang="en-GB" sz="4200" kern="1200" dirty="0"/>
        </a:p>
      </dsp:txBody>
      <dsp:txXfrm>
        <a:off x="0" y="1549149"/>
        <a:ext cx="8429625" cy="2515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3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8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2#3">
  <dgm:title val=""/>
  <dgm:desc val=""/>
  <dgm:catLst>
    <dgm:cat type="list" pri="6000"/>
    <dgm:cat type="relationship" pri="1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#39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40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#4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fld id="{02EE4EB3-4ADB-4BA5-94C5-D4F4F4DEF4B2}" type="datetimeFigureOut">
              <a:rPr lang="en-US"/>
              <a:pPr>
                <a:defRPr/>
              </a:pPr>
              <a:t>4/12/2017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2443B4E-D639-425B-B2F6-DDB5D8170C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90436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1CA9E63-259D-48CC-A60A-A42D4417755C}" type="slidenum">
              <a:rPr lang="en-GB" altLang="en-US"/>
              <a:pPr eaLnBrk="1" hangingPunct="1"/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561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10C1B2-8312-43BA-9055-4E96548E5F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3278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6948264" cy="1143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BE90A5-EA1E-4881-874C-F538568858C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3660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005473-46D5-4A7D-8400-554C46B9B65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844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1C5B14-4E4A-47AB-9EDF-367949316C1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1487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2B53492-9453-4892-AA17-6DAEFA43808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798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91B75D-260C-4B1E-8BB9-B4DBEAA68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7764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342D27-EDA2-49C0-9EB6-BCE1CCC154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5000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A4A780-8FCA-46F6-A6F6-E54593D4EA0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798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B2B88B-652E-46AF-963F-3A87550202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1471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C09B51-86CF-4D05-BC0A-F0D2CD3306A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806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102FE9F-265F-4A4B-99F6-0331087A3F7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486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4230B8-FB11-4B4F-8593-E716DF42E97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8544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88C58E-1C3E-48E4-B4A4-A43A78D5A1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221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66EA659-749D-44CA-88E6-33FB59FCF0A9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auto">
          <a:xfrm>
            <a:off x="2195513" y="0"/>
            <a:ext cx="6948487" cy="1341438"/>
          </a:xfrm>
          <a:prstGeom prst="rect">
            <a:avLst/>
          </a:prstGeom>
          <a:gradFill rotWithShape="1">
            <a:gsLst>
              <a:gs pos="0">
                <a:srgbClr val="000099"/>
              </a:gs>
              <a:gs pos="100000">
                <a:srgbClr val="1BA7F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99CC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endParaRPr lang="en-GB" sz="4400" dirty="0">
              <a:solidFill>
                <a:schemeClr val="bg1"/>
              </a:solidFill>
              <a:latin typeface="Calibri" charset="0"/>
              <a:ea typeface="ＭＳ Ｐゴシック" charset="0"/>
              <a:cs typeface="+mn-cs"/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0" y="0"/>
            <a:ext cx="2195513" cy="134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13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4.bin"/><Relationship Id="rId4" Type="http://schemas.openxmlformats.org/officeDocument/2006/relationships/image" Target="../media/image14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5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8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9.wm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00113" y="2565400"/>
            <a:ext cx="4967287" cy="266382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dirty="0" smtClean="0">
                <a:solidFill>
                  <a:srgbClr val="FF0000"/>
                </a:solidFill>
                <a:latin typeface="Calibri" charset="0"/>
              </a:rPr>
              <a:t>Making </a:t>
            </a:r>
            <a:r>
              <a:rPr lang="en-GB" sz="4000" b="1" dirty="0" smtClean="0">
                <a:solidFill>
                  <a:srgbClr val="FF0000"/>
                </a:solidFill>
                <a:latin typeface="Calibri" charset="0"/>
              </a:rPr>
              <a:t>Capital Investment Decisions</a:t>
            </a:r>
            <a:endParaRPr lang="en-GB" sz="4000" b="1" dirty="0">
              <a:solidFill>
                <a:srgbClr val="FF0000"/>
              </a:solidFill>
              <a:latin typeface="Calibri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Incremental Cash Flows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Relevant Cash Flows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dirty="0" smtClean="0"/>
              <a:t>Weber-Decker GmbH just paid €1 million in cash for a building as part of a new capital budgeting project. This entire €1 million is an immediate cash outflow. </a:t>
            </a:r>
          </a:p>
          <a:p>
            <a:pPr eaLnBrk="1" hangingPunct="1">
              <a:defRPr/>
            </a:pPr>
            <a:r>
              <a:rPr lang="en-US" sz="2400" dirty="0" smtClean="0"/>
              <a:t>Assuming 20 percent reducing balance depreciation over 20 years, only €200,000 (=€1 million x 20 percent) is considered an accounting expense in the current year. </a:t>
            </a:r>
          </a:p>
          <a:p>
            <a:pPr eaLnBrk="1" hangingPunct="1">
              <a:defRPr/>
            </a:pPr>
            <a:r>
              <a:rPr lang="en-US" sz="2400" dirty="0" smtClean="0"/>
              <a:t>Current earnings are thereby reduced by only €200,000. The remaining €800,000 is expensed over the following 19 years. </a:t>
            </a:r>
          </a:p>
          <a:p>
            <a:pPr eaLnBrk="1" hangingPunct="1">
              <a:defRPr/>
            </a:pPr>
            <a:r>
              <a:rPr lang="en-US" sz="2400" dirty="0" smtClean="0"/>
              <a:t>For capital budgeting purposes, the relevant cash outflow at date 0 is the full €1 million, not the reduction in earnings of only €200,000.</a:t>
            </a:r>
            <a:endParaRPr lang="en-GB" sz="2400" dirty="0" smtClean="0"/>
          </a:p>
          <a:p>
            <a:pPr eaLnBrk="1" hangingPunct="1">
              <a:defRPr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Cash Flow or Accounting Income?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Sunk Costs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Sunk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Hill Electronics ltd is currently evaluating the NPV of establishing a line of 3D televisions. As part of the evaluation, the company had paid a consulting firm £100,000 to perform a test marketing analysis. The expenditure was made last year. Is this cost relevant for the capital budgeting decision now confronting the management of Hill Electronics ltd?</a:t>
            </a:r>
            <a:endParaRPr lang="en-GB" dirty="0" smtClean="0"/>
          </a:p>
          <a:p>
            <a:pPr eaLnBrk="1" hangingPunct="1">
              <a:defRPr/>
            </a:pP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751654" y="3085048"/>
          <a:ext cx="3548066" cy="2174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Opportunity Costs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Opportunity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Suppose Martinez Trading has an empty warehouse in Salamanca that can be used to store a new line of E-readers. The company hopes to sell these machines to affluent European consumers. Should the warehouse be considered a cost in the decision to sell the e-readers?</a:t>
            </a:r>
            <a:endParaRPr lang="en-GB" sz="3600" dirty="0"/>
          </a:p>
        </p:txBody>
      </p:sp>
      <p:grpSp>
        <p:nvGrpSpPr>
          <p:cNvPr id="4" name="Group 3"/>
          <p:cNvGrpSpPr/>
          <p:nvPr/>
        </p:nvGrpSpPr>
        <p:grpSpPr>
          <a:xfrm>
            <a:off x="2699792" y="2780928"/>
            <a:ext cx="3548066" cy="2128839"/>
            <a:chOff x="0" y="23018"/>
            <a:chExt cx="3548066" cy="2128839"/>
          </a:xfrm>
          <a:solidFill>
            <a:schemeClr val="accent6">
              <a:lumMod val="50000"/>
            </a:schemeClr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 4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8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 5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247650" tIns="247650" rIns="247650" bIns="247650" spcCol="1270" anchor="ctr"/>
            <a:lstStyle/>
            <a:p>
              <a:pPr algn="ctr" defTabSz="288925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sz="6500" dirty="0"/>
                <a:t>YES</a:t>
              </a:r>
              <a:endParaRPr lang="en-GB" sz="65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Side Effects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716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Side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Suppose Innovative Motors (IM) is determining the NPV of a new convertible sports car. Some of the customers who would purchase the car are owners of IM’s SUVs. Are all sales and profits from the new convertible sports car incremental?</a:t>
            </a:r>
            <a:endParaRPr lang="en-GB" sz="3600" dirty="0"/>
          </a:p>
        </p:txBody>
      </p:sp>
      <p:grpSp>
        <p:nvGrpSpPr>
          <p:cNvPr id="4" name="Group 3"/>
          <p:cNvGrpSpPr/>
          <p:nvPr/>
        </p:nvGrpSpPr>
        <p:grpSpPr>
          <a:xfrm>
            <a:off x="2797967" y="2821779"/>
            <a:ext cx="3548066" cy="2128839"/>
            <a:chOff x="0" y="23018"/>
            <a:chExt cx="3548066" cy="2128839"/>
          </a:xfrm>
          <a:solidFill>
            <a:schemeClr val="accent6">
              <a:lumMod val="50000"/>
            </a:schemeClr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 4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8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 5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247650" tIns="247650" rIns="247650" bIns="247650" spcCol="1270" anchor="ctr"/>
            <a:lstStyle/>
            <a:p>
              <a:pPr algn="ctr" defTabSz="288925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sz="6500" dirty="0"/>
                <a:t>NO</a:t>
              </a:r>
              <a:endParaRPr lang="en-GB" sz="65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br>
              <a:rPr lang="en-GB" dirty="0" smtClean="0"/>
            </a:br>
            <a:r>
              <a:rPr lang="en-GB" dirty="0" smtClean="0"/>
              <a:t>Side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IM is also contemplating the formation of a racing team. The team is forecast to lose money for the foreseeable future, with perhaps the best projection showing an NPV of </a:t>
            </a:r>
            <a:r>
              <a:rPr lang="en-US" sz="2800" dirty="0">
                <a:sym typeface="Symbol"/>
              </a:rPr>
              <a:t>-</a:t>
            </a:r>
            <a:r>
              <a:rPr lang="en-US" sz="2800" dirty="0" smtClean="0"/>
              <a:t>£35 million for the operation. However, IM’s managers are aware that the team will likely generate great publicity for all of IM’s products. A consultant estimates that the increase in cash flows elsewhere in the firm has a present value of £65 million.  Should IM form the team?</a:t>
            </a:r>
            <a:endParaRPr lang="en-GB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2786050" y="2786058"/>
            <a:ext cx="3548066" cy="2128839"/>
            <a:chOff x="0" y="23018"/>
            <a:chExt cx="3548066" cy="2128839"/>
          </a:xfrm>
          <a:solidFill>
            <a:schemeClr val="accent6">
              <a:lumMod val="50000"/>
            </a:schemeClr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 4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8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 5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247650" tIns="247650" rIns="247650" bIns="247650" spcCol="1270" anchor="ctr"/>
            <a:lstStyle/>
            <a:p>
              <a:pPr algn="ctr" defTabSz="288925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sz="6500" dirty="0"/>
                <a:t>YES</a:t>
              </a:r>
              <a:endParaRPr lang="en-GB" sz="65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Allocated Costs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Allocated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3000" dirty="0" err="1" smtClean="0"/>
              <a:t>Voetmann</a:t>
            </a:r>
            <a:r>
              <a:rPr lang="en-US" sz="3000" dirty="0" smtClean="0"/>
              <a:t> Consulting NV devotes one wing of its suite of offices to a library requiring a cash outflow of €100,000 a year in upkeep. A proposed capital budgeting project is expected to generate revenue equal to 5 percent of the overall firm’s sales. An executive at the firm, H. Sears, argues that €5,000 (=5 percent </a:t>
            </a:r>
            <a:r>
              <a:rPr lang="en-US" sz="3000" dirty="0">
                <a:sym typeface="Symbol"/>
              </a:rPr>
              <a:t>x</a:t>
            </a:r>
            <a:r>
              <a:rPr lang="en-US" sz="3000" dirty="0" smtClean="0"/>
              <a:t> €100,000) should be viewed as the proposed project’s share of the library’s costs. Is this appropriate for capital budgeting?</a:t>
            </a:r>
            <a:endParaRPr lang="en-GB" sz="3000" dirty="0"/>
          </a:p>
        </p:txBody>
      </p:sp>
      <p:grpSp>
        <p:nvGrpSpPr>
          <p:cNvPr id="4" name="Group 3"/>
          <p:cNvGrpSpPr/>
          <p:nvPr/>
        </p:nvGrpSpPr>
        <p:grpSpPr>
          <a:xfrm>
            <a:off x="3059832" y="2852936"/>
            <a:ext cx="3548066" cy="2128839"/>
            <a:chOff x="0" y="23018"/>
            <a:chExt cx="3548066" cy="2128839"/>
          </a:xfrm>
          <a:solidFill>
            <a:schemeClr val="accent6">
              <a:lumMod val="50000"/>
            </a:schemeClr>
          </a:solidFill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Rectangle 4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shade val="8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 5"/>
            <p:cNvSpPr/>
            <p:nvPr/>
          </p:nvSpPr>
          <p:spPr>
            <a:xfrm>
              <a:off x="0" y="23018"/>
              <a:ext cx="3548066" cy="2128839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247650" tIns="247650" rIns="247650" bIns="247650" spcCol="1270" anchor="ctr"/>
            <a:lstStyle/>
            <a:p>
              <a:pPr algn="ctr" defTabSz="288925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sz="6500" dirty="0"/>
                <a:t>NO</a:t>
              </a:r>
              <a:endParaRPr lang="en-GB" sz="65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Example: </a:t>
            </a:r>
            <a:r>
              <a:rPr lang="en-GB" dirty="0" err="1" smtClean="0"/>
              <a:t>Whair</a:t>
            </a:r>
            <a:r>
              <a:rPr lang="en-GB" dirty="0" smtClean="0"/>
              <a:t> Balls Ltd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428736"/>
          <a:ext cx="8429625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402C1-61A5-423A-BB47-3FE36AAFB7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6A402C1-61A5-423A-BB47-3FE36AAFB7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FC9358-F3D0-4E29-9306-53953FDCF2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EAFC9358-F3D0-4E29-9306-53953FDCF2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D37938-D7C1-42AA-8C15-BFBCC4537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4D37938-D7C1-42AA-8C15-BFBCC4537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A5A54E-4A22-4138-98EB-BBF5B4BEE9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EA5A54E-4A22-4138-98EB-BBF5B4BEE9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E6D654-BE14-4779-8EAC-898CDD4E9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5E6D654-BE14-4779-8EAC-898CDD4E9F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F6FF47-2600-4DB9-8DCC-7FDB7C6CB4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BF6FF47-2600-4DB9-8DCC-7FDB7C6CB4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193BC1-374D-4032-9C14-2EB877E0B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F6193BC1-374D-4032-9C14-2EB877E0B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426B08-C12A-4651-B446-84480F46FE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0426B08-C12A-4651-B446-84480F46FE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30E20A-D7BB-4895-8130-88BB0C4652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1F30E20A-D7BB-4895-8130-88BB0C4652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Example: </a:t>
            </a:r>
            <a:r>
              <a:rPr lang="en-GB" dirty="0" err="1" smtClean="0"/>
              <a:t>Whair</a:t>
            </a:r>
            <a:r>
              <a:rPr lang="en-GB" dirty="0" smtClean="0"/>
              <a:t> Balls Ltd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2844" y="1428736"/>
          <a:ext cx="9001156" cy="5429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Table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Depreciation Calculations</a:t>
            </a:r>
            <a:endParaRPr lang="en-GB" dirty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276475"/>
            <a:ext cx="866140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948487" cy="738188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Table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Operating Revenues and Costs</a:t>
            </a:r>
            <a:endParaRPr lang="en-GB" sz="3600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420938"/>
            <a:ext cx="8588375" cy="2144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Table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Income Statement</a:t>
            </a:r>
            <a:endParaRPr lang="en-GB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162175"/>
            <a:ext cx="8477250" cy="336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Table </a:t>
            </a:r>
            <a:r>
              <a:rPr lang="en-US" dirty="0" smtClean="0"/>
              <a:t>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Net Working Capital</a:t>
            </a:r>
            <a:endParaRPr lang="en-US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068638"/>
            <a:ext cx="8713788" cy="93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Table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Cash Flow Worksheet</a:t>
            </a:r>
            <a:endParaRPr lang="en-GB" dirty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492375"/>
            <a:ext cx="8797925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Table </a:t>
            </a:r>
            <a:r>
              <a:rPr lang="en-US" dirty="0" smtClean="0"/>
              <a:t>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Incremental Cash Flows</a:t>
            </a:r>
            <a:endParaRPr lang="en-US" dirty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133600"/>
            <a:ext cx="8743950" cy="403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Inflation and Capital Budgeting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Interest Rates and Inflation</a:t>
            </a:r>
            <a:endParaRPr lang="en-GB" dirty="0"/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36750"/>
            <a:ext cx="848836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Real and Nominal Interest Rates</a:t>
            </a:r>
            <a:endParaRPr lang="en-GB" dirty="0"/>
          </a:p>
        </p:txBody>
      </p:sp>
      <p:sp>
        <p:nvSpPr>
          <p:cNvPr id="2765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2" name="Object 1"/>
          <p:cNvGraphicFramePr>
            <a:graphicFrameLocks noChangeAspect="1"/>
          </p:cNvGraphicFramePr>
          <p:nvPr/>
        </p:nvGraphicFramePr>
        <p:xfrm>
          <a:off x="571500" y="1714500"/>
          <a:ext cx="7927975" cy="1357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6" name="Equation" r:id="rId3" imgW="2450526" imgH="418893" progId="Equation.DSMT4">
                  <p:embed/>
                </p:oleObj>
              </mc:Choice>
              <mc:Fallback>
                <p:oleObj name="Equation" r:id="rId3" imgW="2450526" imgH="418893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" y="1714500"/>
                        <a:ext cx="7927975" cy="1357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3" name="TextBox 5"/>
          <p:cNvSpPr txBox="1">
            <a:spLocks noChangeArrowheads="1"/>
          </p:cNvSpPr>
          <p:nvPr/>
        </p:nvSpPr>
        <p:spPr bwMode="auto">
          <a:xfrm>
            <a:off x="571500" y="3786188"/>
            <a:ext cx="835818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/>
              <a:t>Approximation:</a:t>
            </a:r>
          </a:p>
          <a:p>
            <a:pPr eaLnBrk="1" hangingPunct="1"/>
            <a:endParaRPr lang="en-GB" altLang="en-US"/>
          </a:p>
          <a:p>
            <a:pPr algn="ctr" eaLnBrk="1" hangingPunct="1"/>
            <a:r>
              <a:rPr lang="en-US" altLang="en-US"/>
              <a:t>Real interest rate </a:t>
            </a:r>
            <a:r>
              <a:rPr lang="en-US" altLang="en-US">
                <a:sym typeface="Symbol" panose="05050102010706020507" pitchFamily="18" charset="2"/>
              </a:rPr>
              <a:t>=</a:t>
            </a:r>
            <a:r>
              <a:rPr lang="en-US" altLang="en-US"/>
              <a:t> Nominal interest rate </a:t>
            </a:r>
            <a:r>
              <a:rPr lang="en-US" altLang="en-US">
                <a:sym typeface="Symbol" panose="05050102010706020507" pitchFamily="18" charset="2"/>
              </a:rPr>
              <a:t>-</a:t>
            </a:r>
            <a:r>
              <a:rPr lang="en-US" altLang="en-US"/>
              <a:t> Inflation rate</a:t>
            </a:r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Real and Nominal Interest Rates 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Cash Flow and Inflation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Example </a:t>
            </a:r>
            <a:r>
              <a:rPr lang="en-GB" sz="4000" dirty="0" smtClean="0"/>
              <a:t>: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Nominal vs Real Cash Flow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Lioness Publishing has just purchased the rights to the next book of famed romantic novelist Barbara Musk, which will be available to the public in 4 years.  Currently, romantic novels sell for €10.00 in paperback. The publishers believe that inflation will be 6 percent a year over the next four years.  Because romantic novels are so popular, the publishers anticipate that their prices will rise about 2 percent per year more than the inflation rate over the next four years. Lioness Publishing plans to sell the novel at €13.60 [=(1.08)</a:t>
            </a:r>
            <a:r>
              <a:rPr lang="en-US" sz="2400" baseline="30000" dirty="0" smtClean="0"/>
              <a:t>4</a:t>
            </a:r>
            <a:r>
              <a:rPr lang="en-US" sz="2400" dirty="0" smtClean="0"/>
              <a:t> </a:t>
            </a:r>
            <a:r>
              <a:rPr lang="en-US" sz="2400" dirty="0">
                <a:sym typeface="Symbol"/>
              </a:rPr>
              <a:t>x</a:t>
            </a:r>
            <a:r>
              <a:rPr lang="en-US" sz="2400" dirty="0" smtClean="0"/>
              <a:t> €10.00] four years from now, anticipating sales of 100,000 copies.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Is the cash flow in year 4 nominal or real?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Example </a:t>
            </a:r>
            <a:r>
              <a:rPr lang="en-GB" sz="4000" dirty="0" smtClean="0"/>
              <a:t>: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Nominal vs Real Cash Flow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3573457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748" name="TextBox 4"/>
          <p:cNvSpPr txBox="1">
            <a:spLocks noChangeArrowheads="1"/>
          </p:cNvSpPr>
          <p:nvPr/>
        </p:nvSpPr>
        <p:spPr bwMode="auto">
          <a:xfrm>
            <a:off x="4859338" y="2781300"/>
            <a:ext cx="3368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400"/>
              <a:t>The Real Cash Flow is:</a:t>
            </a:r>
          </a:p>
        </p:txBody>
      </p:sp>
      <p:sp>
        <p:nvSpPr>
          <p:cNvPr id="31749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50" name="Object 1"/>
          <p:cNvGraphicFramePr>
            <a:graphicFrameLocks noChangeAspect="1"/>
          </p:cNvGraphicFramePr>
          <p:nvPr/>
        </p:nvGraphicFramePr>
        <p:xfrm>
          <a:off x="4643438" y="3644900"/>
          <a:ext cx="4067175" cy="1071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3" name="Equation" r:id="rId8" imgW="1587385" imgH="418893" progId="Equation.DSMT4">
                  <p:embed/>
                </p:oleObj>
              </mc:Choice>
              <mc:Fallback>
                <p:oleObj name="Equation" r:id="rId8" imgW="1587385" imgH="418893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8" y="3644900"/>
                        <a:ext cx="4067175" cy="1071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Discounting: Nominal or Real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Real and Nominal Discounting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3000375"/>
            <a:ext cx="8429625" cy="928688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The nominal discount rate is 14 percent, and the inflation rate is forecast to be 5 percent. What is the value of the project?</a:t>
            </a:r>
          </a:p>
          <a:p>
            <a:pPr marL="0" indent="0" eaLnBrk="1" hangingPunct="1">
              <a:buFontTx/>
              <a:buNone/>
              <a:defRPr/>
            </a:pPr>
            <a:endParaRPr lang="en-US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Nominal Cash Flows: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14375" y="1500188"/>
          <a:ext cx="7643813" cy="1071562"/>
        </p:xfrm>
        <a:graphic>
          <a:graphicData uri="http://schemas.openxmlformats.org/drawingml/2006/table">
            <a:tbl>
              <a:tblPr/>
              <a:tblGrid>
                <a:gridCol w="2671952"/>
                <a:gridCol w="1860220"/>
                <a:gridCol w="1183777"/>
                <a:gridCol w="1927864"/>
              </a:tblGrid>
              <a:tr h="563980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  <a:tabLst>
                          <a:tab pos="445135" algn="l"/>
                        </a:tabLs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1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2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7582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Times New Roman"/>
                        </a:rPr>
                        <a:t>Cash flow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400" dirty="0" smtClean="0">
                          <a:latin typeface="Gill Sans"/>
                          <a:ea typeface="Times New Roman"/>
                          <a:cs typeface="Times New Roman"/>
                        </a:rPr>
                        <a:t>£</a:t>
                      </a: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1,000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£600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£650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380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808" name="Object 1"/>
          <p:cNvGraphicFramePr>
            <a:graphicFrameLocks noChangeAspect="1"/>
          </p:cNvGraphicFramePr>
          <p:nvPr/>
        </p:nvGraphicFramePr>
        <p:xfrm>
          <a:off x="0" y="0"/>
          <a:ext cx="17430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15" name="Equation" r:id="rId3" imgW="1739510" imgH="418893" progId="Equation.DSMT4">
                  <p:embed/>
                </p:oleObj>
              </mc:Choice>
              <mc:Fallback>
                <p:oleObj name="Equation" r:id="rId3" imgW="1739510" imgH="418893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1743075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9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7347" name="Object 3"/>
          <p:cNvGraphicFramePr>
            <a:graphicFrameLocks noChangeAspect="1"/>
          </p:cNvGraphicFramePr>
          <p:nvPr/>
        </p:nvGraphicFramePr>
        <p:xfrm>
          <a:off x="2555875" y="5013325"/>
          <a:ext cx="5688013" cy="1366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16" name="Equation" r:id="rId5" imgW="1739510" imgH="418893" progId="Equation.DSMT4">
                  <p:embed/>
                </p:oleObj>
              </mc:Choice>
              <mc:Fallback>
                <p:oleObj name="Equation" r:id="rId5" imgW="1739510" imgH="418893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875" y="5013325"/>
                        <a:ext cx="5688013" cy="13668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Real and Nominal Discounting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714500"/>
          <a:ext cx="8359774" cy="1158876"/>
        </p:xfrm>
        <a:graphic>
          <a:graphicData uri="http://schemas.openxmlformats.org/drawingml/2006/table">
            <a:tbl>
              <a:tblPr/>
              <a:tblGrid>
                <a:gridCol w="2616418"/>
                <a:gridCol w="1914452"/>
                <a:gridCol w="1914452"/>
                <a:gridCol w="1914452"/>
              </a:tblGrid>
              <a:tr h="42695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1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2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961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Times New Roman"/>
                        </a:rPr>
                        <a:t>Cash flow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400" dirty="0" smtClean="0">
                          <a:latin typeface="Gill Sans"/>
                          <a:ea typeface="Times New Roman"/>
                          <a:cs typeface="Times New Roman"/>
                        </a:rPr>
                        <a:t>£</a:t>
                      </a: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1,000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£571.43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£589.57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961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Euclid Symbol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 dirty="0">
                        <a:latin typeface="Euclid Symbol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4834" name="Object 2"/>
          <p:cNvGraphicFramePr>
            <a:graphicFrameLocks noChangeAspect="1"/>
          </p:cNvGraphicFramePr>
          <p:nvPr/>
        </p:nvGraphicFramePr>
        <p:xfrm>
          <a:off x="5232400" y="3087688"/>
          <a:ext cx="1339850" cy="128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45" name="Equation" r:id="rId3" imgW="444247" imgH="431570" progId="Equation.DSMT4">
                  <p:embed/>
                </p:oleObj>
              </mc:Choice>
              <mc:Fallback>
                <p:oleObj name="Equation" r:id="rId3" imgW="444247" imgH="43157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32400" y="3087688"/>
                        <a:ext cx="1339850" cy="1282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5" name="Object 1"/>
          <p:cNvGraphicFramePr>
            <a:graphicFrameLocks noChangeAspect="1"/>
          </p:cNvGraphicFramePr>
          <p:nvPr/>
        </p:nvGraphicFramePr>
        <p:xfrm>
          <a:off x="7196138" y="3087688"/>
          <a:ext cx="1519237" cy="1198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46" name="Equation" r:id="rId5" imgW="545886" imgH="431310" progId="Equation.DSMT4">
                  <p:embed/>
                </p:oleObj>
              </mc:Choice>
              <mc:Fallback>
                <p:oleObj name="Equation" r:id="rId5" imgW="545886" imgH="431310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96138" y="3087688"/>
                        <a:ext cx="1519237" cy="1198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6" name="TextBox 6"/>
          <p:cNvSpPr txBox="1">
            <a:spLocks noChangeArrowheads="1"/>
          </p:cNvSpPr>
          <p:nvPr/>
        </p:nvSpPr>
        <p:spPr bwMode="auto">
          <a:xfrm>
            <a:off x="571500" y="4643438"/>
            <a:ext cx="7500938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400"/>
              <a:t>Real Discount Rate: (1.14/1.05) – 1 = 8.57143%</a:t>
            </a:r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NPV:</a:t>
            </a:r>
          </a:p>
        </p:txBody>
      </p:sp>
      <p:sp>
        <p:nvSpPr>
          <p:cNvPr id="3483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38" name="Object 3"/>
          <p:cNvGraphicFramePr>
            <a:graphicFrameLocks noChangeAspect="1"/>
          </p:cNvGraphicFramePr>
          <p:nvPr/>
        </p:nvGraphicFramePr>
        <p:xfrm>
          <a:off x="1763713" y="5373688"/>
          <a:ext cx="6621462" cy="121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47" name="Equation" r:id="rId7" imgW="2273047" imgH="418893" progId="Equation.DSMT4">
                  <p:embed/>
                </p:oleObj>
              </mc:Choice>
              <mc:Fallback>
                <p:oleObj name="Equation" r:id="rId7" imgW="2273047" imgH="418893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5373688"/>
                        <a:ext cx="6621462" cy="121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Real and Nominal NPV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4313" y="1571625"/>
          <a:ext cx="8715375" cy="5000624"/>
        </p:xfrm>
        <a:graphic>
          <a:graphicData uri="http://schemas.openxmlformats.org/drawingml/2006/table">
            <a:tbl>
              <a:tblPr/>
              <a:tblGrid>
                <a:gridCol w="4036876"/>
                <a:gridCol w="1336714"/>
                <a:gridCol w="1497120"/>
                <a:gridCol w="1844665"/>
              </a:tblGrid>
              <a:tr h="916782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3600" b="1" kern="0">
                          <a:latin typeface="Calibri"/>
                          <a:ea typeface="Times New Roman"/>
                          <a:cs typeface="Times New Roman"/>
                        </a:rPr>
                        <a:t>Year</a:t>
                      </a:r>
                      <a:endParaRPr lang="en-GB" sz="3600" b="1" ker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833437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Times New Roman"/>
                        </a:rPr>
                        <a:t>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Times New Roman"/>
                        </a:rPr>
                        <a:t>1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Times New Roman"/>
                        </a:rPr>
                        <a:t>2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09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Capital expenditure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€1,210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33437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Revenues (in real terms)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€1,900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€2,000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3437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Cash expenses (in real terms)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     950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  1,000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3437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Depreciation (straight-line)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Times New Roman"/>
                        </a:rPr>
                        <a:t>     605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Times New Roman"/>
                        </a:rPr>
                        <a:t>    605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Real and Nominal NPV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Inflation is 10 percent per year over the next two years. </a:t>
            </a:r>
          </a:p>
          <a:p>
            <a:pPr eaLnBrk="1" hangingPunct="1">
              <a:defRPr/>
            </a:pPr>
            <a:r>
              <a:rPr lang="en-US" sz="3600" dirty="0" smtClean="0"/>
              <a:t>Cash flows of the project should be discounted at the nominal rate of 15.5 percent. </a:t>
            </a:r>
          </a:p>
          <a:p>
            <a:pPr eaLnBrk="1" hangingPunct="1">
              <a:defRPr/>
            </a:pPr>
            <a:r>
              <a:rPr lang="en-US" sz="3600" dirty="0" smtClean="0"/>
              <a:t>Tax rate is 40 percent.</a:t>
            </a:r>
            <a:endParaRPr lang="en-GB" sz="3600" dirty="0" smtClean="0"/>
          </a:p>
          <a:p>
            <a:pPr eaLnBrk="1" hangingPunct="1">
              <a:defRPr/>
            </a:pPr>
            <a:r>
              <a:rPr lang="en-GB" sz="3600" dirty="0" smtClean="0"/>
              <a:t>Nominal Cash Flows are on next slide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Nominal and Real Cash Flows</a:t>
            </a:r>
            <a:endParaRPr lang="en-GB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79388" y="2060575"/>
          <a:ext cx="8821737" cy="4165600"/>
        </p:xfrm>
        <a:graphic>
          <a:graphicData uri="http://schemas.openxmlformats.org/drawingml/2006/table">
            <a:tbl>
              <a:tblPr/>
              <a:tblGrid>
                <a:gridCol w="2727325"/>
                <a:gridCol w="946150"/>
                <a:gridCol w="2552700"/>
                <a:gridCol w="1063625"/>
                <a:gridCol w="773112"/>
                <a:gridCol w="758825"/>
              </a:tblGrid>
              <a:tr h="41116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Year</a:t>
                      </a:r>
                      <a:endParaRPr kumimoji="0" lang="en-GB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3688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0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1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2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511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Capital expenditure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€1,210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688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Revenues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€2,090 ( = 1,900 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x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1.10)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€2,420 [ = 2,000 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x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(1.10)</a:t>
                      </a:r>
                      <a:r>
                        <a:rPr kumimoji="0" lang="en-US" altLang="en-US" sz="1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]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8000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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Expenses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1,045 ( = 950 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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1.10)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1,210 [ = 1,000 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x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(1.10)</a:t>
                      </a:r>
                      <a:r>
                        <a:rPr kumimoji="0" lang="en-US" altLang="en-US" sz="1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]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8000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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Depreciation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605</a:t>
                      </a: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( = 1,210/2)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605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511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Taxable income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440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605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8000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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Taxes (40%)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176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  <a:sym typeface="Symbol" panose="05050102010706020507" pitchFamily="18" charset="2"/>
                        </a:rPr>
                        <a:t>-</a:t>
                      </a: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242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511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Income after taxes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264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363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8000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	+Depreciation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+605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   +605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511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Cash flow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869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defTabSz="4572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defTabSz="4572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defTabSz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"/>
                          <a:ea typeface="ＭＳ Ｐゴシック" panose="020B0600070205080204" pitchFamily="34" charset="-128"/>
                          <a:cs typeface="Times New Roman" panose="02020603050405020304" pitchFamily="18" charset="0"/>
                        </a:rPr>
                        <a:t>€   968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ＭＳ Ｐゴシック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L="0" marR="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Nominal and Real Cash Flows</a:t>
            </a:r>
            <a:endParaRPr lang="en-GB" sz="3600" dirty="0"/>
          </a:p>
        </p:txBody>
      </p:sp>
      <p:sp>
        <p:nvSpPr>
          <p:cNvPr id="3891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6" name="Object 1"/>
          <p:cNvGraphicFramePr>
            <a:graphicFrameLocks noChangeAspect="1"/>
          </p:cNvGraphicFramePr>
          <p:nvPr/>
        </p:nvGraphicFramePr>
        <p:xfrm>
          <a:off x="928688" y="2143125"/>
          <a:ext cx="7500937" cy="1500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0" name="Equation" r:id="rId3" imgW="2095018" imgH="418893" progId="Equation.DSMT4">
                  <p:embed/>
                </p:oleObj>
              </mc:Choice>
              <mc:Fallback>
                <p:oleObj name="Equation" r:id="rId3" imgW="2095018" imgH="418893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88" y="2143125"/>
                        <a:ext cx="7500937" cy="1500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7" name="TextBox 5"/>
          <p:cNvSpPr txBox="1">
            <a:spLocks noChangeArrowheads="1"/>
          </p:cNvSpPr>
          <p:nvPr/>
        </p:nvSpPr>
        <p:spPr bwMode="auto">
          <a:xfrm>
            <a:off x="928688" y="4429125"/>
            <a:ext cx="6215062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800"/>
              <a:t>Real Rate: 1.155/1.10 – 1 = 5%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Real rate analysis on next slide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Nominal and Real Cash Flows</a:t>
            </a:r>
            <a:endParaRPr lang="en-GB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63525" y="1714500"/>
          <a:ext cx="8772525" cy="5030799"/>
        </p:xfrm>
        <a:graphic>
          <a:graphicData uri="http://schemas.openxmlformats.org/drawingml/2006/table">
            <a:tbl>
              <a:tblPr/>
              <a:tblGrid>
                <a:gridCol w="3128428"/>
                <a:gridCol w="1222930"/>
                <a:gridCol w="1933937"/>
                <a:gridCol w="2487230"/>
              </a:tblGrid>
              <a:tr h="487671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endParaRPr lang="en-US" sz="2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3200" b="1" kern="0">
                          <a:latin typeface="Calibri"/>
                          <a:ea typeface="Times New Roman"/>
                          <a:cs typeface="Times New Roman"/>
                        </a:rPr>
                        <a:t>Year</a:t>
                      </a:r>
                      <a:endParaRPr lang="en-GB" sz="3200" b="1" ker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8593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Times New Roman"/>
                        </a:rPr>
                        <a:t>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Times New Roman"/>
                        </a:rPr>
                        <a:t>1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Times New Roman"/>
                        </a:rPr>
                        <a:t>2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73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Capital expenditure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Times New Roman"/>
                        </a:rPr>
                        <a:t>€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1,210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8593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Revenues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€1,900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€ 2,000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8593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	</a:t>
                      </a: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</a:t>
                      </a: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Expenses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   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Times New Roman"/>
                        </a:rPr>
                        <a:t>950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Times New Roman"/>
                        </a:rPr>
                        <a:t>1,000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1468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	</a:t>
                      </a: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</a:t>
                      </a: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Depreciation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</a:rPr>
                        <a:t>   </a:t>
                      </a: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u="sng" dirty="0" smtClean="0">
                          <a:latin typeface="Gill Sans"/>
                          <a:ea typeface="Times New Roman"/>
                          <a:cs typeface="Times New Roman"/>
                        </a:rPr>
                        <a:t>550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(</a:t>
                      </a:r>
                      <a:r>
                        <a:rPr lang="en-US" sz="2000" dirty="0">
                          <a:latin typeface="Symbol"/>
                          <a:ea typeface="Times New Roman"/>
                          <a:cs typeface="Times New Roman"/>
                        </a:rPr>
                        <a:t>=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 605/1.1)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</a:rPr>
                        <a:t>    </a:t>
                      </a: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u="sng" dirty="0" smtClean="0">
                          <a:latin typeface="Gill Sans"/>
                          <a:ea typeface="Times New Roman"/>
                          <a:cs typeface="Times New Roman"/>
                        </a:rPr>
                        <a:t>500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[</a:t>
                      </a:r>
                      <a:r>
                        <a:rPr lang="en-US" sz="2000" dirty="0">
                          <a:latin typeface="Symbol"/>
                          <a:ea typeface="Times New Roman"/>
                          <a:cs typeface="Times New Roman"/>
                        </a:rPr>
                        <a:t>= 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605/(1.1)</a:t>
                      </a:r>
                      <a:r>
                        <a:rPr lang="en-US" sz="2000" baseline="30000" dirty="0">
                          <a:latin typeface="Gill Sans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]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073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Taxable income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400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 500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1468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	</a:t>
                      </a: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</a:t>
                      </a: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Taxes (40%)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</a:rPr>
                        <a:t>   </a:t>
                      </a: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u="sng" dirty="0" smtClean="0">
                          <a:latin typeface="Gill Sans"/>
                          <a:ea typeface="Times New Roman"/>
                          <a:cs typeface="Times New Roman"/>
                        </a:rPr>
                        <a:t>160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</a:rPr>
                        <a:t>    </a:t>
                      </a:r>
                      <a:r>
                        <a:rPr lang="en-US" sz="2000" u="sng" dirty="0">
                          <a:latin typeface="Gill Sans"/>
                          <a:ea typeface="Times New Roman"/>
                          <a:cs typeface="Times New Roman"/>
                          <a:sym typeface="Symbol"/>
                        </a:rPr>
                        <a:t>-</a:t>
                      </a:r>
                      <a:r>
                        <a:rPr lang="en-US" sz="2000" u="sng" dirty="0" smtClean="0">
                          <a:latin typeface="Gill Sans"/>
                          <a:ea typeface="Times New Roman"/>
                          <a:cs typeface="Times New Roman"/>
                        </a:rPr>
                        <a:t>200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073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Income after taxes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240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 300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1468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	+Depreciation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   +550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2000" u="sng">
                          <a:latin typeface="Gill Sans"/>
                          <a:ea typeface="Times New Roman"/>
                          <a:cs typeface="Times New Roman"/>
                        </a:rPr>
                        <a:t>    +500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0734"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Times New Roman"/>
                        </a:rPr>
                        <a:t>Cash flow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endParaRPr lang="en-US" sz="2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790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Times New Roman"/>
                        </a:rPr>
                        <a:t>€    800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</a:t>
            </a:r>
            <a:r>
              <a:rPr lang="en-GB" sz="3600" dirty="0" smtClean="0"/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Nominal and Real Cash Flows</a:t>
            </a:r>
            <a:endParaRPr lang="en-GB" sz="3600" dirty="0"/>
          </a:p>
        </p:txBody>
      </p:sp>
      <p:sp>
        <p:nvSpPr>
          <p:cNvPr id="4096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4" name="Object 1"/>
          <p:cNvGraphicFramePr>
            <a:graphicFrameLocks noChangeAspect="1"/>
          </p:cNvGraphicFramePr>
          <p:nvPr/>
        </p:nvGraphicFramePr>
        <p:xfrm>
          <a:off x="355600" y="2643188"/>
          <a:ext cx="8261350" cy="171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7" name="Equation" r:id="rId3" imgW="2018956" imgH="418893" progId="Equation.DSMT4">
                  <p:embed/>
                </p:oleObj>
              </mc:Choice>
              <mc:Fallback>
                <p:oleObj name="Equation" r:id="rId3" imgW="2018956" imgH="418893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5600" y="2643188"/>
                        <a:ext cx="8261350" cy="171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200" smtClean="0"/>
              <a:t>Thank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1510</Words>
  <Application>Microsoft Office PowerPoint</Application>
  <PresentationFormat>On-screen Show (4:3)</PresentationFormat>
  <Paragraphs>226</Paragraphs>
  <Slides>38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ＭＳ Ｐゴシック</vt:lpstr>
      <vt:lpstr>Calibri</vt:lpstr>
      <vt:lpstr>Symbol</vt:lpstr>
      <vt:lpstr>Times New Roman</vt:lpstr>
      <vt:lpstr>Gill Sans</vt:lpstr>
      <vt:lpstr>Euclid Symbol</vt:lpstr>
      <vt:lpstr>Default Design</vt:lpstr>
      <vt:lpstr>Equation</vt:lpstr>
      <vt:lpstr>PowerPoint Presentation</vt:lpstr>
      <vt:lpstr>Incremental Cash Flows</vt:lpstr>
      <vt:lpstr>Example : Relevant Cash Flows</vt:lpstr>
      <vt:lpstr>Cash Flow or Accounting Income?</vt:lpstr>
      <vt:lpstr>Sunk Costs</vt:lpstr>
      <vt:lpstr>Example : Sunk Costs</vt:lpstr>
      <vt:lpstr>Opportunity Costs</vt:lpstr>
      <vt:lpstr>Example : Opportunity Costs</vt:lpstr>
      <vt:lpstr>Side Effects</vt:lpstr>
      <vt:lpstr>Example : Side Effects</vt:lpstr>
      <vt:lpstr>Example  Side Effects</vt:lpstr>
      <vt:lpstr>Allocated Costs</vt:lpstr>
      <vt:lpstr>Example Allocated Costs</vt:lpstr>
      <vt:lpstr>Example: Whair Balls Ltd</vt:lpstr>
      <vt:lpstr>Example: Whair Balls Ltd</vt:lpstr>
      <vt:lpstr>Table : Depreciation Calculations</vt:lpstr>
      <vt:lpstr>Table : Operating Revenues and Costs</vt:lpstr>
      <vt:lpstr>Table : Income Statement</vt:lpstr>
      <vt:lpstr>Table : Net Working Capital</vt:lpstr>
      <vt:lpstr>Table : Cash Flow Worksheet</vt:lpstr>
      <vt:lpstr>Table : Incremental Cash Flows</vt:lpstr>
      <vt:lpstr>Inflation and Capital Budgeting</vt:lpstr>
      <vt:lpstr>Interest Rates and Inflation</vt:lpstr>
      <vt:lpstr>Real and Nominal Interest Rates</vt:lpstr>
      <vt:lpstr>Real and Nominal Interest Rates Example</vt:lpstr>
      <vt:lpstr>Cash Flow and Inflation</vt:lpstr>
      <vt:lpstr>Example : Nominal vs Real Cash Flow</vt:lpstr>
      <vt:lpstr>Example : Nominal vs Real Cash Flow</vt:lpstr>
      <vt:lpstr>Discounting: Nominal or Real</vt:lpstr>
      <vt:lpstr>Example : Real and Nominal Discounting</vt:lpstr>
      <vt:lpstr>Example : Real and Nominal Discounting</vt:lpstr>
      <vt:lpstr>Example : Real and Nominal NPV</vt:lpstr>
      <vt:lpstr>Example : Real and Nominal NPV</vt:lpstr>
      <vt:lpstr>Example : Nominal and Real Cash Flows</vt:lpstr>
      <vt:lpstr>Example : Nominal and Real Cash Flows</vt:lpstr>
      <vt:lpstr>Example : Nominal and Real Cash Flows</vt:lpstr>
      <vt:lpstr>Example : Nominal and Real Cash Flows</vt:lpstr>
      <vt:lpstr>PowerPoint Presentation</vt:lpstr>
    </vt:vector>
  </TitlesOfParts>
  <Company>The McGraw-Hill Companies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The McGraw-Hill Companies</dc:creator>
  <cp:lastModifiedBy>Ravshonbek Otojanov</cp:lastModifiedBy>
  <cp:revision>27</cp:revision>
  <dcterms:created xsi:type="dcterms:W3CDTF">2012-05-23T15:33:12Z</dcterms:created>
  <dcterms:modified xsi:type="dcterms:W3CDTF">2017-04-12T11:34:43Z</dcterms:modified>
</cp:coreProperties>
</file>