
<file path=[Content_Types].xml><?xml version="1.0" encoding="utf-8"?>
<Types xmlns="http://schemas.openxmlformats.org/package/2006/content-types">
  <Default Extension="jpeg" ContentType="image/jpeg"/>
  <Default Extension="jpg" ContentType="image/jpeg"/>
  <Default Extension="jpg&amp;ehk=izrxSsAgVO" ContentType="image/jpeg"/>
  <Default Extension="jpg&amp;ehk=OJ" ContentType="image/jpeg"/>
  <Default Extension="m4a" ContentType="audio/mp4"/>
  <Default Extension="png" ContentType="image/png"/>
  <Default Extension="png&amp;ehk=t1ldAL0abdc5Gsvu8iuQow&amp;r=0&amp;pid=OfficeInsert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6" r:id="rId2"/>
    <p:sldId id="283" r:id="rId3"/>
    <p:sldId id="288" r:id="rId4"/>
    <p:sldId id="268" r:id="rId5"/>
    <p:sldId id="269" r:id="rId6"/>
    <p:sldId id="262" r:id="rId7"/>
    <p:sldId id="266" r:id="rId8"/>
    <p:sldId id="267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65" r:id="rId18"/>
    <p:sldId id="263" r:id="rId19"/>
    <p:sldId id="264" r:id="rId20"/>
    <p:sldId id="261" r:id="rId21"/>
    <p:sldId id="257" r:id="rId22"/>
    <p:sldId id="258" r:id="rId23"/>
    <p:sldId id="259" r:id="rId24"/>
    <p:sldId id="260" r:id="rId25"/>
    <p:sldId id="279" r:id="rId26"/>
    <p:sldId id="280" r:id="rId27"/>
    <p:sldId id="281" r:id="rId28"/>
    <p:sldId id="282" r:id="rId29"/>
    <p:sldId id="286" r:id="rId30"/>
    <p:sldId id="289" r:id="rId31"/>
    <p:sldId id="291" r:id="rId32"/>
    <p:sldId id="290" r:id="rId33"/>
    <p:sldId id="284" r:id="rId34"/>
    <p:sldId id="285" r:id="rId35"/>
    <p:sldId id="287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3673" autoAdjust="0"/>
  </p:normalViewPr>
  <p:slideViewPr>
    <p:cSldViewPr snapToGrid="0">
      <p:cViewPr varScale="1">
        <p:scale>
          <a:sx n="56" d="100"/>
          <a:sy n="56" d="100"/>
        </p:scale>
        <p:origin x="11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A9F91C-3958-4476-BB6A-08A523AF9ED9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EB0EAEB2-B079-44A7-8133-EF2FB6EEEAA2}">
      <dgm:prSet/>
      <dgm:spPr/>
      <dgm:t>
        <a:bodyPr/>
        <a:lstStyle/>
        <a:p>
          <a:endParaRPr lang="en-US"/>
        </a:p>
      </dgm:t>
    </dgm:pt>
    <dgm:pt modelId="{355D0D87-8C11-4EE7-B11E-B38BF0DB44A1}" type="parTrans" cxnId="{C7A2F667-58D9-4339-BAE4-10EEEF76AEC6}">
      <dgm:prSet/>
      <dgm:spPr/>
      <dgm:t>
        <a:bodyPr/>
        <a:lstStyle/>
        <a:p>
          <a:endParaRPr lang="en-US"/>
        </a:p>
      </dgm:t>
    </dgm:pt>
    <dgm:pt modelId="{DB71F2A1-8D2A-4EA6-B1A7-B903AC8120C1}" type="sibTrans" cxnId="{C7A2F667-58D9-4339-BAE4-10EEEF76AEC6}">
      <dgm:prSet/>
      <dgm:spPr/>
      <dgm:t>
        <a:bodyPr/>
        <a:lstStyle/>
        <a:p>
          <a:endParaRPr lang="en-US"/>
        </a:p>
      </dgm:t>
    </dgm:pt>
    <dgm:pt modelId="{8BDBD45B-57E9-441A-BBDB-4A028FE859C4}">
      <dgm:prSet/>
      <dgm:spPr/>
      <dgm:t>
        <a:bodyPr/>
        <a:lstStyle/>
        <a:p>
          <a:r>
            <a:rPr lang="en-GB" dirty="0"/>
            <a:t>Having shown where gaps exist in X, it would be useful to …</a:t>
          </a:r>
          <a:endParaRPr lang="en-US" dirty="0"/>
        </a:p>
      </dgm:t>
    </dgm:pt>
    <dgm:pt modelId="{741B6852-3C83-476B-9472-F2BF782D62A1}" type="parTrans" cxnId="{1D1C7BFC-2E10-4EE7-B681-151F7DF98001}">
      <dgm:prSet/>
      <dgm:spPr/>
      <dgm:t>
        <a:bodyPr/>
        <a:lstStyle/>
        <a:p>
          <a:endParaRPr lang="en-US"/>
        </a:p>
      </dgm:t>
    </dgm:pt>
    <dgm:pt modelId="{FC86C879-863A-469F-9255-0C64E817F6FD}" type="sibTrans" cxnId="{1D1C7BFC-2E10-4EE7-B681-151F7DF98001}">
      <dgm:prSet/>
      <dgm:spPr/>
      <dgm:t>
        <a:bodyPr/>
        <a:lstStyle/>
        <a:p>
          <a:endParaRPr lang="en-US"/>
        </a:p>
      </dgm:t>
    </dgm:pt>
    <dgm:pt modelId="{E6146A9C-5228-4F85-A1B7-54A95E5100A0}" type="pres">
      <dgm:prSet presAssocID="{A5A9F91C-3958-4476-BB6A-08A523AF9ED9}" presName="vert0" presStyleCnt="0">
        <dgm:presLayoutVars>
          <dgm:dir/>
          <dgm:animOne val="branch"/>
          <dgm:animLvl val="lvl"/>
        </dgm:presLayoutVars>
      </dgm:prSet>
      <dgm:spPr/>
    </dgm:pt>
    <dgm:pt modelId="{D95F1759-6CEE-4AB4-91CF-8F1CC229B520}" type="pres">
      <dgm:prSet presAssocID="{EB0EAEB2-B079-44A7-8133-EF2FB6EEEAA2}" presName="thickLine" presStyleLbl="alignNode1" presStyleIdx="0" presStyleCnt="1"/>
      <dgm:spPr/>
    </dgm:pt>
    <dgm:pt modelId="{0B0C261D-8FDA-48C7-AC63-C162F40FEF04}" type="pres">
      <dgm:prSet presAssocID="{EB0EAEB2-B079-44A7-8133-EF2FB6EEEAA2}" presName="horz1" presStyleCnt="0"/>
      <dgm:spPr/>
    </dgm:pt>
    <dgm:pt modelId="{29529624-F280-4D9D-A06F-115160A80D71}" type="pres">
      <dgm:prSet presAssocID="{EB0EAEB2-B079-44A7-8133-EF2FB6EEEAA2}" presName="tx1" presStyleLbl="revTx" presStyleIdx="0" presStyleCnt="2"/>
      <dgm:spPr/>
    </dgm:pt>
    <dgm:pt modelId="{2E3EED93-0F62-449F-8E17-972C7090AA3A}" type="pres">
      <dgm:prSet presAssocID="{EB0EAEB2-B079-44A7-8133-EF2FB6EEEAA2}" presName="vert1" presStyleCnt="0"/>
      <dgm:spPr/>
    </dgm:pt>
    <dgm:pt modelId="{799592E3-D0D8-4C34-9482-B4424F1945D8}" type="pres">
      <dgm:prSet presAssocID="{8BDBD45B-57E9-441A-BBDB-4A028FE859C4}" presName="vertSpace2a" presStyleCnt="0"/>
      <dgm:spPr/>
    </dgm:pt>
    <dgm:pt modelId="{AA7D128C-D656-4DB2-A377-7FAE834FC2F5}" type="pres">
      <dgm:prSet presAssocID="{8BDBD45B-57E9-441A-BBDB-4A028FE859C4}" presName="horz2" presStyleCnt="0"/>
      <dgm:spPr/>
    </dgm:pt>
    <dgm:pt modelId="{94CFD28C-7076-4485-AB1F-76061F086B40}" type="pres">
      <dgm:prSet presAssocID="{8BDBD45B-57E9-441A-BBDB-4A028FE859C4}" presName="horzSpace2" presStyleCnt="0"/>
      <dgm:spPr/>
    </dgm:pt>
    <dgm:pt modelId="{9C2BDA9B-4BFC-46C9-8F35-6E0307784142}" type="pres">
      <dgm:prSet presAssocID="{8BDBD45B-57E9-441A-BBDB-4A028FE859C4}" presName="tx2" presStyleLbl="revTx" presStyleIdx="1" presStyleCnt="2" custScaleX="127389"/>
      <dgm:spPr/>
    </dgm:pt>
    <dgm:pt modelId="{B4E9B333-60BC-49C0-9223-2B056ACDA609}" type="pres">
      <dgm:prSet presAssocID="{8BDBD45B-57E9-441A-BBDB-4A028FE859C4}" presName="vert2" presStyleCnt="0"/>
      <dgm:spPr/>
    </dgm:pt>
    <dgm:pt modelId="{A6B29CC9-992A-4F0A-BA54-C0184B29431A}" type="pres">
      <dgm:prSet presAssocID="{8BDBD45B-57E9-441A-BBDB-4A028FE859C4}" presName="thinLine2b" presStyleLbl="callout" presStyleIdx="0" presStyleCnt="1"/>
      <dgm:spPr/>
    </dgm:pt>
    <dgm:pt modelId="{71A2911F-C8AC-4FEF-8F44-9291BEFFDF2C}" type="pres">
      <dgm:prSet presAssocID="{8BDBD45B-57E9-441A-BBDB-4A028FE859C4}" presName="vertSpace2b" presStyleCnt="0"/>
      <dgm:spPr/>
    </dgm:pt>
  </dgm:ptLst>
  <dgm:cxnLst>
    <dgm:cxn modelId="{C7A2F667-58D9-4339-BAE4-10EEEF76AEC6}" srcId="{A5A9F91C-3958-4476-BB6A-08A523AF9ED9}" destId="{EB0EAEB2-B079-44A7-8133-EF2FB6EEEAA2}" srcOrd="0" destOrd="0" parTransId="{355D0D87-8C11-4EE7-B11E-B38BF0DB44A1}" sibTransId="{DB71F2A1-8D2A-4EA6-B1A7-B903AC8120C1}"/>
    <dgm:cxn modelId="{F32CA2B8-83E8-4AA1-A8EA-E86594DD1F69}" type="presOf" srcId="{8BDBD45B-57E9-441A-BBDB-4A028FE859C4}" destId="{9C2BDA9B-4BFC-46C9-8F35-6E0307784142}" srcOrd="0" destOrd="0" presId="urn:microsoft.com/office/officeart/2008/layout/LinedList"/>
    <dgm:cxn modelId="{87C933DC-F268-40DF-AB32-36498E405BBF}" type="presOf" srcId="{EB0EAEB2-B079-44A7-8133-EF2FB6EEEAA2}" destId="{29529624-F280-4D9D-A06F-115160A80D71}" srcOrd="0" destOrd="0" presId="urn:microsoft.com/office/officeart/2008/layout/LinedList"/>
    <dgm:cxn modelId="{2C9106F4-1611-4086-8D8D-27E140DC095F}" type="presOf" srcId="{A5A9F91C-3958-4476-BB6A-08A523AF9ED9}" destId="{E6146A9C-5228-4F85-A1B7-54A95E5100A0}" srcOrd="0" destOrd="0" presId="urn:microsoft.com/office/officeart/2008/layout/LinedList"/>
    <dgm:cxn modelId="{1D1C7BFC-2E10-4EE7-B681-151F7DF98001}" srcId="{EB0EAEB2-B079-44A7-8133-EF2FB6EEEAA2}" destId="{8BDBD45B-57E9-441A-BBDB-4A028FE859C4}" srcOrd="0" destOrd="0" parTransId="{741B6852-3C83-476B-9472-F2BF782D62A1}" sibTransId="{FC86C879-863A-469F-9255-0C64E817F6FD}"/>
    <dgm:cxn modelId="{DC3E4736-E25A-4734-B087-8E60415C32B6}" type="presParOf" srcId="{E6146A9C-5228-4F85-A1B7-54A95E5100A0}" destId="{D95F1759-6CEE-4AB4-91CF-8F1CC229B520}" srcOrd="0" destOrd="0" presId="urn:microsoft.com/office/officeart/2008/layout/LinedList"/>
    <dgm:cxn modelId="{1047BB32-0F7C-4439-9859-75B6693F387C}" type="presParOf" srcId="{E6146A9C-5228-4F85-A1B7-54A95E5100A0}" destId="{0B0C261D-8FDA-48C7-AC63-C162F40FEF04}" srcOrd="1" destOrd="0" presId="urn:microsoft.com/office/officeart/2008/layout/LinedList"/>
    <dgm:cxn modelId="{B5ACA424-3DCB-4358-BCE9-7AC4D79EBA85}" type="presParOf" srcId="{0B0C261D-8FDA-48C7-AC63-C162F40FEF04}" destId="{29529624-F280-4D9D-A06F-115160A80D71}" srcOrd="0" destOrd="0" presId="urn:microsoft.com/office/officeart/2008/layout/LinedList"/>
    <dgm:cxn modelId="{79CA001A-15AE-45E6-BE10-9B5789E7205F}" type="presParOf" srcId="{0B0C261D-8FDA-48C7-AC63-C162F40FEF04}" destId="{2E3EED93-0F62-449F-8E17-972C7090AA3A}" srcOrd="1" destOrd="0" presId="urn:microsoft.com/office/officeart/2008/layout/LinedList"/>
    <dgm:cxn modelId="{12EA816F-EEFD-4F87-B7F9-4B1C9433DA9E}" type="presParOf" srcId="{2E3EED93-0F62-449F-8E17-972C7090AA3A}" destId="{799592E3-D0D8-4C34-9482-B4424F1945D8}" srcOrd="0" destOrd="0" presId="urn:microsoft.com/office/officeart/2008/layout/LinedList"/>
    <dgm:cxn modelId="{00F39360-273A-4512-B95A-206D8B1804C7}" type="presParOf" srcId="{2E3EED93-0F62-449F-8E17-972C7090AA3A}" destId="{AA7D128C-D656-4DB2-A377-7FAE834FC2F5}" srcOrd="1" destOrd="0" presId="urn:microsoft.com/office/officeart/2008/layout/LinedList"/>
    <dgm:cxn modelId="{339BD833-2214-4ED4-9152-CD9515E545A6}" type="presParOf" srcId="{AA7D128C-D656-4DB2-A377-7FAE834FC2F5}" destId="{94CFD28C-7076-4485-AB1F-76061F086B40}" srcOrd="0" destOrd="0" presId="urn:microsoft.com/office/officeart/2008/layout/LinedList"/>
    <dgm:cxn modelId="{DC06F97C-585F-4013-9B51-3AAC2742D501}" type="presParOf" srcId="{AA7D128C-D656-4DB2-A377-7FAE834FC2F5}" destId="{9C2BDA9B-4BFC-46C9-8F35-6E0307784142}" srcOrd="1" destOrd="0" presId="urn:microsoft.com/office/officeart/2008/layout/LinedList"/>
    <dgm:cxn modelId="{7E945FE4-829C-49F1-B1E4-0E587931EF55}" type="presParOf" srcId="{AA7D128C-D656-4DB2-A377-7FAE834FC2F5}" destId="{B4E9B333-60BC-49C0-9223-2B056ACDA609}" srcOrd="2" destOrd="0" presId="urn:microsoft.com/office/officeart/2008/layout/LinedList"/>
    <dgm:cxn modelId="{61343B64-0E27-4FA1-AEB6-50B12FFFD7B8}" type="presParOf" srcId="{2E3EED93-0F62-449F-8E17-972C7090AA3A}" destId="{A6B29CC9-992A-4F0A-BA54-C0184B29431A}" srcOrd="2" destOrd="0" presId="urn:microsoft.com/office/officeart/2008/layout/LinedList"/>
    <dgm:cxn modelId="{8A0AE70E-2316-4463-A1A2-48CB9ED13F14}" type="presParOf" srcId="{2E3EED93-0F62-449F-8E17-972C7090AA3A}" destId="{71A2911F-C8AC-4FEF-8F44-9291BEFFDF2C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39BF619-E6B5-467A-A43C-F08AD9983544}" type="doc">
      <dgm:prSet loTypeId="urn:microsoft.com/office/officeart/2005/8/layout/hierarchy1" loCatId="hierarchy" qsTypeId="urn:microsoft.com/office/officeart/2005/8/quickstyle/simple4" qsCatId="simple" csTypeId="urn:microsoft.com/office/officeart/2005/8/colors/accent3_4" csCatId="accent3"/>
      <dgm:spPr/>
      <dgm:t>
        <a:bodyPr/>
        <a:lstStyle/>
        <a:p>
          <a:endParaRPr lang="en-US"/>
        </a:p>
      </dgm:t>
    </dgm:pt>
    <dgm:pt modelId="{57E86E96-3CAD-40B2-BABA-9D764BD9CBF9}">
      <dgm:prSet/>
      <dgm:spPr/>
      <dgm:t>
        <a:bodyPr/>
        <a:lstStyle/>
        <a:p>
          <a:r>
            <a:rPr lang="en-GB"/>
            <a:t>It is clear from this research that practical concerns of … </a:t>
          </a:r>
          <a:endParaRPr lang="en-US"/>
        </a:p>
      </dgm:t>
    </dgm:pt>
    <dgm:pt modelId="{E58675A7-76E9-4354-8BD3-50B79CBF32A7}" type="parTrans" cxnId="{C4AD3F5A-FF01-4189-900D-21D60EEBE80C}">
      <dgm:prSet/>
      <dgm:spPr/>
      <dgm:t>
        <a:bodyPr/>
        <a:lstStyle/>
        <a:p>
          <a:endParaRPr lang="en-US"/>
        </a:p>
      </dgm:t>
    </dgm:pt>
    <dgm:pt modelId="{6DBF3423-6B38-40AD-AE1F-A840845C3F42}" type="sibTrans" cxnId="{C4AD3F5A-FF01-4189-900D-21D60EEBE80C}">
      <dgm:prSet/>
      <dgm:spPr/>
      <dgm:t>
        <a:bodyPr/>
        <a:lstStyle/>
        <a:p>
          <a:endParaRPr lang="en-US"/>
        </a:p>
      </dgm:t>
    </dgm:pt>
    <dgm:pt modelId="{F52F6576-E3A0-413D-B547-CFA9D2B5BD20}">
      <dgm:prSet/>
      <dgm:spPr/>
      <dgm:t>
        <a:bodyPr/>
        <a:lstStyle/>
        <a:p>
          <a:r>
            <a:rPr lang="en-GB"/>
            <a:t>A specific need for X has been demonstrated by Y …</a:t>
          </a:r>
          <a:endParaRPr lang="en-US"/>
        </a:p>
      </dgm:t>
    </dgm:pt>
    <dgm:pt modelId="{349CA77C-D1BF-476E-88E7-9E87C410130D}" type="parTrans" cxnId="{4FC014AC-9E6C-47B7-9649-43196376FDA4}">
      <dgm:prSet/>
      <dgm:spPr/>
      <dgm:t>
        <a:bodyPr/>
        <a:lstStyle/>
        <a:p>
          <a:endParaRPr lang="en-US"/>
        </a:p>
      </dgm:t>
    </dgm:pt>
    <dgm:pt modelId="{6682E9D5-4569-4818-9B2C-137276271B95}" type="sibTrans" cxnId="{4FC014AC-9E6C-47B7-9649-43196376FDA4}">
      <dgm:prSet/>
      <dgm:spPr/>
      <dgm:t>
        <a:bodyPr/>
        <a:lstStyle/>
        <a:p>
          <a:endParaRPr lang="en-US"/>
        </a:p>
      </dgm:t>
    </dgm:pt>
    <dgm:pt modelId="{918AE9EB-E8E3-4BE0-8269-125AE0656C4A}" type="pres">
      <dgm:prSet presAssocID="{839BF619-E6B5-467A-A43C-F08AD998354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D6A706D-2C2F-4CAF-AF74-53E9AF35765D}" type="pres">
      <dgm:prSet presAssocID="{57E86E96-3CAD-40B2-BABA-9D764BD9CBF9}" presName="hierRoot1" presStyleCnt="0"/>
      <dgm:spPr/>
    </dgm:pt>
    <dgm:pt modelId="{B491A17D-9FD4-459E-9AEC-C2FBF9EE76B6}" type="pres">
      <dgm:prSet presAssocID="{57E86E96-3CAD-40B2-BABA-9D764BD9CBF9}" presName="composite" presStyleCnt="0"/>
      <dgm:spPr/>
    </dgm:pt>
    <dgm:pt modelId="{7B5FF6E1-494D-41EE-9380-59861B49CA6D}" type="pres">
      <dgm:prSet presAssocID="{57E86E96-3CAD-40B2-BABA-9D764BD9CBF9}" presName="background" presStyleLbl="node0" presStyleIdx="0" presStyleCnt="1"/>
      <dgm:spPr/>
    </dgm:pt>
    <dgm:pt modelId="{47BCB33B-60DD-498A-BAD1-EF7F7978C281}" type="pres">
      <dgm:prSet presAssocID="{57E86E96-3CAD-40B2-BABA-9D764BD9CBF9}" presName="text" presStyleLbl="fgAcc0" presStyleIdx="0" presStyleCnt="1">
        <dgm:presLayoutVars>
          <dgm:chPref val="3"/>
        </dgm:presLayoutVars>
      </dgm:prSet>
      <dgm:spPr/>
    </dgm:pt>
    <dgm:pt modelId="{0EE6CB0E-8F90-42C3-B8E1-4146F02D4CE0}" type="pres">
      <dgm:prSet presAssocID="{57E86E96-3CAD-40B2-BABA-9D764BD9CBF9}" presName="hierChild2" presStyleCnt="0"/>
      <dgm:spPr/>
    </dgm:pt>
    <dgm:pt modelId="{4625A877-1C82-4B4D-A48F-7CE67C06FBEA}" type="pres">
      <dgm:prSet presAssocID="{349CA77C-D1BF-476E-88E7-9E87C410130D}" presName="Name10" presStyleLbl="parChTrans1D2" presStyleIdx="0" presStyleCnt="1"/>
      <dgm:spPr/>
    </dgm:pt>
    <dgm:pt modelId="{AFA3CF10-4236-411D-8A26-0B510DA4FCB3}" type="pres">
      <dgm:prSet presAssocID="{F52F6576-E3A0-413D-B547-CFA9D2B5BD20}" presName="hierRoot2" presStyleCnt="0"/>
      <dgm:spPr/>
    </dgm:pt>
    <dgm:pt modelId="{77F1451D-B2BD-4CF1-86F5-FB6B44A2F174}" type="pres">
      <dgm:prSet presAssocID="{F52F6576-E3A0-413D-B547-CFA9D2B5BD20}" presName="composite2" presStyleCnt="0"/>
      <dgm:spPr/>
    </dgm:pt>
    <dgm:pt modelId="{22DA26B6-0E87-4945-A18D-C2C6077459BF}" type="pres">
      <dgm:prSet presAssocID="{F52F6576-E3A0-413D-B547-CFA9D2B5BD20}" presName="background2" presStyleLbl="node2" presStyleIdx="0" presStyleCnt="1"/>
      <dgm:spPr/>
    </dgm:pt>
    <dgm:pt modelId="{10E27492-EBAB-4413-A414-BE546E216F61}" type="pres">
      <dgm:prSet presAssocID="{F52F6576-E3A0-413D-B547-CFA9D2B5BD20}" presName="text2" presStyleLbl="fgAcc2" presStyleIdx="0" presStyleCnt="1">
        <dgm:presLayoutVars>
          <dgm:chPref val="3"/>
        </dgm:presLayoutVars>
      </dgm:prSet>
      <dgm:spPr/>
    </dgm:pt>
    <dgm:pt modelId="{2F72805F-C89E-4F51-8ABD-EE584196AAE2}" type="pres">
      <dgm:prSet presAssocID="{F52F6576-E3A0-413D-B547-CFA9D2B5BD20}" presName="hierChild3" presStyleCnt="0"/>
      <dgm:spPr/>
    </dgm:pt>
  </dgm:ptLst>
  <dgm:cxnLst>
    <dgm:cxn modelId="{4537E309-9830-4C49-95D2-A8157F87F900}" type="presOf" srcId="{57E86E96-3CAD-40B2-BABA-9D764BD9CBF9}" destId="{47BCB33B-60DD-498A-BAD1-EF7F7978C281}" srcOrd="0" destOrd="0" presId="urn:microsoft.com/office/officeart/2005/8/layout/hierarchy1"/>
    <dgm:cxn modelId="{6E0E7A6B-31F6-4949-A751-F2E4841B80C8}" type="presOf" srcId="{F52F6576-E3A0-413D-B547-CFA9D2B5BD20}" destId="{10E27492-EBAB-4413-A414-BE546E216F61}" srcOrd="0" destOrd="0" presId="urn:microsoft.com/office/officeart/2005/8/layout/hierarchy1"/>
    <dgm:cxn modelId="{C4AD3F5A-FF01-4189-900D-21D60EEBE80C}" srcId="{839BF619-E6B5-467A-A43C-F08AD9983544}" destId="{57E86E96-3CAD-40B2-BABA-9D764BD9CBF9}" srcOrd="0" destOrd="0" parTransId="{E58675A7-76E9-4354-8BD3-50B79CBF32A7}" sibTransId="{6DBF3423-6B38-40AD-AE1F-A840845C3F42}"/>
    <dgm:cxn modelId="{4FC014AC-9E6C-47B7-9649-43196376FDA4}" srcId="{57E86E96-3CAD-40B2-BABA-9D764BD9CBF9}" destId="{F52F6576-E3A0-413D-B547-CFA9D2B5BD20}" srcOrd="0" destOrd="0" parTransId="{349CA77C-D1BF-476E-88E7-9E87C410130D}" sibTransId="{6682E9D5-4569-4818-9B2C-137276271B95}"/>
    <dgm:cxn modelId="{08C408DD-E0DF-46A0-8D45-374A851E4C56}" type="presOf" srcId="{839BF619-E6B5-467A-A43C-F08AD9983544}" destId="{918AE9EB-E8E3-4BE0-8269-125AE0656C4A}" srcOrd="0" destOrd="0" presId="urn:microsoft.com/office/officeart/2005/8/layout/hierarchy1"/>
    <dgm:cxn modelId="{42974BDD-6456-4A61-9AD0-A173B9C21ED2}" type="presOf" srcId="{349CA77C-D1BF-476E-88E7-9E87C410130D}" destId="{4625A877-1C82-4B4D-A48F-7CE67C06FBEA}" srcOrd="0" destOrd="0" presId="urn:microsoft.com/office/officeart/2005/8/layout/hierarchy1"/>
    <dgm:cxn modelId="{68728C85-0719-402F-886D-F86048BBA875}" type="presParOf" srcId="{918AE9EB-E8E3-4BE0-8269-125AE0656C4A}" destId="{8D6A706D-2C2F-4CAF-AF74-53E9AF35765D}" srcOrd="0" destOrd="0" presId="urn:microsoft.com/office/officeart/2005/8/layout/hierarchy1"/>
    <dgm:cxn modelId="{2BD10EF7-CE48-4404-8F3F-8B6A80955B95}" type="presParOf" srcId="{8D6A706D-2C2F-4CAF-AF74-53E9AF35765D}" destId="{B491A17D-9FD4-459E-9AEC-C2FBF9EE76B6}" srcOrd="0" destOrd="0" presId="urn:microsoft.com/office/officeart/2005/8/layout/hierarchy1"/>
    <dgm:cxn modelId="{68D5F8BE-7397-4712-B1AF-CE1EE60F85C4}" type="presParOf" srcId="{B491A17D-9FD4-459E-9AEC-C2FBF9EE76B6}" destId="{7B5FF6E1-494D-41EE-9380-59861B49CA6D}" srcOrd="0" destOrd="0" presId="urn:microsoft.com/office/officeart/2005/8/layout/hierarchy1"/>
    <dgm:cxn modelId="{E5BC20BC-24C9-42AD-AF82-408E4FB1DE63}" type="presParOf" srcId="{B491A17D-9FD4-459E-9AEC-C2FBF9EE76B6}" destId="{47BCB33B-60DD-498A-BAD1-EF7F7978C281}" srcOrd="1" destOrd="0" presId="urn:microsoft.com/office/officeart/2005/8/layout/hierarchy1"/>
    <dgm:cxn modelId="{016989FA-D2B7-4B82-940C-8BF0607FC9C6}" type="presParOf" srcId="{8D6A706D-2C2F-4CAF-AF74-53E9AF35765D}" destId="{0EE6CB0E-8F90-42C3-B8E1-4146F02D4CE0}" srcOrd="1" destOrd="0" presId="urn:microsoft.com/office/officeart/2005/8/layout/hierarchy1"/>
    <dgm:cxn modelId="{05290D6E-4788-47CA-A8C5-67285B0762CD}" type="presParOf" srcId="{0EE6CB0E-8F90-42C3-B8E1-4146F02D4CE0}" destId="{4625A877-1C82-4B4D-A48F-7CE67C06FBEA}" srcOrd="0" destOrd="0" presId="urn:microsoft.com/office/officeart/2005/8/layout/hierarchy1"/>
    <dgm:cxn modelId="{FD4EC8E2-E85C-4B41-BF49-44054CE3AE89}" type="presParOf" srcId="{0EE6CB0E-8F90-42C3-B8E1-4146F02D4CE0}" destId="{AFA3CF10-4236-411D-8A26-0B510DA4FCB3}" srcOrd="1" destOrd="0" presId="urn:microsoft.com/office/officeart/2005/8/layout/hierarchy1"/>
    <dgm:cxn modelId="{C87B3A9E-E260-417A-A32A-2320D23BE1BD}" type="presParOf" srcId="{AFA3CF10-4236-411D-8A26-0B510DA4FCB3}" destId="{77F1451D-B2BD-4CF1-86F5-FB6B44A2F174}" srcOrd="0" destOrd="0" presId="urn:microsoft.com/office/officeart/2005/8/layout/hierarchy1"/>
    <dgm:cxn modelId="{1D6FF5B5-D224-465F-813E-87E502111A10}" type="presParOf" srcId="{77F1451D-B2BD-4CF1-86F5-FB6B44A2F174}" destId="{22DA26B6-0E87-4945-A18D-C2C6077459BF}" srcOrd="0" destOrd="0" presId="urn:microsoft.com/office/officeart/2005/8/layout/hierarchy1"/>
    <dgm:cxn modelId="{EC2C0CDD-CBC0-4205-B084-1B61A12B073A}" type="presParOf" srcId="{77F1451D-B2BD-4CF1-86F5-FB6B44A2F174}" destId="{10E27492-EBAB-4413-A414-BE546E216F61}" srcOrd="1" destOrd="0" presId="urn:microsoft.com/office/officeart/2005/8/layout/hierarchy1"/>
    <dgm:cxn modelId="{8A61A15C-7A98-4FD6-BEED-CD9D2D7BF5BD}" type="presParOf" srcId="{AFA3CF10-4236-411D-8A26-0B510DA4FCB3}" destId="{2F72805F-C89E-4F51-8ABD-EE584196AAE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78390D-AC41-4A43-9860-DD6E621B8BB0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261E455-ADF2-41EF-890F-8AFEB7BC1B20}">
      <dgm:prSet/>
      <dgm:spPr/>
      <dgm:t>
        <a:bodyPr/>
        <a:lstStyle/>
        <a:p>
          <a:r>
            <a:rPr lang="en-GB"/>
            <a:t>SO, WHAT IS THE DIFFERENCE BETWEEN THE INTRODUCTORY PARAGRAPH &amp; THE CONCLUDING PARAGRAPH?</a:t>
          </a:r>
          <a:endParaRPr lang="en-US"/>
        </a:p>
      </dgm:t>
    </dgm:pt>
    <dgm:pt modelId="{F1EDAD1B-EB92-498F-90EB-E8AE90A39377}" type="parTrans" cxnId="{5F1C7DE1-D97E-4FE2-BB39-493C631B85D1}">
      <dgm:prSet/>
      <dgm:spPr/>
      <dgm:t>
        <a:bodyPr/>
        <a:lstStyle/>
        <a:p>
          <a:endParaRPr lang="en-US"/>
        </a:p>
      </dgm:t>
    </dgm:pt>
    <dgm:pt modelId="{6170C2A4-9821-41C7-AE81-1E2F1D87644A}" type="sibTrans" cxnId="{5F1C7DE1-D97E-4FE2-BB39-493C631B85D1}">
      <dgm:prSet/>
      <dgm:spPr/>
      <dgm:t>
        <a:bodyPr/>
        <a:lstStyle/>
        <a:p>
          <a:endParaRPr lang="en-US"/>
        </a:p>
      </dgm:t>
    </dgm:pt>
    <dgm:pt modelId="{75FD679A-BCD2-4D85-A6C9-4B7B66EB5B1F}">
      <dgm:prSet/>
      <dgm:spPr/>
      <dgm:t>
        <a:bodyPr/>
        <a:lstStyle/>
        <a:p>
          <a:r>
            <a:rPr lang="en-GB"/>
            <a:t>WHAT ABOUT THE BIT IN THE MIDDLE?</a:t>
          </a:r>
          <a:endParaRPr lang="en-US"/>
        </a:p>
      </dgm:t>
    </dgm:pt>
    <dgm:pt modelId="{DF673ADF-EB9F-4206-9965-CE34A07BE779}" type="parTrans" cxnId="{BF81EFEF-26E1-4E01-A939-20D93B8DB156}">
      <dgm:prSet/>
      <dgm:spPr/>
      <dgm:t>
        <a:bodyPr/>
        <a:lstStyle/>
        <a:p>
          <a:endParaRPr lang="en-US"/>
        </a:p>
      </dgm:t>
    </dgm:pt>
    <dgm:pt modelId="{E79EE98F-F3B1-4E21-92C5-4528153831FB}" type="sibTrans" cxnId="{BF81EFEF-26E1-4E01-A939-20D93B8DB156}">
      <dgm:prSet/>
      <dgm:spPr/>
      <dgm:t>
        <a:bodyPr/>
        <a:lstStyle/>
        <a:p>
          <a:endParaRPr lang="en-US"/>
        </a:p>
      </dgm:t>
    </dgm:pt>
    <dgm:pt modelId="{E31ADA92-CBC9-4E64-83A0-9B74A52A6BEA}" type="pres">
      <dgm:prSet presAssocID="{3E78390D-AC41-4A43-9860-DD6E621B8BB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7FE9ACE-1CD9-4402-8887-BD8A3427C4CC}" type="pres">
      <dgm:prSet presAssocID="{B261E455-ADF2-41EF-890F-8AFEB7BC1B20}" presName="root" presStyleCnt="0"/>
      <dgm:spPr/>
    </dgm:pt>
    <dgm:pt modelId="{72379165-E8FE-4063-8567-C44174D33B63}" type="pres">
      <dgm:prSet presAssocID="{B261E455-ADF2-41EF-890F-8AFEB7BC1B20}" presName="rootComposite" presStyleCnt="0"/>
      <dgm:spPr/>
    </dgm:pt>
    <dgm:pt modelId="{5907E921-97B5-42CF-8148-14BF972F6FD2}" type="pres">
      <dgm:prSet presAssocID="{B261E455-ADF2-41EF-890F-8AFEB7BC1B20}" presName="rootText" presStyleLbl="node1" presStyleIdx="0" presStyleCnt="2"/>
      <dgm:spPr/>
    </dgm:pt>
    <dgm:pt modelId="{C4E7095A-D8E0-434F-BD97-65C5095EC905}" type="pres">
      <dgm:prSet presAssocID="{B261E455-ADF2-41EF-890F-8AFEB7BC1B20}" presName="rootConnector" presStyleLbl="node1" presStyleIdx="0" presStyleCnt="2"/>
      <dgm:spPr/>
    </dgm:pt>
    <dgm:pt modelId="{FF9E8235-BD1B-4C9B-A275-FE0521F2DF54}" type="pres">
      <dgm:prSet presAssocID="{B261E455-ADF2-41EF-890F-8AFEB7BC1B20}" presName="childShape" presStyleCnt="0"/>
      <dgm:spPr/>
    </dgm:pt>
    <dgm:pt modelId="{72B8BF0D-5C0C-4763-9812-D940D5D284B7}" type="pres">
      <dgm:prSet presAssocID="{75FD679A-BCD2-4D85-A6C9-4B7B66EB5B1F}" presName="root" presStyleCnt="0"/>
      <dgm:spPr/>
    </dgm:pt>
    <dgm:pt modelId="{0DB9A4BD-2620-4B4B-84E7-C3E2AD1DCC96}" type="pres">
      <dgm:prSet presAssocID="{75FD679A-BCD2-4D85-A6C9-4B7B66EB5B1F}" presName="rootComposite" presStyleCnt="0"/>
      <dgm:spPr/>
    </dgm:pt>
    <dgm:pt modelId="{2B183F34-71B8-4019-9E4C-0757CD5B94C7}" type="pres">
      <dgm:prSet presAssocID="{75FD679A-BCD2-4D85-A6C9-4B7B66EB5B1F}" presName="rootText" presStyleLbl="node1" presStyleIdx="1" presStyleCnt="2"/>
      <dgm:spPr/>
    </dgm:pt>
    <dgm:pt modelId="{8B7C0F3B-F154-43B3-BE01-59BE4A2DCF77}" type="pres">
      <dgm:prSet presAssocID="{75FD679A-BCD2-4D85-A6C9-4B7B66EB5B1F}" presName="rootConnector" presStyleLbl="node1" presStyleIdx="1" presStyleCnt="2"/>
      <dgm:spPr/>
    </dgm:pt>
    <dgm:pt modelId="{C7D95415-7D20-418E-8A67-F2417E4F7B49}" type="pres">
      <dgm:prSet presAssocID="{75FD679A-BCD2-4D85-A6C9-4B7B66EB5B1F}" presName="childShape" presStyleCnt="0"/>
      <dgm:spPr/>
    </dgm:pt>
  </dgm:ptLst>
  <dgm:cxnLst>
    <dgm:cxn modelId="{32A8F80C-D908-4EC1-B5FB-3E1824E947E4}" type="presOf" srcId="{B261E455-ADF2-41EF-890F-8AFEB7BC1B20}" destId="{C4E7095A-D8E0-434F-BD97-65C5095EC905}" srcOrd="1" destOrd="0" presId="urn:microsoft.com/office/officeart/2005/8/layout/hierarchy3"/>
    <dgm:cxn modelId="{DB4C6152-38B3-4CAF-A958-1B6016281F31}" type="presOf" srcId="{3E78390D-AC41-4A43-9860-DD6E621B8BB0}" destId="{E31ADA92-CBC9-4E64-83A0-9B74A52A6BEA}" srcOrd="0" destOrd="0" presId="urn:microsoft.com/office/officeart/2005/8/layout/hierarchy3"/>
    <dgm:cxn modelId="{A0D0CEAB-C517-4A0F-B766-1D6948B7824E}" type="presOf" srcId="{75FD679A-BCD2-4D85-A6C9-4B7B66EB5B1F}" destId="{8B7C0F3B-F154-43B3-BE01-59BE4A2DCF77}" srcOrd="1" destOrd="0" presId="urn:microsoft.com/office/officeart/2005/8/layout/hierarchy3"/>
    <dgm:cxn modelId="{663804B3-4520-4B7D-9C1B-9E8E17F9D0F9}" type="presOf" srcId="{B261E455-ADF2-41EF-890F-8AFEB7BC1B20}" destId="{5907E921-97B5-42CF-8148-14BF972F6FD2}" srcOrd="0" destOrd="0" presId="urn:microsoft.com/office/officeart/2005/8/layout/hierarchy3"/>
    <dgm:cxn modelId="{5F1C7DE1-D97E-4FE2-BB39-493C631B85D1}" srcId="{3E78390D-AC41-4A43-9860-DD6E621B8BB0}" destId="{B261E455-ADF2-41EF-890F-8AFEB7BC1B20}" srcOrd="0" destOrd="0" parTransId="{F1EDAD1B-EB92-498F-90EB-E8AE90A39377}" sibTransId="{6170C2A4-9821-41C7-AE81-1E2F1D87644A}"/>
    <dgm:cxn modelId="{BF81EFEF-26E1-4E01-A939-20D93B8DB156}" srcId="{3E78390D-AC41-4A43-9860-DD6E621B8BB0}" destId="{75FD679A-BCD2-4D85-A6C9-4B7B66EB5B1F}" srcOrd="1" destOrd="0" parTransId="{DF673ADF-EB9F-4206-9965-CE34A07BE779}" sibTransId="{E79EE98F-F3B1-4E21-92C5-4528153831FB}"/>
    <dgm:cxn modelId="{917234F9-236E-4EE9-8249-24193A9E1394}" type="presOf" srcId="{75FD679A-BCD2-4D85-A6C9-4B7B66EB5B1F}" destId="{2B183F34-71B8-4019-9E4C-0757CD5B94C7}" srcOrd="0" destOrd="0" presId="urn:microsoft.com/office/officeart/2005/8/layout/hierarchy3"/>
    <dgm:cxn modelId="{65617EC5-FD76-4DE9-B94E-E12077A97AB6}" type="presParOf" srcId="{E31ADA92-CBC9-4E64-83A0-9B74A52A6BEA}" destId="{97FE9ACE-1CD9-4402-8887-BD8A3427C4CC}" srcOrd="0" destOrd="0" presId="urn:microsoft.com/office/officeart/2005/8/layout/hierarchy3"/>
    <dgm:cxn modelId="{491176F7-5BE2-4AF0-BAE0-81F0E8C3F60F}" type="presParOf" srcId="{97FE9ACE-1CD9-4402-8887-BD8A3427C4CC}" destId="{72379165-E8FE-4063-8567-C44174D33B63}" srcOrd="0" destOrd="0" presId="urn:microsoft.com/office/officeart/2005/8/layout/hierarchy3"/>
    <dgm:cxn modelId="{21671062-BC79-4BC2-9586-69ECA09FCA76}" type="presParOf" srcId="{72379165-E8FE-4063-8567-C44174D33B63}" destId="{5907E921-97B5-42CF-8148-14BF972F6FD2}" srcOrd="0" destOrd="0" presId="urn:microsoft.com/office/officeart/2005/8/layout/hierarchy3"/>
    <dgm:cxn modelId="{5A16FAA9-FB5E-4EDE-80E8-A188E6602D6E}" type="presParOf" srcId="{72379165-E8FE-4063-8567-C44174D33B63}" destId="{C4E7095A-D8E0-434F-BD97-65C5095EC905}" srcOrd="1" destOrd="0" presId="urn:microsoft.com/office/officeart/2005/8/layout/hierarchy3"/>
    <dgm:cxn modelId="{5EF1EC9A-5318-4D1D-8B90-0D4C06FBCB94}" type="presParOf" srcId="{97FE9ACE-1CD9-4402-8887-BD8A3427C4CC}" destId="{FF9E8235-BD1B-4C9B-A275-FE0521F2DF54}" srcOrd="1" destOrd="0" presId="urn:microsoft.com/office/officeart/2005/8/layout/hierarchy3"/>
    <dgm:cxn modelId="{36C04E01-7FF9-41E4-8E37-F3D6725F382D}" type="presParOf" srcId="{E31ADA92-CBC9-4E64-83A0-9B74A52A6BEA}" destId="{72B8BF0D-5C0C-4763-9812-D940D5D284B7}" srcOrd="1" destOrd="0" presId="urn:microsoft.com/office/officeart/2005/8/layout/hierarchy3"/>
    <dgm:cxn modelId="{8CB1FFA3-A0CC-4A7B-B210-286C4E5A501B}" type="presParOf" srcId="{72B8BF0D-5C0C-4763-9812-D940D5D284B7}" destId="{0DB9A4BD-2620-4B4B-84E7-C3E2AD1DCC96}" srcOrd="0" destOrd="0" presId="urn:microsoft.com/office/officeart/2005/8/layout/hierarchy3"/>
    <dgm:cxn modelId="{D699641B-6B2B-4E43-A28B-F69AC59F22A1}" type="presParOf" srcId="{0DB9A4BD-2620-4B4B-84E7-C3E2AD1DCC96}" destId="{2B183F34-71B8-4019-9E4C-0757CD5B94C7}" srcOrd="0" destOrd="0" presId="urn:microsoft.com/office/officeart/2005/8/layout/hierarchy3"/>
    <dgm:cxn modelId="{7FFE7AF0-B790-4634-AF22-42D4FE75AE9B}" type="presParOf" srcId="{0DB9A4BD-2620-4B4B-84E7-C3E2AD1DCC96}" destId="{8B7C0F3B-F154-43B3-BE01-59BE4A2DCF77}" srcOrd="1" destOrd="0" presId="urn:microsoft.com/office/officeart/2005/8/layout/hierarchy3"/>
    <dgm:cxn modelId="{F89AA4C5-F24D-4BC7-9F9E-C2A61CE5F6F1}" type="presParOf" srcId="{72B8BF0D-5C0C-4763-9812-D940D5D284B7}" destId="{C7D95415-7D20-418E-8A67-F2417E4F7B49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CD27C0A-0F4D-4924-9549-C53E07E322C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A8149BC0-8D65-4D1C-93C6-0729D7A338DD}">
      <dgm:prSet/>
      <dgm:spPr/>
      <dgm:t>
        <a:bodyPr/>
        <a:lstStyle/>
        <a:p>
          <a:r>
            <a:rPr lang="en-GB" dirty="0"/>
            <a:t>The </a:t>
          </a:r>
          <a:r>
            <a:rPr lang="en-GB" b="1" i="1" dirty="0"/>
            <a:t>introduction</a:t>
          </a:r>
          <a:r>
            <a:rPr lang="en-GB" dirty="0"/>
            <a:t> begins with a general approach to the topic and then moves toward the more specific aspect(s) of it </a:t>
          </a:r>
          <a:endParaRPr lang="en-US" dirty="0"/>
        </a:p>
      </dgm:t>
    </dgm:pt>
    <dgm:pt modelId="{F1457728-C5F8-4651-8AFC-0931CBEFC606}" type="parTrans" cxnId="{F17C105E-162A-42E7-A9C7-B0AE36952215}">
      <dgm:prSet/>
      <dgm:spPr/>
      <dgm:t>
        <a:bodyPr/>
        <a:lstStyle/>
        <a:p>
          <a:endParaRPr lang="en-US"/>
        </a:p>
      </dgm:t>
    </dgm:pt>
    <dgm:pt modelId="{AEB4A1EB-7FEC-408E-BF82-0119AB8FBBFD}" type="sibTrans" cxnId="{F17C105E-162A-42E7-A9C7-B0AE36952215}">
      <dgm:prSet/>
      <dgm:spPr/>
      <dgm:t>
        <a:bodyPr/>
        <a:lstStyle/>
        <a:p>
          <a:endParaRPr lang="en-US"/>
        </a:p>
      </dgm:t>
    </dgm:pt>
    <dgm:pt modelId="{D2D9697F-2CDD-4049-8B09-87E856F306EF}">
      <dgm:prSet/>
      <dgm:spPr/>
      <dgm:t>
        <a:bodyPr/>
        <a:lstStyle/>
        <a:p>
          <a:r>
            <a:rPr lang="en-GB" dirty="0"/>
            <a:t>The </a:t>
          </a:r>
          <a:r>
            <a:rPr lang="en-GB" b="1" i="1" dirty="0"/>
            <a:t>conclusion </a:t>
          </a:r>
          <a:r>
            <a:rPr lang="en-GB" dirty="0"/>
            <a:t>begins with the more specific aspect(s) and moves toward the general topic of your literature review</a:t>
          </a:r>
          <a:endParaRPr lang="en-US" dirty="0"/>
        </a:p>
      </dgm:t>
    </dgm:pt>
    <dgm:pt modelId="{573F6517-D824-4F5B-AF04-C2C193067573}" type="parTrans" cxnId="{F9D36018-13E9-4009-BEB9-FA71A45F25E9}">
      <dgm:prSet/>
      <dgm:spPr/>
      <dgm:t>
        <a:bodyPr/>
        <a:lstStyle/>
        <a:p>
          <a:endParaRPr lang="en-US"/>
        </a:p>
      </dgm:t>
    </dgm:pt>
    <dgm:pt modelId="{8FB74687-F372-47BE-A43B-94436C85EC33}" type="sibTrans" cxnId="{F9D36018-13E9-4009-BEB9-FA71A45F25E9}">
      <dgm:prSet/>
      <dgm:spPr/>
      <dgm:t>
        <a:bodyPr/>
        <a:lstStyle/>
        <a:p>
          <a:endParaRPr lang="en-US"/>
        </a:p>
      </dgm:t>
    </dgm:pt>
    <dgm:pt modelId="{F948D309-01C8-43F4-8096-73D7DA402100}" type="pres">
      <dgm:prSet presAssocID="{FCD27C0A-0F4D-4924-9549-C53E07E322C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B70E7C9-E3B5-409E-90AA-3E49458B80EA}" type="pres">
      <dgm:prSet presAssocID="{A8149BC0-8D65-4D1C-93C6-0729D7A338DD}" presName="hierRoot1" presStyleCnt="0"/>
      <dgm:spPr/>
    </dgm:pt>
    <dgm:pt modelId="{B10B0BE9-A725-4CD7-995D-C2E9031ED3E1}" type="pres">
      <dgm:prSet presAssocID="{A8149BC0-8D65-4D1C-93C6-0729D7A338DD}" presName="composite" presStyleCnt="0"/>
      <dgm:spPr/>
    </dgm:pt>
    <dgm:pt modelId="{78AF59FC-D625-416F-8AA2-4D64FF40DC08}" type="pres">
      <dgm:prSet presAssocID="{A8149BC0-8D65-4D1C-93C6-0729D7A338DD}" presName="background" presStyleLbl="node0" presStyleIdx="0" presStyleCnt="2"/>
      <dgm:spPr/>
    </dgm:pt>
    <dgm:pt modelId="{6B9D5206-1B7C-4FE6-B12B-6803F619C4FB}" type="pres">
      <dgm:prSet presAssocID="{A8149BC0-8D65-4D1C-93C6-0729D7A338DD}" presName="text" presStyleLbl="fgAcc0" presStyleIdx="0" presStyleCnt="2" custScaleY="264785">
        <dgm:presLayoutVars>
          <dgm:chPref val="3"/>
        </dgm:presLayoutVars>
      </dgm:prSet>
      <dgm:spPr/>
    </dgm:pt>
    <dgm:pt modelId="{AF669E67-61C7-4237-8154-D5231FF46556}" type="pres">
      <dgm:prSet presAssocID="{A8149BC0-8D65-4D1C-93C6-0729D7A338DD}" presName="hierChild2" presStyleCnt="0"/>
      <dgm:spPr/>
    </dgm:pt>
    <dgm:pt modelId="{A173C545-58B7-4736-A310-D08743044D90}" type="pres">
      <dgm:prSet presAssocID="{D2D9697F-2CDD-4049-8B09-87E856F306EF}" presName="hierRoot1" presStyleCnt="0"/>
      <dgm:spPr/>
    </dgm:pt>
    <dgm:pt modelId="{2C84FDDD-8ED7-42A9-9C06-8EC4F18B409B}" type="pres">
      <dgm:prSet presAssocID="{D2D9697F-2CDD-4049-8B09-87E856F306EF}" presName="composite" presStyleCnt="0"/>
      <dgm:spPr/>
    </dgm:pt>
    <dgm:pt modelId="{98341619-65CF-4961-9894-455F9010F924}" type="pres">
      <dgm:prSet presAssocID="{D2D9697F-2CDD-4049-8B09-87E856F306EF}" presName="background" presStyleLbl="node0" presStyleIdx="1" presStyleCnt="2"/>
      <dgm:spPr/>
    </dgm:pt>
    <dgm:pt modelId="{D049FC65-7260-46C4-ACD8-0FC09257E0B6}" type="pres">
      <dgm:prSet presAssocID="{D2D9697F-2CDD-4049-8B09-87E856F306EF}" presName="text" presStyleLbl="fgAcc0" presStyleIdx="1" presStyleCnt="2" custScaleY="326685">
        <dgm:presLayoutVars>
          <dgm:chPref val="3"/>
        </dgm:presLayoutVars>
      </dgm:prSet>
      <dgm:spPr/>
    </dgm:pt>
    <dgm:pt modelId="{AA445F82-0653-43F9-BA8B-10BA78A44648}" type="pres">
      <dgm:prSet presAssocID="{D2D9697F-2CDD-4049-8B09-87E856F306EF}" presName="hierChild2" presStyleCnt="0"/>
      <dgm:spPr/>
    </dgm:pt>
  </dgm:ptLst>
  <dgm:cxnLst>
    <dgm:cxn modelId="{F640D90B-2513-4F9C-888F-4146ADF8D783}" type="presOf" srcId="{D2D9697F-2CDD-4049-8B09-87E856F306EF}" destId="{D049FC65-7260-46C4-ACD8-0FC09257E0B6}" srcOrd="0" destOrd="0" presId="urn:microsoft.com/office/officeart/2005/8/layout/hierarchy1"/>
    <dgm:cxn modelId="{F9D36018-13E9-4009-BEB9-FA71A45F25E9}" srcId="{FCD27C0A-0F4D-4924-9549-C53E07E322CA}" destId="{D2D9697F-2CDD-4049-8B09-87E856F306EF}" srcOrd="1" destOrd="0" parTransId="{573F6517-D824-4F5B-AF04-C2C193067573}" sibTransId="{8FB74687-F372-47BE-A43B-94436C85EC33}"/>
    <dgm:cxn modelId="{F17C105E-162A-42E7-A9C7-B0AE36952215}" srcId="{FCD27C0A-0F4D-4924-9549-C53E07E322CA}" destId="{A8149BC0-8D65-4D1C-93C6-0729D7A338DD}" srcOrd="0" destOrd="0" parTransId="{F1457728-C5F8-4651-8AFC-0931CBEFC606}" sibTransId="{AEB4A1EB-7FEC-408E-BF82-0119AB8FBBFD}"/>
    <dgm:cxn modelId="{5A2B2A84-BBEB-4E95-BD8B-F1C2BD61615C}" type="presOf" srcId="{A8149BC0-8D65-4D1C-93C6-0729D7A338DD}" destId="{6B9D5206-1B7C-4FE6-B12B-6803F619C4FB}" srcOrd="0" destOrd="0" presId="urn:microsoft.com/office/officeart/2005/8/layout/hierarchy1"/>
    <dgm:cxn modelId="{6F945087-229B-4936-8ABB-4B5A84E14AAE}" type="presOf" srcId="{FCD27C0A-0F4D-4924-9549-C53E07E322CA}" destId="{F948D309-01C8-43F4-8096-73D7DA402100}" srcOrd="0" destOrd="0" presId="urn:microsoft.com/office/officeart/2005/8/layout/hierarchy1"/>
    <dgm:cxn modelId="{2DD86930-55F0-4E48-88C2-64981EA44D15}" type="presParOf" srcId="{F948D309-01C8-43F4-8096-73D7DA402100}" destId="{EB70E7C9-E3B5-409E-90AA-3E49458B80EA}" srcOrd="0" destOrd="0" presId="urn:microsoft.com/office/officeart/2005/8/layout/hierarchy1"/>
    <dgm:cxn modelId="{9913B859-D422-4506-84A5-E2D1919AF294}" type="presParOf" srcId="{EB70E7C9-E3B5-409E-90AA-3E49458B80EA}" destId="{B10B0BE9-A725-4CD7-995D-C2E9031ED3E1}" srcOrd="0" destOrd="0" presId="urn:microsoft.com/office/officeart/2005/8/layout/hierarchy1"/>
    <dgm:cxn modelId="{06112198-9565-4FD5-856A-83FCACD80A6D}" type="presParOf" srcId="{B10B0BE9-A725-4CD7-995D-C2E9031ED3E1}" destId="{78AF59FC-D625-416F-8AA2-4D64FF40DC08}" srcOrd="0" destOrd="0" presId="urn:microsoft.com/office/officeart/2005/8/layout/hierarchy1"/>
    <dgm:cxn modelId="{20B90CFA-44D2-4809-8E50-C2D5B3ACD784}" type="presParOf" srcId="{B10B0BE9-A725-4CD7-995D-C2E9031ED3E1}" destId="{6B9D5206-1B7C-4FE6-B12B-6803F619C4FB}" srcOrd="1" destOrd="0" presId="urn:microsoft.com/office/officeart/2005/8/layout/hierarchy1"/>
    <dgm:cxn modelId="{2967B28A-B2CA-47FA-9FCD-909104C265F9}" type="presParOf" srcId="{EB70E7C9-E3B5-409E-90AA-3E49458B80EA}" destId="{AF669E67-61C7-4237-8154-D5231FF46556}" srcOrd="1" destOrd="0" presId="urn:microsoft.com/office/officeart/2005/8/layout/hierarchy1"/>
    <dgm:cxn modelId="{6FB7DB05-DEB0-4AD2-9450-7266813A0370}" type="presParOf" srcId="{F948D309-01C8-43F4-8096-73D7DA402100}" destId="{A173C545-58B7-4736-A310-D08743044D90}" srcOrd="1" destOrd="0" presId="urn:microsoft.com/office/officeart/2005/8/layout/hierarchy1"/>
    <dgm:cxn modelId="{3D4CFF70-F209-434C-8B93-3AB0F93D4F28}" type="presParOf" srcId="{A173C545-58B7-4736-A310-D08743044D90}" destId="{2C84FDDD-8ED7-42A9-9C06-8EC4F18B409B}" srcOrd="0" destOrd="0" presId="urn:microsoft.com/office/officeart/2005/8/layout/hierarchy1"/>
    <dgm:cxn modelId="{C52C47BA-43B3-48D7-89DA-CA4B6A194B74}" type="presParOf" srcId="{2C84FDDD-8ED7-42A9-9C06-8EC4F18B409B}" destId="{98341619-65CF-4961-9894-455F9010F924}" srcOrd="0" destOrd="0" presId="urn:microsoft.com/office/officeart/2005/8/layout/hierarchy1"/>
    <dgm:cxn modelId="{81EAC9C2-2D7F-419E-AD41-031F5DD48CD1}" type="presParOf" srcId="{2C84FDDD-8ED7-42A9-9C06-8EC4F18B409B}" destId="{D049FC65-7260-46C4-ACD8-0FC09257E0B6}" srcOrd="1" destOrd="0" presId="urn:microsoft.com/office/officeart/2005/8/layout/hierarchy1"/>
    <dgm:cxn modelId="{ACB3B118-DADB-4599-99DB-68DFD2E6F99B}" type="presParOf" srcId="{A173C545-58B7-4736-A310-D08743044D90}" destId="{AA445F82-0653-43F9-BA8B-10BA78A4464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5F1759-6CEE-4AB4-91CF-8F1CC229B520}">
      <dsp:nvSpPr>
        <dsp:cNvPr id="0" name=""/>
        <dsp:cNvSpPr/>
      </dsp:nvSpPr>
      <dsp:spPr>
        <a:xfrm>
          <a:off x="0" y="0"/>
          <a:ext cx="649287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29624-F280-4D9D-A06F-115160A80D71}">
      <dsp:nvSpPr>
        <dsp:cNvPr id="0" name=""/>
        <dsp:cNvSpPr/>
      </dsp:nvSpPr>
      <dsp:spPr>
        <a:xfrm>
          <a:off x="0" y="0"/>
          <a:ext cx="1067773" cy="5105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/>
        </a:p>
      </dsp:txBody>
      <dsp:txXfrm>
        <a:off x="0" y="0"/>
        <a:ext cx="1067773" cy="5105400"/>
      </dsp:txXfrm>
    </dsp:sp>
    <dsp:sp modelId="{9C2BDA9B-4BFC-46C9-8F35-6E0307784142}">
      <dsp:nvSpPr>
        <dsp:cNvPr id="0" name=""/>
        <dsp:cNvSpPr/>
      </dsp:nvSpPr>
      <dsp:spPr>
        <a:xfrm>
          <a:off x="1147856" y="231837"/>
          <a:ext cx="5338887" cy="4636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marL="0" lvl="0" indent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900" kern="1200" dirty="0"/>
            <a:t>Having shown where gaps exist in X, it would be useful to …</a:t>
          </a:r>
          <a:endParaRPr lang="en-US" sz="5900" kern="1200" dirty="0"/>
        </a:p>
      </dsp:txBody>
      <dsp:txXfrm>
        <a:off x="1147856" y="231837"/>
        <a:ext cx="5338887" cy="4636740"/>
      </dsp:txXfrm>
    </dsp:sp>
    <dsp:sp modelId="{A6B29CC9-992A-4F0A-BA54-C0184B29431A}">
      <dsp:nvSpPr>
        <dsp:cNvPr id="0" name=""/>
        <dsp:cNvSpPr/>
      </dsp:nvSpPr>
      <dsp:spPr>
        <a:xfrm>
          <a:off x="1067773" y="4868577"/>
          <a:ext cx="4271094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25A877-1C82-4B4D-A48F-7CE67C06FBEA}">
      <dsp:nvSpPr>
        <dsp:cNvPr id="0" name=""/>
        <dsp:cNvSpPr/>
      </dsp:nvSpPr>
      <dsp:spPr>
        <a:xfrm>
          <a:off x="2903299" y="2124291"/>
          <a:ext cx="91440" cy="971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71091"/>
              </a:lnTo>
            </a:path>
          </a:pathLst>
        </a:custGeom>
        <a:noFill/>
        <a:ln w="635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5FF6E1-494D-41EE-9380-59861B49CA6D}">
      <dsp:nvSpPr>
        <dsp:cNvPr id="0" name=""/>
        <dsp:cNvSpPr/>
      </dsp:nvSpPr>
      <dsp:spPr>
        <a:xfrm>
          <a:off x="1279520" y="4028"/>
          <a:ext cx="3338997" cy="2120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shade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BCB33B-60DD-498A-BAD1-EF7F7978C281}">
      <dsp:nvSpPr>
        <dsp:cNvPr id="0" name=""/>
        <dsp:cNvSpPr/>
      </dsp:nvSpPr>
      <dsp:spPr>
        <a:xfrm>
          <a:off x="1650520" y="356478"/>
          <a:ext cx="3338997" cy="21202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It is clear from this research that practical concerns of … </a:t>
          </a:r>
          <a:endParaRPr lang="en-US" sz="3100" kern="1200"/>
        </a:p>
      </dsp:txBody>
      <dsp:txXfrm>
        <a:off x="1712620" y="418578"/>
        <a:ext cx="3214797" cy="1996063"/>
      </dsp:txXfrm>
    </dsp:sp>
    <dsp:sp modelId="{22DA26B6-0E87-4945-A18D-C2C6077459BF}">
      <dsp:nvSpPr>
        <dsp:cNvPr id="0" name=""/>
        <dsp:cNvSpPr/>
      </dsp:nvSpPr>
      <dsp:spPr>
        <a:xfrm>
          <a:off x="1279520" y="3095383"/>
          <a:ext cx="3338997" cy="2120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E27492-EBAB-4413-A414-BE546E216F61}">
      <dsp:nvSpPr>
        <dsp:cNvPr id="0" name=""/>
        <dsp:cNvSpPr/>
      </dsp:nvSpPr>
      <dsp:spPr>
        <a:xfrm>
          <a:off x="1650520" y="3447833"/>
          <a:ext cx="3338997" cy="21202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A specific need for X has been demonstrated by Y …</a:t>
          </a:r>
          <a:endParaRPr lang="en-US" sz="3100" kern="1200"/>
        </a:p>
      </dsp:txBody>
      <dsp:txXfrm>
        <a:off x="1712620" y="3509933"/>
        <a:ext cx="3214797" cy="19960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07E921-97B5-42CF-8148-14BF972F6FD2}">
      <dsp:nvSpPr>
        <dsp:cNvPr id="0" name=""/>
        <dsp:cNvSpPr/>
      </dsp:nvSpPr>
      <dsp:spPr>
        <a:xfrm>
          <a:off x="1160" y="801186"/>
          <a:ext cx="4224647" cy="211232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SO, WHAT IS THE DIFFERENCE BETWEEN THE INTRODUCTORY PARAGRAPH &amp; THE CONCLUDING PARAGRAPH?</a:t>
          </a:r>
          <a:endParaRPr lang="en-US" sz="2700" kern="1200"/>
        </a:p>
      </dsp:txBody>
      <dsp:txXfrm>
        <a:off x="63028" y="863054"/>
        <a:ext cx="4100911" cy="1988587"/>
      </dsp:txXfrm>
    </dsp:sp>
    <dsp:sp modelId="{2B183F34-71B8-4019-9E4C-0757CD5B94C7}">
      <dsp:nvSpPr>
        <dsp:cNvPr id="0" name=""/>
        <dsp:cNvSpPr/>
      </dsp:nvSpPr>
      <dsp:spPr>
        <a:xfrm>
          <a:off x="5281969" y="801186"/>
          <a:ext cx="4224647" cy="211232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WHAT ABOUT THE BIT IN THE MIDDLE?</a:t>
          </a:r>
          <a:endParaRPr lang="en-US" sz="2700" kern="1200"/>
        </a:p>
      </dsp:txBody>
      <dsp:txXfrm>
        <a:off x="5343837" y="863054"/>
        <a:ext cx="4100911" cy="198858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AF59FC-D625-416F-8AA2-4D64FF40DC08}">
      <dsp:nvSpPr>
        <dsp:cNvPr id="0" name=""/>
        <dsp:cNvSpPr/>
      </dsp:nvSpPr>
      <dsp:spPr>
        <a:xfrm>
          <a:off x="155042" y="2373"/>
          <a:ext cx="2553837" cy="429398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9D5206-1B7C-4FE6-B12B-6803F619C4FB}">
      <dsp:nvSpPr>
        <dsp:cNvPr id="0" name=""/>
        <dsp:cNvSpPr/>
      </dsp:nvSpPr>
      <dsp:spPr>
        <a:xfrm>
          <a:off x="438802" y="271944"/>
          <a:ext cx="2553837" cy="429398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The </a:t>
          </a:r>
          <a:r>
            <a:rPr lang="en-GB" sz="2800" b="1" i="1" kern="1200" dirty="0"/>
            <a:t>introduction</a:t>
          </a:r>
          <a:r>
            <a:rPr lang="en-GB" sz="2800" kern="1200" dirty="0"/>
            <a:t> begins with a general approach to the topic and then moves toward the more specific aspect(s) of it </a:t>
          </a:r>
          <a:endParaRPr lang="en-US" sz="2800" kern="1200" dirty="0"/>
        </a:p>
      </dsp:txBody>
      <dsp:txXfrm>
        <a:off x="513601" y="346743"/>
        <a:ext cx="2404239" cy="4144384"/>
      </dsp:txXfrm>
    </dsp:sp>
    <dsp:sp modelId="{98341619-65CF-4961-9894-455F9010F924}">
      <dsp:nvSpPr>
        <dsp:cNvPr id="0" name=""/>
        <dsp:cNvSpPr/>
      </dsp:nvSpPr>
      <dsp:spPr>
        <a:xfrm>
          <a:off x="3276398" y="2373"/>
          <a:ext cx="2553837" cy="529780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9FC65-7260-46C4-ACD8-0FC09257E0B6}">
      <dsp:nvSpPr>
        <dsp:cNvPr id="0" name=""/>
        <dsp:cNvSpPr/>
      </dsp:nvSpPr>
      <dsp:spPr>
        <a:xfrm>
          <a:off x="3560158" y="271944"/>
          <a:ext cx="2553837" cy="529780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The </a:t>
          </a:r>
          <a:r>
            <a:rPr lang="en-GB" sz="2800" b="1" i="1" kern="1200" dirty="0"/>
            <a:t>conclusion </a:t>
          </a:r>
          <a:r>
            <a:rPr lang="en-GB" sz="2800" kern="1200" dirty="0"/>
            <a:t>begins with the more specific aspect(s) and moves toward the general topic of your literature review</a:t>
          </a:r>
          <a:endParaRPr lang="en-US" sz="2800" kern="1200" dirty="0"/>
        </a:p>
      </dsp:txBody>
      <dsp:txXfrm>
        <a:off x="3634957" y="346743"/>
        <a:ext cx="2404239" cy="51482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E256C-E124-4258-B4AE-3E9BC3B35B5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1E43E3-01F1-423D-8394-DBEE585AFE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628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917448" y="4656931"/>
            <a:ext cx="5486400" cy="3600450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>
                <a:solidFill>
                  <a:srgbClr val="666666"/>
                </a:solidFill>
                <a:effectLst/>
                <a:latin typeface="Roboto"/>
              </a:rPr>
              <a:t> </a:t>
            </a:r>
          </a:p>
          <a:p>
            <a:endParaRPr lang="en-GB" b="0" i="0" dirty="0">
              <a:solidFill>
                <a:srgbClr val="666666"/>
              </a:solidFill>
              <a:effectLst/>
              <a:latin typeface="Roboto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610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851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3565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622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 </a:t>
            </a:r>
            <a:endParaRPr lang="en-GB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9378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1521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058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589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>
                <a:solidFill>
                  <a:srgbClr val="FFFFFF"/>
                </a:solidFill>
              </a:rPr>
              <a:t>Provide ideas and recommendations for future research….</a:t>
            </a:r>
          </a:p>
          <a:p>
            <a:r>
              <a:rPr lang="en-GB" sz="1200" dirty="0">
                <a:solidFill>
                  <a:srgbClr val="FFFFFF"/>
                </a:solidFill>
              </a:rPr>
              <a:t> 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948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99872" y="4572000"/>
            <a:ext cx="5282184" cy="3257550"/>
          </a:xfrm>
        </p:spPr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25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3414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7258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62584" y="4511040"/>
            <a:ext cx="5132832" cy="4343400"/>
          </a:xfrm>
        </p:spPr>
        <p:txBody>
          <a:bodyPr/>
          <a:lstStyle/>
          <a:p>
            <a:r>
              <a:rPr lang="en-GB" dirty="0"/>
              <a:t> 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9188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5533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8327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1778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6205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0487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3584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8637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chemeClr val="bg1"/>
                </a:solidFill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2007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8584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0940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21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 </a:t>
            </a:r>
            <a:endParaRPr lang="en-GB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6018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4945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5497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664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3131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444444"/>
                </a:solidFill>
                <a:effectLst/>
                <a:latin typeface="Roboto"/>
              </a:rPr>
              <a:t> </a:t>
            </a:r>
          </a:p>
          <a:p>
            <a:endParaRPr lang="en-GB" b="0" i="0" dirty="0">
              <a:solidFill>
                <a:srgbClr val="444444"/>
              </a:solidFill>
              <a:effectLst/>
              <a:latin typeface="Roboto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6816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>
                <a:solidFill>
                  <a:srgbClr val="666666"/>
                </a:solidFill>
                <a:effectLst/>
                <a:latin typeface="Roboto"/>
              </a:rPr>
              <a:t>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15769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b="0" i="0" dirty="0">
                <a:solidFill>
                  <a:srgbClr val="777777"/>
                </a:solidFill>
                <a:effectLst/>
                <a:latin typeface="Georgia" panose="02040502050405020303" pitchFamily="18" charset="0"/>
              </a:rPr>
              <a:t> 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1748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4927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980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1E43E3-01F1-423D-8394-DBEE585AFE4A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462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036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815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77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824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619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439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813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548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857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29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91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DA42D-940E-4EFB-AE6F-49C102D41AA1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29C4B-5881-4ECC-8817-CE6790D59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71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9.xml"/><Relationship Id="rId9" Type="http://schemas.microsoft.com/office/2007/relationships/diagramDrawing" Target="../diagrams/drawing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10.xml"/><Relationship Id="rId9" Type="http://schemas.microsoft.com/office/2007/relationships/diagramDrawing" Target="../diagrams/drawin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14.xml"/><Relationship Id="rId9" Type="http://schemas.microsoft.com/office/2007/relationships/diagramDrawing" Target="../diagrams/drawing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4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15.xml"/><Relationship Id="rId9" Type="http://schemas.microsoft.com/office/2007/relationships/diagramDrawing" Target="../diagrams/drawing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1.pn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1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hyperlink" Target="http://prow135journalists.blogspot.com/2010/03/lecture-8-copy-editing-proofing.html" TargetMode="External"/><Relationship Id="rId5" Type="http://schemas.openxmlformats.org/officeDocument/2006/relationships/image" Target="../media/image13.jpg&amp;ehk=izrxSsAgVO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1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&amp;ehk=OJ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hyperlink" Target="http://commons.wikimedia.org/wiki/File:Question_mark.png" TargetMode="External"/><Relationship Id="rId5" Type="http://schemas.openxmlformats.org/officeDocument/2006/relationships/image" Target="../media/image17.png&amp;ehk=t1ldAL0abdc5Gsvu8iuQow&amp;r=0&amp;pid=OfficeInsert"/><Relationship Id="rId10" Type="http://schemas.openxmlformats.org/officeDocument/2006/relationships/image" Target="../media/image1.png"/><Relationship Id="rId4" Type="http://schemas.openxmlformats.org/officeDocument/2006/relationships/notesSlide" Target="../notesSlides/notesSlide34.xml"/><Relationship Id="rId9" Type="http://schemas.openxmlformats.org/officeDocument/2006/relationships/hyperlink" Target="http://nbjenglish.wikispaces.com/On+the+Record+Defining+Self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EADCAF8-8823-4E89-8612-21029831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CA07B2-0819-4B62-9425-7A52BBDD70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02BEE4-A5D4-40AF-882D-49D34B086F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F5843EB-154F-4459-8954-BB1DF64BBD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5905135-55D9-431B-8D5A-4C5C92B1F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accent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B732812-A0BB-4324-B390-DFEF26C109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1FEC055-6F76-4E20-BC93-76C2F58EA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74CD21D-122E-4F3D-82AF-F4A37C278A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A7FF51F-3820-41BE-8690-7E758ECFA7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gradFill>
              <a:gsLst>
                <a:gs pos="813">
                  <a:schemeClr val="bg1">
                    <a:alpha val="41000"/>
                  </a:schemeClr>
                </a:gs>
                <a:gs pos="20000">
                  <a:schemeClr val="accent5">
                    <a:lumMod val="85000"/>
                    <a:alpha val="56000"/>
                  </a:schemeClr>
                </a:gs>
                <a:gs pos="44000">
                  <a:schemeClr val="accent6">
                    <a:lumMod val="40000"/>
                    <a:lumOff val="60000"/>
                    <a:alpha val="57000"/>
                  </a:schemeClr>
                </a:gs>
                <a:gs pos="100000">
                  <a:schemeClr val="bg1">
                    <a:alpha val="59000"/>
                  </a:schemeClr>
                </a:gs>
                <a:gs pos="74000">
                  <a:schemeClr val="accent1">
                    <a:lumMod val="91000"/>
                    <a:lumOff val="9000"/>
                    <a:alpha val="34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5EAD889-EA4D-485F-BA9C-F6473A432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GB" sz="5200">
                <a:solidFill>
                  <a:schemeClr val="tx2"/>
                </a:solidFill>
              </a:rPr>
              <a:t>Major Project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5368" y="4160126"/>
            <a:ext cx="6105194" cy="68207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2"/>
                </a:solidFill>
              </a:rPr>
              <a:t>Writing your conclusion</a:t>
            </a: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D7220E41-2FE8-456A-9433-FC931A6852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20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653"/>
    </mc:Choice>
    <mc:Fallback xmlns="">
      <p:transition spd="slow" advTm="66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89D38-0DEB-4DF9-B3B3-7C293C7A6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workshop will address: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CB4F4-5B7D-43FD-8C5A-8F3B963133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353800" cy="4351338"/>
          </a:xfrm>
        </p:spPr>
        <p:txBody>
          <a:bodyPr>
            <a:noAutofit/>
          </a:bodyPr>
          <a:lstStyle/>
          <a:p>
            <a:r>
              <a:rPr lang="en-GB" sz="4800" dirty="0"/>
              <a:t>How you know when to stop searching the literature</a:t>
            </a:r>
          </a:p>
          <a:p>
            <a:r>
              <a:rPr lang="en-GB" sz="4800" dirty="0"/>
              <a:t>Metaphors for writing your literature review</a:t>
            </a:r>
          </a:p>
          <a:p>
            <a:r>
              <a:rPr lang="en-GB" sz="4800" dirty="0"/>
              <a:t>What a conclusion is and how to go about writing this part of your literature review</a:t>
            </a:r>
          </a:p>
          <a:p>
            <a:r>
              <a:rPr lang="en-GB" sz="4800" dirty="0"/>
              <a:t>Editing and proof reading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D8FA1BD-1206-453A-B5FF-9D89189A94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9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391"/>
    </mc:Choice>
    <mc:Fallback xmlns="">
      <p:transition spd="slow" advTm="323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First, how are we all doing??????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5" y="1996281"/>
            <a:ext cx="4286250" cy="4010025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8780A9C-FA26-497E-BEF5-4582D1FADB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39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56"/>
    </mc:Choice>
    <mc:Fallback xmlns="">
      <p:transition spd="slow" advTm="22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9ACB6-0246-43AC-AD9C-F49178E32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Writing your conclusion………..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0A4971-61C2-45C4-A27E-D4BAC6BAB3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Autofit/>
          </a:bodyPr>
          <a:lstStyle/>
          <a:p>
            <a:r>
              <a:rPr lang="en-GB" sz="6000" dirty="0"/>
              <a:t>Conclusions are often the most difficult part of an essay to write, and many writers feel that they have nothing left to say, having written the earlier sections. </a:t>
            </a:r>
          </a:p>
          <a:p>
            <a:endParaRPr lang="en-GB" sz="3600" dirty="0"/>
          </a:p>
          <a:p>
            <a:r>
              <a:rPr lang="en-GB" sz="3600" dirty="0"/>
              <a:t> 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DDC3DD20-1816-4A60-8584-3FCC4899AD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29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29"/>
    </mc:Choice>
    <mc:Fallback xmlns="">
      <p:transition spd="slow" advTm="36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B9B46-A604-4472-91EB-FA63195BE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solidFill>
                  <a:schemeClr val="accent1"/>
                </a:solidFill>
              </a:rPr>
              <a:t>A conclusion should………..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CAAC2-E924-4530-B65A-E39C762458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GB" sz="4000" dirty="0"/>
              <a:t>Fulfil certain criteria – what would you like to see in a conclusion of a paper you were reading?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119C037-19AE-4919-80C0-5A024B7569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46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41"/>
    </mc:Choice>
    <mc:Fallback xmlns="">
      <p:transition spd="slow" advTm="33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Digging into the literature: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331" y="1825625"/>
            <a:ext cx="4351338" cy="4351338"/>
          </a:xfrm>
        </p:spPr>
      </p:pic>
      <p:pic>
        <p:nvPicPr>
          <p:cNvPr id="1026" name="Picture 2" descr="Jigsaw Puzzle, Puzzle Pieces, Solved">
            <a:extLst>
              <a:ext uri="{FF2B5EF4-FFF2-40B4-BE49-F238E27FC236}">
                <a16:creationId xmlns:a16="http://schemas.microsoft.com/office/drawing/2014/main" id="{C1DAFF33-60B5-4D71-928C-A35D9FC18F9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7" y="1825625"/>
            <a:ext cx="431482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38A14B0-01DB-464A-95E3-DE5D0003EC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1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84"/>
    </mc:Choice>
    <mc:Fallback xmlns="">
      <p:transition spd="slow" advTm="24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Chronological or thematic literature reviews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286" y="2845738"/>
            <a:ext cx="3771428" cy="2311111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2820194"/>
            <a:ext cx="3048000" cy="2362200"/>
          </a:xfr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0BDEDFA-C68F-496D-A4ED-431903A811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3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16"/>
    </mc:Choice>
    <mc:Fallback xmlns="">
      <p:transition spd="slow" advTm="24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7124C4A-DFFA-459C-AE23-EE19714F5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Note the </a:t>
            </a:r>
            <a:r>
              <a:rPr lang="en-GB" sz="4000" b="1">
                <a:solidFill>
                  <a:srgbClr val="FFFFFF"/>
                </a:solidFill>
              </a:rPr>
              <a:t>significance</a:t>
            </a:r>
            <a:r>
              <a:rPr lang="en-GB" sz="4000">
                <a:solidFill>
                  <a:srgbClr val="FFFFFF"/>
                </a:solidFill>
              </a:rPr>
              <a:t> of the research……….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4D11DC5-460F-49B6-8341-31ECF9A43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endParaRPr lang="en-GB" sz="2400"/>
          </a:p>
          <a:p>
            <a:r>
              <a:rPr lang="en-GB" sz="2400"/>
              <a:t>……….</a:t>
            </a:r>
            <a:r>
              <a:rPr lang="en-GB" sz="2400" b="1"/>
              <a:t>This literature review shows that </a:t>
            </a:r>
            <a:r>
              <a:rPr lang="en-GB" sz="2400"/>
              <a:t>counselling needs to be re-considered in the light of the significant case made for Government Regulation</a:t>
            </a:r>
          </a:p>
          <a:p>
            <a:endParaRPr lang="en-GB" sz="240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BFDC9D9-B4F2-4B14-BA7D-D8C42B0187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19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48"/>
    </mc:Choice>
    <mc:Fallback xmlns="">
      <p:transition spd="slow" advTm="10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65240A81-4390-4F7C-946E-B0F79B945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en-GB" sz="2500">
                <a:solidFill>
                  <a:srgbClr val="FFFFFF"/>
                </a:solidFill>
              </a:rPr>
              <a:t>Provide ideas and recommendations for future research….</a:t>
            </a:r>
            <a:endParaRPr lang="en-GB" sz="2500" dirty="0">
              <a:solidFill>
                <a:srgbClr val="FFFFFF"/>
              </a:solidFill>
            </a:endParaRPr>
          </a:p>
        </p:txBody>
      </p:sp>
      <p:graphicFrame>
        <p:nvGraphicFramePr>
          <p:cNvPr id="8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9976889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AD56D5E-13FF-48B7-8181-883B6DEAF1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0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21"/>
    </mc:Choice>
    <mc:Fallback xmlns="">
      <p:transition spd="slow" advTm="33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3FA4A-C756-454D-AE0D-782A93825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Mention implications for practice…………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2034255"/>
              </p:ext>
            </p:extLst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B369320-7B04-4635-96B4-4C9B5CBDF1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23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26"/>
    </mc:Choice>
    <mc:Fallback xmlns="">
      <p:transition spd="slow" advTm="23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CD0CDE-178B-438D-8637-0C36772AA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Answer the question "So What?"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52DE3F-FFCC-4E53-A2BC-9E354EEE7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en-GB" sz="2400" b="1" dirty="0"/>
              <a:t>Show </a:t>
            </a:r>
            <a:r>
              <a:rPr lang="en-GB" sz="2400" dirty="0"/>
              <a:t> </a:t>
            </a:r>
          </a:p>
          <a:p>
            <a:r>
              <a:rPr lang="en-GB" sz="2400" b="1" dirty="0"/>
              <a:t>Synthesise</a:t>
            </a:r>
            <a:r>
              <a:rPr lang="en-GB" sz="2400" dirty="0"/>
              <a:t>   </a:t>
            </a:r>
          </a:p>
          <a:p>
            <a:r>
              <a:rPr lang="en-GB" sz="2400" b="1" dirty="0"/>
              <a:t>Feed forward</a:t>
            </a:r>
            <a:r>
              <a:rPr lang="en-GB" sz="2400" dirty="0"/>
              <a:t> </a:t>
            </a:r>
          </a:p>
          <a:p>
            <a:r>
              <a:rPr lang="en-GB" sz="2400" b="1" dirty="0"/>
              <a:t>Create new meaning </a:t>
            </a:r>
            <a:endParaRPr lang="en-GB" sz="24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DEE74DE-6581-4C37-B66E-09D20F4890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58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676"/>
    </mc:Choice>
    <mc:Fallback xmlns="">
      <p:transition spd="slow" advTm="81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9EB9D-70CA-402D-81B4-7E54C7506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strategy for writing your conclusion….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18ECC-73AB-441A-A898-E8C310F6BB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sz="4000" dirty="0"/>
              <a:t>Echoing the introduction: Echoing your introduction can be a good strategy if it is used to bring the reader full-circle.  How?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83721EE-6B5F-4FDB-A598-442C8CCC77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17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09"/>
    </mc:Choice>
    <mc:Fallback xmlns="">
      <p:transition spd="slow" advTm="432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87054-0E27-4063-B979-95064B590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So…what should a conclusion do?????????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D79CC-630F-4B18-97F3-CBEA1200A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51008"/>
            <a:ext cx="12192000" cy="5127584"/>
          </a:xfrm>
        </p:spPr>
        <p:txBody>
          <a:bodyPr>
            <a:noAutofit/>
          </a:bodyPr>
          <a:lstStyle/>
          <a:p>
            <a:pPr marL="914400" indent="-914400">
              <a:buFont typeface="+mj-lt"/>
              <a:buAutoNum type="arabicPeriod"/>
            </a:pPr>
            <a:r>
              <a:rPr lang="en-GB" sz="4800" dirty="0"/>
              <a:t>It summarises [synthesises] the literature review</a:t>
            </a:r>
          </a:p>
          <a:p>
            <a:pPr marL="914400" indent="-914400">
              <a:buFont typeface="+mj-lt"/>
              <a:buAutoNum type="arabicPeriod"/>
            </a:pPr>
            <a:r>
              <a:rPr lang="en-GB" sz="4800" dirty="0"/>
              <a:t>It demonstrates that you have done what you set out to do</a:t>
            </a:r>
          </a:p>
          <a:p>
            <a:pPr marL="914400" indent="-914400">
              <a:buFont typeface="+mj-lt"/>
              <a:buAutoNum type="arabicPeriod"/>
            </a:pPr>
            <a:r>
              <a:rPr lang="en-GB" sz="4800" dirty="0"/>
              <a:t>It gives the reader a sense of completion</a:t>
            </a:r>
          </a:p>
          <a:p>
            <a:pPr marL="914400" indent="-914400">
              <a:buFont typeface="+mj-lt"/>
              <a:buAutoNum type="arabicPeriod"/>
            </a:pPr>
            <a:r>
              <a:rPr lang="en-GB" sz="4800" dirty="0"/>
              <a:t>It leaves the reader remembering your main point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EC33549-C31D-45AD-9C49-60C615BBE7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78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75"/>
    </mc:Choice>
    <mc:Fallback xmlns="">
      <p:transition spd="slow" advTm="44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BE4F293-0A40-4AA3-8747-1C7D9F3EE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D1CC8B8-2CD1-45F6-9CED-CA3104002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7" name="Freeform 44">
              <a:extLst>
                <a:ext uri="{FF2B5EF4-FFF2-40B4-BE49-F238E27FC236}">
                  <a16:creationId xmlns:a16="http://schemas.microsoft.com/office/drawing/2014/main" id="{D0486316-3F2D-434E-AF23-A8EDD6E78D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45">
              <a:extLst>
                <a:ext uri="{FF2B5EF4-FFF2-40B4-BE49-F238E27FC236}">
                  <a16:creationId xmlns:a16="http://schemas.microsoft.com/office/drawing/2014/main" id="{2AF5945E-96EF-472A-8B30-5AC427AA40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46">
              <a:extLst>
                <a:ext uri="{FF2B5EF4-FFF2-40B4-BE49-F238E27FC236}">
                  <a16:creationId xmlns:a16="http://schemas.microsoft.com/office/drawing/2014/main" id="{F43F39F5-753C-4BA6-AF2B-6F0EEE25AD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47">
              <a:extLst>
                <a:ext uri="{FF2B5EF4-FFF2-40B4-BE49-F238E27FC236}">
                  <a16:creationId xmlns:a16="http://schemas.microsoft.com/office/drawing/2014/main" id="{2CC5073C-8188-4DE4-B2AB-9C87DDA4F0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EF2074A-D7D4-4AF6-866A-31DDF66B1F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DB3EAAF-745B-4261-B60E-78A2E9209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3666" y="759805"/>
            <a:ext cx="10000133" cy="1325563"/>
          </a:xfrm>
        </p:spPr>
        <p:txBody>
          <a:bodyPr>
            <a:normAutofit/>
          </a:bodyPr>
          <a:lstStyle/>
          <a:p>
            <a:r>
              <a:rPr lang="en-GB" sz="3400">
                <a:solidFill>
                  <a:srgbClr val="FFFFFF"/>
                </a:solidFill>
              </a:rPr>
              <a:t>BUT…..THAT SOUNDS KIND OF LIKE THE INTRODUCTION!</a:t>
            </a:r>
            <a:br>
              <a:rPr lang="en-GB" sz="3400">
                <a:solidFill>
                  <a:srgbClr val="FFFFFF"/>
                </a:solidFill>
              </a:rPr>
            </a:br>
            <a:endParaRPr lang="en-GB" sz="3400">
              <a:solidFill>
                <a:srgbClr val="FFFFFF"/>
              </a:solidFill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314A24FF-9686-4109-8316-42F521CBF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8362328"/>
              </p:ext>
            </p:extLst>
          </p:nvPr>
        </p:nvGraphicFramePr>
        <p:xfrm>
          <a:off x="1422492" y="2499837"/>
          <a:ext cx="9507778" cy="371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8C0788F-309A-4B5B-8B0E-46E9837BC0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18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68"/>
    </mc:Choice>
    <mc:Fallback xmlns="">
      <p:transition spd="slow" advTm="23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EAA2303-2263-4F67-8B4D-FBB1C4505B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0E0B56D-A728-44F9-A9D3-77386CFAF987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EF1E970-3C3D-4C45-BFC5-C3EE4522B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r>
              <a:rPr lang="en-GB" sz="3700" dirty="0">
                <a:solidFill>
                  <a:srgbClr val="FFFFFF"/>
                </a:solidFill>
              </a:rPr>
              <a:t>What is the difference between the Introduction and the Conclusion……..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4353374"/>
              </p:ext>
            </p:extLst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27F464-D1F8-4B0F-A710-337D45FB27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4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29"/>
    </mc:Choice>
    <mc:Fallback xmlns="">
      <p:transition spd="slow" advTm="47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1EB8B-2154-4DD7-9E27-149D940C4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main point did your question relate to…………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72955-2814-438B-9042-1F06711A81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000" dirty="0"/>
              <a:t>Did you make that point?   Or not……</a:t>
            </a:r>
          </a:p>
          <a:p>
            <a:r>
              <a:rPr lang="en-GB" sz="4000" dirty="0"/>
              <a:t>Summarise it in your conclusion</a:t>
            </a:r>
          </a:p>
          <a:p>
            <a:r>
              <a:rPr lang="en-GB" sz="4000" dirty="0"/>
              <a:t>You can use the introductory paragraph as a guide to your conclusion</a:t>
            </a:r>
          </a:p>
          <a:p>
            <a:r>
              <a:rPr lang="en-GB" sz="4000" dirty="0"/>
              <a:t> This will help you come full circle and give your reader a sense of completion</a:t>
            </a:r>
          </a:p>
          <a:p>
            <a:r>
              <a:rPr lang="en-GB" sz="4000" dirty="0"/>
              <a:t>Have you done what you said you would do?</a:t>
            </a:r>
          </a:p>
          <a:p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7E92FB6-9009-4153-A568-4F029F2B64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49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07"/>
    </mc:Choice>
    <mc:Fallback xmlns="">
      <p:transition spd="slow" advTm="42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sz="4100"/>
              <a:t>Useful Metaphors:  A Barrister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r>
              <a:rPr lang="en-GB" sz="4800" dirty="0"/>
              <a:t>Think of organising a literature review as a barrister would present a case to a jury. </a:t>
            </a:r>
          </a:p>
          <a:p>
            <a:endParaRPr lang="en-GB" sz="4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17" b="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27" name="Straight Connector 17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52AC2CB-6A6A-495C-BA9A-47DA6F7682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1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460"/>
    </mc:Choice>
    <mc:Fallback xmlns="">
      <p:transition spd="slow" advTm="88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7">
            <a:extLst>
              <a:ext uri="{FF2B5EF4-FFF2-40B4-BE49-F238E27FC236}">
                <a16:creationId xmlns:a16="http://schemas.microsoft.com/office/drawing/2014/main" id="{55A1F541-D564-4A3E-B5A9-F54C2013194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50" y="1466224"/>
            <a:ext cx="5439902" cy="3925553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519" y="695993"/>
            <a:ext cx="5466014" cy="54660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782" y="1950856"/>
            <a:ext cx="3261741" cy="29562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Other metaphors: “funnelling in”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68A08C1-E638-4CB3-B0C7-E99BE42950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87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16"/>
    </mc:Choice>
    <mc:Fallback xmlns="">
      <p:transition spd="slow" advTm="10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8604"/>
          <a:stretch/>
        </p:blipFill>
        <p:spPr>
          <a:xfrm>
            <a:off x="5120640" y="1904281"/>
            <a:ext cx="6233160" cy="427268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Other metaphors: Concertina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3797807" cy="4351338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 dirty="0"/>
          </a:p>
          <a:p>
            <a:r>
              <a:rPr lang="en-US" sz="4000" dirty="0"/>
              <a:t>Concertina (narrowing and enlarging your search, like a concertina windbag)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E01690F-AD40-4F15-A3CF-E0E43FC0EC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74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5"/>
    </mc:Choice>
    <mc:Fallback xmlns="">
      <p:transition spd="slow" advTm="12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   Other metaphors: A lens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4800" dirty="0"/>
              <a:t>A ‘lens’ (to focus)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999" y="2929467"/>
            <a:ext cx="3276601" cy="33824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4476" y="1659476"/>
            <a:ext cx="3547524" cy="253998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8CD34E6-401F-4A63-8F36-E96B2CF5ED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4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0"/>
    </mc:Choice>
    <mc:Fallback xmlns="">
      <p:transition spd="slow" advTm="12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781" y="1740309"/>
            <a:ext cx="3698803" cy="3642851"/>
          </a:xfrm>
          <a:solidFill>
            <a:schemeClr val="bg1">
              <a:alpha val="50000"/>
            </a:schemeClr>
          </a:solidFill>
          <a:ln w="25400" cap="sq">
            <a:solidFill>
              <a:schemeClr val="tx1"/>
            </a:solidFill>
            <a:miter lim="800000"/>
          </a:ln>
        </p:spPr>
        <p:txBody>
          <a:bodyPr>
            <a:normAutofit/>
          </a:bodyPr>
          <a:lstStyle/>
          <a:p>
            <a:pPr algn="ctr"/>
            <a:r>
              <a:rPr lang="en-GB" sz="4800" b="1" dirty="0"/>
              <a:t>How do you know when to stop searching?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5061" y="117987"/>
            <a:ext cx="6876939" cy="6740013"/>
          </a:xfrm>
        </p:spPr>
        <p:txBody>
          <a:bodyPr anchor="ctr">
            <a:normAutofit/>
          </a:bodyPr>
          <a:lstStyle/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B70482E7-B785-46E4-8413-9E1CCDADC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272" y="0"/>
            <a:ext cx="60651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F49FE90-D502-4A8F-9F9E-EF191DB2F5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7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33"/>
    </mc:Choice>
    <mc:Fallback xmlns="">
      <p:transition spd="slow" advTm="25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1"/>
                </a:solidFill>
              </a:rPr>
              <a:t>How do you know when to stop searching?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endParaRPr lang="en-GB" sz="2400" dirty="0"/>
          </a:p>
          <a:p>
            <a:r>
              <a:rPr lang="en-GB" sz="4000" dirty="0"/>
              <a:t>Will you recognise it’s time to stop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306BEF1-298C-4376-8E6B-0EE0760EE2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87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81"/>
    </mc:Choice>
    <mc:Fallback xmlns="">
      <p:transition spd="slow" advTm="22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you know when to stop searching?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sz="7200" dirty="0"/>
              <a:t>The end of the search can also be indicated when no new citations are discovered  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0E10247-11A2-40A4-986F-3C7BEBE500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16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51"/>
    </mc:Choice>
    <mc:Fallback xmlns="">
      <p:transition spd="slow" advTm="14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you know when to stop searching?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sz="4800" dirty="0"/>
              <a:t>In sum, as Webster and Watson (2019) observed: “You can gauge that your review is nearing completion when you are not finding new concepts in your article set” (p. 16). </a:t>
            </a:r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80DDE12-1BEA-452C-BFAE-127F1F763D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42"/>
    </mc:Choice>
    <mc:Fallback xmlns="">
      <p:transition spd="slow" advTm="24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AE717-5E42-41B3-83A9-F52A55C51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tips for writing a good conclusion..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27CA26-A522-4166-BE6B-8F74699FD5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The concluding paragraph is not the place to introduce new information or make more points about the topic. 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D70AD59-3548-46D6-99E5-3AB53A3273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33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59"/>
    </mc:Choice>
    <mc:Fallback xmlns="">
      <p:transition spd="slow" advTm="122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97930-3AB3-4AD7-B4BB-D8DB16D82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 Emphasise importance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57BA4-788C-4448-97C1-DF14BD0E63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5400" dirty="0"/>
              <a:t>After writing your topic sentence, ask yourself: "So what? Why is that important?"</a:t>
            </a:r>
          </a:p>
          <a:p>
            <a:r>
              <a:rPr lang="en-GB" sz="5400" dirty="0"/>
              <a:t>Your next sentence should explain why. Then ask yourself again: "So what? Why is that important?"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CAD336B-204B-48B2-AE84-CDD1980340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190"/>
    </mc:Choice>
    <mc:Fallback xmlns="">
      <p:transition spd="slow" advTm="39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FAD39-166F-4953-A517-8E44F2169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Like this………..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85A9C-4E57-4B06-9D8D-ECA89BB34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353800" cy="4351338"/>
          </a:xfrm>
        </p:spPr>
        <p:txBody>
          <a:bodyPr>
            <a:normAutofit fontScale="92500"/>
          </a:bodyPr>
          <a:lstStyle/>
          <a:p>
            <a:r>
              <a:rPr lang="en-GB" sz="5400" dirty="0"/>
              <a:t>"Education is very important in society."</a:t>
            </a:r>
          </a:p>
          <a:p>
            <a:pPr marL="0" indent="0">
              <a:buNone/>
            </a:pPr>
            <a:r>
              <a:rPr lang="en-GB" sz="5400" dirty="0"/>
              <a:t>        </a:t>
            </a:r>
            <a:r>
              <a:rPr lang="en-GB" sz="5400" dirty="0">
                <a:solidFill>
                  <a:srgbClr val="FF0000"/>
                </a:solidFill>
              </a:rPr>
              <a:t>"So what? Why is it important?"</a:t>
            </a:r>
          </a:p>
          <a:p>
            <a:r>
              <a:rPr lang="en-GB" sz="5400" dirty="0"/>
              <a:t>"It gives all citizens an equal start."</a:t>
            </a:r>
          </a:p>
          <a:p>
            <a:pPr marL="0" indent="0">
              <a:buNone/>
            </a:pPr>
            <a:r>
              <a:rPr lang="en-GB" sz="5400" dirty="0"/>
              <a:t>          </a:t>
            </a:r>
            <a:r>
              <a:rPr lang="en-GB" sz="5400" dirty="0">
                <a:solidFill>
                  <a:srgbClr val="FF0000"/>
                </a:solidFill>
              </a:rPr>
              <a:t>“So what? Why is that important?"</a:t>
            </a:r>
          </a:p>
          <a:p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624CEA0-08E4-4E62-91C3-60BE5F9F2D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9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16"/>
    </mc:Choice>
    <mc:Fallback xmlns="">
      <p:transition spd="slow" advTm="34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AD7CB-44BC-4E6E-A50A-4DDC94898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 out transition links on Moodle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928FD-38B4-41AF-9D1E-0340E5D4B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sz="6000" dirty="0"/>
              <a:t>This essay has critically explored how … </a:t>
            </a:r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44226E9C-6C0E-4C6B-947F-6345478202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4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83"/>
    </mc:Choice>
    <mc:Fallback xmlns="">
      <p:transition spd="slow" advTm="30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92480-8452-4C85-9DCC-8CAA57278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we do once we have finished writing our conclusion?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3F747-5F10-4D85-9927-BE10DEEE752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0F066A1-903C-4D5C-B3B7-E7DFE5CE060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 sz="6000" dirty="0"/>
          </a:p>
          <a:p>
            <a:r>
              <a:rPr lang="en-GB" sz="6000" dirty="0"/>
              <a:t>Editing and proof 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AB6A8B-8D3A-4264-9CD6-AFFA9A6086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98310" y="2001328"/>
            <a:ext cx="5317488" cy="449154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A638878-CACA-4C79-A5F3-B1F2D00BB1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27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15"/>
    </mc:Choice>
    <mc:Fallback xmlns="">
      <p:transition spd="slow" advTm="147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BB4824-CB60-43A5-9C20-024712A54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2488"/>
            <a:ext cx="2899189" cy="4363844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In writing your conclusion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B6B44-C8CB-4BC1-A0C3-EDE470AF1A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80855" y="1412489"/>
            <a:ext cx="3427283" cy="4363844"/>
          </a:xfrm>
        </p:spPr>
        <p:txBody>
          <a:bodyPr>
            <a:normAutofit/>
          </a:bodyPr>
          <a:lstStyle/>
          <a:p>
            <a:r>
              <a:rPr lang="en-GB" sz="4000" dirty="0"/>
              <a:t>You will have completed a ‘stand alone’ literature review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19017-6E87-47BC-9F7B-D27B804799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604" y="1412489"/>
            <a:ext cx="3197701" cy="4363844"/>
          </a:xfrm>
        </p:spPr>
        <p:txBody>
          <a:bodyPr>
            <a:normAutofit/>
          </a:bodyPr>
          <a:lstStyle/>
          <a:p>
            <a:r>
              <a:rPr lang="en-GB" sz="4000" dirty="0"/>
              <a:t>What does this really mean to you and to others?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0E0FE814-1993-42B6-98EE-4347760576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99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176"/>
    </mc:Choice>
    <mc:Fallback xmlns="">
      <p:transition spd="slow" advTm="40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098" name="Picture 2" descr="See the source image">
            <a:extLst>
              <a:ext uri="{FF2B5EF4-FFF2-40B4-BE49-F238E27FC236}">
                <a16:creationId xmlns:a16="http://schemas.microsoft.com/office/drawing/2014/main" id="{A61A5639-42DD-44FD-ABCE-328D250C6B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" r="8339" b="-1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12DB51CA-99E5-42DE-800D-0B766FFEBB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1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09"/>
    </mc:Choice>
    <mc:Fallback xmlns="">
      <p:transition spd="slow" advTm="34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9F203-C4FE-4F22-8169-D5A7F9199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 and out ….</a:t>
            </a: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DE103F9F-D854-42A0-B0DE-59E8375BDB61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5624"/>
            <a:ext cx="5181600" cy="435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ee the source image">
            <a:extLst>
              <a:ext uri="{FF2B5EF4-FFF2-40B4-BE49-F238E27FC236}">
                <a16:creationId xmlns:a16="http://schemas.microsoft.com/office/drawing/2014/main" id="{0726A4A1-9454-4421-B999-A2A2A31D82A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331" y="1825625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B410770A-87BD-42CB-84F7-1A5570E891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87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943"/>
    </mc:Choice>
    <mc:Fallback xmlns="">
      <p:transition spd="slow" advTm="1929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6EA52-80E9-4920-8F0A-CC985FCE5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workshop has addressed………..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13EF2-F7C9-4E8D-907E-386C3DA499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sz="4400" dirty="0"/>
              <a:t>How you know when to stop searching the literature</a:t>
            </a:r>
          </a:p>
          <a:p>
            <a:r>
              <a:rPr lang="en-GB" sz="4400" dirty="0"/>
              <a:t>Metaphors for writing your literature review</a:t>
            </a:r>
          </a:p>
          <a:p>
            <a:r>
              <a:rPr lang="en-GB" sz="4400" dirty="0"/>
              <a:t>What a conclusion is and how to go about writing this part of your literature review</a:t>
            </a:r>
          </a:p>
          <a:p>
            <a:r>
              <a:rPr lang="en-GB" sz="4400" dirty="0"/>
              <a:t>Editing and proof reading</a:t>
            </a:r>
          </a:p>
          <a:p>
            <a:endParaRPr lang="en-GB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516FEA3-3EB5-43B4-8A20-BB56282451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90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70"/>
    </mc:Choice>
    <mc:Fallback xmlns="">
      <p:transition spd="slow" advTm="16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BFC63-A8E3-4502-9D7A-E6E969DBD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Any questions……………..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AE2A49D-EE27-4519-8A4F-81023509F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039751" y="2803177"/>
            <a:ext cx="6043287" cy="3373786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4FB380-9399-498D-BB96-AB0EC491A661}"/>
              </a:ext>
            </a:extLst>
          </p:cNvPr>
          <p:cNvSpPr txBox="1"/>
          <p:nvPr/>
        </p:nvSpPr>
        <p:spPr>
          <a:xfrm>
            <a:off x="3039751" y="6176963"/>
            <a:ext cx="604328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://commons.wikimedia.org/wiki/File:Question_mark.pn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6E8D901-B5B4-443A-BDD9-E42D20D670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0" y="1690688"/>
            <a:ext cx="12192000" cy="531731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D6DCE93-2D2E-4B01-A53C-A597466822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02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94"/>
    </mc:Choice>
    <mc:Fallback xmlns="">
      <p:transition spd="slow" advTm="86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04855-774B-45F1-A467-A33B0B74E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9894E2-065D-4F04-B938-BCB774344B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Leedy</a:t>
            </a:r>
            <a:r>
              <a:rPr lang="en-GB" dirty="0"/>
              <a:t>, P. D., &amp; ORMROD, J. E. (2005). Practical Research Planning and Design (5th ed.). New Jersey: Pearson Merrill Prentice Hall. </a:t>
            </a:r>
          </a:p>
          <a:p>
            <a:endParaRPr lang="en-GB" dirty="0"/>
          </a:p>
          <a:p>
            <a:r>
              <a:rPr lang="en-GB" dirty="0"/>
              <a:t>Webster, J., &amp; Watson, R. T. (2002). </a:t>
            </a:r>
            <a:r>
              <a:rPr lang="en-GB" dirty="0" err="1"/>
              <a:t>Analyzing</a:t>
            </a:r>
            <a:r>
              <a:rPr lang="en-GB" dirty="0"/>
              <a:t> the past to prepare for the future: Writing a literature review. MIS Quarterly, 26(2), 13-23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F84C5F1-5FCE-4B0F-A483-854441533F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73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0"/>
    </mc:Choice>
    <mc:Fallback xmlns="">
      <p:transition spd="slow" advTm="3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2769</TotalTime>
  <Words>964</Words>
  <Application>Microsoft Office PowerPoint</Application>
  <PresentationFormat>Widescreen</PresentationFormat>
  <Paragraphs>176</Paragraphs>
  <Slides>35</Slides>
  <Notes>35</Notes>
  <HiddenSlides>0</HiddenSlides>
  <MMClips>35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Georgia</vt:lpstr>
      <vt:lpstr>Roboto</vt:lpstr>
      <vt:lpstr>Office Theme</vt:lpstr>
      <vt:lpstr>Major Project</vt:lpstr>
      <vt:lpstr>This workshop will address:</vt:lpstr>
      <vt:lpstr>First, how are we all doing??????</vt:lpstr>
      <vt:lpstr>Writing your conclusion………..</vt:lpstr>
      <vt:lpstr>A conclusion should………..</vt:lpstr>
      <vt:lpstr>Digging into the literature:</vt:lpstr>
      <vt:lpstr>Chronological or thematic literature reviews</vt:lpstr>
      <vt:lpstr>Note the significance of the research……….</vt:lpstr>
      <vt:lpstr>Provide ideas and recommendations for future research….</vt:lpstr>
      <vt:lpstr>Mention implications for practice…………</vt:lpstr>
      <vt:lpstr>Answer the question "So What?"</vt:lpstr>
      <vt:lpstr>A strategy for writing your conclusion….</vt:lpstr>
      <vt:lpstr>So…what should a conclusion do?????????</vt:lpstr>
      <vt:lpstr>BUT…..THAT SOUNDS KIND OF LIKE THE INTRODUCTION! </vt:lpstr>
      <vt:lpstr>What is the difference between the Introduction and the Conclusion……..</vt:lpstr>
      <vt:lpstr>What main point did your question relate to…………</vt:lpstr>
      <vt:lpstr>Useful Metaphors:  A Barrister</vt:lpstr>
      <vt:lpstr>Other metaphors: “funnelling in”</vt:lpstr>
      <vt:lpstr>Other metaphors: Concertina  </vt:lpstr>
      <vt:lpstr>   Other metaphors: A lens  </vt:lpstr>
      <vt:lpstr>How do you know when to stop searching?</vt:lpstr>
      <vt:lpstr>How do you know when to stop searching?</vt:lpstr>
      <vt:lpstr>How do you know when to stop searching?</vt:lpstr>
      <vt:lpstr>How do you know when to stop searching?</vt:lpstr>
      <vt:lpstr>Some tips for writing a good conclusion..</vt:lpstr>
      <vt:lpstr> Emphasise importance … … …</vt:lpstr>
      <vt:lpstr>Like this………..</vt:lpstr>
      <vt:lpstr>Check out transition links on Moodle</vt:lpstr>
      <vt:lpstr>What do we do once we have finished writing our conclusion?</vt:lpstr>
      <vt:lpstr>In writing your conclusion …</vt:lpstr>
      <vt:lpstr>PowerPoint Presentation</vt:lpstr>
      <vt:lpstr>Over and out ….</vt:lpstr>
      <vt:lpstr>This workshop has addressed………..</vt:lpstr>
      <vt:lpstr>Any questions……………..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Major Project</dc:title>
  <dc:creator>Beverly Cole</dc:creator>
  <cp:lastModifiedBy>Beverly Cole</cp:lastModifiedBy>
  <cp:revision>17</cp:revision>
  <dcterms:created xsi:type="dcterms:W3CDTF">2020-11-10T21:08:18Z</dcterms:created>
  <dcterms:modified xsi:type="dcterms:W3CDTF">2020-11-17T22:31:14Z</dcterms:modified>
</cp:coreProperties>
</file>