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6" r:id="rId5"/>
    <p:sldId id="259" r:id="rId6"/>
    <p:sldId id="265" r:id="rId7"/>
    <p:sldId id="267" r:id="rId8"/>
    <p:sldId id="268" r:id="rId9"/>
    <p:sldId id="270" r:id="rId10"/>
    <p:sldId id="262" r:id="rId11"/>
    <p:sldId id="271" r:id="rId12"/>
    <p:sldId id="263" r:id="rId13"/>
    <p:sldId id="272" r:id="rId14"/>
    <p:sldId id="273"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3168E-A1AC-4354-9414-8F84FB2C04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706999-1DAC-46B4-8264-758C48E379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2E1C4F-D359-48D5-B5BF-AE0F22DD5272}"/>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5" name="Footer Placeholder 4">
            <a:extLst>
              <a:ext uri="{FF2B5EF4-FFF2-40B4-BE49-F238E27FC236}">
                <a16:creationId xmlns:a16="http://schemas.microsoft.com/office/drawing/2014/main" id="{B0FD20A1-0C32-4964-A64F-B38D714F34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89B681-10DB-444C-B151-5A1E3FD70CB9}"/>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3082909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94662-08A8-4D64-963B-F74D43D73D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FAFD18-DDED-4DD2-ADA7-D0A0CDC8BF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5424D-E15E-47DB-88D8-2BB5F5CEDD57}"/>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5" name="Footer Placeholder 4">
            <a:extLst>
              <a:ext uri="{FF2B5EF4-FFF2-40B4-BE49-F238E27FC236}">
                <a16:creationId xmlns:a16="http://schemas.microsoft.com/office/drawing/2014/main" id="{97B45A01-33AB-4154-86FD-AEA30CB0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9DA113-872B-4C00-8E81-71E0047859E1}"/>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3015184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F52A-52D6-4C5C-B89F-8F7F2AF0D2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9A38DD-7E6D-4740-B017-A20C11D18E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8CB42F-3B6A-4B3F-9A19-AB904AD7859E}"/>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5" name="Footer Placeholder 4">
            <a:extLst>
              <a:ext uri="{FF2B5EF4-FFF2-40B4-BE49-F238E27FC236}">
                <a16:creationId xmlns:a16="http://schemas.microsoft.com/office/drawing/2014/main" id="{2FF378C1-90C8-456C-8D35-9D2EC8510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046A7-DE96-4A78-975C-ABBC6430C007}"/>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3833977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029D-CB5D-409B-8CC3-C05AF68ADA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B268FD-813F-4E49-B571-22B584813D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4EAA64-B561-4025-BB52-58AB7C9C90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D18A1F-24FB-45EC-B978-DA74F0175C7B}"/>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6" name="Footer Placeholder 5">
            <a:extLst>
              <a:ext uri="{FF2B5EF4-FFF2-40B4-BE49-F238E27FC236}">
                <a16:creationId xmlns:a16="http://schemas.microsoft.com/office/drawing/2014/main" id="{65EDCF09-A3F7-4407-B79B-32D0B02AD0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5261C2-643B-4D1D-AB0C-5E879D65F80C}"/>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1306416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BC33-C497-4AEF-A9D1-3EDFAC3679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F8B3D6-A41E-4480-8C14-181B84B53E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31AB6D-F610-4539-8571-DED25861B2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F4D8C7-A014-4941-9268-AF3474D7D7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E90AA4-D90C-422F-895D-DA968FF60A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91A64A-386D-49F3-AB3B-70A3E0C4D676}"/>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8" name="Footer Placeholder 7">
            <a:extLst>
              <a:ext uri="{FF2B5EF4-FFF2-40B4-BE49-F238E27FC236}">
                <a16:creationId xmlns:a16="http://schemas.microsoft.com/office/drawing/2014/main" id="{94D89957-4B9E-4DF2-B123-04E4ADED47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3F7981-039D-4AA6-AB26-55B20C92A2DF}"/>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3423479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B73AA-C9B4-4CD5-8FD7-87ED39F968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302A1C-2F78-488B-B9CA-F92B1048D366}"/>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4" name="Footer Placeholder 3">
            <a:extLst>
              <a:ext uri="{FF2B5EF4-FFF2-40B4-BE49-F238E27FC236}">
                <a16:creationId xmlns:a16="http://schemas.microsoft.com/office/drawing/2014/main" id="{B98CBE71-2AFC-4E2B-A33A-AE578A3060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CE18E4-9356-4306-8C74-17591BF7AEF3}"/>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1318347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9F53A4-A64D-48AC-AE87-8FAE144268AE}"/>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3" name="Footer Placeholder 2">
            <a:extLst>
              <a:ext uri="{FF2B5EF4-FFF2-40B4-BE49-F238E27FC236}">
                <a16:creationId xmlns:a16="http://schemas.microsoft.com/office/drawing/2014/main" id="{3D9955D0-75F4-4A69-B05F-317D6B30F1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13A065-0A7C-4605-8FBD-902EB875818D}"/>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3460390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6A1B0-84F2-4197-A96B-8459487F77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A46402-A246-4137-ABA6-DA7BABA70D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43F280-4366-4641-8DDB-A5598963C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6E94A4-920B-4625-9EB1-2AEF81B0C20A}"/>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6" name="Footer Placeholder 5">
            <a:extLst>
              <a:ext uri="{FF2B5EF4-FFF2-40B4-BE49-F238E27FC236}">
                <a16:creationId xmlns:a16="http://schemas.microsoft.com/office/drawing/2014/main" id="{F407A7A8-116B-4A09-8634-47F8C6D30A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65539B-6D77-4C11-BECD-8EA4D8C9B036}"/>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3022817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37084-0911-4CD3-AE94-53AEEF0B8B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D5CCE1-EF62-49BE-AEEE-DB396AC061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186F74-646D-4719-9EEF-0FC8920F89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EFDF6A-B2D9-4C83-885E-F0F1B90D0E26}"/>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6" name="Footer Placeholder 5">
            <a:extLst>
              <a:ext uri="{FF2B5EF4-FFF2-40B4-BE49-F238E27FC236}">
                <a16:creationId xmlns:a16="http://schemas.microsoft.com/office/drawing/2014/main" id="{EED04DE8-DFF8-4808-9F4E-4FA99436B4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EF25D6-60C7-4334-990F-EA0DBFD257F3}"/>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689663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18C1-24D1-4C05-BA5D-6A16E23C0C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14BD81-3F97-441F-809C-0FE50BC4EB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F743FC-5E3A-4796-8699-32E0F3655187}"/>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5" name="Footer Placeholder 4">
            <a:extLst>
              <a:ext uri="{FF2B5EF4-FFF2-40B4-BE49-F238E27FC236}">
                <a16:creationId xmlns:a16="http://schemas.microsoft.com/office/drawing/2014/main" id="{EF1B8B15-D71C-4ABD-8563-3EF4453D16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202176-D243-4902-B524-A6A2CF6B29E7}"/>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23797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10815E-7E26-49D0-88B6-41E0139302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F8F375-348E-48E3-BDA7-8D79E6353C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8BC072-3A4E-46EA-8E80-73DE456F36A3}"/>
              </a:ext>
            </a:extLst>
          </p:cNvPr>
          <p:cNvSpPr>
            <a:spLocks noGrp="1"/>
          </p:cNvSpPr>
          <p:nvPr>
            <p:ph type="dt" sz="half" idx="10"/>
          </p:nvPr>
        </p:nvSpPr>
        <p:spPr/>
        <p:txBody>
          <a:bodyPr/>
          <a:lstStyle/>
          <a:p>
            <a:fld id="{081BEB95-AE2A-4631-A684-6ACAC704CE79}" type="datetimeFigureOut">
              <a:rPr lang="en-GB" smtClean="0"/>
              <a:t>04/02/2022</a:t>
            </a:fld>
            <a:endParaRPr lang="en-GB"/>
          </a:p>
        </p:txBody>
      </p:sp>
      <p:sp>
        <p:nvSpPr>
          <p:cNvPr id="5" name="Footer Placeholder 4">
            <a:extLst>
              <a:ext uri="{FF2B5EF4-FFF2-40B4-BE49-F238E27FC236}">
                <a16:creationId xmlns:a16="http://schemas.microsoft.com/office/drawing/2014/main" id="{62A0C4C6-C1C7-43F5-A12F-EFBB33CC1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050F8-A4BE-4E2E-9E8D-C7182BA6FA9F}"/>
              </a:ext>
            </a:extLst>
          </p:cNvPr>
          <p:cNvSpPr>
            <a:spLocks noGrp="1"/>
          </p:cNvSpPr>
          <p:nvPr>
            <p:ph type="sldNum" sz="quarter" idx="12"/>
          </p:nvPr>
        </p:nvSpPr>
        <p:spPr/>
        <p:txBody>
          <a:bodyPr/>
          <a:lstStyle/>
          <a:p>
            <a:fld id="{5796A7AA-D797-484B-97F6-56CAA3FFA7C3}" type="slidenum">
              <a:rPr lang="en-GB" smtClean="0"/>
              <a:t>‹#›</a:t>
            </a:fld>
            <a:endParaRPr lang="en-GB"/>
          </a:p>
        </p:txBody>
      </p:sp>
    </p:spTree>
    <p:extLst>
      <p:ext uri="{BB962C8B-B14F-4D97-AF65-F5344CB8AC3E}">
        <p14:creationId xmlns:p14="http://schemas.microsoft.com/office/powerpoint/2010/main" val="2029510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7C9FEB-A501-44EF-8C29-B79E614595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BF1BD2-9FB3-4D15-999D-681FF8276F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FCAE00-478C-42F2-B186-164D3313FC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1BEB95-AE2A-4631-A684-6ACAC704CE79}" type="datetimeFigureOut">
              <a:rPr lang="en-GB" smtClean="0"/>
              <a:t>04/02/2022</a:t>
            </a:fld>
            <a:endParaRPr lang="en-GB"/>
          </a:p>
        </p:txBody>
      </p:sp>
      <p:sp>
        <p:nvSpPr>
          <p:cNvPr id="5" name="Footer Placeholder 4">
            <a:extLst>
              <a:ext uri="{FF2B5EF4-FFF2-40B4-BE49-F238E27FC236}">
                <a16:creationId xmlns:a16="http://schemas.microsoft.com/office/drawing/2014/main" id="{C349F972-C17B-4638-9813-F6C46E112B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840144-01C1-4BCE-B2D5-5D45CF36A0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96A7AA-D797-484B-97F6-56CAA3FFA7C3}" type="slidenum">
              <a:rPr lang="en-GB" smtClean="0"/>
              <a:t>‹#›</a:t>
            </a:fld>
            <a:endParaRPr lang="en-GB"/>
          </a:p>
        </p:txBody>
      </p:sp>
    </p:spTree>
    <p:extLst>
      <p:ext uri="{BB962C8B-B14F-4D97-AF65-F5344CB8AC3E}">
        <p14:creationId xmlns:p14="http://schemas.microsoft.com/office/powerpoint/2010/main" val="1493203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logs.ed.ac.uk/s2104448_textiles-2c-materials-and-structure-2020-2021sem1/2020/10/21/biomimicry-research/"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hellasfrappe.blogspot.com/2012/11/documentary-mserres-and-his-love-of.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jlcarmichael/4451266849/"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Oar,_paddle_-_%E0%B4%AA%E0%B4%99%E0%B5%8D%E0%B4%95%E0%B4%BE%E0%B4%AF%E0%B4%82,_%E0%B4%A4%E0%B5%81%E0%B4%B4.JPG"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dvdrom.deviantart.com/art/Shovel-428536505"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www.goodfreephotos.com/animals/mammals/wolf-face.jpg.php"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geograph.org.uk/photo/209054"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eljuegodefilosofar.blogspot.com/2010/08/el-amanecer-moderno-rene-descartes-1596.html"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oregonstateuniversity/4253661139/"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wikimedia.org/wiki/File:Francisco_de_Goya_y_Lucientes_-_Duel_with_Cudgels_-_WGA10102.jpg"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myedmondsnews.com/2017/03/propane-camp-stove-cause-of-monday-night-fire-at-meadowdale-home/"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brewminate.com/the-tree-of-knowledge-is-not-an-apple-or-an-oak-but-a-banyan/" TargetMode="External"/><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B255-438F-47AF-8EF4-9BF712C406F9}"/>
              </a:ext>
            </a:extLst>
          </p:cNvPr>
          <p:cNvSpPr>
            <a:spLocks noGrp="1"/>
          </p:cNvSpPr>
          <p:nvPr>
            <p:ph type="ctrTitle"/>
          </p:nvPr>
        </p:nvSpPr>
        <p:spPr>
          <a:xfrm>
            <a:off x="7464614" y="1783959"/>
            <a:ext cx="4087306" cy="2889114"/>
          </a:xfrm>
        </p:spPr>
        <p:txBody>
          <a:bodyPr anchor="b">
            <a:normAutofit/>
          </a:bodyPr>
          <a:lstStyle/>
          <a:p>
            <a:pPr algn="l"/>
            <a:r>
              <a:rPr lang="en-GB" sz="5400" dirty="0"/>
              <a:t>Materialism in Anthropology </a:t>
            </a:r>
          </a:p>
        </p:txBody>
      </p:sp>
      <p:sp>
        <p:nvSpPr>
          <p:cNvPr id="3" name="Subtitle 2">
            <a:extLst>
              <a:ext uri="{FF2B5EF4-FFF2-40B4-BE49-F238E27FC236}">
                <a16:creationId xmlns:a16="http://schemas.microsoft.com/office/drawing/2014/main" id="{5B939809-E10E-4819-9728-E53FB8D3B0D1}"/>
              </a:ext>
            </a:extLst>
          </p:cNvPr>
          <p:cNvSpPr>
            <a:spLocks noGrp="1"/>
          </p:cNvSpPr>
          <p:nvPr>
            <p:ph type="subTitle" idx="1"/>
          </p:nvPr>
        </p:nvSpPr>
        <p:spPr>
          <a:xfrm>
            <a:off x="7464612" y="4750893"/>
            <a:ext cx="4087305" cy="1147863"/>
          </a:xfrm>
        </p:spPr>
        <p:txBody>
          <a:bodyPr anchor="t">
            <a:normAutofit/>
          </a:bodyPr>
          <a:lstStyle/>
          <a:p>
            <a:pPr algn="l"/>
            <a:r>
              <a:rPr lang="en-GB" sz="2000" dirty="0"/>
              <a:t>The Natural Contract – Michel Serres</a:t>
            </a:r>
          </a:p>
        </p:txBody>
      </p:sp>
      <p:sp>
        <p:nvSpPr>
          <p:cNvPr id="16" name="Freeform: Shape 15">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12F0E2E-0BA8-4E73-AE35-73E2BE4B594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563" r="30789"/>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TextBox 3">
            <a:extLst>
              <a:ext uri="{FF2B5EF4-FFF2-40B4-BE49-F238E27FC236}">
                <a16:creationId xmlns:a16="http://schemas.microsoft.com/office/drawing/2014/main" id="{6196DDD9-34E9-4B94-B0F6-5E60BD7CA53D}"/>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s.ed.ac.uk/s2104448_textiles-2c-materials-and-structure-2020-2021sem1/2020/10/21/biomimicry-researc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856583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E00E1-F19D-405C-8F05-E09904D77FEF}"/>
              </a:ext>
            </a:extLst>
          </p:cNvPr>
          <p:cNvSpPr>
            <a:spLocks noGrp="1"/>
          </p:cNvSpPr>
          <p:nvPr>
            <p:ph type="title"/>
          </p:nvPr>
        </p:nvSpPr>
        <p:spPr>
          <a:xfrm>
            <a:off x="640080" y="325369"/>
            <a:ext cx="4368602" cy="1956841"/>
          </a:xfrm>
        </p:spPr>
        <p:txBody>
          <a:bodyPr anchor="b">
            <a:normAutofit/>
          </a:bodyPr>
          <a:lstStyle/>
          <a:p>
            <a:r>
              <a:rPr lang="en-GB" sz="5400" dirty="0"/>
              <a:t>Michel Serres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51E70-D2CB-4594-8F58-CD7DC9810386}"/>
              </a:ext>
            </a:extLst>
          </p:cNvPr>
          <p:cNvSpPr>
            <a:spLocks noGrp="1"/>
          </p:cNvSpPr>
          <p:nvPr>
            <p:ph idx="1"/>
          </p:nvPr>
        </p:nvSpPr>
        <p:spPr>
          <a:xfrm>
            <a:off x="640080" y="2872899"/>
            <a:ext cx="4243589" cy="3320668"/>
          </a:xfrm>
        </p:spPr>
        <p:txBody>
          <a:bodyPr>
            <a:normAutofit lnSpcReduction="10000"/>
          </a:bodyPr>
          <a:lstStyle/>
          <a:p>
            <a:r>
              <a:rPr lang="en-GB" sz="2200" dirty="0"/>
              <a:t>Lived 1930-2019  </a:t>
            </a:r>
          </a:p>
          <a:p>
            <a:r>
              <a:rPr lang="en-GB" sz="2200" dirty="0"/>
              <a:t>He was a French philosopher.</a:t>
            </a:r>
          </a:p>
          <a:p>
            <a:r>
              <a:rPr lang="en-GB" sz="2200" dirty="0"/>
              <a:t>He was interested in the philosophy of science.</a:t>
            </a:r>
          </a:p>
          <a:p>
            <a:r>
              <a:rPr lang="en-GB" sz="2200" dirty="0"/>
              <a:t>Published Le </a:t>
            </a:r>
            <a:r>
              <a:rPr lang="en-GB" sz="2200" dirty="0" err="1"/>
              <a:t>Contrat</a:t>
            </a:r>
            <a:r>
              <a:rPr lang="en-GB" sz="2200" dirty="0"/>
              <a:t> Naturel in 1990 Translated to English in 1995. </a:t>
            </a:r>
          </a:p>
          <a:p>
            <a:r>
              <a:rPr lang="en-GB" sz="2200" dirty="0"/>
              <a:t>This lecture essay appeared in the second chapter of the afore mentioned publication.</a:t>
            </a:r>
          </a:p>
        </p:txBody>
      </p:sp>
      <p:pic>
        <p:nvPicPr>
          <p:cNvPr id="5" name="Picture 4" descr="A picture containing person, person, wearing, suit&#10;&#10;Description automatically generated">
            <a:extLst>
              <a:ext uri="{FF2B5EF4-FFF2-40B4-BE49-F238E27FC236}">
                <a16:creationId xmlns:a16="http://schemas.microsoft.com/office/drawing/2014/main" id="{A40D5301-3422-4478-BCAA-AAF7746AAA4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11" r="2176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06A0411-6267-4D7F-978E-5D7A8A3F236E}"/>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ellasfrappe.blogspot.com/2012/11/documentary-mserres-and-his-love-of.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290500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B4C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00E9BC-F9AE-40B3-A0D5-A2D77AB51770}"/>
              </a:ext>
            </a:extLst>
          </p:cNvPr>
          <p:cNvSpPr>
            <a:spLocks noGrp="1"/>
          </p:cNvSpPr>
          <p:nvPr>
            <p:ph type="title"/>
          </p:nvPr>
        </p:nvSpPr>
        <p:spPr>
          <a:xfrm>
            <a:off x="524256" y="491260"/>
            <a:ext cx="6594189" cy="1625210"/>
          </a:xfrm>
        </p:spPr>
        <p:txBody>
          <a:bodyPr>
            <a:normAutofit/>
          </a:bodyPr>
          <a:lstStyle/>
          <a:p>
            <a:r>
              <a:rPr lang="en-GB">
                <a:solidFill>
                  <a:srgbClr val="FFFFFF"/>
                </a:solidFill>
              </a:rPr>
              <a:t>Language and Concepts. </a:t>
            </a:r>
          </a:p>
        </p:txBody>
      </p:sp>
      <p:sp>
        <p:nvSpPr>
          <p:cNvPr id="16" name="Rectangle 15">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DB9E3B">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descr="Chart, sunburst chart&#10;&#10;Description automatically generated">
            <a:extLst>
              <a:ext uri="{FF2B5EF4-FFF2-40B4-BE49-F238E27FC236}">
                <a16:creationId xmlns:a16="http://schemas.microsoft.com/office/drawing/2014/main" id="{D948BCD3-0240-4A90-BDFE-2C752F8AC8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4256" y="2951922"/>
            <a:ext cx="3067356" cy="3067356"/>
          </a:xfrm>
          <a:prstGeom prst="rect">
            <a:avLst/>
          </a:prstGeom>
        </p:spPr>
      </p:pic>
      <p:sp>
        <p:nvSpPr>
          <p:cNvPr id="18" name="Rectangle 17">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DB9E3B">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Thermometer outdoors">
            <a:extLst>
              <a:ext uri="{FF2B5EF4-FFF2-40B4-BE49-F238E27FC236}">
                <a16:creationId xmlns:a16="http://schemas.microsoft.com/office/drawing/2014/main" id="{F5AF4A48-6E61-4128-832E-84EE5B6F3D52}"/>
              </a:ext>
            </a:extLst>
          </p:cNvPr>
          <p:cNvPicPr>
            <a:picLocks noChangeAspect="1"/>
          </p:cNvPicPr>
          <p:nvPr/>
        </p:nvPicPr>
        <p:blipFill rotWithShape="1">
          <a:blip r:embed="rId4"/>
          <a:srcRect r="54881" b="-1"/>
          <a:stretch/>
        </p:blipFill>
        <p:spPr>
          <a:xfrm>
            <a:off x="4444041" y="2667953"/>
            <a:ext cx="2457215" cy="3635294"/>
          </a:xfrm>
          <a:prstGeom prst="rect">
            <a:avLst/>
          </a:prstGeom>
        </p:spPr>
      </p:pic>
      <p:sp>
        <p:nvSpPr>
          <p:cNvPr id="23"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3ED5C5B-48EA-4291-B067-22D0D6BD9256}"/>
              </a:ext>
            </a:extLst>
          </p:cNvPr>
          <p:cNvSpPr>
            <a:spLocks noGrp="1"/>
          </p:cNvSpPr>
          <p:nvPr>
            <p:ph idx="1"/>
          </p:nvPr>
        </p:nvSpPr>
        <p:spPr>
          <a:xfrm>
            <a:off x="7965582" y="1667858"/>
            <a:ext cx="3515128" cy="5330923"/>
          </a:xfrm>
        </p:spPr>
        <p:txBody>
          <a:bodyPr anchor="ctr">
            <a:normAutofit/>
          </a:bodyPr>
          <a:lstStyle/>
          <a:p>
            <a:r>
              <a:rPr lang="en-GB" sz="2400" dirty="0">
                <a:solidFill>
                  <a:srgbClr val="FFFFFF"/>
                </a:solidFill>
              </a:rPr>
              <a:t>The Two Temps - Weather and Time. </a:t>
            </a:r>
          </a:p>
          <a:p>
            <a:r>
              <a:rPr lang="en-GB" sz="2400" dirty="0">
                <a:solidFill>
                  <a:srgbClr val="FFFFFF"/>
                </a:solidFill>
              </a:rPr>
              <a:t>Language is complex and varied, Academic language even more so, It limits how we exchange ideas and frames our concepts. </a:t>
            </a:r>
          </a:p>
          <a:p>
            <a:r>
              <a:rPr lang="en-GB" sz="2400" dirty="0">
                <a:solidFill>
                  <a:srgbClr val="FFFFFF"/>
                </a:solidFill>
              </a:rPr>
              <a:t>Before agreed upon times and dates we lived by observing nature.</a:t>
            </a:r>
          </a:p>
          <a:p>
            <a:r>
              <a:rPr lang="en-GB" sz="2400" dirty="0">
                <a:solidFill>
                  <a:srgbClr val="FFFFFF"/>
                </a:solidFill>
              </a:rPr>
              <a:t>Celestial bodies, Seasons and the weather guided our days and activities. </a:t>
            </a:r>
          </a:p>
          <a:p>
            <a:endParaRPr lang="en-GB" sz="2400" dirty="0">
              <a:solidFill>
                <a:srgbClr val="FFFFFF"/>
              </a:solidFill>
            </a:endParaRPr>
          </a:p>
          <a:p>
            <a:endParaRPr lang="en-GB" sz="2400" dirty="0">
              <a:solidFill>
                <a:srgbClr val="FFFFFF"/>
              </a:solidFill>
            </a:endParaRPr>
          </a:p>
          <a:p>
            <a:endParaRPr lang="en-GB" sz="2400" dirty="0">
              <a:solidFill>
                <a:srgbClr val="FFFFFF"/>
              </a:solidFill>
            </a:endParaRPr>
          </a:p>
        </p:txBody>
      </p:sp>
      <p:sp>
        <p:nvSpPr>
          <p:cNvPr id="7" name="TextBox 6">
            <a:extLst>
              <a:ext uri="{FF2B5EF4-FFF2-40B4-BE49-F238E27FC236}">
                <a16:creationId xmlns:a16="http://schemas.microsoft.com/office/drawing/2014/main" id="{52AC2079-6E51-4183-9AEF-97B7D95E851A}"/>
              </a:ext>
            </a:extLst>
          </p:cNvPr>
          <p:cNvSpPr txBox="1"/>
          <p:nvPr/>
        </p:nvSpPr>
        <p:spPr>
          <a:xfrm>
            <a:off x="1404796" y="5819223"/>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jlcarmichael/445126684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73624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44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B56517-8EE3-4BED-99AB-9258F22B4EAE}"/>
              </a:ext>
            </a:extLst>
          </p:cNvPr>
          <p:cNvSpPr>
            <a:spLocks noGrp="1"/>
          </p:cNvSpPr>
          <p:nvPr>
            <p:ph type="title"/>
          </p:nvPr>
        </p:nvSpPr>
        <p:spPr>
          <a:xfrm>
            <a:off x="524256" y="491260"/>
            <a:ext cx="6594189" cy="1625210"/>
          </a:xfrm>
        </p:spPr>
        <p:txBody>
          <a:bodyPr>
            <a:normAutofit/>
          </a:bodyPr>
          <a:lstStyle/>
          <a:p>
            <a:r>
              <a:rPr lang="en-GB">
                <a:solidFill>
                  <a:srgbClr val="FFFFFF"/>
                </a:solidFill>
              </a:rPr>
              <a:t>The Shovel and The Oar</a:t>
            </a:r>
          </a:p>
        </p:txBody>
      </p:sp>
      <p:pic>
        <p:nvPicPr>
          <p:cNvPr id="8" name="Picture 7">
            <a:extLst>
              <a:ext uri="{FF2B5EF4-FFF2-40B4-BE49-F238E27FC236}">
                <a16:creationId xmlns:a16="http://schemas.microsoft.com/office/drawing/2014/main" id="{5DB0627B-AB97-4501-A38F-3972747A72A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113"/>
          <a:stretch/>
        </p:blipFill>
        <p:spPr>
          <a:xfrm>
            <a:off x="327546" y="2454903"/>
            <a:ext cx="3442801" cy="4080254"/>
          </a:xfrm>
          <a:prstGeom prst="rect">
            <a:avLst/>
          </a:prstGeom>
        </p:spPr>
      </p:pic>
      <p:pic>
        <p:nvPicPr>
          <p:cNvPr id="5" name="Picture 4" descr="A picture containing tool, shovel&#10;&#10;Description automatically generated">
            <a:extLst>
              <a:ext uri="{FF2B5EF4-FFF2-40B4-BE49-F238E27FC236}">
                <a16:creationId xmlns:a16="http://schemas.microsoft.com/office/drawing/2014/main" id="{79465B19-5784-4771-930C-ECF4F1317FB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4" b="2517"/>
          <a:stretch/>
        </p:blipFill>
        <p:spPr>
          <a:xfrm>
            <a:off x="3942260" y="2454901"/>
            <a:ext cx="3442803" cy="4080255"/>
          </a:xfrm>
          <a:prstGeom prst="rect">
            <a:avLst/>
          </a:prstGeom>
        </p:spPr>
      </p:pic>
      <p:sp>
        <p:nvSpPr>
          <p:cNvPr id="27" name="Rectangle 2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C1ADAE-1532-42EC-A207-EE99F53ECAE3}"/>
              </a:ext>
            </a:extLst>
          </p:cNvPr>
          <p:cNvSpPr>
            <a:spLocks noGrp="1"/>
          </p:cNvSpPr>
          <p:nvPr>
            <p:ph idx="1"/>
          </p:nvPr>
        </p:nvSpPr>
        <p:spPr>
          <a:xfrm>
            <a:off x="7957973" y="763523"/>
            <a:ext cx="3511296" cy="5330952"/>
          </a:xfrm>
        </p:spPr>
        <p:txBody>
          <a:bodyPr anchor="ctr">
            <a:normAutofit/>
          </a:bodyPr>
          <a:lstStyle/>
          <a:p>
            <a:r>
              <a:rPr lang="en-GB" sz="2200" dirty="0">
                <a:solidFill>
                  <a:srgbClr val="FFFFFF"/>
                </a:solidFill>
              </a:rPr>
              <a:t>The impact materials have on us.</a:t>
            </a:r>
          </a:p>
          <a:p>
            <a:r>
              <a:rPr lang="en-GB" sz="2200" dirty="0">
                <a:solidFill>
                  <a:srgbClr val="FFFFFF"/>
                </a:solidFill>
              </a:rPr>
              <a:t>Two types of people lived lives spent outdoors.</a:t>
            </a:r>
          </a:p>
          <a:p>
            <a:r>
              <a:rPr lang="en-GB" sz="2200" dirty="0">
                <a:solidFill>
                  <a:srgbClr val="FFFFFF"/>
                </a:solidFill>
              </a:rPr>
              <a:t>Peasants and Sailors </a:t>
            </a:r>
          </a:p>
          <a:p>
            <a:r>
              <a:rPr lang="en-GB" sz="2200" dirty="0">
                <a:solidFill>
                  <a:srgbClr val="FFFFFF"/>
                </a:solidFill>
              </a:rPr>
              <a:t>“The greatest event of the twentieth century remains, without contest, the disappearance of agriculture as a pilot activity of human life in general and of inveigle cultures.” Serres, 1992</a:t>
            </a:r>
          </a:p>
          <a:p>
            <a:endParaRPr lang="en-GB" sz="2200" dirty="0">
              <a:solidFill>
                <a:srgbClr val="FFFFFF"/>
              </a:solidFill>
            </a:endParaRPr>
          </a:p>
          <a:p>
            <a:endParaRPr lang="en-GB" sz="2200" dirty="0">
              <a:solidFill>
                <a:srgbClr val="FFFFFF"/>
              </a:solidFill>
            </a:endParaRPr>
          </a:p>
        </p:txBody>
      </p:sp>
      <p:sp>
        <p:nvSpPr>
          <p:cNvPr id="6" name="TextBox 5">
            <a:extLst>
              <a:ext uri="{FF2B5EF4-FFF2-40B4-BE49-F238E27FC236}">
                <a16:creationId xmlns:a16="http://schemas.microsoft.com/office/drawing/2014/main" id="{2ED2D284-583F-46F5-A284-26A9D291DDE6}"/>
              </a:ext>
            </a:extLst>
          </p:cNvPr>
          <p:cNvSpPr txBox="1"/>
          <p:nvPr/>
        </p:nvSpPr>
        <p:spPr>
          <a:xfrm>
            <a:off x="5078021" y="633510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dvdrom.deviantart.com/art/Shovel-4285365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A4C0E1CC-879F-4C28-AC7B-0E4D9D66E60B}"/>
              </a:ext>
            </a:extLst>
          </p:cNvPr>
          <p:cNvSpPr txBox="1"/>
          <p:nvPr/>
        </p:nvSpPr>
        <p:spPr>
          <a:xfrm>
            <a:off x="1463305" y="6335102"/>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Oar,_paddle_-_%E0%B4%AA%E0%B4%99%E0%B5%8D%E0%B4%95%E0%B4%BE%E0%B4%AF%E0%B4%82,_%E0%B4%A4%E0%B5%81%E0%B4%B4.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631668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ack cat with yellow eyes&#10;&#10;Description automatically generated with low confidence">
            <a:extLst>
              <a:ext uri="{FF2B5EF4-FFF2-40B4-BE49-F238E27FC236}">
                <a16:creationId xmlns:a16="http://schemas.microsoft.com/office/drawing/2014/main" id="{4BC62A59-9600-46B6-918C-ECA86429DB28}"/>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
            <a:ext cx="12191980" cy="6857999"/>
          </a:xfrm>
          <a:prstGeom prst="rect">
            <a:avLst/>
          </a:prstGeom>
        </p:spPr>
      </p:pic>
      <p:sp>
        <p:nvSpPr>
          <p:cNvPr id="3" name="Content Placeholder 2">
            <a:extLst>
              <a:ext uri="{FF2B5EF4-FFF2-40B4-BE49-F238E27FC236}">
                <a16:creationId xmlns:a16="http://schemas.microsoft.com/office/drawing/2014/main" id="{73040545-BA94-4346-8CA4-198BDEDDB44C}"/>
              </a:ext>
            </a:extLst>
          </p:cNvPr>
          <p:cNvSpPr>
            <a:spLocks noGrp="1"/>
          </p:cNvSpPr>
          <p:nvPr>
            <p:ph idx="4294967295"/>
          </p:nvPr>
        </p:nvSpPr>
        <p:spPr>
          <a:xfrm>
            <a:off x="2579688" y="1255713"/>
            <a:ext cx="5745162" cy="4727575"/>
          </a:xfrm>
        </p:spPr>
        <p:txBody>
          <a:bodyPr anchor="ctr">
            <a:normAutofit/>
          </a:bodyPr>
          <a:lstStyle/>
          <a:p>
            <a:r>
              <a:rPr lang="en-GB" sz="2000" dirty="0">
                <a:solidFill>
                  <a:srgbClr val="FFFFFF"/>
                </a:solidFill>
              </a:rPr>
              <a:t>Life was full of peril.</a:t>
            </a:r>
          </a:p>
          <a:p>
            <a:r>
              <a:rPr lang="en-GB" sz="2000" dirty="0">
                <a:solidFill>
                  <a:srgbClr val="FFFFFF"/>
                </a:solidFill>
              </a:rPr>
              <a:t>Nature was dominant.</a:t>
            </a:r>
          </a:p>
          <a:p>
            <a:r>
              <a:rPr lang="en-GB" sz="2000" dirty="0">
                <a:solidFill>
                  <a:srgbClr val="FFFFFF"/>
                </a:solidFill>
              </a:rPr>
              <a:t>People needed to work together to survive. </a:t>
            </a:r>
          </a:p>
          <a:p>
            <a:r>
              <a:rPr lang="en-GB" sz="2000" dirty="0">
                <a:solidFill>
                  <a:srgbClr val="FFFFFF"/>
                </a:solidFill>
              </a:rPr>
              <a:t>We formed groups and pushed back nature.</a:t>
            </a:r>
          </a:p>
          <a:p>
            <a:r>
              <a:rPr lang="en-GB" sz="2000" dirty="0">
                <a:solidFill>
                  <a:srgbClr val="FFFFFF"/>
                </a:solidFill>
              </a:rPr>
              <a:t>Working together the Social Contract was born.</a:t>
            </a:r>
          </a:p>
          <a:p>
            <a:pPr marL="0" indent="0">
              <a:buNone/>
            </a:pPr>
            <a:endParaRPr lang="en-GB" sz="2000" dirty="0">
              <a:solidFill>
                <a:srgbClr val="FFFFFF"/>
              </a:solidFill>
            </a:endParaRPr>
          </a:p>
        </p:txBody>
      </p:sp>
    </p:spTree>
    <p:extLst>
      <p:ext uri="{BB962C8B-B14F-4D97-AF65-F5344CB8AC3E}">
        <p14:creationId xmlns:p14="http://schemas.microsoft.com/office/powerpoint/2010/main" val="13534472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50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5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500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500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500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A tractor in a field&#10;&#10;Description automatically generated with low confidence">
            <a:extLst>
              <a:ext uri="{FF2B5EF4-FFF2-40B4-BE49-F238E27FC236}">
                <a16:creationId xmlns:a16="http://schemas.microsoft.com/office/drawing/2014/main" id="{83DA965F-678C-44FB-88C7-3F4D74FD27E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001" r="13769" b="-1"/>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5" name="Freeform: Shape 10">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2">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2A4F30-C634-40C5-B463-5B6488BB3CFD}"/>
              </a:ext>
            </a:extLst>
          </p:cNvPr>
          <p:cNvSpPr>
            <a:spLocks noGrp="1"/>
          </p:cNvSpPr>
          <p:nvPr>
            <p:ph type="title"/>
          </p:nvPr>
        </p:nvSpPr>
        <p:spPr>
          <a:xfrm>
            <a:off x="6801436" y="1396289"/>
            <a:ext cx="4819952" cy="1325563"/>
          </a:xfrm>
        </p:spPr>
        <p:txBody>
          <a:bodyPr>
            <a:normAutofit/>
          </a:bodyPr>
          <a:lstStyle/>
          <a:p>
            <a:r>
              <a:rPr lang="en-GB" sz="4100"/>
              <a:t>Humanity has exacted our revenge. </a:t>
            </a:r>
          </a:p>
        </p:txBody>
      </p:sp>
      <p:sp>
        <p:nvSpPr>
          <p:cNvPr id="3" name="Content Placeholder 2">
            <a:extLst>
              <a:ext uri="{FF2B5EF4-FFF2-40B4-BE49-F238E27FC236}">
                <a16:creationId xmlns:a16="http://schemas.microsoft.com/office/drawing/2014/main" id="{3A4235D3-5230-446D-A95D-2FBE02A4523F}"/>
              </a:ext>
            </a:extLst>
          </p:cNvPr>
          <p:cNvSpPr>
            <a:spLocks noGrp="1"/>
          </p:cNvSpPr>
          <p:nvPr>
            <p:ph idx="1"/>
          </p:nvPr>
        </p:nvSpPr>
        <p:spPr>
          <a:xfrm>
            <a:off x="6801435" y="2871982"/>
            <a:ext cx="4819951" cy="3181684"/>
          </a:xfrm>
        </p:spPr>
        <p:txBody>
          <a:bodyPr anchor="t">
            <a:normAutofit/>
          </a:bodyPr>
          <a:lstStyle/>
          <a:p>
            <a:r>
              <a:rPr lang="en-GB" sz="1800"/>
              <a:t>Separate from nature, beliveing ourselves its master.</a:t>
            </a:r>
          </a:p>
          <a:p>
            <a:r>
              <a:rPr lang="en-GB" sz="1800"/>
              <a:t>Living most of our indoors.</a:t>
            </a:r>
          </a:p>
          <a:p>
            <a:r>
              <a:rPr lang="en-GB" sz="1800"/>
              <a:t>Working indoors.</a:t>
            </a:r>
          </a:p>
          <a:p>
            <a:r>
              <a:rPr lang="en-GB" sz="1800"/>
              <a:t>Thinking indoors. </a:t>
            </a:r>
          </a:p>
          <a:p>
            <a:r>
              <a:rPr lang="en-GB" sz="1800"/>
              <a:t>We pollute the world we no longer inhabit.</a:t>
            </a:r>
          </a:p>
          <a:p>
            <a:endParaRPr lang="en-GB" sz="1800"/>
          </a:p>
          <a:p>
            <a:endParaRPr lang="en-GB" sz="1800"/>
          </a:p>
        </p:txBody>
      </p:sp>
      <p:sp>
        <p:nvSpPr>
          <p:cNvPr id="6" name="TextBox 5">
            <a:extLst>
              <a:ext uri="{FF2B5EF4-FFF2-40B4-BE49-F238E27FC236}">
                <a16:creationId xmlns:a16="http://schemas.microsoft.com/office/drawing/2014/main" id="{6A348AF7-C6FF-4603-9E27-7B1223BD7C91}"/>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eograph.org.uk/photo/20905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47581194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47425C-EB63-40C0-9E21-9B04FE78A423}"/>
              </a:ext>
            </a:extLst>
          </p:cNvPr>
          <p:cNvSpPr>
            <a:spLocks noGrp="1"/>
          </p:cNvSpPr>
          <p:nvPr>
            <p:ph type="title"/>
          </p:nvPr>
        </p:nvSpPr>
        <p:spPr>
          <a:xfrm>
            <a:off x="640080" y="5576887"/>
            <a:ext cx="10911840" cy="640081"/>
          </a:xfrm>
        </p:spPr>
        <p:txBody>
          <a:bodyPr>
            <a:normAutofit/>
          </a:bodyPr>
          <a:lstStyle/>
          <a:p>
            <a:pPr algn="ctr"/>
            <a:r>
              <a:rPr lang="en-GB" sz="3200" dirty="0"/>
              <a:t>We need the earth!</a:t>
            </a:r>
          </a:p>
        </p:txBody>
      </p:sp>
      <p:pic>
        <p:nvPicPr>
          <p:cNvPr id="5" name="Picture 4">
            <a:extLst>
              <a:ext uri="{FF2B5EF4-FFF2-40B4-BE49-F238E27FC236}">
                <a16:creationId xmlns:a16="http://schemas.microsoft.com/office/drawing/2014/main" id="{F79A48DA-EDF2-4CE1-93A4-7F69B9090CA3}"/>
              </a:ext>
            </a:extLst>
          </p:cNvPr>
          <p:cNvPicPr>
            <a:picLocks noChangeAspect="1"/>
          </p:cNvPicPr>
          <p:nvPr/>
        </p:nvPicPr>
        <p:blipFill rotWithShape="1">
          <a:blip r:embed="rId2"/>
          <a:srcRect r="1" b="5186"/>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80786459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1F92860-3257-4F4E-8ACE-9CDBFC93CFBD}"/>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How did we get here?</a:t>
            </a:r>
          </a:p>
        </p:txBody>
      </p:sp>
      <p:cxnSp>
        <p:nvCxnSpPr>
          <p:cNvPr id="24" name="Straight Connector 2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2D4B19-09AF-4614-8772-AFB1C62D2D35}"/>
              </a:ext>
            </a:extLst>
          </p:cNvPr>
          <p:cNvSpPr>
            <a:spLocks noGrp="1"/>
          </p:cNvSpPr>
          <p:nvPr>
            <p:ph idx="1"/>
          </p:nvPr>
        </p:nvSpPr>
        <p:spPr>
          <a:xfrm>
            <a:off x="897769" y="1909192"/>
            <a:ext cx="4586513" cy="3647710"/>
          </a:xfrm>
        </p:spPr>
        <p:txBody>
          <a:bodyPr>
            <a:normAutofit/>
          </a:bodyPr>
          <a:lstStyle/>
          <a:p>
            <a:r>
              <a:rPr lang="en-GB" sz="2000" dirty="0" err="1">
                <a:solidFill>
                  <a:schemeClr val="bg1"/>
                </a:solidFill>
              </a:rPr>
              <a:t>Descarte</a:t>
            </a:r>
            <a:r>
              <a:rPr lang="en-GB" sz="2000" dirty="0">
                <a:solidFill>
                  <a:schemeClr val="bg1"/>
                </a:solidFill>
              </a:rPr>
              <a:t> lived 1596-1650</a:t>
            </a:r>
          </a:p>
          <a:p>
            <a:r>
              <a:rPr lang="en-GB" sz="2000" dirty="0">
                <a:solidFill>
                  <a:schemeClr val="bg1"/>
                </a:solidFill>
              </a:rPr>
              <a:t>Famous for saying “Cogito, ergo sum.”(“I think, therefore I am.”)</a:t>
            </a:r>
          </a:p>
          <a:p>
            <a:r>
              <a:rPr lang="en-GB" sz="2000" dirty="0">
                <a:solidFill>
                  <a:schemeClr val="bg1"/>
                </a:solidFill>
              </a:rPr>
              <a:t>Metaphysical Dualism in The Meditations </a:t>
            </a:r>
          </a:p>
          <a:p>
            <a:r>
              <a:rPr lang="en-GB" sz="2000" dirty="0">
                <a:solidFill>
                  <a:schemeClr val="bg1"/>
                </a:solidFill>
              </a:rPr>
              <a:t>Separating the mind and body and us from nature.</a:t>
            </a:r>
          </a:p>
          <a:p>
            <a:r>
              <a:rPr lang="en-GB" sz="2000" dirty="0">
                <a:solidFill>
                  <a:schemeClr val="bg1"/>
                </a:solidFill>
              </a:rPr>
              <a:t>Putting ourselves at the centre of the universe.</a:t>
            </a:r>
          </a:p>
        </p:txBody>
      </p:sp>
      <p:cxnSp>
        <p:nvCxnSpPr>
          <p:cNvPr id="26" name="Straight Connector 2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ainting of a person&#10;&#10;Description automatically generated with medium confidence">
            <a:extLst>
              <a:ext uri="{FF2B5EF4-FFF2-40B4-BE49-F238E27FC236}">
                <a16:creationId xmlns:a16="http://schemas.microsoft.com/office/drawing/2014/main" id="{41979737-15C1-49CD-A8B7-5DBA8502BA2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062"/>
          <a:stretch/>
        </p:blipFill>
        <p:spPr>
          <a:xfrm>
            <a:off x="6525453" y="10"/>
            <a:ext cx="5666547" cy="6857990"/>
          </a:xfrm>
          <a:prstGeom prst="rect">
            <a:avLst/>
          </a:prstGeom>
        </p:spPr>
      </p:pic>
      <p:sp>
        <p:nvSpPr>
          <p:cNvPr id="6" name="TextBox 5">
            <a:extLst>
              <a:ext uri="{FF2B5EF4-FFF2-40B4-BE49-F238E27FC236}">
                <a16:creationId xmlns:a16="http://schemas.microsoft.com/office/drawing/2014/main" id="{23409736-B2C1-4A0F-8778-042C91137F15}"/>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ljuegodefilosofar.blogspot.com/2010/08/el-amanecer-moderno-rene-descartes-1596.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35551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0">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FC262-C947-403D-9799-A6F9CC5F9FE5}"/>
              </a:ext>
            </a:extLst>
          </p:cNvPr>
          <p:cNvSpPr>
            <a:spLocks noGrp="1"/>
          </p:cNvSpPr>
          <p:nvPr>
            <p:ph type="title"/>
          </p:nvPr>
        </p:nvSpPr>
        <p:spPr>
          <a:xfrm>
            <a:off x="6981825" y="1641752"/>
            <a:ext cx="4391024" cy="1323439"/>
          </a:xfrm>
        </p:spPr>
        <p:txBody>
          <a:bodyPr anchor="t">
            <a:normAutofit/>
          </a:bodyPr>
          <a:lstStyle/>
          <a:p>
            <a:r>
              <a:rPr lang="en-GB" sz="4000">
                <a:solidFill>
                  <a:schemeClr val="bg1"/>
                </a:solidFill>
              </a:rPr>
              <a:t>We have become parasites </a:t>
            </a:r>
          </a:p>
        </p:txBody>
      </p:sp>
      <p:pic>
        <p:nvPicPr>
          <p:cNvPr id="5" name="Picture 4" descr="A picture containing indoor, wooden, board, wood&#10;&#10;Description automatically generated">
            <a:extLst>
              <a:ext uri="{FF2B5EF4-FFF2-40B4-BE49-F238E27FC236}">
                <a16:creationId xmlns:a16="http://schemas.microsoft.com/office/drawing/2014/main" id="{A50D5CF2-3ED7-4ED2-B818-265F8B6B0C0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85" r="23511"/>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23" name="Group 12">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4" name="Freeform: Shape 13">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4">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D8F8847B-E711-4072-8395-8FD8CAB3291E}"/>
              </a:ext>
            </a:extLst>
          </p:cNvPr>
          <p:cNvSpPr>
            <a:spLocks noGrp="1"/>
          </p:cNvSpPr>
          <p:nvPr>
            <p:ph idx="1"/>
          </p:nvPr>
        </p:nvSpPr>
        <p:spPr>
          <a:xfrm>
            <a:off x="6981826" y="3146400"/>
            <a:ext cx="4391024" cy="2682000"/>
          </a:xfrm>
        </p:spPr>
        <p:txBody>
          <a:bodyPr>
            <a:normAutofit fontScale="70000" lnSpcReduction="20000"/>
          </a:bodyPr>
          <a:lstStyle/>
          <a:p>
            <a:r>
              <a:rPr lang="en-GB" sz="2400" dirty="0">
                <a:solidFill>
                  <a:schemeClr val="bg1">
                    <a:alpha val="80000"/>
                  </a:schemeClr>
                </a:solidFill>
              </a:rPr>
              <a:t>Parasites take without giving.</a:t>
            </a:r>
          </a:p>
          <a:p>
            <a:r>
              <a:rPr lang="en-GB" sz="2400" dirty="0">
                <a:solidFill>
                  <a:schemeClr val="bg1">
                    <a:alpha val="80000"/>
                  </a:schemeClr>
                </a:solidFill>
              </a:rPr>
              <a:t>Stealing from its host. </a:t>
            </a:r>
          </a:p>
          <a:p>
            <a:r>
              <a:rPr lang="en-GB" sz="2400" dirty="0">
                <a:solidFill>
                  <a:schemeClr val="bg1">
                    <a:alpha val="80000"/>
                  </a:schemeClr>
                </a:solidFill>
              </a:rPr>
              <a:t>But greed is out undoing. </a:t>
            </a:r>
          </a:p>
          <a:p>
            <a:r>
              <a:rPr lang="en-GB" sz="2400" dirty="0">
                <a:solidFill>
                  <a:schemeClr val="bg1">
                    <a:alpha val="80000"/>
                  </a:schemeClr>
                </a:solidFill>
              </a:rPr>
              <a:t>“The parasite takes, giving nothing in return; the host gives, taking nothing. The law of mastery and ownership can be reduced to parasitism. On the contrary, the law of symbiosis is defined by reciprocity; as much as nature gives to man, he must return to it, now that it has become a subject of law.” Serres 1992 </a:t>
            </a:r>
          </a:p>
          <a:p>
            <a:pPr marL="0" indent="0">
              <a:buNone/>
            </a:pPr>
            <a:endParaRPr lang="en-GB" sz="2400" dirty="0">
              <a:solidFill>
                <a:schemeClr val="bg1">
                  <a:alpha val="80000"/>
                </a:schemeClr>
              </a:solidFill>
            </a:endParaRPr>
          </a:p>
          <a:p>
            <a:pPr marL="0" indent="0">
              <a:buNone/>
            </a:pPr>
            <a:endParaRPr lang="en-GB" sz="2400" dirty="0">
              <a:solidFill>
                <a:schemeClr val="bg1">
                  <a:alpha val="80000"/>
                </a:schemeClr>
              </a:solidFill>
            </a:endParaRPr>
          </a:p>
        </p:txBody>
      </p:sp>
      <p:sp>
        <p:nvSpPr>
          <p:cNvPr id="6" name="TextBox 5">
            <a:extLst>
              <a:ext uri="{FF2B5EF4-FFF2-40B4-BE49-F238E27FC236}">
                <a16:creationId xmlns:a16="http://schemas.microsoft.com/office/drawing/2014/main" id="{610969B3-3D25-44CC-9DA0-717A445941C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oregonstateuniversity/425366113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199261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6C09E-DFE9-424C-B79A-C05D767596AC}"/>
              </a:ext>
            </a:extLst>
          </p:cNvPr>
          <p:cNvSpPr>
            <a:spLocks noGrp="1"/>
          </p:cNvSpPr>
          <p:nvPr>
            <p:ph type="title"/>
          </p:nvPr>
        </p:nvSpPr>
        <p:spPr>
          <a:xfrm>
            <a:off x="640080" y="325369"/>
            <a:ext cx="4368602" cy="1956841"/>
          </a:xfrm>
        </p:spPr>
        <p:txBody>
          <a:bodyPr anchor="b">
            <a:normAutofit/>
          </a:bodyPr>
          <a:lstStyle/>
          <a:p>
            <a:r>
              <a:rPr lang="en-GB" sz="5400"/>
              <a:t>The Natural Contract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C2051F-AC03-43AA-9BD1-58559538F583}"/>
              </a:ext>
            </a:extLst>
          </p:cNvPr>
          <p:cNvSpPr>
            <a:spLocks noGrp="1"/>
          </p:cNvSpPr>
          <p:nvPr>
            <p:ph idx="1"/>
          </p:nvPr>
        </p:nvSpPr>
        <p:spPr>
          <a:xfrm>
            <a:off x="640080" y="2872899"/>
            <a:ext cx="4243589" cy="3320668"/>
          </a:xfrm>
        </p:spPr>
        <p:txBody>
          <a:bodyPr>
            <a:normAutofit/>
          </a:bodyPr>
          <a:lstStyle/>
          <a:p>
            <a:r>
              <a:rPr lang="en-GB" sz="2200" dirty="0"/>
              <a:t>A contract built on respect</a:t>
            </a:r>
          </a:p>
          <a:p>
            <a:r>
              <a:rPr lang="en-GB" sz="2200" dirty="0"/>
              <a:t>A symbiotic one</a:t>
            </a:r>
          </a:p>
          <a:p>
            <a:r>
              <a:rPr lang="en-GB" sz="2200" dirty="0"/>
              <a:t>Maintain the equilibrium  </a:t>
            </a:r>
          </a:p>
          <a:p>
            <a:r>
              <a:rPr lang="en-GB" sz="2200" dirty="0"/>
              <a:t>Consider the needs of the earth</a:t>
            </a:r>
          </a:p>
          <a:p>
            <a:endParaRPr lang="en-GB" sz="2200" dirty="0"/>
          </a:p>
        </p:txBody>
      </p:sp>
      <p:pic>
        <p:nvPicPr>
          <p:cNvPr id="4" name="Picture 3">
            <a:extLst>
              <a:ext uri="{FF2B5EF4-FFF2-40B4-BE49-F238E27FC236}">
                <a16:creationId xmlns:a16="http://schemas.microsoft.com/office/drawing/2014/main" id="{68727808-1EDC-4171-8E33-D58D7652C49A}"/>
              </a:ext>
            </a:extLst>
          </p:cNvPr>
          <p:cNvPicPr>
            <a:picLocks noChangeAspect="1"/>
          </p:cNvPicPr>
          <p:nvPr/>
        </p:nvPicPr>
        <p:blipFill rotWithShape="1">
          <a:blip r:embed="rId2"/>
          <a:srcRect l="12400" r="2591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06495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ountain, painting&#10;&#10;Description automatically generated">
            <a:extLst>
              <a:ext uri="{FF2B5EF4-FFF2-40B4-BE49-F238E27FC236}">
                <a16:creationId xmlns:a16="http://schemas.microsoft.com/office/drawing/2014/main" id="{9B6F0EA0-CF9F-4F0E-BF87-A99108C88B1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38" r="26883"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54CC6C-0852-426B-B5AC-5B6ACC89F497}"/>
              </a:ext>
            </a:extLst>
          </p:cNvPr>
          <p:cNvSpPr>
            <a:spLocks noGrp="1"/>
          </p:cNvSpPr>
          <p:nvPr>
            <p:ph type="title"/>
          </p:nvPr>
        </p:nvSpPr>
        <p:spPr>
          <a:xfrm>
            <a:off x="7531610" y="365125"/>
            <a:ext cx="3822189" cy="1899912"/>
          </a:xfrm>
        </p:spPr>
        <p:txBody>
          <a:bodyPr>
            <a:normAutofit/>
          </a:bodyPr>
          <a:lstStyle/>
          <a:p>
            <a:r>
              <a:rPr lang="en-GB" sz="4000"/>
              <a:t>Goya’s – Fight with Cudgels </a:t>
            </a:r>
          </a:p>
        </p:txBody>
      </p:sp>
      <p:sp>
        <p:nvSpPr>
          <p:cNvPr id="3" name="Content Placeholder 2">
            <a:extLst>
              <a:ext uri="{FF2B5EF4-FFF2-40B4-BE49-F238E27FC236}">
                <a16:creationId xmlns:a16="http://schemas.microsoft.com/office/drawing/2014/main" id="{A46B48A9-3199-4C78-8726-2067A34E9D0A}"/>
              </a:ext>
            </a:extLst>
          </p:cNvPr>
          <p:cNvSpPr>
            <a:spLocks noGrp="1"/>
          </p:cNvSpPr>
          <p:nvPr>
            <p:ph idx="1"/>
          </p:nvPr>
        </p:nvSpPr>
        <p:spPr>
          <a:xfrm>
            <a:off x="7531610" y="2434201"/>
            <a:ext cx="3822189" cy="3742762"/>
          </a:xfrm>
        </p:spPr>
        <p:txBody>
          <a:bodyPr>
            <a:normAutofit/>
          </a:bodyPr>
          <a:lstStyle/>
          <a:p>
            <a:pPr marL="0" indent="0">
              <a:buNone/>
            </a:pPr>
            <a:r>
              <a:rPr lang="en-GB" sz="2000" dirty="0"/>
              <a:t>“With every move they make, they are gradually burying themselves together.  How quickly depends on how aggressive they are….  The belligerents don’t notice the abyss they’re rushing into” Serres, 1992</a:t>
            </a:r>
          </a:p>
        </p:txBody>
      </p:sp>
      <p:sp>
        <p:nvSpPr>
          <p:cNvPr id="6" name="TextBox 5">
            <a:extLst>
              <a:ext uri="{FF2B5EF4-FFF2-40B4-BE49-F238E27FC236}">
                <a16:creationId xmlns:a16="http://schemas.microsoft.com/office/drawing/2014/main" id="{5084E564-7884-43D1-A414-6F09C1D18850}"/>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Francisco_de_Goya_y_Lucientes_-_Duel_with_Cudgels_-_WGA10102.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58106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01D29-3934-41D8-8912-A6D69F8306D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can we do to keep up our side of the Natural Contract?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E5B887C-5A93-46E9-8781-6498BD68F4C5}"/>
              </a:ext>
            </a:extLst>
          </p:cNvPr>
          <p:cNvSpPr>
            <a:spLocks noGrp="1"/>
          </p:cNvSpPr>
          <p:nvPr>
            <p:ph idx="1"/>
          </p:nvPr>
        </p:nvSpPr>
        <p:spPr>
          <a:xfrm>
            <a:off x="4447308" y="591344"/>
            <a:ext cx="6906491" cy="5585619"/>
          </a:xfrm>
        </p:spPr>
        <p:txBody>
          <a:bodyPr anchor="ctr">
            <a:normAutofit/>
          </a:bodyPr>
          <a:lstStyle/>
          <a:p>
            <a:r>
              <a:rPr lang="en-GB" sz="2600"/>
              <a:t>In the introduction to the book New Materialisms, Diana </a:t>
            </a:r>
            <a:r>
              <a:rPr lang="en-GB" sz="2600" err="1"/>
              <a:t>Coole</a:t>
            </a:r>
            <a:r>
              <a:rPr lang="en-GB" sz="2600"/>
              <a:t> and Samantha Frost say “As instances of the deleterious effects of climate change mount there is increasing attention to the way seemingly insignificant daily activities work synergistically to produce effects that devastate the global environment.” </a:t>
            </a:r>
          </a:p>
          <a:p>
            <a:r>
              <a:rPr lang="en-GB" sz="2600"/>
              <a:t>If this is true, small changes to those daily activities should work to rectify the situation over time. </a:t>
            </a:r>
          </a:p>
          <a:p>
            <a:r>
              <a:rPr lang="en-GB" sz="2600"/>
              <a:t>These problem seem insurmountable, so prioritise the things important to you, the things you can effect, these things will come to your attention. </a:t>
            </a:r>
          </a:p>
        </p:txBody>
      </p:sp>
    </p:spTree>
    <p:extLst>
      <p:ext uri="{BB962C8B-B14F-4D97-AF65-F5344CB8AC3E}">
        <p14:creationId xmlns:p14="http://schemas.microsoft.com/office/powerpoint/2010/main" val="2187075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4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ouse on fire&#10;&#10;Description automatically generated with medium confidence">
            <a:extLst>
              <a:ext uri="{FF2B5EF4-FFF2-40B4-BE49-F238E27FC236}">
                <a16:creationId xmlns:a16="http://schemas.microsoft.com/office/drawing/2014/main" id="{41B95DE4-D9FA-4489-8F7D-1FFF1A5CB58D}"/>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291" b="5458"/>
          <a:stretch/>
        </p:blipFill>
        <p:spPr>
          <a:xfrm>
            <a:off x="20" y="1"/>
            <a:ext cx="12191980" cy="6857999"/>
          </a:xfrm>
          <a:prstGeom prst="rect">
            <a:avLst/>
          </a:prstGeom>
        </p:spPr>
      </p:pic>
      <p:sp>
        <p:nvSpPr>
          <p:cNvPr id="2" name="Title 1">
            <a:extLst>
              <a:ext uri="{FF2B5EF4-FFF2-40B4-BE49-F238E27FC236}">
                <a16:creationId xmlns:a16="http://schemas.microsoft.com/office/drawing/2014/main" id="{591A0D21-24E4-4701-909C-F1747C89A729}"/>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Questions to think about.</a:t>
            </a:r>
            <a:endParaRPr lang="en-GB" sz="4000" dirty="0">
              <a:solidFill>
                <a:srgbClr val="FFFFFF"/>
              </a:solidFill>
            </a:endParaRPr>
          </a:p>
        </p:txBody>
      </p:sp>
      <p:cxnSp>
        <p:nvCxnSpPr>
          <p:cNvPr id="53" name="Straight Connector 4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6D567A-9515-4AE8-BDB3-7A2ADDD8C403}"/>
              </a:ext>
            </a:extLst>
          </p:cNvPr>
          <p:cNvSpPr>
            <a:spLocks noGrp="1"/>
          </p:cNvSpPr>
          <p:nvPr>
            <p:ph idx="1"/>
          </p:nvPr>
        </p:nvSpPr>
        <p:spPr>
          <a:xfrm>
            <a:off x="5298254" y="1780237"/>
            <a:ext cx="5744685" cy="4726276"/>
          </a:xfrm>
        </p:spPr>
        <p:txBody>
          <a:bodyPr anchor="ctr">
            <a:normAutofit/>
          </a:bodyPr>
          <a:lstStyle/>
          <a:p>
            <a:r>
              <a:rPr lang="en-GB" sz="2000" dirty="0">
                <a:solidFill>
                  <a:srgbClr val="FFFFFF"/>
                </a:solidFill>
              </a:rPr>
              <a:t>What three things would you have to save from a fire in your home? Why are those items important and what do you think the peasant or the sailor would choose?</a:t>
            </a:r>
          </a:p>
          <a:p>
            <a:r>
              <a:rPr lang="en-GB" sz="2000" dirty="0">
                <a:solidFill>
                  <a:srgbClr val="FFFFFF"/>
                </a:solidFill>
              </a:rPr>
              <a:t>Do you own something you’ve chosen to repair not replace?</a:t>
            </a:r>
          </a:p>
          <a:p>
            <a:r>
              <a:rPr lang="en-GB" sz="2000" dirty="0">
                <a:solidFill>
                  <a:srgbClr val="FFFFFF"/>
                </a:solidFill>
              </a:rPr>
              <a:t>Do you have anything you have repurposed or misuse? </a:t>
            </a:r>
          </a:p>
          <a:p>
            <a:r>
              <a:rPr lang="en-GB" sz="2000" dirty="0">
                <a:solidFill>
                  <a:srgbClr val="FFFFFF"/>
                </a:solidFill>
              </a:rPr>
              <a:t>What wouldn’t you buy second hand? </a:t>
            </a:r>
          </a:p>
          <a:p>
            <a:r>
              <a:rPr lang="en-GB" sz="2000" dirty="0">
                <a:solidFill>
                  <a:srgbClr val="FFFFFF"/>
                </a:solidFill>
              </a:rPr>
              <a:t>How do we make a contract with nature?</a:t>
            </a:r>
          </a:p>
          <a:p>
            <a:r>
              <a:rPr lang="en-GB" sz="2000" dirty="0">
                <a:solidFill>
                  <a:srgbClr val="FFFFFF"/>
                </a:solidFill>
              </a:rPr>
              <a:t>Who needs to deal with these things?</a:t>
            </a:r>
          </a:p>
          <a:p>
            <a:endParaRPr lang="en-GB" sz="2000" dirty="0">
              <a:solidFill>
                <a:srgbClr val="FFFFFF"/>
              </a:solidFill>
            </a:endParaRPr>
          </a:p>
          <a:p>
            <a:endParaRPr lang="en-GB" sz="2000" dirty="0">
              <a:solidFill>
                <a:srgbClr val="FFFFFF"/>
              </a:solidFill>
            </a:endParaRPr>
          </a:p>
          <a:p>
            <a:endParaRPr lang="en-GB" sz="2000" dirty="0">
              <a:solidFill>
                <a:srgbClr val="FFFFFF"/>
              </a:solidFill>
            </a:endParaRPr>
          </a:p>
          <a:p>
            <a:endParaRPr lang="en-GB" sz="2000" dirty="0">
              <a:solidFill>
                <a:srgbClr val="FFFFFF"/>
              </a:solidFill>
            </a:endParaRPr>
          </a:p>
        </p:txBody>
      </p:sp>
      <p:sp>
        <p:nvSpPr>
          <p:cNvPr id="6" name="TextBox 5">
            <a:extLst>
              <a:ext uri="{FF2B5EF4-FFF2-40B4-BE49-F238E27FC236}">
                <a16:creationId xmlns:a16="http://schemas.microsoft.com/office/drawing/2014/main" id="{F95B9A06-4D28-4BE4-A44F-9816BFF3EE43}"/>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myedmondsnews.com/2017/03/propane-camp-stove-cause-of-monday-night-fire-at-meadowdale-ho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0340116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730BE-CCDF-46DE-9E74-AA5AD6B3675B}"/>
              </a:ext>
            </a:extLst>
          </p:cNvPr>
          <p:cNvSpPr>
            <a:spLocks noGrp="1"/>
          </p:cNvSpPr>
          <p:nvPr>
            <p:ph type="title"/>
          </p:nvPr>
        </p:nvSpPr>
        <p:spPr>
          <a:xfrm>
            <a:off x="6513788" y="365125"/>
            <a:ext cx="4840010" cy="1807305"/>
          </a:xfrm>
        </p:spPr>
        <p:txBody>
          <a:bodyPr>
            <a:normAutofit/>
          </a:bodyPr>
          <a:lstStyle/>
          <a:p>
            <a:r>
              <a:rPr lang="en-GB" dirty="0"/>
              <a:t>On a positive note.</a:t>
            </a:r>
          </a:p>
        </p:txBody>
      </p:sp>
      <p:pic>
        <p:nvPicPr>
          <p:cNvPr id="5" name="Picture 4">
            <a:extLst>
              <a:ext uri="{FF2B5EF4-FFF2-40B4-BE49-F238E27FC236}">
                <a16:creationId xmlns:a16="http://schemas.microsoft.com/office/drawing/2014/main" id="{E4EFF8E9-A4C1-40F5-B68A-5B736C7327C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936" r="1155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42FC310-43BC-448D-9E4D-B7BCD88449CF}"/>
              </a:ext>
            </a:extLst>
          </p:cNvPr>
          <p:cNvSpPr>
            <a:spLocks noGrp="1"/>
          </p:cNvSpPr>
          <p:nvPr>
            <p:ph idx="1"/>
          </p:nvPr>
        </p:nvSpPr>
        <p:spPr>
          <a:xfrm>
            <a:off x="6447113" y="1828472"/>
            <a:ext cx="4840010" cy="3843666"/>
          </a:xfrm>
        </p:spPr>
        <p:txBody>
          <a:bodyPr>
            <a:noAutofit/>
          </a:bodyPr>
          <a:lstStyle/>
          <a:p>
            <a:r>
              <a:rPr lang="en-GB" sz="2000" dirty="0"/>
              <a:t>At the end of this paper Michel Serres leave us with this thought;</a:t>
            </a:r>
          </a:p>
          <a:p>
            <a:r>
              <a:rPr lang="en-GB" sz="2000" dirty="0"/>
              <a:t>“Never forget the place you come from, but leave it and join the universal. Love the bond that links your earth and the Earth, and that makes the familiar and the foreign, the near and the far, resemble each other. Peace be to the formalists and to the children of the Earth, to those who attach themselves to the land </a:t>
            </a:r>
            <a:r>
              <a:rPr lang="en-GB" sz="2000" dirty="0" err="1"/>
              <a:t>andto</a:t>
            </a:r>
            <a:r>
              <a:rPr lang="en-GB" sz="2000" dirty="0"/>
              <a:t> those who announce the law, peace to separated siblings, to idealists of language and the realists of things themselves, and may they all love one another. There is nothing real but love, and no law other than this.”</a:t>
            </a:r>
          </a:p>
        </p:txBody>
      </p:sp>
      <p:sp>
        <p:nvSpPr>
          <p:cNvPr id="6" name="TextBox 5">
            <a:extLst>
              <a:ext uri="{FF2B5EF4-FFF2-40B4-BE49-F238E27FC236}">
                <a16:creationId xmlns:a16="http://schemas.microsoft.com/office/drawing/2014/main" id="{C5F72EBE-B668-4EA2-AAC4-1B0A5A4FB24E}"/>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brewminate.com/the-tree-of-knowledge-is-not-an-apple-or-an-oak-but-a-banya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699941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21419-0456-470C-87AD-954C8F6C7173}"/>
              </a:ext>
            </a:extLst>
          </p:cNvPr>
          <p:cNvSpPr>
            <a:spLocks noGrp="1"/>
          </p:cNvSpPr>
          <p:nvPr>
            <p:ph type="title"/>
          </p:nvPr>
        </p:nvSpPr>
        <p:spPr/>
        <p:txBody>
          <a:bodyPr/>
          <a:lstStyle/>
          <a:p>
            <a:r>
              <a:rPr lang="en-GB"/>
              <a:t>References</a:t>
            </a:r>
            <a:endParaRPr lang="en-GB" dirty="0"/>
          </a:p>
        </p:txBody>
      </p:sp>
      <p:sp>
        <p:nvSpPr>
          <p:cNvPr id="8" name="Content Placeholder 7">
            <a:extLst>
              <a:ext uri="{FF2B5EF4-FFF2-40B4-BE49-F238E27FC236}">
                <a16:creationId xmlns:a16="http://schemas.microsoft.com/office/drawing/2014/main" id="{59D3C77E-3D81-43DC-B3AC-F25FF4791C7B}"/>
              </a:ext>
            </a:extLst>
          </p:cNvPr>
          <p:cNvSpPr>
            <a:spLocks noGrp="1"/>
          </p:cNvSpPr>
          <p:nvPr>
            <p:ph idx="1"/>
          </p:nvPr>
        </p:nvSpPr>
        <p:spPr/>
        <p:txBody>
          <a:bodyPr>
            <a:normAutofit/>
          </a:bodyPr>
          <a:lstStyle/>
          <a:p>
            <a:r>
              <a:rPr lang="en-GB" dirty="0"/>
              <a:t>The Natural </a:t>
            </a:r>
            <a:r>
              <a:rPr lang="en-GB" dirty="0" err="1"/>
              <a:t>Contract,Michel</a:t>
            </a:r>
            <a:r>
              <a:rPr lang="en-GB" dirty="0"/>
              <a:t> Serres and Felicia McCarren, Source: Critical Inquiry, Vol. 19, No. 1 (Autumn, 1992), pp. 1-21,Published by: The University of Chicago Press. Stable URL: http://www.jstor.org/stable/1343752</a:t>
            </a:r>
          </a:p>
          <a:p>
            <a:r>
              <a:rPr lang="en-GB" dirty="0"/>
              <a:t>Michel Serres, The Natural Contract, trans. Elizabeth </a:t>
            </a:r>
            <a:r>
              <a:rPr lang="en-GB" dirty="0" err="1"/>
              <a:t>MacAurhur</a:t>
            </a:r>
            <a:r>
              <a:rPr lang="en-GB" dirty="0"/>
              <a:t> and William Paulson (Ann Arbor:  University of Michigan Press, 1995).</a:t>
            </a:r>
          </a:p>
          <a:p>
            <a:r>
              <a:rPr lang="en-GB" dirty="0"/>
              <a:t>https;//christopherwatkin.com/2020/09/11/poverty-precarity-ecology-</a:t>
            </a:r>
            <a:r>
              <a:rPr lang="en-GB" dirty="0" err="1"/>
              <a:t>michel</a:t>
            </a:r>
            <a:r>
              <a:rPr lang="en-GB" dirty="0"/>
              <a:t>-</a:t>
            </a:r>
            <a:r>
              <a:rPr lang="en-GB" dirty="0" err="1"/>
              <a:t>serress</a:t>
            </a:r>
            <a:r>
              <a:rPr lang="en-GB" dirty="0"/>
              <a:t>-natural-contract/</a:t>
            </a:r>
          </a:p>
          <a:p>
            <a:r>
              <a:rPr lang="en-GB" dirty="0"/>
              <a:t>New Materialisms edited by Diana </a:t>
            </a:r>
            <a:r>
              <a:rPr lang="en-GB" dirty="0" err="1"/>
              <a:t>Coole</a:t>
            </a:r>
            <a:r>
              <a:rPr lang="en-GB" dirty="0"/>
              <a:t> and Samantha Frost(Duke University Press, 2010).</a:t>
            </a:r>
          </a:p>
          <a:p>
            <a:endParaRPr lang="en-GB" dirty="0"/>
          </a:p>
        </p:txBody>
      </p:sp>
    </p:spTree>
    <p:extLst>
      <p:ext uri="{BB962C8B-B14F-4D97-AF65-F5344CB8AC3E}">
        <p14:creationId xmlns:p14="http://schemas.microsoft.com/office/powerpoint/2010/main" val="33661067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2393</TotalTime>
  <Words>985</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Materialism in Anthropology </vt:lpstr>
      <vt:lpstr>Michel Serres</vt:lpstr>
      <vt:lpstr>Language and Concepts. </vt:lpstr>
      <vt:lpstr>The Shovel and The Oar</vt:lpstr>
      <vt:lpstr>PowerPoint Presentation</vt:lpstr>
      <vt:lpstr>Humanity has exacted our revenge. </vt:lpstr>
      <vt:lpstr>We need the earth!</vt:lpstr>
      <vt:lpstr>How did we get here?</vt:lpstr>
      <vt:lpstr>We have become parasites </vt:lpstr>
      <vt:lpstr>The Natural Contract </vt:lpstr>
      <vt:lpstr>Goya’s – Fight with Cudgels </vt:lpstr>
      <vt:lpstr>What can we do to keep up our side of the Natural Contract?</vt:lpstr>
      <vt:lpstr>Questions to think about.</vt:lpstr>
      <vt:lpstr>On a positive note.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Materialism in Anthropology </dc:title>
  <dc:creator>Jak Prentice-Miller</dc:creator>
  <cp:lastModifiedBy>Jak Prentice-Miller</cp:lastModifiedBy>
  <cp:revision>4</cp:revision>
  <dcterms:created xsi:type="dcterms:W3CDTF">2022-02-02T16:28:22Z</dcterms:created>
  <dcterms:modified xsi:type="dcterms:W3CDTF">2022-02-05T12:57:43Z</dcterms:modified>
</cp:coreProperties>
</file>