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81" r:id="rId2"/>
    <p:sldId id="282" r:id="rId3"/>
    <p:sldId id="291" r:id="rId4"/>
    <p:sldId id="292" r:id="rId5"/>
    <p:sldId id="293" r:id="rId6"/>
    <p:sldId id="294" r:id="rId7"/>
    <p:sldId id="295" r:id="rId8"/>
    <p:sldId id="296" r:id="rId9"/>
    <p:sldId id="297" r:id="rId10"/>
    <p:sldId id="265" r:id="rId11"/>
    <p:sldId id="299" r:id="rId12"/>
    <p:sldId id="298" r:id="rId13"/>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varScale="1">
        <p:scale>
          <a:sx n="83" d="100"/>
          <a:sy n="83" d="100"/>
        </p:scale>
        <p:origin x="8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0AAAD5-57A9-43F4-852B-52CAC77AB89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48C0EC5A-8D65-40DD-9D65-33A1807815B6}">
      <dgm:prSet/>
      <dgm:spPr/>
      <dgm:t>
        <a:bodyPr/>
        <a:lstStyle/>
        <a:p>
          <a:r>
            <a:rPr lang="en-US" dirty="0">
              <a:latin typeface="Georgia" panose="02040502050405020303" pitchFamily="18" charset="0"/>
            </a:rPr>
            <a:t>The customer service department's mission is to support guests </a:t>
          </a:r>
        </a:p>
      </dgm:t>
    </dgm:pt>
    <dgm:pt modelId="{FF19DB27-1098-4F5C-A577-E2A7196250B4}" type="parTrans" cxnId="{DF897D57-F090-400F-BDE3-EB21AFA3E845}">
      <dgm:prSet/>
      <dgm:spPr/>
      <dgm:t>
        <a:bodyPr/>
        <a:lstStyle/>
        <a:p>
          <a:endParaRPr lang="en-US"/>
        </a:p>
      </dgm:t>
    </dgm:pt>
    <dgm:pt modelId="{2A1AEA5A-AB53-49F0-8462-70BFF52EBC71}" type="sibTrans" cxnId="{DF897D57-F090-400F-BDE3-EB21AFA3E845}">
      <dgm:prSet/>
      <dgm:spPr/>
      <dgm:t>
        <a:bodyPr/>
        <a:lstStyle/>
        <a:p>
          <a:endParaRPr lang="en-US"/>
        </a:p>
      </dgm:t>
    </dgm:pt>
    <dgm:pt modelId="{588140DC-3738-4C13-AF2B-F13C33832AB8}">
      <dgm:prSet/>
      <dgm:spPr/>
      <dgm:t>
        <a:bodyPr/>
        <a:lstStyle/>
        <a:p>
          <a:r>
            <a:rPr lang="en-US" dirty="0">
              <a:latin typeface="Georgia" panose="02040502050405020303" pitchFamily="18" charset="0"/>
            </a:rPr>
            <a:t>Throughout their stay, offering information, and assistance, and ensuring a positive experience to foster guest loyalty.</a:t>
          </a:r>
        </a:p>
      </dgm:t>
    </dgm:pt>
    <dgm:pt modelId="{63EB7793-FB1B-4081-A85D-AF0918697410}" type="parTrans" cxnId="{193236FA-E74E-4201-91D4-A263CB3D5AD9}">
      <dgm:prSet/>
      <dgm:spPr/>
      <dgm:t>
        <a:bodyPr/>
        <a:lstStyle/>
        <a:p>
          <a:endParaRPr lang="en-US"/>
        </a:p>
      </dgm:t>
    </dgm:pt>
    <dgm:pt modelId="{312DD0DB-5C64-4D52-9998-6A52AB9F1A0B}" type="sibTrans" cxnId="{193236FA-E74E-4201-91D4-A263CB3D5AD9}">
      <dgm:prSet/>
      <dgm:spPr/>
      <dgm:t>
        <a:bodyPr/>
        <a:lstStyle/>
        <a:p>
          <a:endParaRPr lang="en-US"/>
        </a:p>
      </dgm:t>
    </dgm:pt>
    <dgm:pt modelId="{FD5EF8B0-D637-4F01-AEC2-32726247385C}">
      <dgm:prSet/>
      <dgm:spPr/>
      <dgm:t>
        <a:bodyPr/>
        <a:lstStyle/>
        <a:p>
          <a:r>
            <a:rPr lang="en-US" dirty="0">
              <a:latin typeface="Georgia" panose="02040502050405020303" pitchFamily="18" charset="0"/>
            </a:rPr>
            <a:t>Providing excellent customer service demands engaged, respectful, available, and empathetic employees.</a:t>
          </a:r>
        </a:p>
      </dgm:t>
    </dgm:pt>
    <dgm:pt modelId="{6BD60A37-84D9-48BA-BB0D-32BD2B6E5398}" type="parTrans" cxnId="{2DD9DABA-EA23-4FE0-B59C-DA7D9CA7CDD9}">
      <dgm:prSet/>
      <dgm:spPr/>
      <dgm:t>
        <a:bodyPr/>
        <a:lstStyle/>
        <a:p>
          <a:endParaRPr lang="en-US"/>
        </a:p>
      </dgm:t>
    </dgm:pt>
    <dgm:pt modelId="{66EEA5F6-C6D1-478D-AB34-2395669D75FF}" type="sibTrans" cxnId="{2DD9DABA-EA23-4FE0-B59C-DA7D9CA7CDD9}">
      <dgm:prSet/>
      <dgm:spPr/>
      <dgm:t>
        <a:bodyPr/>
        <a:lstStyle/>
        <a:p>
          <a:endParaRPr lang="en-US"/>
        </a:p>
      </dgm:t>
    </dgm:pt>
    <dgm:pt modelId="{B3B85DE6-7D25-4D5B-9D27-96CFF88F68EF}">
      <dgm:prSet/>
      <dgm:spPr/>
      <dgm:t>
        <a:bodyPr/>
        <a:lstStyle/>
        <a:p>
          <a:r>
            <a:rPr lang="en-US" dirty="0">
              <a:latin typeface="Georgia" panose="02040502050405020303" pitchFamily="18" charset="0"/>
            </a:rPr>
            <a:t>Understanding guest needs and adapting swiftly, with a deep knowledge of guests, </a:t>
          </a:r>
        </a:p>
      </dgm:t>
    </dgm:pt>
    <dgm:pt modelId="{69829D5F-2A85-4223-81CE-287DBBCC0F1C}" type="parTrans" cxnId="{0DCCB231-A64A-4469-8ED0-46AA935C04A2}">
      <dgm:prSet/>
      <dgm:spPr/>
      <dgm:t>
        <a:bodyPr/>
        <a:lstStyle/>
        <a:p>
          <a:endParaRPr lang="en-US"/>
        </a:p>
      </dgm:t>
    </dgm:pt>
    <dgm:pt modelId="{9EE294C2-19B1-43EB-A42A-F6BD68CA7461}" type="sibTrans" cxnId="{0DCCB231-A64A-4469-8ED0-46AA935C04A2}">
      <dgm:prSet/>
      <dgm:spPr/>
      <dgm:t>
        <a:bodyPr/>
        <a:lstStyle/>
        <a:p>
          <a:endParaRPr lang="en-US"/>
        </a:p>
      </dgm:t>
    </dgm:pt>
    <dgm:pt modelId="{5BBE91B1-63F5-44D0-BB1A-E648FECC0362}">
      <dgm:prSet/>
      <dgm:spPr/>
      <dgm:t>
        <a:bodyPr/>
        <a:lstStyle/>
        <a:p>
          <a:r>
            <a:rPr lang="en-US" dirty="0">
              <a:latin typeface="Georgia" panose="02040502050405020303" pitchFamily="18" charset="0"/>
            </a:rPr>
            <a:t>Fosters loyalty by making guests feel heard and appreciated.</a:t>
          </a:r>
        </a:p>
      </dgm:t>
    </dgm:pt>
    <dgm:pt modelId="{5CA6BB5D-A8D8-4C51-9CA6-4E7913306373}" type="parTrans" cxnId="{815D8755-DDEE-4D9E-9057-740AD592C210}">
      <dgm:prSet/>
      <dgm:spPr/>
      <dgm:t>
        <a:bodyPr/>
        <a:lstStyle/>
        <a:p>
          <a:endParaRPr lang="en-US"/>
        </a:p>
      </dgm:t>
    </dgm:pt>
    <dgm:pt modelId="{32B0CE07-120E-4419-AD85-82F08FCD3F9E}" type="sibTrans" cxnId="{815D8755-DDEE-4D9E-9057-740AD592C210}">
      <dgm:prSet/>
      <dgm:spPr/>
      <dgm:t>
        <a:bodyPr/>
        <a:lstStyle/>
        <a:p>
          <a:endParaRPr lang="en-US"/>
        </a:p>
      </dgm:t>
    </dgm:pt>
    <dgm:pt modelId="{FC64428F-9159-4B0F-BFB0-C5B88F505412}">
      <dgm:prSet/>
      <dgm:spPr/>
      <dgm:t>
        <a:bodyPr/>
        <a:lstStyle/>
        <a:p>
          <a:r>
            <a:rPr lang="en-US" dirty="0">
              <a:latin typeface="Georgia" panose="02040502050405020303" pitchFamily="18" charset="0"/>
            </a:rPr>
            <a:t>To enhance customer service and adapt to changing guest behavior and industry trends.</a:t>
          </a:r>
        </a:p>
      </dgm:t>
    </dgm:pt>
    <dgm:pt modelId="{BE0C030F-47D3-4393-B8E5-C97E3C0DE5C3}" type="parTrans" cxnId="{C0EA1A3C-0716-454B-8F54-CC4B913E89E4}">
      <dgm:prSet/>
      <dgm:spPr/>
      <dgm:t>
        <a:bodyPr/>
        <a:lstStyle/>
        <a:p>
          <a:endParaRPr lang="en-US"/>
        </a:p>
      </dgm:t>
    </dgm:pt>
    <dgm:pt modelId="{9ABC5AA3-61D7-49A9-8D39-C4E05FCF9FC2}" type="sibTrans" cxnId="{C0EA1A3C-0716-454B-8F54-CC4B913E89E4}">
      <dgm:prSet/>
      <dgm:spPr/>
      <dgm:t>
        <a:bodyPr/>
        <a:lstStyle/>
        <a:p>
          <a:endParaRPr lang="en-US"/>
        </a:p>
      </dgm:t>
    </dgm:pt>
    <dgm:pt modelId="{58D49000-CF39-4AC4-AB7B-0C7E549270DE}">
      <dgm:prSet/>
      <dgm:spPr/>
      <dgm:t>
        <a:bodyPr/>
        <a:lstStyle/>
        <a:p>
          <a:r>
            <a:rPr lang="en-US" dirty="0">
              <a:latin typeface="Georgia" panose="02040502050405020303" pitchFamily="18" charset="0"/>
            </a:rPr>
            <a:t>Utilize property management software for guest insights.</a:t>
          </a:r>
        </a:p>
      </dgm:t>
    </dgm:pt>
    <dgm:pt modelId="{56CF14A8-FACC-4C34-BCEC-99255CF23663}" type="parTrans" cxnId="{B4685366-4A75-4CBA-8E8F-C7B6423CFC21}">
      <dgm:prSet/>
      <dgm:spPr/>
      <dgm:t>
        <a:bodyPr/>
        <a:lstStyle/>
        <a:p>
          <a:endParaRPr lang="en-US"/>
        </a:p>
      </dgm:t>
    </dgm:pt>
    <dgm:pt modelId="{AF38246E-0EB9-4991-8A33-BA0619CC67B5}" type="sibTrans" cxnId="{B4685366-4A75-4CBA-8E8F-C7B6423CFC21}">
      <dgm:prSet/>
      <dgm:spPr/>
      <dgm:t>
        <a:bodyPr/>
        <a:lstStyle/>
        <a:p>
          <a:endParaRPr lang="en-US"/>
        </a:p>
      </dgm:t>
    </dgm:pt>
    <dgm:pt modelId="{85ECDA8E-339E-4C92-BD3C-3705FE673131}">
      <dgm:prSet/>
      <dgm:spPr/>
      <dgm:t>
        <a:bodyPr/>
        <a:lstStyle/>
        <a:p>
          <a:r>
            <a:rPr lang="en-US" dirty="0">
              <a:latin typeface="Georgia" panose="02040502050405020303" pitchFamily="18" charset="0"/>
            </a:rPr>
            <a:t>Collect feedback through surveys, online reviews, and in-person interactions to identify areas for improvement.</a:t>
          </a:r>
        </a:p>
      </dgm:t>
    </dgm:pt>
    <dgm:pt modelId="{12845B30-3CED-465B-9364-564F5B188D56}" type="parTrans" cxnId="{69E60177-8623-4CBB-82A5-F2897D5B2FE6}">
      <dgm:prSet/>
      <dgm:spPr/>
      <dgm:t>
        <a:bodyPr/>
        <a:lstStyle/>
        <a:p>
          <a:endParaRPr lang="en-US"/>
        </a:p>
      </dgm:t>
    </dgm:pt>
    <dgm:pt modelId="{76EDBB12-C498-4C84-B4B8-E931CEEDE21B}" type="sibTrans" cxnId="{69E60177-8623-4CBB-82A5-F2897D5B2FE6}">
      <dgm:prSet/>
      <dgm:spPr/>
      <dgm:t>
        <a:bodyPr/>
        <a:lstStyle/>
        <a:p>
          <a:endParaRPr lang="en-US"/>
        </a:p>
      </dgm:t>
    </dgm:pt>
    <dgm:pt modelId="{EDBFED34-28A2-4A76-B130-F09F96B7A1CB}">
      <dgm:prSet/>
      <dgm:spPr/>
      <dgm:t>
        <a:bodyPr/>
        <a:lstStyle/>
        <a:p>
          <a:r>
            <a:rPr lang="en-US" dirty="0">
              <a:latin typeface="Georgia" panose="02040502050405020303" pitchFamily="18" charset="0"/>
            </a:rPr>
            <a:t>Employee training is essential for promoting welcoming service and enhancing the property's image.</a:t>
          </a:r>
        </a:p>
      </dgm:t>
    </dgm:pt>
    <dgm:pt modelId="{4FB71EDB-B5B3-4FF0-8CFA-93F15924CF8C}" type="parTrans" cxnId="{84FC27ED-5251-4742-B051-5E1C2723678A}">
      <dgm:prSet/>
      <dgm:spPr/>
      <dgm:t>
        <a:bodyPr/>
        <a:lstStyle/>
        <a:p>
          <a:endParaRPr lang="en-US"/>
        </a:p>
      </dgm:t>
    </dgm:pt>
    <dgm:pt modelId="{3850F66F-7D63-45DE-8267-F7DF0D723A57}" type="sibTrans" cxnId="{84FC27ED-5251-4742-B051-5E1C2723678A}">
      <dgm:prSet/>
      <dgm:spPr/>
      <dgm:t>
        <a:bodyPr/>
        <a:lstStyle/>
        <a:p>
          <a:endParaRPr lang="en-US"/>
        </a:p>
      </dgm:t>
    </dgm:pt>
    <dgm:pt modelId="{DE201EA9-AFAB-4328-B4FC-7ACDFB5B7B47}">
      <dgm:prSet/>
      <dgm:spPr/>
      <dgm:t>
        <a:bodyPr/>
        <a:lstStyle/>
        <a:p>
          <a:r>
            <a:rPr lang="en-US" dirty="0">
              <a:latin typeface="Georgia" panose="02040502050405020303" pitchFamily="18" charset="0"/>
            </a:rPr>
            <a:t>Excellent customer service fosters guest loyalty and improves the property's reputation, setting it apart from competitors.</a:t>
          </a:r>
        </a:p>
      </dgm:t>
    </dgm:pt>
    <dgm:pt modelId="{6001ACF4-2BC7-4226-AF61-235DC8BD1D13}" type="parTrans" cxnId="{6D7399A6-F170-4450-8613-0446F031E76B}">
      <dgm:prSet/>
      <dgm:spPr/>
      <dgm:t>
        <a:bodyPr/>
        <a:lstStyle/>
        <a:p>
          <a:endParaRPr lang="en-US"/>
        </a:p>
      </dgm:t>
    </dgm:pt>
    <dgm:pt modelId="{3AE0FFB5-05D2-4148-8B9D-60F3B6FB27BC}" type="sibTrans" cxnId="{6D7399A6-F170-4450-8613-0446F031E76B}">
      <dgm:prSet/>
      <dgm:spPr/>
      <dgm:t>
        <a:bodyPr/>
        <a:lstStyle/>
        <a:p>
          <a:endParaRPr lang="en-US"/>
        </a:p>
      </dgm:t>
    </dgm:pt>
    <dgm:pt modelId="{8B5882D3-D3DB-F142-ABA7-AE4F39B145AB}" type="pres">
      <dgm:prSet presAssocID="{D90AAAD5-57A9-43F4-852B-52CAC77AB89C}" presName="diagram" presStyleCnt="0">
        <dgm:presLayoutVars>
          <dgm:dir/>
          <dgm:resizeHandles val="exact"/>
        </dgm:presLayoutVars>
      </dgm:prSet>
      <dgm:spPr/>
    </dgm:pt>
    <dgm:pt modelId="{D555F6C1-E7CD-8E4E-89E3-D9DEDB4DADCF}" type="pres">
      <dgm:prSet presAssocID="{48C0EC5A-8D65-40DD-9D65-33A1807815B6}" presName="node" presStyleLbl="node1" presStyleIdx="0" presStyleCnt="10">
        <dgm:presLayoutVars>
          <dgm:bulletEnabled val="1"/>
        </dgm:presLayoutVars>
      </dgm:prSet>
      <dgm:spPr/>
    </dgm:pt>
    <dgm:pt modelId="{54EBAC95-BEBC-DF47-97B8-16D267B7A18A}" type="pres">
      <dgm:prSet presAssocID="{2A1AEA5A-AB53-49F0-8462-70BFF52EBC71}" presName="sibTrans" presStyleCnt="0"/>
      <dgm:spPr/>
    </dgm:pt>
    <dgm:pt modelId="{C77DE0EC-641B-3340-9B74-06550B66F454}" type="pres">
      <dgm:prSet presAssocID="{588140DC-3738-4C13-AF2B-F13C33832AB8}" presName="node" presStyleLbl="node1" presStyleIdx="1" presStyleCnt="10">
        <dgm:presLayoutVars>
          <dgm:bulletEnabled val="1"/>
        </dgm:presLayoutVars>
      </dgm:prSet>
      <dgm:spPr/>
    </dgm:pt>
    <dgm:pt modelId="{778F11CC-7409-4B43-AA8B-FEFF1DCDCC50}" type="pres">
      <dgm:prSet presAssocID="{312DD0DB-5C64-4D52-9998-6A52AB9F1A0B}" presName="sibTrans" presStyleCnt="0"/>
      <dgm:spPr/>
    </dgm:pt>
    <dgm:pt modelId="{F8471649-92B1-DA4A-AE12-B390441D347C}" type="pres">
      <dgm:prSet presAssocID="{FD5EF8B0-D637-4F01-AEC2-32726247385C}" presName="node" presStyleLbl="node1" presStyleIdx="2" presStyleCnt="10">
        <dgm:presLayoutVars>
          <dgm:bulletEnabled val="1"/>
        </dgm:presLayoutVars>
      </dgm:prSet>
      <dgm:spPr/>
    </dgm:pt>
    <dgm:pt modelId="{0EC1C7C4-B983-B543-AD37-DEECCEA90F93}" type="pres">
      <dgm:prSet presAssocID="{66EEA5F6-C6D1-478D-AB34-2395669D75FF}" presName="sibTrans" presStyleCnt="0"/>
      <dgm:spPr/>
    </dgm:pt>
    <dgm:pt modelId="{59A4E0A0-EF57-AA4C-B249-CD315F106A49}" type="pres">
      <dgm:prSet presAssocID="{B3B85DE6-7D25-4D5B-9D27-96CFF88F68EF}" presName="node" presStyleLbl="node1" presStyleIdx="3" presStyleCnt="10">
        <dgm:presLayoutVars>
          <dgm:bulletEnabled val="1"/>
        </dgm:presLayoutVars>
      </dgm:prSet>
      <dgm:spPr/>
    </dgm:pt>
    <dgm:pt modelId="{1098E655-CF1A-674F-A474-0CCD8FD16E0E}" type="pres">
      <dgm:prSet presAssocID="{9EE294C2-19B1-43EB-A42A-F6BD68CA7461}" presName="sibTrans" presStyleCnt="0"/>
      <dgm:spPr/>
    </dgm:pt>
    <dgm:pt modelId="{063DF263-4072-6542-A97B-6CD6ED9705BA}" type="pres">
      <dgm:prSet presAssocID="{5BBE91B1-63F5-44D0-BB1A-E648FECC0362}" presName="node" presStyleLbl="node1" presStyleIdx="4" presStyleCnt="10">
        <dgm:presLayoutVars>
          <dgm:bulletEnabled val="1"/>
        </dgm:presLayoutVars>
      </dgm:prSet>
      <dgm:spPr/>
    </dgm:pt>
    <dgm:pt modelId="{1E4092B7-9049-C940-B6CC-064FF753CE7E}" type="pres">
      <dgm:prSet presAssocID="{32B0CE07-120E-4419-AD85-82F08FCD3F9E}" presName="sibTrans" presStyleCnt="0"/>
      <dgm:spPr/>
    </dgm:pt>
    <dgm:pt modelId="{99CFD49F-07EF-394E-BFB2-6DFA4601141A}" type="pres">
      <dgm:prSet presAssocID="{FC64428F-9159-4B0F-BFB0-C5B88F505412}" presName="node" presStyleLbl="node1" presStyleIdx="5" presStyleCnt="10">
        <dgm:presLayoutVars>
          <dgm:bulletEnabled val="1"/>
        </dgm:presLayoutVars>
      </dgm:prSet>
      <dgm:spPr/>
    </dgm:pt>
    <dgm:pt modelId="{A83C04A7-EAB2-1D45-AB70-C81B78648D13}" type="pres">
      <dgm:prSet presAssocID="{9ABC5AA3-61D7-49A9-8D39-C4E05FCF9FC2}" presName="sibTrans" presStyleCnt="0"/>
      <dgm:spPr/>
    </dgm:pt>
    <dgm:pt modelId="{BFFB013C-74B2-9C4F-B55A-C30118B7B28E}" type="pres">
      <dgm:prSet presAssocID="{58D49000-CF39-4AC4-AB7B-0C7E549270DE}" presName="node" presStyleLbl="node1" presStyleIdx="6" presStyleCnt="10">
        <dgm:presLayoutVars>
          <dgm:bulletEnabled val="1"/>
        </dgm:presLayoutVars>
      </dgm:prSet>
      <dgm:spPr/>
    </dgm:pt>
    <dgm:pt modelId="{0FCB43DC-9384-B249-8286-D3013B3DE603}" type="pres">
      <dgm:prSet presAssocID="{AF38246E-0EB9-4991-8A33-BA0619CC67B5}" presName="sibTrans" presStyleCnt="0"/>
      <dgm:spPr/>
    </dgm:pt>
    <dgm:pt modelId="{52E928ED-0BDE-BE45-ADAB-43525AFED0FB}" type="pres">
      <dgm:prSet presAssocID="{85ECDA8E-339E-4C92-BD3C-3705FE673131}" presName="node" presStyleLbl="node1" presStyleIdx="7" presStyleCnt="10">
        <dgm:presLayoutVars>
          <dgm:bulletEnabled val="1"/>
        </dgm:presLayoutVars>
      </dgm:prSet>
      <dgm:spPr/>
    </dgm:pt>
    <dgm:pt modelId="{110D5BCC-8836-FC43-81C4-6F48CC00BA01}" type="pres">
      <dgm:prSet presAssocID="{76EDBB12-C498-4C84-B4B8-E931CEEDE21B}" presName="sibTrans" presStyleCnt="0"/>
      <dgm:spPr/>
    </dgm:pt>
    <dgm:pt modelId="{007DEEAF-4D97-9A4A-A6B6-5E6E1B4095A3}" type="pres">
      <dgm:prSet presAssocID="{EDBFED34-28A2-4A76-B130-F09F96B7A1CB}" presName="node" presStyleLbl="node1" presStyleIdx="8" presStyleCnt="10">
        <dgm:presLayoutVars>
          <dgm:bulletEnabled val="1"/>
        </dgm:presLayoutVars>
      </dgm:prSet>
      <dgm:spPr/>
    </dgm:pt>
    <dgm:pt modelId="{C58C6574-4019-C242-A3ED-B85E53CAC8A1}" type="pres">
      <dgm:prSet presAssocID="{3850F66F-7D63-45DE-8267-F7DF0D723A57}" presName="sibTrans" presStyleCnt="0"/>
      <dgm:spPr/>
    </dgm:pt>
    <dgm:pt modelId="{B879B223-EB0A-0B42-86D5-5F52D4198660}" type="pres">
      <dgm:prSet presAssocID="{DE201EA9-AFAB-4328-B4FC-7ACDFB5B7B47}" presName="node" presStyleLbl="node1" presStyleIdx="9" presStyleCnt="10">
        <dgm:presLayoutVars>
          <dgm:bulletEnabled val="1"/>
        </dgm:presLayoutVars>
      </dgm:prSet>
      <dgm:spPr/>
    </dgm:pt>
  </dgm:ptLst>
  <dgm:cxnLst>
    <dgm:cxn modelId="{6A8F990B-7064-0545-B4A4-ADB4DE0DF96D}" type="presOf" srcId="{D90AAAD5-57A9-43F4-852B-52CAC77AB89C}" destId="{8B5882D3-D3DB-F142-ABA7-AE4F39B145AB}" srcOrd="0" destOrd="0" presId="urn:microsoft.com/office/officeart/2005/8/layout/default"/>
    <dgm:cxn modelId="{B2182810-C3FB-0B42-A979-58C16ECCBC56}" type="presOf" srcId="{EDBFED34-28A2-4A76-B130-F09F96B7A1CB}" destId="{007DEEAF-4D97-9A4A-A6B6-5E6E1B4095A3}" srcOrd="0" destOrd="0" presId="urn:microsoft.com/office/officeart/2005/8/layout/default"/>
    <dgm:cxn modelId="{0D3DAB21-AEA6-8A4D-900F-123693576D45}" type="presOf" srcId="{DE201EA9-AFAB-4328-B4FC-7ACDFB5B7B47}" destId="{B879B223-EB0A-0B42-86D5-5F52D4198660}" srcOrd="0" destOrd="0" presId="urn:microsoft.com/office/officeart/2005/8/layout/default"/>
    <dgm:cxn modelId="{0DCCB231-A64A-4469-8ED0-46AA935C04A2}" srcId="{D90AAAD5-57A9-43F4-852B-52CAC77AB89C}" destId="{B3B85DE6-7D25-4D5B-9D27-96CFF88F68EF}" srcOrd="3" destOrd="0" parTransId="{69829D5F-2A85-4223-81CE-287DBBCC0F1C}" sibTransId="{9EE294C2-19B1-43EB-A42A-F6BD68CA7461}"/>
    <dgm:cxn modelId="{DCFFCA34-93C1-A646-8F65-7C09F2C66886}" type="presOf" srcId="{58D49000-CF39-4AC4-AB7B-0C7E549270DE}" destId="{BFFB013C-74B2-9C4F-B55A-C30118B7B28E}" srcOrd="0" destOrd="0" presId="urn:microsoft.com/office/officeart/2005/8/layout/default"/>
    <dgm:cxn modelId="{C0EA1A3C-0716-454B-8F54-CC4B913E89E4}" srcId="{D90AAAD5-57A9-43F4-852B-52CAC77AB89C}" destId="{FC64428F-9159-4B0F-BFB0-C5B88F505412}" srcOrd="5" destOrd="0" parTransId="{BE0C030F-47D3-4393-B8E5-C97E3C0DE5C3}" sibTransId="{9ABC5AA3-61D7-49A9-8D39-C4E05FCF9FC2}"/>
    <dgm:cxn modelId="{B4685366-4A75-4CBA-8E8F-C7B6423CFC21}" srcId="{D90AAAD5-57A9-43F4-852B-52CAC77AB89C}" destId="{58D49000-CF39-4AC4-AB7B-0C7E549270DE}" srcOrd="6" destOrd="0" parTransId="{56CF14A8-FACC-4C34-BCEC-99255CF23663}" sibTransId="{AF38246E-0EB9-4991-8A33-BA0619CC67B5}"/>
    <dgm:cxn modelId="{815D8755-DDEE-4D9E-9057-740AD592C210}" srcId="{D90AAAD5-57A9-43F4-852B-52CAC77AB89C}" destId="{5BBE91B1-63F5-44D0-BB1A-E648FECC0362}" srcOrd="4" destOrd="0" parTransId="{5CA6BB5D-A8D8-4C51-9CA6-4E7913306373}" sibTransId="{32B0CE07-120E-4419-AD85-82F08FCD3F9E}"/>
    <dgm:cxn modelId="{69E60177-8623-4CBB-82A5-F2897D5B2FE6}" srcId="{D90AAAD5-57A9-43F4-852B-52CAC77AB89C}" destId="{85ECDA8E-339E-4C92-BD3C-3705FE673131}" srcOrd="7" destOrd="0" parTransId="{12845B30-3CED-465B-9364-564F5B188D56}" sibTransId="{76EDBB12-C498-4C84-B4B8-E931CEEDE21B}"/>
    <dgm:cxn modelId="{DF897D57-F090-400F-BDE3-EB21AFA3E845}" srcId="{D90AAAD5-57A9-43F4-852B-52CAC77AB89C}" destId="{48C0EC5A-8D65-40DD-9D65-33A1807815B6}" srcOrd="0" destOrd="0" parTransId="{FF19DB27-1098-4F5C-A577-E2A7196250B4}" sibTransId="{2A1AEA5A-AB53-49F0-8462-70BFF52EBC71}"/>
    <dgm:cxn modelId="{E0F7BAA0-4BC6-834B-85FF-442A6184A15D}" type="presOf" srcId="{48C0EC5A-8D65-40DD-9D65-33A1807815B6}" destId="{D555F6C1-E7CD-8E4E-89E3-D9DEDB4DADCF}" srcOrd="0" destOrd="0" presId="urn:microsoft.com/office/officeart/2005/8/layout/default"/>
    <dgm:cxn modelId="{6D7399A6-F170-4450-8613-0446F031E76B}" srcId="{D90AAAD5-57A9-43F4-852B-52CAC77AB89C}" destId="{DE201EA9-AFAB-4328-B4FC-7ACDFB5B7B47}" srcOrd="9" destOrd="0" parTransId="{6001ACF4-2BC7-4226-AF61-235DC8BD1D13}" sibTransId="{3AE0FFB5-05D2-4148-8B9D-60F3B6FB27BC}"/>
    <dgm:cxn modelId="{9DF1D7AA-1E7D-CD4B-952B-47F291CD645F}" type="presOf" srcId="{B3B85DE6-7D25-4D5B-9D27-96CFF88F68EF}" destId="{59A4E0A0-EF57-AA4C-B249-CD315F106A49}" srcOrd="0" destOrd="0" presId="urn:microsoft.com/office/officeart/2005/8/layout/default"/>
    <dgm:cxn modelId="{EDB09BB5-C7CA-8943-BC5D-AEB4022EF702}" type="presOf" srcId="{85ECDA8E-339E-4C92-BD3C-3705FE673131}" destId="{52E928ED-0BDE-BE45-ADAB-43525AFED0FB}" srcOrd="0" destOrd="0" presId="urn:microsoft.com/office/officeart/2005/8/layout/default"/>
    <dgm:cxn modelId="{2DD9DABA-EA23-4FE0-B59C-DA7D9CA7CDD9}" srcId="{D90AAAD5-57A9-43F4-852B-52CAC77AB89C}" destId="{FD5EF8B0-D637-4F01-AEC2-32726247385C}" srcOrd="2" destOrd="0" parTransId="{6BD60A37-84D9-48BA-BB0D-32BD2B6E5398}" sibTransId="{66EEA5F6-C6D1-478D-AB34-2395669D75FF}"/>
    <dgm:cxn modelId="{0142F2DF-4123-B946-B5A3-74A2EFB191F7}" type="presOf" srcId="{FC64428F-9159-4B0F-BFB0-C5B88F505412}" destId="{99CFD49F-07EF-394E-BFB2-6DFA4601141A}" srcOrd="0" destOrd="0" presId="urn:microsoft.com/office/officeart/2005/8/layout/default"/>
    <dgm:cxn modelId="{B59E97EA-AB77-0C41-B39B-AB734F41A555}" type="presOf" srcId="{5BBE91B1-63F5-44D0-BB1A-E648FECC0362}" destId="{063DF263-4072-6542-A97B-6CD6ED9705BA}" srcOrd="0" destOrd="0" presId="urn:microsoft.com/office/officeart/2005/8/layout/default"/>
    <dgm:cxn modelId="{84FC27ED-5251-4742-B051-5E1C2723678A}" srcId="{D90AAAD5-57A9-43F4-852B-52CAC77AB89C}" destId="{EDBFED34-28A2-4A76-B130-F09F96B7A1CB}" srcOrd="8" destOrd="0" parTransId="{4FB71EDB-B5B3-4FF0-8CFA-93F15924CF8C}" sibTransId="{3850F66F-7D63-45DE-8267-F7DF0D723A57}"/>
    <dgm:cxn modelId="{184B22F7-11C9-ED44-AAB7-C53818341231}" type="presOf" srcId="{588140DC-3738-4C13-AF2B-F13C33832AB8}" destId="{C77DE0EC-641B-3340-9B74-06550B66F454}" srcOrd="0" destOrd="0" presId="urn:microsoft.com/office/officeart/2005/8/layout/default"/>
    <dgm:cxn modelId="{193236FA-E74E-4201-91D4-A263CB3D5AD9}" srcId="{D90AAAD5-57A9-43F4-852B-52CAC77AB89C}" destId="{588140DC-3738-4C13-AF2B-F13C33832AB8}" srcOrd="1" destOrd="0" parTransId="{63EB7793-FB1B-4081-A85D-AF0918697410}" sibTransId="{312DD0DB-5C64-4D52-9998-6A52AB9F1A0B}"/>
    <dgm:cxn modelId="{217992FF-0396-6E4C-AA6F-11B5908FA33A}" type="presOf" srcId="{FD5EF8B0-D637-4F01-AEC2-32726247385C}" destId="{F8471649-92B1-DA4A-AE12-B390441D347C}" srcOrd="0" destOrd="0" presId="urn:microsoft.com/office/officeart/2005/8/layout/default"/>
    <dgm:cxn modelId="{DF48A7CC-88A1-7145-A6A7-1974A3166594}" type="presParOf" srcId="{8B5882D3-D3DB-F142-ABA7-AE4F39B145AB}" destId="{D555F6C1-E7CD-8E4E-89E3-D9DEDB4DADCF}" srcOrd="0" destOrd="0" presId="urn:microsoft.com/office/officeart/2005/8/layout/default"/>
    <dgm:cxn modelId="{88A7EA14-29A4-4642-B396-A9E9626FE0C4}" type="presParOf" srcId="{8B5882D3-D3DB-F142-ABA7-AE4F39B145AB}" destId="{54EBAC95-BEBC-DF47-97B8-16D267B7A18A}" srcOrd="1" destOrd="0" presId="urn:microsoft.com/office/officeart/2005/8/layout/default"/>
    <dgm:cxn modelId="{C1D6EC83-9029-7546-A485-D7B7A4696CF8}" type="presParOf" srcId="{8B5882D3-D3DB-F142-ABA7-AE4F39B145AB}" destId="{C77DE0EC-641B-3340-9B74-06550B66F454}" srcOrd="2" destOrd="0" presId="urn:microsoft.com/office/officeart/2005/8/layout/default"/>
    <dgm:cxn modelId="{743A4B7B-72E8-AB47-83A4-C0F02403FC92}" type="presParOf" srcId="{8B5882D3-D3DB-F142-ABA7-AE4F39B145AB}" destId="{778F11CC-7409-4B43-AA8B-FEFF1DCDCC50}" srcOrd="3" destOrd="0" presId="urn:microsoft.com/office/officeart/2005/8/layout/default"/>
    <dgm:cxn modelId="{FAEE5A16-CD82-9A4D-8D68-CD4D1730413D}" type="presParOf" srcId="{8B5882D3-D3DB-F142-ABA7-AE4F39B145AB}" destId="{F8471649-92B1-DA4A-AE12-B390441D347C}" srcOrd="4" destOrd="0" presId="urn:microsoft.com/office/officeart/2005/8/layout/default"/>
    <dgm:cxn modelId="{33BFF11A-2C00-DE44-8840-272300AA2B23}" type="presParOf" srcId="{8B5882D3-D3DB-F142-ABA7-AE4F39B145AB}" destId="{0EC1C7C4-B983-B543-AD37-DEECCEA90F93}" srcOrd="5" destOrd="0" presId="urn:microsoft.com/office/officeart/2005/8/layout/default"/>
    <dgm:cxn modelId="{D472B058-952E-0A4D-860D-6F6157B46F5B}" type="presParOf" srcId="{8B5882D3-D3DB-F142-ABA7-AE4F39B145AB}" destId="{59A4E0A0-EF57-AA4C-B249-CD315F106A49}" srcOrd="6" destOrd="0" presId="urn:microsoft.com/office/officeart/2005/8/layout/default"/>
    <dgm:cxn modelId="{B8A9B4DD-CD5A-ED47-9614-AE90B44882FD}" type="presParOf" srcId="{8B5882D3-D3DB-F142-ABA7-AE4F39B145AB}" destId="{1098E655-CF1A-674F-A474-0CCD8FD16E0E}" srcOrd="7" destOrd="0" presId="urn:microsoft.com/office/officeart/2005/8/layout/default"/>
    <dgm:cxn modelId="{3A276DBB-13D9-264E-94AB-7480743417B6}" type="presParOf" srcId="{8B5882D3-D3DB-F142-ABA7-AE4F39B145AB}" destId="{063DF263-4072-6542-A97B-6CD6ED9705BA}" srcOrd="8" destOrd="0" presId="urn:microsoft.com/office/officeart/2005/8/layout/default"/>
    <dgm:cxn modelId="{87427814-C98E-8E41-8C14-FC2497F8C550}" type="presParOf" srcId="{8B5882D3-D3DB-F142-ABA7-AE4F39B145AB}" destId="{1E4092B7-9049-C940-B6CC-064FF753CE7E}" srcOrd="9" destOrd="0" presId="urn:microsoft.com/office/officeart/2005/8/layout/default"/>
    <dgm:cxn modelId="{5F919DD3-B76C-EF46-9F81-4EC14646B537}" type="presParOf" srcId="{8B5882D3-D3DB-F142-ABA7-AE4F39B145AB}" destId="{99CFD49F-07EF-394E-BFB2-6DFA4601141A}" srcOrd="10" destOrd="0" presId="urn:microsoft.com/office/officeart/2005/8/layout/default"/>
    <dgm:cxn modelId="{446740D8-745D-024E-99B2-A84BD8361888}" type="presParOf" srcId="{8B5882D3-D3DB-F142-ABA7-AE4F39B145AB}" destId="{A83C04A7-EAB2-1D45-AB70-C81B78648D13}" srcOrd="11" destOrd="0" presId="urn:microsoft.com/office/officeart/2005/8/layout/default"/>
    <dgm:cxn modelId="{19DD344A-2E55-E24D-BD51-710515FF0BBB}" type="presParOf" srcId="{8B5882D3-D3DB-F142-ABA7-AE4F39B145AB}" destId="{BFFB013C-74B2-9C4F-B55A-C30118B7B28E}" srcOrd="12" destOrd="0" presId="urn:microsoft.com/office/officeart/2005/8/layout/default"/>
    <dgm:cxn modelId="{42166869-F51B-7540-9BB2-AE67300BC0F3}" type="presParOf" srcId="{8B5882D3-D3DB-F142-ABA7-AE4F39B145AB}" destId="{0FCB43DC-9384-B249-8286-D3013B3DE603}" srcOrd="13" destOrd="0" presId="urn:microsoft.com/office/officeart/2005/8/layout/default"/>
    <dgm:cxn modelId="{EC066C44-7A2E-C349-A770-DBF1C2715C93}" type="presParOf" srcId="{8B5882D3-D3DB-F142-ABA7-AE4F39B145AB}" destId="{52E928ED-0BDE-BE45-ADAB-43525AFED0FB}" srcOrd="14" destOrd="0" presId="urn:microsoft.com/office/officeart/2005/8/layout/default"/>
    <dgm:cxn modelId="{C3A35F01-F883-D24C-BCC5-536D96A2A608}" type="presParOf" srcId="{8B5882D3-D3DB-F142-ABA7-AE4F39B145AB}" destId="{110D5BCC-8836-FC43-81C4-6F48CC00BA01}" srcOrd="15" destOrd="0" presId="urn:microsoft.com/office/officeart/2005/8/layout/default"/>
    <dgm:cxn modelId="{E79D2C7A-41C4-9742-9B15-C466660E89D2}" type="presParOf" srcId="{8B5882D3-D3DB-F142-ABA7-AE4F39B145AB}" destId="{007DEEAF-4D97-9A4A-A6B6-5E6E1B4095A3}" srcOrd="16" destOrd="0" presId="urn:microsoft.com/office/officeart/2005/8/layout/default"/>
    <dgm:cxn modelId="{1E3E4B86-C9C2-C644-B861-8030DF714A12}" type="presParOf" srcId="{8B5882D3-D3DB-F142-ABA7-AE4F39B145AB}" destId="{C58C6574-4019-C242-A3ED-B85E53CAC8A1}" srcOrd="17" destOrd="0" presId="urn:microsoft.com/office/officeart/2005/8/layout/default"/>
    <dgm:cxn modelId="{FA7C87D8-1EA8-5F44-8B7C-D922A9E378D0}" type="presParOf" srcId="{8B5882D3-D3DB-F142-ABA7-AE4F39B145AB}" destId="{B879B223-EB0A-0B42-86D5-5F52D4198660}"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5F6C1-E7CD-8E4E-89E3-D9DEDB4DADCF}">
      <dsp:nvSpPr>
        <dsp:cNvPr id="0" name=""/>
        <dsp:cNvSpPr/>
      </dsp:nvSpPr>
      <dsp:spPr>
        <a:xfrm>
          <a:off x="172512" y="2474"/>
          <a:ext cx="2048589" cy="122915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Georgia" panose="02040502050405020303" pitchFamily="18" charset="0"/>
            </a:rPr>
            <a:t>The customer service department's mission is to support guests </a:t>
          </a:r>
        </a:p>
      </dsp:txBody>
      <dsp:txXfrm>
        <a:off x="172512" y="2474"/>
        <a:ext cx="2048589" cy="1229153"/>
      </dsp:txXfrm>
    </dsp:sp>
    <dsp:sp modelId="{C77DE0EC-641B-3340-9B74-06550B66F454}">
      <dsp:nvSpPr>
        <dsp:cNvPr id="0" name=""/>
        <dsp:cNvSpPr/>
      </dsp:nvSpPr>
      <dsp:spPr>
        <a:xfrm>
          <a:off x="2425961" y="2474"/>
          <a:ext cx="2048589" cy="1229153"/>
        </a:xfrm>
        <a:prstGeom prst="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Georgia" panose="02040502050405020303" pitchFamily="18" charset="0"/>
            </a:rPr>
            <a:t>Throughout their stay, offering information, and assistance, and ensuring a positive experience to foster guest loyalty.</a:t>
          </a:r>
        </a:p>
      </dsp:txBody>
      <dsp:txXfrm>
        <a:off x="2425961" y="2474"/>
        <a:ext cx="2048589" cy="1229153"/>
      </dsp:txXfrm>
    </dsp:sp>
    <dsp:sp modelId="{F8471649-92B1-DA4A-AE12-B390441D347C}">
      <dsp:nvSpPr>
        <dsp:cNvPr id="0" name=""/>
        <dsp:cNvSpPr/>
      </dsp:nvSpPr>
      <dsp:spPr>
        <a:xfrm>
          <a:off x="4679409" y="2474"/>
          <a:ext cx="2048589" cy="1229153"/>
        </a:xfrm>
        <a:prstGeom prst="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Georgia" panose="02040502050405020303" pitchFamily="18" charset="0"/>
            </a:rPr>
            <a:t>Providing excellent customer service demands engaged, respectful, available, and empathetic employees.</a:t>
          </a:r>
        </a:p>
      </dsp:txBody>
      <dsp:txXfrm>
        <a:off x="4679409" y="2474"/>
        <a:ext cx="2048589" cy="1229153"/>
      </dsp:txXfrm>
    </dsp:sp>
    <dsp:sp modelId="{59A4E0A0-EF57-AA4C-B249-CD315F106A49}">
      <dsp:nvSpPr>
        <dsp:cNvPr id="0" name=""/>
        <dsp:cNvSpPr/>
      </dsp:nvSpPr>
      <dsp:spPr>
        <a:xfrm>
          <a:off x="172512" y="1436487"/>
          <a:ext cx="2048589" cy="1229153"/>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Georgia" panose="02040502050405020303" pitchFamily="18" charset="0"/>
            </a:rPr>
            <a:t>Understanding guest needs and adapting swiftly, with a deep knowledge of guests, </a:t>
          </a:r>
        </a:p>
      </dsp:txBody>
      <dsp:txXfrm>
        <a:off x="172512" y="1436487"/>
        <a:ext cx="2048589" cy="1229153"/>
      </dsp:txXfrm>
    </dsp:sp>
    <dsp:sp modelId="{063DF263-4072-6542-A97B-6CD6ED9705BA}">
      <dsp:nvSpPr>
        <dsp:cNvPr id="0" name=""/>
        <dsp:cNvSpPr/>
      </dsp:nvSpPr>
      <dsp:spPr>
        <a:xfrm>
          <a:off x="2425961" y="1436487"/>
          <a:ext cx="2048589" cy="1229153"/>
        </a:xfrm>
        <a:prstGeom prst="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Georgia" panose="02040502050405020303" pitchFamily="18" charset="0"/>
            </a:rPr>
            <a:t>Fosters loyalty by making guests feel heard and appreciated.</a:t>
          </a:r>
        </a:p>
      </dsp:txBody>
      <dsp:txXfrm>
        <a:off x="2425961" y="1436487"/>
        <a:ext cx="2048589" cy="1229153"/>
      </dsp:txXfrm>
    </dsp:sp>
    <dsp:sp modelId="{99CFD49F-07EF-394E-BFB2-6DFA4601141A}">
      <dsp:nvSpPr>
        <dsp:cNvPr id="0" name=""/>
        <dsp:cNvSpPr/>
      </dsp:nvSpPr>
      <dsp:spPr>
        <a:xfrm>
          <a:off x="4679409" y="1436487"/>
          <a:ext cx="2048589" cy="1229153"/>
        </a:xfrm>
        <a:prstGeom prst="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Georgia" panose="02040502050405020303" pitchFamily="18" charset="0"/>
            </a:rPr>
            <a:t>To enhance customer service and adapt to changing guest behavior and industry trends.</a:t>
          </a:r>
        </a:p>
      </dsp:txBody>
      <dsp:txXfrm>
        <a:off x="4679409" y="1436487"/>
        <a:ext cx="2048589" cy="1229153"/>
      </dsp:txXfrm>
    </dsp:sp>
    <dsp:sp modelId="{BFFB013C-74B2-9C4F-B55A-C30118B7B28E}">
      <dsp:nvSpPr>
        <dsp:cNvPr id="0" name=""/>
        <dsp:cNvSpPr/>
      </dsp:nvSpPr>
      <dsp:spPr>
        <a:xfrm>
          <a:off x="172512" y="2870499"/>
          <a:ext cx="2048589" cy="1229153"/>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Georgia" panose="02040502050405020303" pitchFamily="18" charset="0"/>
            </a:rPr>
            <a:t>Utilize property management software for guest insights.</a:t>
          </a:r>
        </a:p>
      </dsp:txBody>
      <dsp:txXfrm>
        <a:off x="172512" y="2870499"/>
        <a:ext cx="2048589" cy="1229153"/>
      </dsp:txXfrm>
    </dsp:sp>
    <dsp:sp modelId="{52E928ED-0BDE-BE45-ADAB-43525AFED0FB}">
      <dsp:nvSpPr>
        <dsp:cNvPr id="0" name=""/>
        <dsp:cNvSpPr/>
      </dsp:nvSpPr>
      <dsp:spPr>
        <a:xfrm>
          <a:off x="2425961" y="2870499"/>
          <a:ext cx="2048589" cy="1229153"/>
        </a:xfrm>
        <a:prstGeom prst="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Georgia" panose="02040502050405020303" pitchFamily="18" charset="0"/>
            </a:rPr>
            <a:t>Collect feedback through surveys, online reviews, and in-person interactions to identify areas for improvement.</a:t>
          </a:r>
        </a:p>
      </dsp:txBody>
      <dsp:txXfrm>
        <a:off x="2425961" y="2870499"/>
        <a:ext cx="2048589" cy="1229153"/>
      </dsp:txXfrm>
    </dsp:sp>
    <dsp:sp modelId="{007DEEAF-4D97-9A4A-A6B6-5E6E1B4095A3}">
      <dsp:nvSpPr>
        <dsp:cNvPr id="0" name=""/>
        <dsp:cNvSpPr/>
      </dsp:nvSpPr>
      <dsp:spPr>
        <a:xfrm>
          <a:off x="4679409" y="2870499"/>
          <a:ext cx="2048589" cy="1229153"/>
        </a:xfrm>
        <a:prstGeom prst="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Georgia" panose="02040502050405020303" pitchFamily="18" charset="0"/>
            </a:rPr>
            <a:t>Employee training is essential for promoting welcoming service and enhancing the property's image.</a:t>
          </a:r>
        </a:p>
      </dsp:txBody>
      <dsp:txXfrm>
        <a:off x="4679409" y="2870499"/>
        <a:ext cx="2048589" cy="1229153"/>
      </dsp:txXfrm>
    </dsp:sp>
    <dsp:sp modelId="{B879B223-EB0A-0B42-86D5-5F52D4198660}">
      <dsp:nvSpPr>
        <dsp:cNvPr id="0" name=""/>
        <dsp:cNvSpPr/>
      </dsp:nvSpPr>
      <dsp:spPr>
        <a:xfrm>
          <a:off x="2425961" y="4304512"/>
          <a:ext cx="2048589" cy="122915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Georgia" panose="02040502050405020303" pitchFamily="18" charset="0"/>
            </a:rPr>
            <a:t>Excellent customer service fosters guest loyalty and improves the property's reputation, setting it apart from competitors.</a:t>
          </a:r>
        </a:p>
      </dsp:txBody>
      <dsp:txXfrm>
        <a:off x="2425961" y="4304512"/>
        <a:ext cx="2048589" cy="122915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0BD099-7A6C-4AFA-9B26-D1627897112C}" type="datetimeFigureOut">
              <a:rPr lang="ro-RO" smtClean="0"/>
              <a:t>22.10.2023</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50F573-D0CD-4824-8DD0-FBD25D8A1821}" type="slidenum">
              <a:rPr lang="ro-RO" smtClean="0"/>
              <a:t>‹#›</a:t>
            </a:fld>
            <a:endParaRPr lang="ro-RO"/>
          </a:p>
        </p:txBody>
      </p:sp>
    </p:spTree>
    <p:extLst>
      <p:ext uri="{BB962C8B-B14F-4D97-AF65-F5344CB8AC3E}">
        <p14:creationId xmlns:p14="http://schemas.microsoft.com/office/powerpoint/2010/main" val="228523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4659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54604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2189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it's important to note that JW Marriott, established in 1984, represents a higher-tier offering compared to the original Marriott brand, which was founded in a different year, earlier.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11814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Therefore, the customer service of a property plays an important role in its development strategy since it allows the improvement of its reputation and help to distinguish itself from its competition.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61715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8842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349587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4144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Marriott's success is attributed to its personalized service, fostering customer loyalty.</a:t>
            </a:r>
          </a:p>
          <a:p>
            <a:r>
              <a:rPr lang="en-US" dirty="0"/>
              <a:t>In the hotel and hospitality sector, customer expectations have evolved beyond physical amenities</a:t>
            </a:r>
          </a:p>
          <a:p>
            <a:r>
              <a:rPr lang="en-US" dirty="0"/>
              <a:t>to include digital interactions.</a:t>
            </a:r>
          </a:p>
          <a:p>
            <a:r>
              <a:rPr lang="en-US" dirty="0"/>
              <a:t>Employees have a 360-degree view of each guest's profile, facilitating seamless conversations across channels</a:t>
            </a:r>
          </a:p>
          <a:p>
            <a:r>
              <a:rPr lang="en-US" dirty="0"/>
              <a:t>and easy access to customer history and interactions from any Marriott computer.</a:t>
            </a:r>
          </a:p>
          <a:p>
            <a:r>
              <a:rPr lang="en-US" dirty="0"/>
              <a:t>By analyzing data from customer interactions and preferences,</a:t>
            </a:r>
          </a:p>
          <a:p>
            <a:r>
              <a:rPr lang="en-US" dirty="0"/>
              <a:t>they refine their strategy to meet customer expectations effectively.</a:t>
            </a:r>
          </a:p>
          <a:p>
            <a:endParaRPr lang="en-US"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8683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51045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9257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BDC0239-C204-2E4A-9B2A-3F83FF8782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370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11795-1C31-61D3-FE02-CBA407E63CE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B370F94-A596-E367-AF42-329F46332A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D4F5C1F-C8BC-1467-3C52-359EF7D48CB5}"/>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5" name="Footer Placeholder 4">
            <a:extLst>
              <a:ext uri="{FF2B5EF4-FFF2-40B4-BE49-F238E27FC236}">
                <a16:creationId xmlns:a16="http://schemas.microsoft.com/office/drawing/2014/main" id="{46ED043F-8DCB-58F7-B602-3C7F4BC0FA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DD7F33-BC6D-A870-F346-9FAD003C20F2}"/>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2382822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DA4C9-2909-EDDA-7294-6937292ADDD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64F7114-0272-E6E3-03A6-0B49F36942E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4C253C-9297-6C24-BBE3-36119CE6650F}"/>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5" name="Footer Placeholder 4">
            <a:extLst>
              <a:ext uri="{FF2B5EF4-FFF2-40B4-BE49-F238E27FC236}">
                <a16:creationId xmlns:a16="http://schemas.microsoft.com/office/drawing/2014/main" id="{69D78A49-6535-E3BD-2C90-E424DC6FF8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843809-52D7-8971-C3EA-D3FB9B1C2E3B}"/>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3194398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056F9-BAEA-FF3E-9CD6-427B2856D33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7791AB0-A42F-CCE1-1A0C-001671F56D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2849E2-8C5B-6615-08E1-81C856E838F8}"/>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5" name="Footer Placeholder 4">
            <a:extLst>
              <a:ext uri="{FF2B5EF4-FFF2-40B4-BE49-F238E27FC236}">
                <a16:creationId xmlns:a16="http://schemas.microsoft.com/office/drawing/2014/main" id="{C6B3117B-32BC-B70F-3563-84A4917F75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3F9AD0-A0DE-3BE3-F0B0-3AD415E4F6D5}"/>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1307159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97CF7-3B9F-BCE5-F85E-BC8952BF13A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96A8DC-A71C-165E-D0A6-FADCA029F1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AA7F1C5-169F-3AD0-D748-A8F80520AA5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8E50BE-8195-1B25-1B16-DDC233EF1BD0}"/>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6" name="Footer Placeholder 5">
            <a:extLst>
              <a:ext uri="{FF2B5EF4-FFF2-40B4-BE49-F238E27FC236}">
                <a16:creationId xmlns:a16="http://schemas.microsoft.com/office/drawing/2014/main" id="{5C79943C-5617-1AEA-A326-AA5EBD4243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7159D39-B763-D9F2-9D5A-2D64C0937DC2}"/>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2468824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23CED-A34B-6066-489B-0B704645DEE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700CB57-62D7-2CFE-A3DA-6FFD74BC9C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1650DBB-54FC-1587-AF35-75B2F2BB0D7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A73AED-A503-F379-E546-6DF4E59A26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2E6C0F2-D75F-D293-71C7-85F846D63F7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E23EB2E-BBB0-0FC4-1266-74B5E428200E}"/>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8" name="Footer Placeholder 7">
            <a:extLst>
              <a:ext uri="{FF2B5EF4-FFF2-40B4-BE49-F238E27FC236}">
                <a16:creationId xmlns:a16="http://schemas.microsoft.com/office/drawing/2014/main" id="{54449B98-7D1E-C2A3-A0CA-C0FA5A0E076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BBFF545-79CA-C43C-0D14-6170A1D8D7A1}"/>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209226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43A99-F572-B0AF-39B6-5F7909DF405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E281C01-DBBA-2CD7-7642-CEB7714D7A47}"/>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4" name="Footer Placeholder 3">
            <a:extLst>
              <a:ext uri="{FF2B5EF4-FFF2-40B4-BE49-F238E27FC236}">
                <a16:creationId xmlns:a16="http://schemas.microsoft.com/office/drawing/2014/main" id="{30EF154A-C6DF-304B-9E51-DB2EC8597F8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7A4D931-8069-21C0-3A53-779A4B4DB3C3}"/>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2760516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6A4265-03C7-B5BF-DA04-61CECA8B6646}"/>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3" name="Footer Placeholder 2">
            <a:extLst>
              <a:ext uri="{FF2B5EF4-FFF2-40B4-BE49-F238E27FC236}">
                <a16:creationId xmlns:a16="http://schemas.microsoft.com/office/drawing/2014/main" id="{9E4EC3A1-5CBD-F8B8-4AFF-8A265BF057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101737E-A1A7-7107-E936-8EF10CFE37A7}"/>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1545804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06AF-CCD1-0005-516D-1EF713E2688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64F885C-90E8-AFE9-AB2F-FBB7E075EC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4B5F05D-4D69-33AA-950F-4E9A04901F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BE9924-D8A6-1123-BDCA-85E296905BC1}"/>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6" name="Footer Placeholder 5">
            <a:extLst>
              <a:ext uri="{FF2B5EF4-FFF2-40B4-BE49-F238E27FC236}">
                <a16:creationId xmlns:a16="http://schemas.microsoft.com/office/drawing/2014/main" id="{B5FD1911-1A64-9AA2-1044-3C7B8202E0F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531171-CD1A-FD5A-4B47-03A81FC149AA}"/>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3580551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A483-ED18-E29E-E2BC-1DF67438E6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BA653CE-D835-3697-8B16-E45608007E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8CEEE8-007B-BA36-EEAD-3CAE6C03B1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0C1629-EBED-45A7-C1B2-86EDA2C2B989}"/>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6" name="Footer Placeholder 5">
            <a:extLst>
              <a:ext uri="{FF2B5EF4-FFF2-40B4-BE49-F238E27FC236}">
                <a16:creationId xmlns:a16="http://schemas.microsoft.com/office/drawing/2014/main" id="{F6EFA9AB-FBF6-12BC-F7FA-65CDC2521A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887D13-5C9C-2412-F63F-AE966A48C88E}"/>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3847319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447B8-8997-D3D9-CB09-533CAEC3A30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006F37-D74F-F147-CAF1-C40A64A4CD7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D160EF-31CE-A8AC-424D-0E71A8D314B2}"/>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5" name="Footer Placeholder 4">
            <a:extLst>
              <a:ext uri="{FF2B5EF4-FFF2-40B4-BE49-F238E27FC236}">
                <a16:creationId xmlns:a16="http://schemas.microsoft.com/office/drawing/2014/main" id="{830A4816-8021-4D1C-9709-9E2C782C5B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0DCFC4-053C-8B21-80F7-5FAAE956F7D4}"/>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16067209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390EE64-6671-46E0-2260-4B49A27EFC1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173C47B-2179-8A6F-7B0B-D716F71FA24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9A73B2-7699-22C5-283C-1A96E0E7CC9A}"/>
              </a:ext>
            </a:extLst>
          </p:cNvPr>
          <p:cNvSpPr>
            <a:spLocks noGrp="1"/>
          </p:cNvSpPr>
          <p:nvPr>
            <p:ph type="dt" sz="half" idx="10"/>
          </p:nvPr>
        </p:nvSpPr>
        <p:spPr/>
        <p:txBody>
          <a:bodyPr/>
          <a:lstStyle/>
          <a:p>
            <a:fld id="{A7D6B63E-DE3D-8543-856F-E6886FD7BEDE}" type="datetimeFigureOut">
              <a:rPr lang="en-US" smtClean="0"/>
              <a:t>10/22/2023</a:t>
            </a:fld>
            <a:endParaRPr lang="en-US"/>
          </a:p>
        </p:txBody>
      </p:sp>
      <p:sp>
        <p:nvSpPr>
          <p:cNvPr id="5" name="Footer Placeholder 4">
            <a:extLst>
              <a:ext uri="{FF2B5EF4-FFF2-40B4-BE49-F238E27FC236}">
                <a16:creationId xmlns:a16="http://schemas.microsoft.com/office/drawing/2014/main" id="{0E650816-A172-4162-E3B8-23BFA42F0C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D6F269-DEDE-3952-EC42-FF8D42A37F01}"/>
              </a:ext>
            </a:extLst>
          </p:cNvPr>
          <p:cNvSpPr>
            <a:spLocks noGrp="1"/>
          </p:cNvSpPr>
          <p:nvPr>
            <p:ph type="sldNum" sz="quarter" idx="12"/>
          </p:nvPr>
        </p:nvSpPr>
        <p:spPr/>
        <p:txBody>
          <a:bodyPr/>
          <a:lstStyle/>
          <a:p>
            <a:fld id="{ADB1C5D5-F37C-EB4A-8456-59E2EB12FBF1}" type="slidenum">
              <a:rPr lang="en-US" smtClean="0"/>
              <a:t>‹#›</a:t>
            </a:fld>
            <a:endParaRPr lang="en-US"/>
          </a:p>
        </p:txBody>
      </p:sp>
    </p:spTree>
    <p:extLst>
      <p:ext uri="{BB962C8B-B14F-4D97-AF65-F5344CB8AC3E}">
        <p14:creationId xmlns:p14="http://schemas.microsoft.com/office/powerpoint/2010/main" val="537623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03F0894-8503-3A2A-E1F3-F47B9080EC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AFC15B-9657-56D4-DFC0-0E53EA578DB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525A3F5-D743-232B-696C-5B02D90CF2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D6B63E-DE3D-8543-856F-E6886FD7BEDE}" type="datetimeFigureOut">
              <a:rPr lang="en-US" smtClean="0"/>
              <a:t>10/22/2023</a:t>
            </a:fld>
            <a:endParaRPr lang="en-US"/>
          </a:p>
        </p:txBody>
      </p:sp>
      <p:sp>
        <p:nvSpPr>
          <p:cNvPr id="5" name="Footer Placeholder 4">
            <a:extLst>
              <a:ext uri="{FF2B5EF4-FFF2-40B4-BE49-F238E27FC236}">
                <a16:creationId xmlns:a16="http://schemas.microsoft.com/office/drawing/2014/main" id="{51B310FF-8953-5609-DD86-893E1DE006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4D80DA-24FD-2D68-A4E0-8EE1605FF6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B1C5D5-F37C-EB4A-8456-59E2EB12FBF1}" type="slidenum">
              <a:rPr lang="en-US" smtClean="0"/>
              <a:t>‹#›</a:t>
            </a:fld>
            <a:endParaRPr lang="en-US"/>
          </a:p>
        </p:txBody>
      </p:sp>
    </p:spTree>
    <p:extLst>
      <p:ext uri="{BB962C8B-B14F-4D97-AF65-F5344CB8AC3E}">
        <p14:creationId xmlns:p14="http://schemas.microsoft.com/office/powerpoint/2010/main" val="3834411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hyperlink" Target="https://iide.co/case-studies/marketing-strategy-of-marriott-international/"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hyperlink" Target="https://www.linkedin.com/pulse/embracing-guest-centric-business-approach-hotel-debolina-mukherj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32">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680EA6-AB2B-E03C-81B6-61E900894278}"/>
              </a:ext>
            </a:extLst>
          </p:cNvPr>
          <p:cNvSpPr>
            <a:spLocks noGrp="1"/>
          </p:cNvSpPr>
          <p:nvPr>
            <p:ph type="ctrTitle"/>
          </p:nvPr>
        </p:nvSpPr>
        <p:spPr>
          <a:xfrm>
            <a:off x="643468" y="643467"/>
            <a:ext cx="4620584" cy="2785533"/>
          </a:xfrm>
        </p:spPr>
        <p:txBody>
          <a:bodyPr>
            <a:normAutofit/>
          </a:bodyPr>
          <a:lstStyle/>
          <a:p>
            <a:pPr>
              <a:lnSpc>
                <a:spcPct val="150000"/>
              </a:lnSpc>
            </a:pPr>
            <a:r>
              <a:rPr lang="en-US" sz="1800" dirty="0">
                <a:latin typeface="Georgia" panose="02040502050405020303" pitchFamily="18" charset="0"/>
              </a:rPr>
              <a:t>University of Wales Trinity Saint David</a:t>
            </a:r>
            <a:br>
              <a:rPr lang="en-US" sz="1800" dirty="0">
                <a:latin typeface="Georgia" panose="02040502050405020303" pitchFamily="18" charset="0"/>
              </a:rPr>
            </a:br>
            <a:r>
              <a:rPr lang="en-GB" sz="1800" dirty="0">
                <a:effectLst/>
                <a:latin typeface="Georgia" panose="02040502050405020303" pitchFamily="18" charset="0"/>
              </a:rPr>
              <a:t>Hospitality &amp; Guest Services</a:t>
            </a:r>
            <a:br>
              <a:rPr lang="en-GB" sz="1800" dirty="0">
                <a:effectLst/>
                <a:latin typeface="Georgia" panose="02040502050405020303" pitchFamily="18" charset="0"/>
              </a:rPr>
            </a:br>
            <a:r>
              <a:rPr lang="en-GB" sz="1800" dirty="0">
                <a:effectLst/>
                <a:latin typeface="Georgia" panose="02040502050405020303" pitchFamily="18" charset="0"/>
              </a:rPr>
              <a:t>BMIH4003</a:t>
            </a:r>
            <a:br>
              <a:rPr lang="en-GB" sz="1800" dirty="0">
                <a:latin typeface="Georgia" panose="02040502050405020303" pitchFamily="18" charset="0"/>
              </a:rPr>
            </a:br>
            <a:br>
              <a:rPr lang="en-US" sz="1800" dirty="0">
                <a:latin typeface="Georgia" panose="02040502050405020303" pitchFamily="18" charset="0"/>
              </a:rPr>
            </a:br>
            <a:endParaRPr lang="en-US" sz="1800" dirty="0">
              <a:latin typeface="Georgia" panose="02040502050405020303" pitchFamily="18" charset="0"/>
            </a:endParaRPr>
          </a:p>
        </p:txBody>
      </p:sp>
      <p:sp>
        <p:nvSpPr>
          <p:cNvPr id="3" name="Subtitle 2">
            <a:extLst>
              <a:ext uri="{FF2B5EF4-FFF2-40B4-BE49-F238E27FC236}">
                <a16:creationId xmlns:a16="http://schemas.microsoft.com/office/drawing/2014/main" id="{3D4C29BE-ADB5-F3E4-09FC-440971989CE0}"/>
              </a:ext>
            </a:extLst>
          </p:cNvPr>
          <p:cNvSpPr>
            <a:spLocks noGrp="1"/>
          </p:cNvSpPr>
          <p:nvPr>
            <p:ph type="subTitle" idx="1"/>
          </p:nvPr>
        </p:nvSpPr>
        <p:spPr>
          <a:xfrm>
            <a:off x="643468" y="3805480"/>
            <a:ext cx="4620584" cy="2299106"/>
          </a:xfrm>
        </p:spPr>
        <p:txBody>
          <a:bodyPr>
            <a:noAutofit/>
          </a:bodyPr>
          <a:lstStyle/>
          <a:p>
            <a:pPr algn="l">
              <a:lnSpc>
                <a:spcPct val="150000"/>
              </a:lnSpc>
            </a:pPr>
            <a:r>
              <a:rPr lang="en-US" sz="1800" dirty="0">
                <a:latin typeface="Georgia" panose="02040502050405020303" pitchFamily="18" charset="0"/>
              </a:rPr>
              <a:t>Lecturer - </a:t>
            </a:r>
            <a:r>
              <a:rPr lang="en-GB" sz="1800" dirty="0">
                <a:effectLst/>
                <a:latin typeface="Georgia" panose="02040502050405020303" pitchFamily="18" charset="0"/>
              </a:rPr>
              <a:t>Daniel Payne </a:t>
            </a:r>
            <a:endParaRPr lang="en-GB" sz="1800" dirty="0">
              <a:latin typeface="Georgia" panose="02040502050405020303" pitchFamily="18" charset="0"/>
            </a:endParaRPr>
          </a:p>
          <a:p>
            <a:pPr algn="l">
              <a:lnSpc>
                <a:spcPct val="150000"/>
              </a:lnSpc>
            </a:pPr>
            <a:r>
              <a:rPr lang="en-GB" sz="1800" dirty="0">
                <a:latin typeface="Georgia" panose="02040502050405020303" pitchFamily="18" charset="0"/>
              </a:rPr>
              <a:t>Student - Lavinia </a:t>
            </a:r>
            <a:r>
              <a:rPr lang="en-GB" sz="1800" dirty="0" err="1">
                <a:latin typeface="Georgia" panose="02040502050405020303" pitchFamily="18" charset="0"/>
              </a:rPr>
              <a:t>Mihaloiu</a:t>
            </a:r>
            <a:endParaRPr lang="en-GB" sz="1800" dirty="0">
              <a:latin typeface="Georgia" panose="02040502050405020303" pitchFamily="18" charset="0"/>
            </a:endParaRPr>
          </a:p>
          <a:p>
            <a:pPr algn="l">
              <a:lnSpc>
                <a:spcPct val="150000"/>
              </a:lnSpc>
            </a:pPr>
            <a:r>
              <a:rPr lang="en-GB" sz="1800" dirty="0">
                <a:latin typeface="Georgia" panose="02040502050405020303" pitchFamily="18" charset="0"/>
              </a:rPr>
              <a:t>Student Id - </a:t>
            </a:r>
            <a:r>
              <a:rPr lang="ro-RO" sz="1800" dirty="0">
                <a:latin typeface="Georgia" panose="02040502050405020303" pitchFamily="18" charset="0"/>
              </a:rPr>
              <a:t>2113467</a:t>
            </a:r>
            <a:endParaRPr lang="en-GB" sz="1800" dirty="0">
              <a:latin typeface="Georgia" panose="02040502050405020303" pitchFamily="18" charset="0"/>
            </a:endParaRPr>
          </a:p>
          <a:p>
            <a:pPr algn="l">
              <a:lnSpc>
                <a:spcPct val="150000"/>
              </a:lnSpc>
            </a:pPr>
            <a:r>
              <a:rPr lang="en-GB" sz="1800" dirty="0">
                <a:latin typeface="Georgia" panose="02040502050405020303" pitchFamily="18" charset="0"/>
              </a:rPr>
              <a:t>Date</a:t>
            </a:r>
            <a:r>
              <a:rPr lang="en-US" sz="1800" dirty="0">
                <a:latin typeface="Georgia" panose="02040502050405020303" pitchFamily="18" charset="0"/>
              </a:rPr>
              <a:t>: 23.10.2023</a:t>
            </a:r>
            <a:endParaRPr lang="en-GB" sz="1800" dirty="0">
              <a:latin typeface="Georgia" panose="02040502050405020303" pitchFamily="18" charset="0"/>
            </a:endParaRPr>
          </a:p>
        </p:txBody>
      </p:sp>
      <p:pic>
        <p:nvPicPr>
          <p:cNvPr id="28" name="Picture 4" descr="Illuminated San Francisco City Hall">
            <a:extLst>
              <a:ext uri="{FF2B5EF4-FFF2-40B4-BE49-F238E27FC236}">
                <a16:creationId xmlns:a16="http://schemas.microsoft.com/office/drawing/2014/main" id="{4CA5601F-9D7A-0F6D-14A1-1B59098193A0}"/>
              </a:ext>
            </a:extLst>
          </p:cNvPr>
          <p:cNvPicPr>
            <a:picLocks noChangeAspect="1"/>
          </p:cNvPicPr>
          <p:nvPr/>
        </p:nvPicPr>
        <p:blipFill rotWithShape="1">
          <a:blip r:embed="rId3"/>
          <a:srcRect l="18527" r="23435" b="-1"/>
          <a:stretch/>
        </p:blipFill>
        <p:spPr>
          <a:xfrm>
            <a:off x="6226167"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38746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CB9400F-F34D-7F3F-531E-635EB40A79BF}"/>
              </a:ext>
            </a:extLst>
          </p:cNvPr>
          <p:cNvPicPr>
            <a:picLocks noChangeAspect="1"/>
          </p:cNvPicPr>
          <p:nvPr/>
        </p:nvPicPr>
        <p:blipFill rotWithShape="1">
          <a:blip r:embed="rId3">
            <a:alphaModFix amt="4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7E175463-A051-031B-57C5-DCF605915ED8}"/>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dirty="0">
                <a:ln w="22225">
                  <a:solidFill>
                    <a:srgbClr val="FFFFFF"/>
                  </a:solidFill>
                </a:ln>
                <a:solidFill>
                  <a:schemeClr val="bg1"/>
                </a:solidFill>
              </a:rPr>
              <a:t>Content table</a:t>
            </a:r>
          </a:p>
        </p:txBody>
      </p:sp>
      <p:sp>
        <p:nvSpPr>
          <p:cNvPr id="28"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TextBox 3">
            <a:extLst>
              <a:ext uri="{FF2B5EF4-FFF2-40B4-BE49-F238E27FC236}">
                <a16:creationId xmlns:a16="http://schemas.microsoft.com/office/drawing/2014/main" id="{4F8E2FF7-8FB2-2C94-C97C-DF7A43DAFB45}"/>
              </a:ext>
            </a:extLst>
          </p:cNvPr>
          <p:cNvSpPr txBox="1"/>
          <p:nvPr/>
        </p:nvSpPr>
        <p:spPr>
          <a:xfrm>
            <a:off x="838200" y="2004446"/>
            <a:ext cx="10515600" cy="4176897"/>
          </a:xfrm>
          <a:prstGeom prst="rect">
            <a:avLst/>
          </a:prstGeom>
        </p:spPr>
        <p:txBody>
          <a:bodyPr vert="horz" lIns="91440" tIns="45720" rIns="91440" bIns="45720" rtlCol="0">
            <a:normAutofit fontScale="92500" lnSpcReduction="20000"/>
          </a:bodyPr>
          <a:lstStyle/>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Slide 3  - The Role and Importance of Effectively Monitoring Guest Service Approaches</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Slide 4 - JW Marriott Presentation</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Slide 5 - The Role and Function of Guest Services</a:t>
            </a:r>
            <a:b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br>
            <a: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Slide 6 - The JW Marriott hotel’s main consumers</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Slide 7 - JW Marriott Customers’ Motivation, Interest &amp; Hobbies</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Slide 8 - The nature, scope and role of guest services and facilities at JW Marriott</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Slide 9 - JW Marriott’s strategies to meet or exceed guest expectations</a:t>
            </a:r>
            <a:b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br>
            <a: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Slide 10 </a:t>
            </a:r>
            <a:r>
              <a:rPr kumimoji="0" lang="en-US" sz="2200" b="0" i="0" u="none" strike="noStrike" kern="1200" cap="none" spc="0" normalizeH="0" baseline="0" noProof="0">
                <a:ln>
                  <a:noFill/>
                </a:ln>
                <a:solidFill>
                  <a:prstClr val="white"/>
                </a:solidFill>
                <a:effectLst/>
                <a:uLnTx/>
                <a:uFillTx/>
                <a:latin typeface="Georgia" panose="02040502050405020303" pitchFamily="18" charset="0"/>
                <a:ea typeface="+mn-ea"/>
                <a:cs typeface="+mn-cs"/>
              </a:rPr>
              <a:t>-  Summary</a:t>
            </a:r>
            <a:endPar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2200" b="0" i="0" u="none" strike="noStrike" kern="1200" cap="none" spc="0" normalizeH="0" baseline="0" noProof="0" dirty="0">
                <a:ln>
                  <a:noFill/>
                </a:ln>
                <a:solidFill>
                  <a:prstClr val="white"/>
                </a:solidFill>
                <a:effectLst/>
                <a:uLnTx/>
                <a:uFillTx/>
                <a:latin typeface="Georgia" panose="02040502050405020303" pitchFamily="18" charset="0"/>
                <a:ea typeface="+mn-ea"/>
                <a:cs typeface="+mn-cs"/>
              </a:rPr>
              <a:t>Slide 12 - References</a:t>
            </a:r>
          </a:p>
        </p:txBody>
      </p:sp>
    </p:spTree>
    <p:extLst>
      <p:ext uri="{BB962C8B-B14F-4D97-AF65-F5344CB8AC3E}">
        <p14:creationId xmlns:p14="http://schemas.microsoft.com/office/powerpoint/2010/main" val="314995767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Hotel bell">
            <a:extLst>
              <a:ext uri="{FF2B5EF4-FFF2-40B4-BE49-F238E27FC236}">
                <a16:creationId xmlns:a16="http://schemas.microsoft.com/office/drawing/2014/main" id="{D9550EC6-6B98-632C-8F1D-8959E9D0FD4C}"/>
              </a:ext>
            </a:extLst>
          </p:cNvPr>
          <p:cNvPicPr>
            <a:picLocks noChangeAspect="1"/>
          </p:cNvPicPr>
          <p:nvPr/>
        </p:nvPicPr>
        <p:blipFill rotWithShape="1">
          <a:blip r:embed="rId3"/>
          <a:srcRect t="15730"/>
          <a:stretch/>
        </p:blipFill>
        <p:spPr>
          <a:xfrm>
            <a:off x="20" y="10"/>
            <a:ext cx="12191980" cy="6857990"/>
          </a:xfrm>
          <a:prstGeom prst="rect">
            <a:avLst/>
          </a:prstGeom>
        </p:spPr>
      </p:pic>
      <p:sp>
        <p:nvSpPr>
          <p:cNvPr id="16"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655438" y="838201"/>
            <a:ext cx="7098161" cy="4549051"/>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4F167C-77B3-2497-229F-0AE6B2C64EB9}"/>
              </a:ext>
            </a:extLst>
          </p:cNvPr>
          <p:cNvSpPr>
            <a:spLocks noGrp="1"/>
          </p:cNvSpPr>
          <p:nvPr>
            <p:ph type="ctrTitle"/>
          </p:nvPr>
        </p:nvSpPr>
        <p:spPr>
          <a:xfrm>
            <a:off x="3325473" y="1924619"/>
            <a:ext cx="5541054" cy="1655378"/>
          </a:xfrm>
        </p:spPr>
        <p:txBody>
          <a:bodyPr>
            <a:normAutofit fontScale="90000"/>
          </a:bodyPr>
          <a:lstStyle/>
          <a:p>
            <a:pPr>
              <a:lnSpc>
                <a:spcPct val="150000"/>
              </a:lnSpc>
            </a:pPr>
            <a:r>
              <a:rPr lang="en-US" sz="2800" dirty="0">
                <a:latin typeface="Georgia" panose="02040502050405020303" pitchFamily="18" charset="0"/>
              </a:rPr>
              <a:t>The Role and Importance of Effectively Monitoring Guest Service Approaches</a:t>
            </a:r>
          </a:p>
        </p:txBody>
      </p:sp>
      <p:sp>
        <p:nvSpPr>
          <p:cNvPr id="6" name="Subtitle 5">
            <a:extLst>
              <a:ext uri="{FF2B5EF4-FFF2-40B4-BE49-F238E27FC236}">
                <a16:creationId xmlns:a16="http://schemas.microsoft.com/office/drawing/2014/main" id="{EFEB22DF-BC1F-1A7C-8B58-484B5281000E}"/>
              </a:ext>
            </a:extLst>
          </p:cNvPr>
          <p:cNvSpPr>
            <a:spLocks noGrp="1"/>
          </p:cNvSpPr>
          <p:nvPr>
            <p:ph type="subTitle" idx="1"/>
          </p:nvPr>
        </p:nvSpPr>
        <p:spPr>
          <a:xfrm>
            <a:off x="1522476" y="3980203"/>
            <a:ext cx="9144000" cy="1655762"/>
          </a:xfrm>
        </p:spPr>
        <p:txBody>
          <a:bodyPr/>
          <a:lstStyle/>
          <a:p>
            <a:r>
              <a:rPr lang="en-US" sz="2400" dirty="0">
                <a:latin typeface="Georgia" panose="02040502050405020303" pitchFamily="18" charset="0"/>
              </a:rPr>
              <a:t>JW Marriott Hotels</a:t>
            </a:r>
            <a:endParaRPr lang="en-US" dirty="0"/>
          </a:p>
        </p:txBody>
      </p:sp>
    </p:spTree>
    <p:extLst>
      <p:ext uri="{BB962C8B-B14F-4D97-AF65-F5344CB8AC3E}">
        <p14:creationId xmlns:p14="http://schemas.microsoft.com/office/powerpoint/2010/main" val="3341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4C6D0-6805-7BBE-C174-454FE5FAD097}"/>
              </a:ext>
            </a:extLst>
          </p:cNvPr>
          <p:cNvSpPr>
            <a:spLocks noGrp="1"/>
          </p:cNvSpPr>
          <p:nvPr>
            <p:ph type="title"/>
          </p:nvPr>
        </p:nvSpPr>
        <p:spPr>
          <a:xfrm>
            <a:off x="6823878" y="494053"/>
            <a:ext cx="4491821" cy="765277"/>
          </a:xfrm>
        </p:spPr>
        <p:txBody>
          <a:bodyPr vert="horz" lIns="91440" tIns="45720" rIns="91440" bIns="45720" rtlCol="0" anchor="b">
            <a:normAutofit/>
          </a:bodyPr>
          <a:lstStyle/>
          <a:p>
            <a:r>
              <a:rPr lang="en-US" sz="3200" dirty="0"/>
              <a:t>JW Marriott Presentation</a:t>
            </a:r>
          </a:p>
        </p:txBody>
      </p:sp>
      <p:pic>
        <p:nvPicPr>
          <p:cNvPr id="11" name="Picture 10" descr="Building with blue windows">
            <a:extLst>
              <a:ext uri="{FF2B5EF4-FFF2-40B4-BE49-F238E27FC236}">
                <a16:creationId xmlns:a16="http://schemas.microsoft.com/office/drawing/2014/main" id="{204C1215-783C-4B4E-606B-FB20B492EDB1}"/>
              </a:ext>
            </a:extLst>
          </p:cNvPr>
          <p:cNvPicPr>
            <a:picLocks noChangeAspect="1"/>
          </p:cNvPicPr>
          <p:nvPr/>
        </p:nvPicPr>
        <p:blipFill rotWithShape="1">
          <a:blip r:embed="rId3"/>
          <a:srcRect l="22256" r="18410" b="-1"/>
          <a:stretch/>
        </p:blipFill>
        <p:spPr>
          <a:xfrm>
            <a:off x="20" y="10"/>
            <a:ext cx="6095980" cy="6857990"/>
          </a:xfrm>
          <a:prstGeom prst="rect">
            <a:avLst/>
          </a:prstGeom>
        </p:spPr>
      </p:pic>
      <p:sp>
        <p:nvSpPr>
          <p:cNvPr id="9" name="TextBox 8">
            <a:extLst>
              <a:ext uri="{FF2B5EF4-FFF2-40B4-BE49-F238E27FC236}">
                <a16:creationId xmlns:a16="http://schemas.microsoft.com/office/drawing/2014/main" id="{2B849F3C-1EC6-F1DC-65EE-0E9357475CB5}"/>
              </a:ext>
            </a:extLst>
          </p:cNvPr>
          <p:cNvSpPr txBox="1"/>
          <p:nvPr/>
        </p:nvSpPr>
        <p:spPr>
          <a:xfrm>
            <a:off x="6823878" y="1540249"/>
            <a:ext cx="4491820" cy="4823698"/>
          </a:xfrm>
          <a:prstGeom prst="rect">
            <a:avLst/>
          </a:prstGeom>
        </p:spPr>
        <p:txBody>
          <a:bodyPr vert="horz" lIns="91440" tIns="45720" rIns="91440" bIns="45720" rtlCol="0" anchor="t">
            <a:normAutofit fontScale="92500" lnSpcReduction="10000"/>
          </a:bodyPr>
          <a:lstStyle/>
          <a:p>
            <a:pPr marL="0" marR="0" lvl="0" indent="0" algn="ctr" defTabSz="914400" rtl="0" eaLnBrk="1" fontAlgn="auto" latinLnBrk="0" hangingPunct="1">
              <a:lnSpc>
                <a:spcPct val="15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Named after John Willard Marriott, the JW Marriott brand was established in 1984 as a higher-tier brand than traditional Marriott hotels, offering more luxurious rooms and amenities renowned for its dedication to providing sophisticated, enriching, and authentic guest experiences with a focus on luxury and exceptional service. Characterized by elegant contemporary designs, spacious rooms, world-class dining, and top-tier amenities, JW Marriott hotels are committed to delivering personalized service known as "The JW Treatment.” They have garnered numerous awards for their commitment to luxury and hospitality excellence and are affiliated with the Marriott Bonvoy loyalty program, providing guests with various benefits and rewards.</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endPar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(Marriott International, 2023)</a:t>
            </a:r>
          </a:p>
        </p:txBody>
      </p:sp>
      <p:sp>
        <p:nvSpPr>
          <p:cNvPr id="5" name="TextBox 4">
            <a:extLst>
              <a:ext uri="{FF2B5EF4-FFF2-40B4-BE49-F238E27FC236}">
                <a16:creationId xmlns:a16="http://schemas.microsoft.com/office/drawing/2014/main" id="{DD085EE0-36EF-7794-B1DC-B3ED0F0E2F4F}"/>
              </a:ext>
            </a:extLst>
          </p:cNvPr>
          <p:cNvSpPr txBox="1"/>
          <p:nvPr/>
        </p:nvSpPr>
        <p:spPr>
          <a:xfrm>
            <a:off x="-38241707" y="2450592"/>
            <a:ext cx="11607665" cy="355481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Named after John Willard Marriott, </a:t>
            </a:r>
            <a:endParaRPr kumimoji="0" lang="en-US" sz="18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the JW Marriott brand was established in 1984 as a higher-tier brand than traditional Marriott hotels, </a:t>
            </a:r>
            <a:endParaRPr kumimoji="0" lang="en-US" sz="18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offering more luxurious rooms and amenities renowned for its dedication to providing sophisticated, </a:t>
            </a:r>
            <a:endParaRPr kumimoji="0" lang="en-US" sz="18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enriching, and authentic guest experiences with a focus on luxury and exceptional service. </a:t>
            </a:r>
            <a:endParaRPr kumimoji="0" lang="en-US" sz="18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Characterized by elegant contemporary designs, spacious rooms, world-class dining, and top-tier amenities, </a:t>
            </a:r>
            <a:endParaRPr kumimoji="0" lang="en-US" sz="18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JW Marriott hotels are committed to delivering personalized service known as "The JW Treatment." </a:t>
            </a:r>
            <a:endParaRPr kumimoji="0" lang="en-US" sz="18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They have garnered numerous awards for their commitment to luxury and hospitality excellence </a:t>
            </a:r>
            <a:endParaRPr kumimoji="0" lang="en-US" sz="18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and are affiliated with the Marriott Bonvoy loyalty program, providing guests with various benefits and rewards.</a:t>
            </a:r>
            <a:endParaRPr kumimoji="0" lang="en-US" sz="18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(Marriott International, 2023)</a:t>
            </a:r>
            <a:endParaRPr kumimoji="0" lang="en-US" sz="1800" b="0" i="0" u="none" strike="noStrike" kern="1200" cap="none" spc="0" normalizeH="0" baseline="0" noProof="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0894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555E6-09A3-0900-32C4-9FE56727AEB4}"/>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kern="1200" dirty="0">
                <a:solidFill>
                  <a:schemeClr val="tx1"/>
                </a:solidFill>
                <a:latin typeface="Georgia" panose="02040502050405020303" pitchFamily="18" charset="0"/>
              </a:rPr>
              <a:t>T</a:t>
            </a:r>
            <a:r>
              <a:rPr lang="en-US" sz="5400" kern="1200" dirty="0">
                <a:solidFill>
                  <a:schemeClr val="tx1"/>
                </a:solidFill>
                <a:effectLst/>
                <a:latin typeface="Georgia" panose="02040502050405020303" pitchFamily="18" charset="0"/>
              </a:rPr>
              <a:t>he </a:t>
            </a:r>
            <a:r>
              <a:rPr lang="en-US" sz="5400" dirty="0">
                <a:latin typeface="Georgia" panose="02040502050405020303" pitchFamily="18" charset="0"/>
              </a:rPr>
              <a:t>R</a:t>
            </a:r>
            <a:r>
              <a:rPr lang="en-US" sz="5400" kern="1200" dirty="0">
                <a:solidFill>
                  <a:schemeClr val="tx1"/>
                </a:solidFill>
                <a:effectLst/>
                <a:latin typeface="Georgia" panose="02040502050405020303" pitchFamily="18" charset="0"/>
              </a:rPr>
              <a:t>ole and Function of Guest </a:t>
            </a:r>
            <a:r>
              <a:rPr lang="en-US" sz="5400" dirty="0">
                <a:latin typeface="Georgia" panose="02040502050405020303" pitchFamily="18" charset="0"/>
              </a:rPr>
              <a:t>S</a:t>
            </a:r>
            <a:r>
              <a:rPr lang="en-US" sz="5400" kern="1200" dirty="0">
                <a:solidFill>
                  <a:schemeClr val="tx1"/>
                </a:solidFill>
                <a:effectLst/>
                <a:latin typeface="Georgia" panose="02040502050405020303" pitchFamily="18" charset="0"/>
              </a:rPr>
              <a:t>ervices</a:t>
            </a:r>
            <a:br>
              <a:rPr lang="en-US" sz="5400" kern="1200" dirty="0">
                <a:solidFill>
                  <a:schemeClr val="tx1"/>
                </a:solidFill>
                <a:effectLst/>
                <a:latin typeface="Georgia" panose="02040502050405020303" pitchFamily="18" charset="0"/>
              </a:rPr>
            </a:br>
            <a:br>
              <a:rPr lang="en-US" sz="5400" kern="1200" dirty="0">
                <a:solidFill>
                  <a:schemeClr val="tx1"/>
                </a:solidFill>
                <a:effectLst/>
                <a:latin typeface="Georgia" panose="02040502050405020303" pitchFamily="18" charset="0"/>
              </a:rPr>
            </a:br>
            <a:r>
              <a:rPr lang="en-GB" sz="2400" b="0" i="0" dirty="0">
                <a:latin typeface="Georgia" panose="02040502050405020303" pitchFamily="18" charset="0"/>
              </a:rPr>
              <a:t>(</a:t>
            </a:r>
            <a:r>
              <a:rPr lang="en-GB" sz="2400" b="0" i="0" dirty="0" err="1">
                <a:latin typeface="Georgia" panose="02040502050405020303" pitchFamily="18" charset="0"/>
              </a:rPr>
              <a:t>Daoust</a:t>
            </a:r>
            <a:r>
              <a:rPr lang="en-GB" sz="2400" b="0" i="0" dirty="0">
                <a:latin typeface="Georgia" panose="02040502050405020303" pitchFamily="18" charset="0"/>
              </a:rPr>
              <a:t>, 2023)</a:t>
            </a:r>
            <a:endParaRPr lang="en-US" sz="5400" kern="1200" dirty="0">
              <a:solidFill>
                <a:schemeClr val="tx1"/>
              </a:solidFill>
              <a:latin typeface="Georgia" panose="02040502050405020303" pitchFamily="18" charset="0"/>
            </a:endParaRPr>
          </a:p>
        </p:txBody>
      </p:sp>
      <p:graphicFrame>
        <p:nvGraphicFramePr>
          <p:cNvPr id="6" name="TextBox 3">
            <a:extLst>
              <a:ext uri="{FF2B5EF4-FFF2-40B4-BE49-F238E27FC236}">
                <a16:creationId xmlns:a16="http://schemas.microsoft.com/office/drawing/2014/main" id="{D8D30576-FC00-ABC4-3E52-7F316F22A97F}"/>
              </a:ext>
            </a:extLst>
          </p:cNvPr>
          <p:cNvGraphicFramePr/>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0275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C2A96-3221-7C4D-9801-AED9BE0B6984}"/>
              </a:ext>
            </a:extLst>
          </p:cNvPr>
          <p:cNvSpPr>
            <a:spLocks noGrp="1"/>
          </p:cNvSpPr>
          <p:nvPr>
            <p:ph type="title"/>
          </p:nvPr>
        </p:nvSpPr>
        <p:spPr>
          <a:xfrm>
            <a:off x="876692" y="355025"/>
            <a:ext cx="4355265" cy="997257"/>
          </a:xfrm>
        </p:spPr>
        <p:txBody>
          <a:bodyPr vert="horz" lIns="91440" tIns="45720" rIns="91440" bIns="45720" rtlCol="0" anchor="b">
            <a:normAutofit fontScale="90000"/>
          </a:bodyPr>
          <a:lstStyle/>
          <a:p>
            <a:r>
              <a:rPr lang="en-US" sz="3200" dirty="0">
                <a:latin typeface="Georgia" panose="02040502050405020303" pitchFamily="18" charset="0"/>
              </a:rPr>
              <a:t>T</a:t>
            </a:r>
            <a:r>
              <a:rPr lang="en-US" sz="3200" dirty="0">
                <a:effectLst/>
                <a:latin typeface="Georgia" panose="02040502050405020303" pitchFamily="18" charset="0"/>
              </a:rPr>
              <a:t>he JW Marriott hotel’s main consumers</a:t>
            </a:r>
            <a:endParaRPr lang="en-US" sz="3200" dirty="0">
              <a:latin typeface="Georgia" panose="02040502050405020303" pitchFamily="18" charset="0"/>
            </a:endParaRPr>
          </a:p>
        </p:txBody>
      </p:sp>
      <p:sp>
        <p:nvSpPr>
          <p:cNvPr id="3" name="TextBox 2">
            <a:extLst>
              <a:ext uri="{FF2B5EF4-FFF2-40B4-BE49-F238E27FC236}">
                <a16:creationId xmlns:a16="http://schemas.microsoft.com/office/drawing/2014/main" id="{8865C3D2-CBD3-01D6-39B7-A09164C033F4}"/>
              </a:ext>
            </a:extLst>
          </p:cNvPr>
          <p:cNvSpPr txBox="1"/>
          <p:nvPr/>
        </p:nvSpPr>
        <p:spPr>
          <a:xfrm>
            <a:off x="876691" y="1994907"/>
            <a:ext cx="4355265" cy="4508068"/>
          </a:xfrm>
          <a:prstGeom prst="rect">
            <a:avLst/>
          </a:prstGeom>
        </p:spPr>
        <p:txBody>
          <a:bodyPr vert="horz" lIns="91440" tIns="45720" rIns="91440" bIns="45720" rtlCol="0" anchor="t">
            <a:noAutofit/>
          </a:bodyPr>
          <a:lstStyle/>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The JW Marriott, a luxury brand established by Marriott International, caters to customers seeking tranquil opulence in their accommodations.  Marriott has effectively segmented its target markets by tailoring services to meet customer requirements.  Consequently, its clientele primarily comprises individualistic, sophisticated </a:t>
            </a:r>
            <a:r>
              <a:rPr kumimoji="0" lang="en-US" sz="1600" b="0" i="0" u="none" strike="noStrike" kern="1200" cap="none" spc="0" normalizeH="0" baseline="0" noProof="0" dirty="0" err="1">
                <a:ln>
                  <a:noFill/>
                </a:ln>
                <a:solidFill>
                  <a:prstClr val="black"/>
                </a:solidFill>
                <a:effectLst/>
                <a:uLnTx/>
                <a:uFillTx/>
                <a:latin typeface="Georgia" panose="02040502050405020303" pitchFamily="18" charset="0"/>
                <a:ea typeface="+mn-ea"/>
                <a:cs typeface="+mn-cs"/>
              </a:rPr>
              <a:t>travellers</a:t>
            </a:r>
            <a:r>
              <a:rPr kumimoji="0" lang="en-US" sz="16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 willing to invest in upscale accommodations, along with business </a:t>
            </a:r>
            <a:r>
              <a:rPr kumimoji="0" lang="en-US" sz="1600" b="0" i="0" u="none" strike="noStrike" kern="1200" cap="none" spc="0" normalizeH="0" baseline="0" noProof="0" dirty="0" err="1">
                <a:ln>
                  <a:noFill/>
                </a:ln>
                <a:solidFill>
                  <a:prstClr val="black"/>
                </a:solidFill>
                <a:effectLst/>
                <a:uLnTx/>
                <a:uFillTx/>
                <a:latin typeface="Georgia" panose="02040502050405020303" pitchFamily="18" charset="0"/>
                <a:ea typeface="+mn-ea"/>
                <a:cs typeface="+mn-cs"/>
              </a:rPr>
              <a:t>travellers</a:t>
            </a:r>
            <a:r>
              <a:rPr kumimoji="0" lang="en-US" sz="16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 </a:t>
            </a:r>
            <a:r>
              <a:rPr kumimoji="0" lang="en-GB" sz="16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(Shastri, 2023)</a:t>
            </a:r>
            <a:endParaRPr kumimoji="0" lang="en-US" sz="16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endParaRPr>
          </a:p>
          <a:p>
            <a:pPr marL="0" marR="0" lvl="0" indent="-228600" algn="l" defTabSz="914400" rtl="0" eaLnBrk="1" fontAlgn="base" latinLnBrk="0" hangingPunct="1">
              <a:lnSpc>
                <a:spcPct val="150000"/>
              </a:lnSpc>
              <a:spcBef>
                <a:spcPts val="0"/>
              </a:spcBef>
              <a:spcAft>
                <a:spcPts val="600"/>
              </a:spcAft>
              <a:buClrTx/>
              <a:buSzTx/>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base" latinLnBrk="0" hangingPunct="1">
              <a:lnSpc>
                <a:spcPct val="150000"/>
              </a:lnSpc>
              <a:spcBef>
                <a:spcPts val="0"/>
              </a:spcBef>
              <a:spcAft>
                <a:spcPts val="60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endParaRPr>
          </a:p>
        </p:txBody>
      </p:sp>
      <p:pic>
        <p:nvPicPr>
          <p:cNvPr id="5" name="Picture 4" descr="Building with blue windows">
            <a:extLst>
              <a:ext uri="{FF2B5EF4-FFF2-40B4-BE49-F238E27FC236}">
                <a16:creationId xmlns:a16="http://schemas.microsoft.com/office/drawing/2014/main" id="{0948DBFE-EE7E-BD01-CC8D-F4AB5F2D1000}"/>
              </a:ext>
            </a:extLst>
          </p:cNvPr>
          <p:cNvPicPr>
            <a:picLocks noChangeAspect="1"/>
          </p:cNvPicPr>
          <p:nvPr/>
        </p:nvPicPr>
        <p:blipFill rotWithShape="1">
          <a:blip r:embed="rId3"/>
          <a:srcRect l="22214" r="18452" b="-1"/>
          <a:stretch/>
        </p:blipFill>
        <p:spPr>
          <a:xfrm>
            <a:off x="6096000" y="10"/>
            <a:ext cx="6095999" cy="6857990"/>
          </a:xfrm>
          <a:prstGeom prst="rect">
            <a:avLst/>
          </a:prstGeom>
        </p:spPr>
      </p:pic>
    </p:spTree>
    <p:extLst>
      <p:ext uri="{BB962C8B-B14F-4D97-AF65-F5344CB8AC3E}">
        <p14:creationId xmlns:p14="http://schemas.microsoft.com/office/powerpoint/2010/main" val="126228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007D58-06ED-F9C5-0652-50C2CCB43967}"/>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3100" kern="1200" dirty="0">
                <a:solidFill>
                  <a:srgbClr val="FFFFFF"/>
                </a:solidFill>
                <a:latin typeface="Georgia" panose="02040502050405020303" pitchFamily="18" charset="0"/>
              </a:rPr>
              <a:t>JW Marriott Customers’ Motivation, Interest &amp; Hobbies</a:t>
            </a:r>
          </a:p>
        </p:txBody>
      </p:sp>
      <p:sp>
        <p:nvSpPr>
          <p:cNvPr id="3" name="TextBox 2">
            <a:extLst>
              <a:ext uri="{FF2B5EF4-FFF2-40B4-BE49-F238E27FC236}">
                <a16:creationId xmlns:a16="http://schemas.microsoft.com/office/drawing/2014/main" id="{62AA46B8-52CB-23DD-1B35-82B0C6AD99A1}"/>
              </a:ext>
            </a:extLst>
          </p:cNvPr>
          <p:cNvSpPr txBox="1"/>
          <p:nvPr/>
        </p:nvSpPr>
        <p:spPr>
          <a:xfrm>
            <a:off x="4467738" y="2047075"/>
            <a:ext cx="4055277" cy="2554545"/>
          </a:xfrm>
          <a:prstGeom prst="rect">
            <a:avLst/>
          </a:prstGeom>
          <a:noFill/>
        </p:spPr>
        <p:txBody>
          <a:bodyPr wrap="none" rtlCol="0">
            <a:spAutoFit/>
          </a:bodyPr>
          <a:lstStyle/>
          <a:p>
            <a:pPr marL="0" marR="0" lvl="0" indent="0" algn="l" defTabSz="594360" rtl="0" eaLnBrk="1" fontAlgn="base" latinLnBrk="0" hangingPunct="1">
              <a:lnSpc>
                <a:spcPct val="150000"/>
              </a:lnSpc>
              <a:spcBef>
                <a:spcPts val="0"/>
              </a:spcBef>
              <a:spcAft>
                <a:spcPts val="39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Motivation</a:t>
            </a:r>
          </a:p>
          <a:p>
            <a:pPr marL="0" marR="0" lvl="0" indent="-148590" algn="l" defTabSz="594360" rtl="0" eaLnBrk="1" fontAlgn="base" latinLnBrk="0" hangingPunct="1">
              <a:lnSpc>
                <a:spcPct val="150000"/>
              </a:lnSpc>
              <a:spcBef>
                <a:spcPts val="0"/>
              </a:spcBef>
              <a:spcAft>
                <a:spcPts val="39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Luxurious, comfortable travel.</a:t>
            </a:r>
          </a:p>
          <a:p>
            <a:pPr marL="0" marR="0" lvl="0" indent="-148590" algn="l" defTabSz="594360" rtl="0" eaLnBrk="1" fontAlgn="base" latinLnBrk="0" hangingPunct="1">
              <a:lnSpc>
                <a:spcPct val="150000"/>
              </a:lnSpc>
              <a:spcBef>
                <a:spcPts val="0"/>
              </a:spcBef>
              <a:spcAft>
                <a:spcPts val="39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Top-notch amenities, and personalized service.</a:t>
            </a:r>
          </a:p>
          <a:p>
            <a:pPr marL="0" marR="0" lvl="0" indent="-148590" algn="l" defTabSz="594360" rtl="0" eaLnBrk="1" fontAlgn="base" latinLnBrk="0" hangingPunct="1">
              <a:lnSpc>
                <a:spcPct val="150000"/>
              </a:lnSpc>
              <a:spcBef>
                <a:spcPts val="0"/>
              </a:spcBef>
              <a:spcAft>
                <a:spcPts val="39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Convenient business trips.</a:t>
            </a:r>
          </a:p>
          <a:p>
            <a:pPr marL="0" marR="0" lvl="0" indent="-148590" algn="l" defTabSz="594360" rtl="0" eaLnBrk="1" fontAlgn="base" latinLnBrk="0" hangingPunct="1">
              <a:lnSpc>
                <a:spcPct val="150000"/>
              </a:lnSpc>
              <a:spcBef>
                <a:spcPts val="0"/>
              </a:spcBef>
              <a:spcAft>
                <a:spcPts val="39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Quality relaxation and leisure.</a:t>
            </a:r>
          </a:p>
          <a:p>
            <a:pPr marL="0" marR="0" lvl="0" indent="-148590" algn="l" defTabSz="594360" rtl="0" eaLnBrk="1" fontAlgn="base" latinLnBrk="0" hangingPunct="1">
              <a:lnSpc>
                <a:spcPct val="150000"/>
              </a:lnSpc>
              <a:spcBef>
                <a:spcPts val="0"/>
              </a:spcBef>
              <a:spcAft>
                <a:spcPts val="39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Loyalty rewards appreciation.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9B49D05-1C46-BA67-90E5-E6D08272ADDD}"/>
              </a:ext>
            </a:extLst>
          </p:cNvPr>
          <p:cNvSpPr txBox="1"/>
          <p:nvPr/>
        </p:nvSpPr>
        <p:spPr>
          <a:xfrm>
            <a:off x="8859106" y="2047075"/>
            <a:ext cx="2540439" cy="2248564"/>
          </a:xfrm>
          <a:prstGeom prst="rect">
            <a:avLst/>
          </a:prstGeom>
          <a:noFill/>
        </p:spPr>
        <p:txBody>
          <a:bodyPr wrap="none" rtlCol="0">
            <a:spAutoFit/>
          </a:bodyPr>
          <a:lstStyle/>
          <a:p>
            <a:pPr marL="0" marR="0" lvl="0" indent="0" algn="l" defTabSz="594360" rtl="0" eaLnBrk="1" fontAlgn="base" latinLnBrk="0" hangingPunct="1">
              <a:lnSpc>
                <a:spcPct val="150000"/>
              </a:lnSpc>
              <a:spcBef>
                <a:spcPts val="0"/>
              </a:spcBef>
              <a:spcAft>
                <a:spcPts val="39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Interest &amp; Hobbies</a:t>
            </a:r>
          </a:p>
          <a:p>
            <a:pPr marL="0" marR="0" lvl="0" indent="-148590" algn="l" defTabSz="594360" rtl="0" eaLnBrk="1" fontAlgn="base" latinLnBrk="0" hangingPunct="1">
              <a:lnSpc>
                <a:spcPct val="150000"/>
              </a:lnSpc>
              <a:spcBef>
                <a:spcPts val="0"/>
              </a:spcBef>
              <a:spcAft>
                <a:spcPts val="39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Gourmet dining, fine wines.</a:t>
            </a:r>
          </a:p>
          <a:p>
            <a:pPr marL="0" marR="0" lvl="0" indent="-148590" algn="l" defTabSz="594360" rtl="0" eaLnBrk="1" fontAlgn="base" latinLnBrk="0" hangingPunct="1">
              <a:lnSpc>
                <a:spcPct val="150000"/>
              </a:lnSpc>
              <a:spcBef>
                <a:spcPts val="0"/>
              </a:spcBef>
              <a:spcAft>
                <a:spcPts val="39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Golf or wellness interests.</a:t>
            </a:r>
          </a:p>
          <a:p>
            <a:pPr marL="0" marR="0" lvl="0" indent="-148590" algn="l" defTabSz="594360" rtl="0" eaLnBrk="1" fontAlgn="base" latinLnBrk="0" hangingPunct="1">
              <a:lnSpc>
                <a:spcPct val="150000"/>
              </a:lnSpc>
              <a:spcBef>
                <a:spcPts val="0"/>
              </a:spcBef>
              <a:spcAft>
                <a:spcPts val="39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Art, culture, events.</a:t>
            </a:r>
          </a:p>
          <a:p>
            <a:pPr marL="0" marR="0" lvl="0" indent="-148590" algn="l" defTabSz="594360" rtl="0" eaLnBrk="1" fontAlgn="base" latinLnBrk="0" hangingPunct="1">
              <a:lnSpc>
                <a:spcPct val="150000"/>
              </a:lnSpc>
              <a:spcBef>
                <a:spcPts val="0"/>
              </a:spcBef>
              <a:spcAft>
                <a:spcPts val="39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Networking at conferences.</a:t>
            </a:r>
          </a:p>
          <a:p>
            <a:pPr marL="0" marR="0" lvl="0" indent="-148590" algn="l" defTabSz="594360" rtl="0" eaLnBrk="1" fontAlgn="base" latinLnBrk="0" hangingPunct="1">
              <a:lnSpc>
                <a:spcPct val="150000"/>
              </a:lnSpc>
              <a:spcBef>
                <a:spcPts val="0"/>
              </a:spcBef>
              <a:spcAft>
                <a:spcPts val="39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Family leisure travel.</a:t>
            </a:r>
          </a:p>
        </p:txBody>
      </p:sp>
      <p:sp>
        <p:nvSpPr>
          <p:cNvPr id="5" name="TextBox 4">
            <a:extLst>
              <a:ext uri="{FF2B5EF4-FFF2-40B4-BE49-F238E27FC236}">
                <a16:creationId xmlns:a16="http://schemas.microsoft.com/office/drawing/2014/main" id="{14F7C094-09B1-D994-AD40-4C9E4521DFE2}"/>
              </a:ext>
            </a:extLst>
          </p:cNvPr>
          <p:cNvSpPr txBox="1"/>
          <p:nvPr/>
        </p:nvSpPr>
        <p:spPr>
          <a:xfrm>
            <a:off x="10450780" y="4487311"/>
            <a:ext cx="1210588" cy="538609"/>
          </a:xfrm>
          <a:prstGeom prst="rect">
            <a:avLst/>
          </a:prstGeom>
          <a:noFill/>
        </p:spPr>
        <p:txBody>
          <a:bodyPr wrap="none" rtlCol="0">
            <a:spAutoFit/>
          </a:bodyPr>
          <a:lstStyle/>
          <a:p>
            <a:pPr marL="0" marR="0" lvl="0" indent="0" algn="l" defTabSz="594360" rtl="0" eaLnBrk="1" fontAlgn="auto" latinLnBrk="0" hangingPunct="1">
              <a:lnSpc>
                <a:spcPct val="10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(Shastri, 2023)</a:t>
            </a:r>
          </a:p>
          <a:p>
            <a:pPr marL="0" marR="0" lvl="0" indent="0" algn="l" defTabSz="914400" rtl="0" eaLnBrk="1" fontAlgn="auto" latinLnBrk="0" hangingPunct="1">
              <a:lnSpc>
                <a:spcPct val="100000"/>
              </a:lnSpc>
              <a:spcBef>
                <a:spcPts val="0"/>
              </a:spcBef>
              <a:spcAft>
                <a:spcPts val="60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endParaRPr>
          </a:p>
        </p:txBody>
      </p:sp>
    </p:spTree>
    <p:extLst>
      <p:ext uri="{BB962C8B-B14F-4D97-AF65-F5344CB8AC3E}">
        <p14:creationId xmlns:p14="http://schemas.microsoft.com/office/powerpoint/2010/main" val="3680722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DCAFA-F260-5792-C608-C2CE75130BA4}"/>
              </a:ext>
            </a:extLst>
          </p:cNvPr>
          <p:cNvSpPr>
            <a:spLocks noGrp="1"/>
          </p:cNvSpPr>
          <p:nvPr>
            <p:ph type="title"/>
          </p:nvPr>
        </p:nvSpPr>
        <p:spPr>
          <a:xfrm>
            <a:off x="8079978" y="408370"/>
            <a:ext cx="3369234" cy="1616203"/>
          </a:xfrm>
        </p:spPr>
        <p:txBody>
          <a:bodyPr vert="horz" lIns="91440" tIns="45720" rIns="91440" bIns="45720" rtlCol="0" anchor="b">
            <a:noAutofit/>
          </a:bodyPr>
          <a:lstStyle/>
          <a:p>
            <a:pPr>
              <a:lnSpc>
                <a:spcPct val="150000"/>
              </a:lnSpc>
            </a:pPr>
            <a:br>
              <a:rPr lang="en-US" sz="1800" dirty="0">
                <a:latin typeface="Georgia" panose="02040502050405020303" pitchFamily="18" charset="0"/>
              </a:rPr>
            </a:br>
            <a:r>
              <a:rPr lang="en-US" sz="1800" dirty="0">
                <a:latin typeface="Georgia" panose="02040502050405020303" pitchFamily="18" charset="0"/>
              </a:rPr>
              <a:t>T</a:t>
            </a:r>
            <a:r>
              <a:rPr lang="en-US" sz="1800" dirty="0">
                <a:effectLst/>
                <a:latin typeface="Georgia" panose="02040502050405020303" pitchFamily="18" charset="0"/>
              </a:rPr>
              <a:t>he nature, scope and role of guest services and facilities at </a:t>
            </a:r>
            <a:r>
              <a:rPr lang="en-US" sz="1800" dirty="0">
                <a:latin typeface="Georgia" panose="02040502050405020303" pitchFamily="18" charset="0"/>
              </a:rPr>
              <a:t>JW Marriott</a:t>
            </a:r>
            <a:br>
              <a:rPr lang="en-US" sz="1800" dirty="0">
                <a:effectLst/>
                <a:latin typeface="Georgia" panose="02040502050405020303" pitchFamily="18" charset="0"/>
              </a:rPr>
            </a:br>
            <a:endParaRPr lang="en-US" sz="1800" dirty="0">
              <a:latin typeface="Georgia" panose="02040502050405020303" pitchFamily="18" charset="0"/>
            </a:endParaRPr>
          </a:p>
        </p:txBody>
      </p:sp>
      <p:pic>
        <p:nvPicPr>
          <p:cNvPr id="6" name="Picture 5" descr="City on a sunny day">
            <a:extLst>
              <a:ext uri="{FF2B5EF4-FFF2-40B4-BE49-F238E27FC236}">
                <a16:creationId xmlns:a16="http://schemas.microsoft.com/office/drawing/2014/main" id="{63128E0B-7939-512A-CBF2-6751F7850934}"/>
              </a:ext>
            </a:extLst>
          </p:cNvPr>
          <p:cNvPicPr>
            <a:picLocks noChangeAspect="1"/>
          </p:cNvPicPr>
          <p:nvPr/>
        </p:nvPicPr>
        <p:blipFill rotWithShape="1">
          <a:blip r:embed="rId3"/>
          <a:srcRect l="19867" r="7124" b="-1"/>
          <a:stretch/>
        </p:blipFill>
        <p:spPr>
          <a:xfrm>
            <a:off x="20" y="10"/>
            <a:ext cx="7390243" cy="6857990"/>
          </a:xfrm>
          <a:prstGeom prst="rect">
            <a:avLst/>
          </a:prstGeom>
        </p:spPr>
      </p:pic>
      <p:sp>
        <p:nvSpPr>
          <p:cNvPr id="4" name="TextBox 3">
            <a:extLst>
              <a:ext uri="{FF2B5EF4-FFF2-40B4-BE49-F238E27FC236}">
                <a16:creationId xmlns:a16="http://schemas.microsoft.com/office/drawing/2014/main" id="{3ED30188-5DDE-E1D1-4BC9-3E329DE2B10E}"/>
              </a:ext>
            </a:extLst>
          </p:cNvPr>
          <p:cNvSpPr txBox="1"/>
          <p:nvPr/>
        </p:nvSpPr>
        <p:spPr>
          <a:xfrm>
            <a:off x="8039750" y="1909917"/>
            <a:ext cx="3812148" cy="4774662"/>
          </a:xfrm>
          <a:prstGeom prst="rect">
            <a:avLst/>
          </a:prstGeom>
        </p:spPr>
        <p:txBody>
          <a:bodyPr vert="horz" lIns="91440" tIns="45720" rIns="91440" bIns="45720" rtlCol="0" anchor="t">
            <a:noAutofit/>
          </a:bodyPr>
          <a:lstStyle/>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Marriott is known for its outstanding hospitality, driven by innovation and a commitment to excellence.</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Their dedicated Hosts work tirelessly to provide a consistent and heartfelt experience, always aiming for improvement, as legacies are built through daily dedication. (Marriott, 2023)</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Marriott follows five core values:</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Put people first.</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Pursue excellence.</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Embrace change.</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Act with integrity.</a:t>
            </a:r>
          </a:p>
          <a:p>
            <a:pPr marL="0" marR="0" lvl="0" indent="-228600" algn="l"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Serve our world.</a:t>
            </a:r>
          </a:p>
          <a:p>
            <a:pPr marL="0" marR="0" lvl="0" indent="0" algn="l" defTabSz="914400" rtl="0" eaLnBrk="1" fontAlgn="auto" latinLnBrk="0" hangingPunct="1">
              <a:lnSpc>
                <a:spcPct val="15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(Anderson, 2023)</a:t>
            </a:r>
          </a:p>
        </p:txBody>
      </p:sp>
    </p:spTree>
    <p:extLst>
      <p:ext uri="{BB962C8B-B14F-4D97-AF65-F5344CB8AC3E}">
        <p14:creationId xmlns:p14="http://schemas.microsoft.com/office/powerpoint/2010/main" val="119742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32221E-B310-4927-286C-0F268DAF736F}"/>
              </a:ext>
            </a:extLst>
          </p:cNvPr>
          <p:cNvSpPr>
            <a:spLocks noGrp="1"/>
          </p:cNvSpPr>
          <p:nvPr>
            <p:ph type="title"/>
          </p:nvPr>
        </p:nvSpPr>
        <p:spPr>
          <a:xfrm>
            <a:off x="640080" y="717725"/>
            <a:ext cx="4368602" cy="1151545"/>
          </a:xfrm>
        </p:spPr>
        <p:txBody>
          <a:bodyPr vert="horz" lIns="91440" tIns="45720" rIns="91440" bIns="45720" rtlCol="0" anchor="b">
            <a:normAutofit fontScale="90000"/>
          </a:bodyPr>
          <a:lstStyle/>
          <a:p>
            <a:br>
              <a:rPr lang="en-US" sz="2200" dirty="0">
                <a:effectLst/>
                <a:latin typeface="Georgia" panose="02040502050405020303" pitchFamily="18" charset="0"/>
              </a:rPr>
            </a:br>
            <a:r>
              <a:rPr lang="en-US" sz="2200" dirty="0">
                <a:effectLst/>
                <a:latin typeface="Georgia" panose="02040502050405020303" pitchFamily="18" charset="0"/>
              </a:rPr>
              <a:t>JW Marriott’s strategies to meet or exceed guest expectations</a:t>
            </a:r>
            <a:br>
              <a:rPr lang="en-US" sz="2200" dirty="0">
                <a:effectLst/>
                <a:latin typeface="Georgia" panose="02040502050405020303" pitchFamily="18" charset="0"/>
              </a:rPr>
            </a:br>
            <a:endParaRPr lang="en-US" sz="2200" dirty="0">
              <a:latin typeface="Georgia" panose="02040502050405020303" pitchFamily="18" charset="0"/>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D84E7D03-5270-0E74-F963-1483BD91E820}"/>
              </a:ext>
            </a:extLst>
          </p:cNvPr>
          <p:cNvSpPr txBox="1"/>
          <p:nvPr/>
        </p:nvSpPr>
        <p:spPr>
          <a:xfrm>
            <a:off x="640080" y="2872899"/>
            <a:ext cx="4243589" cy="3805826"/>
          </a:xfrm>
          <a:prstGeom prst="rect">
            <a:avLst/>
          </a:prstGeom>
        </p:spPr>
        <p:txBody>
          <a:bodyPr vert="horz" lIns="91440" tIns="45720" rIns="91440" bIns="45720" rtlCol="0">
            <a:no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In recent years, Marriott has demonstrated its competitive strength, earning the 18th position in Forbes magazine's list of "The World's Most Innovative Companies.”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Customers now anticipate personalized, instant, data-driven experiences across industries and Marriott successfully addresses this shift.</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Marriott equips its employees with comprehensive customer information, enabling personalized experiences throughout the customer journey.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Marriott relies on data to create a personalized customer experience, actively seeking customer input through surveys.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Marriott is all about offering a complete travel experience. With the Marriott Bonvoy rewards program, they focus on personalization, recommending unique activities near their hotels.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Customers can find and book experiences through Facebook Messenger for quick and convenient responses. (Anderson, 2023)</a:t>
            </a:r>
          </a:p>
        </p:txBody>
      </p:sp>
      <p:pic>
        <p:nvPicPr>
          <p:cNvPr id="5" name="Picture 4" descr="Low angle view of building corner against the clear blue sky">
            <a:extLst>
              <a:ext uri="{FF2B5EF4-FFF2-40B4-BE49-F238E27FC236}">
                <a16:creationId xmlns:a16="http://schemas.microsoft.com/office/drawing/2014/main" id="{145E5F83-CD8F-9F73-AA66-A8D0406720C8}"/>
              </a:ext>
            </a:extLst>
          </p:cNvPr>
          <p:cNvPicPr>
            <a:picLocks noChangeAspect="1"/>
          </p:cNvPicPr>
          <p:nvPr/>
        </p:nvPicPr>
        <p:blipFill rotWithShape="1">
          <a:blip r:embed="rId3"/>
          <a:srcRect r="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314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584FEF-3A4F-94B7-85BD-C4D9CF4AA54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dirty="0">
                <a:solidFill>
                  <a:srgbClr val="FFFFFF"/>
                </a:solidFill>
                <a:latin typeface="Georgia" panose="02040502050405020303" pitchFamily="18" charset="0"/>
              </a:rPr>
              <a:t>Summary</a:t>
            </a:r>
          </a:p>
        </p:txBody>
      </p:sp>
      <p:sp>
        <p:nvSpPr>
          <p:cNvPr id="3" name="TextBox 2">
            <a:extLst>
              <a:ext uri="{FF2B5EF4-FFF2-40B4-BE49-F238E27FC236}">
                <a16:creationId xmlns:a16="http://schemas.microsoft.com/office/drawing/2014/main" id="{D5D42A0F-CCB1-E36E-BC03-E9407EF348D9}"/>
              </a:ext>
            </a:extLst>
          </p:cNvPr>
          <p:cNvSpPr txBox="1"/>
          <p:nvPr/>
        </p:nvSpPr>
        <p:spPr>
          <a:xfrm>
            <a:off x="4581727" y="649480"/>
            <a:ext cx="7143551" cy="5861048"/>
          </a:xfrm>
          <a:prstGeom prst="rect">
            <a:avLst/>
          </a:prstGeom>
        </p:spPr>
        <p:txBody>
          <a:bodyPr vert="horz" lIns="91440" tIns="45720" rIns="91440" bIns="45720" rtlCol="0" anchor="ctr">
            <a:no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 guest-centric, adaptable, and continuously improving approach to customer service, supported by well-trained employees, is crucial for building a strong reputation, fostering guest loyalty and achieving success in the hospitality industry.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Understanding the Guest Journey</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To deliver a guest-centric experience, hoteliers should grasp the guest journey, spanning from booking to post-stay. Mapping this journey enables the identification of touchpoints for seamless, personalized, and memorable interactions.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Personalization and Customization</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Guests desire personalized experiences, and hotels can use technology and data to provide tailored services, fostering loyalty through personalized welcome messages and recommendations.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Empowered and Engaged Employees:</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 guest-centric approach starts with engaged and empowered employees. Training should focus on technical skills, emotional intelligence, and empathy,</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enabling staff to make prompt decisions and offer personalized service.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Proactive Communication:</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Effective and timely communication is vital in a guest-centric approach.</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Using technology, hotels can inform guests about their stay details and events, manage expectations and demonstrate a commitment to their needs.</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Continuous Feedback and Improvement:</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 guest-centric approach necessitates continuous improvement.</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Gathering and analyzing guest feedback through surveys, reviews, and social media helps identify areas for enhancement, and prompt responses showcase dedication to guest satisfaction.</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2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Creating Memorable Experiences:</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 guest-centric approach aims to create cherished, shareable experiences.</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Hoteliers can achieve this through surprise and delight, such as personalized amenities and unique, tailored experiences, leaving lasting impressions and generating positive word-of-mouth.</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(Mukherjee, 2023)</a:t>
            </a:r>
          </a:p>
        </p:txBody>
      </p:sp>
    </p:spTree>
    <p:extLst>
      <p:ext uri="{BB962C8B-B14F-4D97-AF65-F5344CB8AC3E}">
        <p14:creationId xmlns:p14="http://schemas.microsoft.com/office/powerpoint/2010/main" val="241673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6B80347-2204-8FB1-D478-1CA9829CF7BC}"/>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dirty="0">
                <a:solidFill>
                  <a:srgbClr val="FFFFFF"/>
                </a:solidFill>
                <a:latin typeface="Georgia" panose="02040502050405020303" pitchFamily="18" charset="0"/>
              </a:rPr>
              <a:t>Conclusion</a:t>
            </a:r>
          </a:p>
        </p:txBody>
      </p:sp>
      <p:sp>
        <p:nvSpPr>
          <p:cNvPr id="3" name="TextBox 2">
            <a:extLst>
              <a:ext uri="{FF2B5EF4-FFF2-40B4-BE49-F238E27FC236}">
                <a16:creationId xmlns:a16="http://schemas.microsoft.com/office/drawing/2014/main" id="{16C96D7C-B383-1C9F-5201-6EB8ABE88FFB}"/>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Customer-Centric Approach</a:t>
            </a:r>
            <a:endPar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The focus on providing exceptional customer service is essential in the hospitality industry. It involves understanding and meeting guest needs and creating a positive experience throughout their stay.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Adaptability</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Adapting to changing guest behaviors and industry trends is crucial. This includes using technology, such as property management software, to gather guest data and feedback to inform decision-making.</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Continuous Improvement</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Regularly seeking and acting upon guest feedback, whether through surveys or online reviews, is vital for identifying areas of improvement and enhancing the guest experience.</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Employee Training</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Well-trained employees who understand their role in providing excellent service and are attentive to guest needs play a significant role in guest satisfaction and loyalty. Guest Loyalty: Satisfied guests are more likely to become loyal customers and brand advocates. Building and maintaining a strong relationship with guests is a key factor in the success and growth of a property.</a:t>
            </a:r>
          </a:p>
          <a:p>
            <a:pPr marL="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1400" b="1"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Reputation Building</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rPr>
              <a:t>A property's reputation can be significantly influenced by its customer service. A positive reputation sets the property apart from competitors and contributes to its long-term success.</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(Tuominen et al., 2022)</a:t>
            </a:r>
            <a:endPar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endParaRPr>
          </a:p>
        </p:txBody>
      </p:sp>
    </p:spTree>
    <p:extLst>
      <p:ext uri="{BB962C8B-B14F-4D97-AF65-F5344CB8AC3E}">
        <p14:creationId xmlns:p14="http://schemas.microsoft.com/office/powerpoint/2010/main" val="4121913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6809D-6F45-E7C7-4316-9BBE8E59937F}"/>
              </a:ext>
            </a:extLst>
          </p:cNvPr>
          <p:cNvSpPr>
            <a:spLocks noGrp="1"/>
          </p:cNvSpPr>
          <p:nvPr>
            <p:ph type="title"/>
          </p:nvPr>
        </p:nvSpPr>
        <p:spPr/>
        <p:txBody>
          <a:bodyPr/>
          <a:lstStyle/>
          <a:p>
            <a:r>
              <a:rPr lang="en-US" dirty="0">
                <a:latin typeface="Georgia" panose="02040502050405020303" pitchFamily="18" charset="0"/>
              </a:rPr>
              <a:t>References:</a:t>
            </a:r>
          </a:p>
        </p:txBody>
      </p:sp>
      <p:sp>
        <p:nvSpPr>
          <p:cNvPr id="3" name="TextBox 2">
            <a:extLst>
              <a:ext uri="{FF2B5EF4-FFF2-40B4-BE49-F238E27FC236}">
                <a16:creationId xmlns:a16="http://schemas.microsoft.com/office/drawing/2014/main" id="{8D3D2CB2-3C0D-9DC2-5C19-E7B40C25B440}"/>
              </a:ext>
            </a:extLst>
          </p:cNvPr>
          <p:cNvSpPr txBox="1"/>
          <p:nvPr/>
        </p:nvSpPr>
        <p:spPr>
          <a:xfrm>
            <a:off x="274320" y="1443841"/>
            <a:ext cx="9974205" cy="526297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Anderson, A. (2023)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How Marriott’s Personalized Customer Service Strategy wins</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 </a:t>
            </a:r>
            <a:r>
              <a:rPr kumimoji="0" lang="en-GB" sz="1400" b="0" i="1" u="none" strike="noStrike" kern="1200" cap="none" spc="0" normalizeH="0" baseline="0" noProof="0" dirty="0" err="1">
                <a:ln>
                  <a:noFill/>
                </a:ln>
                <a:solidFill>
                  <a:srgbClr val="000000"/>
                </a:solidFill>
                <a:effectLst/>
                <a:uLnTx/>
                <a:uFillTx/>
                <a:latin typeface="Georgia" panose="02040502050405020303" pitchFamily="18" charset="0"/>
                <a:ea typeface="+mn-ea"/>
                <a:cs typeface="+mn-cs"/>
              </a:rPr>
              <a:t>SharpenCX</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Available at: https://</a:t>
            </a:r>
            <a:r>
              <a:rPr kumimoji="0" lang="en-GB" sz="1400" b="0" i="0" u="none" strike="noStrike" kern="1200" cap="none" spc="0" normalizeH="0" baseline="0" noProof="0" dirty="0" err="1">
                <a:ln>
                  <a:noFill/>
                </a:ln>
                <a:solidFill>
                  <a:srgbClr val="000000"/>
                </a:solidFill>
                <a:effectLst/>
                <a:uLnTx/>
                <a:uFillTx/>
                <a:latin typeface="Georgia" panose="02040502050405020303" pitchFamily="18" charset="0"/>
                <a:ea typeface="+mn-ea"/>
                <a:cs typeface="+mn-cs"/>
              </a:rPr>
              <a:t>sharpencx.com</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/blog/</a:t>
            </a:r>
            <a:r>
              <a:rPr kumimoji="0" lang="en-GB" sz="1400" b="0" i="0" u="none" strike="noStrike" kern="1200" cap="none" spc="0" normalizeH="0" baseline="0" noProof="0" dirty="0" err="1">
                <a:ln>
                  <a:noFill/>
                </a:ln>
                <a:solidFill>
                  <a:srgbClr val="000000"/>
                </a:solidFill>
                <a:effectLst/>
                <a:uLnTx/>
                <a:uFillTx/>
                <a:latin typeface="Georgia" panose="02040502050405020303" pitchFamily="18" charset="0"/>
                <a:ea typeface="+mn-ea"/>
                <a:cs typeface="+mn-cs"/>
              </a:rPr>
              <a:t>marriott</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-customer-experience-strategy/ (Accessed: 18 October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err="1">
                <a:ln>
                  <a:noFill/>
                </a:ln>
                <a:solidFill>
                  <a:srgbClr val="000000"/>
                </a:solidFill>
                <a:effectLst/>
                <a:uLnTx/>
                <a:uFillTx/>
                <a:latin typeface="Georgia" panose="02040502050405020303" pitchFamily="18" charset="0"/>
                <a:ea typeface="+mn-ea"/>
                <a:cs typeface="+mn-cs"/>
              </a:rPr>
              <a:t>Daoust</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 C. (2023)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The importance of customer service in the Hospitality Industry</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 </a:t>
            </a:r>
            <a:r>
              <a:rPr kumimoji="0" lang="en-GB" sz="1400" b="0" i="1" u="none" strike="noStrike" kern="1200" cap="none" spc="0" normalizeH="0" baseline="0" noProof="0" dirty="0" err="1">
                <a:ln>
                  <a:noFill/>
                </a:ln>
                <a:solidFill>
                  <a:srgbClr val="000000"/>
                </a:solidFill>
                <a:effectLst/>
                <a:uLnTx/>
                <a:uFillTx/>
                <a:latin typeface="Georgia" panose="02040502050405020303" pitchFamily="18" charset="0"/>
                <a:ea typeface="+mn-ea"/>
                <a:cs typeface="+mn-cs"/>
              </a:rPr>
              <a:t>Hotello</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Available at: https://</a:t>
            </a:r>
            <a:r>
              <a:rPr kumimoji="0" lang="en-GB" sz="1400" b="0" i="0" u="none" strike="noStrike" kern="1200" cap="none" spc="0" normalizeH="0" baseline="0" noProof="0" dirty="0" err="1">
                <a:ln>
                  <a:noFill/>
                </a:ln>
                <a:solidFill>
                  <a:srgbClr val="000000"/>
                </a:solidFill>
                <a:effectLst/>
                <a:uLnTx/>
                <a:uFillTx/>
                <a:latin typeface="Georgia" panose="02040502050405020303" pitchFamily="18" charset="0"/>
                <a:ea typeface="+mn-ea"/>
                <a:cs typeface="+mn-cs"/>
              </a:rPr>
              <a:t>hotello.com</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t>
            </a:r>
            <a:r>
              <a:rPr kumimoji="0" lang="en-GB" sz="1400" b="0" i="0" u="none" strike="noStrike" kern="1200" cap="none" spc="0" normalizeH="0" baseline="0" noProof="0" dirty="0" err="1">
                <a:ln>
                  <a:noFill/>
                </a:ln>
                <a:solidFill>
                  <a:srgbClr val="000000"/>
                </a:solidFill>
                <a:effectLst/>
                <a:uLnTx/>
                <a:uFillTx/>
                <a:latin typeface="Georgia" panose="02040502050405020303" pitchFamily="18" charset="0"/>
                <a:ea typeface="+mn-ea"/>
                <a:cs typeface="+mn-cs"/>
              </a:rPr>
              <a:t>en</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/customer-service-hotels/ (Accessed: 18 October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Marriott International (2023)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Our story</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Our Story</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Available at: https://</a:t>
            </a:r>
            <a:r>
              <a:rPr kumimoji="0" lang="en-GB" sz="1400" b="0" i="0" u="none" strike="noStrike" kern="1200" cap="none" spc="0" normalizeH="0" baseline="0" noProof="0" dirty="0" err="1">
                <a:ln>
                  <a:noFill/>
                </a:ln>
                <a:solidFill>
                  <a:srgbClr val="000000"/>
                </a:solidFill>
                <a:effectLst/>
                <a:uLnTx/>
                <a:uFillTx/>
                <a:latin typeface="Georgia" panose="02040502050405020303" pitchFamily="18" charset="0"/>
                <a:ea typeface="+mn-ea"/>
                <a:cs typeface="+mn-cs"/>
              </a:rPr>
              <a:t>www.marriott.com</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/about/culture-and-values/</a:t>
            </a:r>
            <a:r>
              <a:rPr kumimoji="0" lang="en-GB" sz="1400" b="0" i="0" u="none" strike="noStrike" kern="1200" cap="none" spc="0" normalizeH="0" baseline="0" noProof="0" dirty="0" err="1">
                <a:ln>
                  <a:noFill/>
                </a:ln>
                <a:solidFill>
                  <a:srgbClr val="000000"/>
                </a:solidFill>
                <a:effectLst/>
                <a:uLnTx/>
                <a:uFillTx/>
                <a:latin typeface="Georgia" panose="02040502050405020303" pitchFamily="18" charset="0"/>
                <a:ea typeface="+mn-ea"/>
                <a:cs typeface="+mn-cs"/>
              </a:rPr>
              <a:t>history.mi</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 (Accessed: 16 October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Shastri, A. (2023)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Detailed marketing strategy of Marriott International</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IIDE</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Available at: </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hlinkClick r:id="rId3"/>
              </a:rPr>
              <a:t>https://iide.co/case-studies/marketing-strategy-of-marriott-international/</a:t>
            </a:r>
            <a:endPar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(Accessed: 17 October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Marriott (2023)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Experience our legacy</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Marriott Hotels</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Available at: https://</a:t>
            </a:r>
            <a:r>
              <a:rPr kumimoji="0" lang="en-GB" sz="1400" b="0" i="0" u="none" strike="noStrike" kern="1200" cap="none" spc="0" normalizeH="0" baseline="0" noProof="0" dirty="0" err="1">
                <a:ln>
                  <a:noFill/>
                </a:ln>
                <a:solidFill>
                  <a:srgbClr val="000000"/>
                </a:solidFill>
                <a:effectLst/>
                <a:uLnTx/>
                <a:uFillTx/>
                <a:latin typeface="Georgia" panose="02040502050405020303" pitchFamily="18" charset="0"/>
                <a:ea typeface="+mn-ea"/>
                <a:cs typeface="+mn-cs"/>
              </a:rPr>
              <a:t>marriott-hotels.marriott.com</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/our-story/ (Accessed: 18 October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Mukherjee, D. (2023)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Embracing a guest-centric business approach in the hotel industry</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LinkedIn</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Available at: </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hlinkClick r:id="rId4"/>
              </a:rPr>
              <a:t>https://www.linkedin.com/pulse/embracing-guest-centric-business-approach-hotel-debolina-mukherjee</a:t>
            </a:r>
            <a:endPar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(Accessed: 19 October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Tuominen, S. </a:t>
            </a: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et al.</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 (2022) ‘Customer-centric strategy driving innovativeness and business growth in international markets’,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1"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International Marketing Review</a:t>
            </a:r>
            <a:r>
              <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rPr>
              <a:t>, 40(3), pp. 479–496. doi:10.1108/imr-09-2020-0215.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000000"/>
              </a:solidFill>
              <a:effectLst/>
              <a:uLnTx/>
              <a:uFillTx/>
              <a:latin typeface="Georgia" panose="02040502050405020303"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prstClr val="black"/>
              </a:solidFill>
              <a:effectLst/>
              <a:uLnTx/>
              <a:uFillTx/>
              <a:latin typeface="Georgia" panose="02040502050405020303" pitchFamily="18" charset="0"/>
              <a:ea typeface="+mn-ea"/>
              <a:cs typeface="+mn-cs"/>
            </a:endParaRPr>
          </a:p>
        </p:txBody>
      </p:sp>
    </p:spTree>
    <p:extLst>
      <p:ext uri="{BB962C8B-B14F-4D97-AF65-F5344CB8AC3E}">
        <p14:creationId xmlns:p14="http://schemas.microsoft.com/office/powerpoint/2010/main" val="1575721701"/>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TotalTime>
  <Words>1789</Words>
  <Application>Microsoft Office PowerPoint</Application>
  <PresentationFormat>Widescreen</PresentationFormat>
  <Paragraphs>147</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Georgia</vt:lpstr>
      <vt:lpstr>1_Office Theme</vt:lpstr>
      <vt:lpstr>University of Wales Trinity Saint David Hospitality &amp; Guest Services BMIH4003  </vt:lpstr>
      <vt:lpstr>Content table</vt:lpstr>
      <vt:lpstr>The Role and Importance of Effectively Monitoring Guest Service Approaches</vt:lpstr>
      <vt:lpstr>JW Marriott Presentation</vt:lpstr>
      <vt:lpstr>The Role and Function of Guest Services  (Daoust, 2023)</vt:lpstr>
      <vt:lpstr>The JW Marriott hotel’s main consumers</vt:lpstr>
      <vt:lpstr>JW Marriott Customers’ Motivation, Interest &amp; Hobbies</vt:lpstr>
      <vt:lpstr> The nature, scope and role of guest services and facilities at JW Marriott </vt:lpstr>
      <vt:lpstr> JW Marriott’s strategies to meet or exceed guest expectations </vt:lpstr>
      <vt:lpstr>Summary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Hospitality &amp; Guest Services BMIH4003  </dc:title>
  <dc:creator>costa costa</dc:creator>
  <cp:lastModifiedBy>costa costa</cp:lastModifiedBy>
  <cp:revision>3</cp:revision>
  <dcterms:created xsi:type="dcterms:W3CDTF">2023-10-22T18:19:22Z</dcterms:created>
  <dcterms:modified xsi:type="dcterms:W3CDTF">2023-10-22T18:49:01Z</dcterms:modified>
</cp:coreProperties>
</file>