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59" r:id="rId4"/>
    <p:sldId id="260" r:id="rId5"/>
    <p:sldId id="263" r:id="rId6"/>
    <p:sldId id="262" r:id="rId7"/>
    <p:sldId id="284" r:id="rId8"/>
    <p:sldId id="261" r:id="rId9"/>
    <p:sldId id="258" r:id="rId10"/>
    <p:sldId id="285" r:id="rId11"/>
    <p:sldId id="264" r:id="rId12"/>
    <p:sldId id="286" r:id="rId13"/>
    <p:sldId id="287" r:id="rId14"/>
    <p:sldId id="288" r:id="rId15"/>
    <p:sldId id="289" r:id="rId16"/>
    <p:sldId id="265" r:id="rId17"/>
    <p:sldId id="274" r:id="rId18"/>
    <p:sldId id="272" r:id="rId19"/>
    <p:sldId id="273" r:id="rId20"/>
    <p:sldId id="278" r:id="rId21"/>
    <p:sldId id="277" r:id="rId22"/>
    <p:sldId id="283" r:id="rId23"/>
    <p:sldId id="290" r:id="rId24"/>
  </p:sldIdLst>
  <p:sldSz cx="9144000" cy="6858000" type="screen4x3"/>
  <p:notesSz cx="6877050" cy="10001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738" cy="5000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5725" y="0"/>
            <a:ext cx="2979738" cy="5000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10AF86-87E8-424B-9274-7C49AC3232AB}" type="datetimeFigureOut">
              <a:rPr lang="cy-GB" smtClean="0"/>
              <a:t>16/11/2015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99600"/>
            <a:ext cx="2979738" cy="500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5725" y="9499600"/>
            <a:ext cx="2979738" cy="5000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4E2BC-40F6-48CB-B13A-60B74E9D029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04203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0055" cy="500063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5404" y="0"/>
            <a:ext cx="2980055" cy="500063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r">
              <a:defRPr sz="1300"/>
            </a:lvl1pPr>
          </a:lstStyle>
          <a:p>
            <a:fld id="{303A7659-ED0A-42A5-8877-9AD71BF06166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0888"/>
            <a:ext cx="4997450" cy="3749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42" tIns="48221" rIns="96442" bIns="4822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705" y="4750594"/>
            <a:ext cx="5501640" cy="4500563"/>
          </a:xfrm>
          <a:prstGeom prst="rect">
            <a:avLst/>
          </a:prstGeom>
        </p:spPr>
        <p:txBody>
          <a:bodyPr vert="horz" lIns="96442" tIns="48221" rIns="96442" bIns="48221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99451"/>
            <a:ext cx="2980055" cy="500063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5404" y="9499451"/>
            <a:ext cx="2980055" cy="500063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r">
              <a:defRPr sz="1300"/>
            </a:lvl1pPr>
          </a:lstStyle>
          <a:p>
            <a:fld id="{55075B18-E01E-4A14-992C-9C76306D97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8E96F31-19CF-4942-93B6-7185161322EA}" type="slidenum">
              <a:rPr lang="en-US" smtClean="0">
                <a:latin typeface="Times New Roman" pitchFamily="18" charset="0"/>
              </a:rPr>
              <a:pPr eaLnBrk="1" hangingPunct="1"/>
              <a:t>3</a:t>
            </a:fld>
            <a:endParaRPr lang="en-US" smtClean="0">
              <a:latin typeface="Times New Roman" pitchFamily="18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83619B2-7A04-4049-ABFF-FCA99374E8A8}" type="slidenum">
              <a:rPr lang="en-US" smtClean="0">
                <a:latin typeface="Times New Roman" pitchFamily="18" charset="0"/>
              </a:rPr>
              <a:pPr eaLnBrk="1" hangingPunct="1"/>
              <a:t>4</a:t>
            </a:fld>
            <a:endParaRPr lang="en-US" smtClean="0">
              <a:latin typeface="Times New Roman" pitchFamily="18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F53C305-F1EB-40CA-8424-71A03FDF7423}" type="slidenum">
              <a:rPr lang="en-US" smtClean="0">
                <a:latin typeface="Times New Roman" pitchFamily="18" charset="0"/>
              </a:rPr>
              <a:pPr eaLnBrk="1" hangingPunct="1"/>
              <a:t>5</a:t>
            </a:fld>
            <a:endParaRPr lang="en-US" smtClean="0">
              <a:latin typeface="Times New Roman" pitchFamily="18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54B3499-41A3-436A-8898-D92655121841}" type="slidenum">
              <a:rPr lang="en-US" smtClean="0">
                <a:latin typeface="Times New Roman" pitchFamily="18" charset="0"/>
              </a:rPr>
              <a:pPr eaLnBrk="1" hangingPunct="1"/>
              <a:t>6</a:t>
            </a:fld>
            <a:endParaRPr lang="en-US" smtClean="0">
              <a:latin typeface="Times New Roman" pitchFamily="18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E335D7D-FD48-4E85-BDC6-4773C0A1C67E}" type="slidenum">
              <a:rPr lang="en-US" smtClean="0">
                <a:latin typeface="Times New Roman" pitchFamily="18" charset="0"/>
              </a:rPr>
              <a:pPr eaLnBrk="1" hangingPunct="1"/>
              <a:t>8</a:t>
            </a:fld>
            <a:endParaRPr lang="en-US" smtClean="0">
              <a:latin typeface="Times New Roman" pitchFamily="18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GB" smtClean="0"/>
              <a:t> 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50319BB-6117-4F60-B80D-1BA655AB05A4}" type="slidenum">
              <a:rPr lang="en-US" smtClean="0">
                <a:latin typeface="Times New Roman" pitchFamily="18" charset="0"/>
              </a:rPr>
              <a:pPr eaLnBrk="1" hangingPunct="1"/>
              <a:t>9</a:t>
            </a:fld>
            <a:endParaRPr lang="en-US" smtClean="0">
              <a:latin typeface="Times New Roman" pitchFamily="18" charset="0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68D615D0-DDE8-4D3C-BB83-F422BDFF1099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41388" y="752475"/>
            <a:ext cx="4994275" cy="3746500"/>
          </a:xfrm>
          <a:solidFill>
            <a:srgbClr val="FFFFFF"/>
          </a:solidFill>
          <a:ln w="12700" cap="flat"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7112" tIns="48556" rIns="97112" bIns="48556"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290AA5B7-AF48-467E-B9FA-9C69C0CEAACF}" type="slidenum">
              <a:rPr lang="en-GB" smtClean="0"/>
              <a:pPr/>
              <a:t>16</a:t>
            </a:fld>
            <a:endParaRPr lang="en-GB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41388" y="752475"/>
            <a:ext cx="4994275" cy="3746500"/>
          </a:xfrm>
          <a:solidFill>
            <a:srgbClr val="FFFFFF"/>
          </a:solidFill>
          <a:ln w="12700" cap="flat"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7112" tIns="48556" rIns="97112" bIns="48556"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BEEF5FED-A081-4B80-BF34-4EE88542BA97}" type="slidenum">
              <a:rPr lang="en-GB" smtClean="0"/>
              <a:pPr/>
              <a:t>17</a:t>
            </a:fld>
            <a:endParaRPr lang="en-GB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41388" y="752475"/>
            <a:ext cx="4994275" cy="3746500"/>
          </a:xfrm>
          <a:solidFill>
            <a:srgbClr val="FFFFFF"/>
          </a:solidFill>
          <a:ln w="12700" cap="flat"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7112" tIns="48556" rIns="97112" bIns="48556"/>
          <a:lstStyle/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 </a:t>
            </a:r>
          </a:p>
          <a:p>
            <a:pPr eaLnBrk="1" hangingPunct="1"/>
            <a:r>
              <a:rPr lang="en-GB" smtClean="0"/>
              <a:t> 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SBUS5109C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err="1" smtClean="0"/>
              <a:t>Entrepreneuriaeth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sz="3200" dirty="0" smtClean="0"/>
              <a:t>Beth </a:t>
            </a:r>
            <a:r>
              <a:rPr lang="en-GB" sz="3200" dirty="0" err="1" smtClean="0"/>
              <a:t>yw</a:t>
            </a:r>
            <a:r>
              <a:rPr lang="en-GB" sz="3200" dirty="0" smtClean="0"/>
              <a:t> </a:t>
            </a:r>
            <a:r>
              <a:rPr lang="en-GB" sz="3200" dirty="0" err="1" smtClean="0"/>
              <a:t>Entrepreneuriaeth</a:t>
            </a:r>
            <a:r>
              <a:rPr lang="en-GB" sz="3200" dirty="0" smtClean="0"/>
              <a:t>? </a:t>
            </a:r>
            <a:r>
              <a:rPr lang="en-GB" sz="3200" dirty="0" err="1" smtClean="0"/>
              <a:t>Safwyntiau</a:t>
            </a:r>
            <a:r>
              <a:rPr lang="en-GB" sz="3200" dirty="0" smtClean="0"/>
              <a:t> </a:t>
            </a:r>
            <a:r>
              <a:rPr lang="en-GB" sz="3200" dirty="0" err="1" smtClean="0"/>
              <a:t>Hanesyddol</a:t>
            </a:r>
            <a:r>
              <a:rPr lang="en-GB" sz="3200" dirty="0" smtClean="0"/>
              <a:t> a </a:t>
            </a:r>
            <a:r>
              <a:rPr lang="en-GB" sz="3200" dirty="0" err="1" smtClean="0"/>
              <a:t>Chyfredol</a:t>
            </a:r>
            <a:endParaRPr lang="en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810994"/>
            <a:ext cx="8229600" cy="10668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sz="3600" b="1" dirty="0" smtClean="0"/>
              <a:t>Beth </a:t>
            </a:r>
            <a:r>
              <a:rPr lang="en-GB" sz="3600" b="1" dirty="0" err="1" smtClean="0"/>
              <a:t>yw</a:t>
            </a:r>
            <a:r>
              <a:rPr lang="en-GB" sz="3600" b="1" dirty="0" smtClean="0"/>
              <a:t> / </a:t>
            </a:r>
            <a:r>
              <a:rPr lang="en-GB" sz="3600" b="1" dirty="0" err="1" smtClean="0"/>
              <a:t>Pwy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sydd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yn</a:t>
            </a:r>
            <a:r>
              <a:rPr lang="en-GB" sz="3600" b="1" dirty="0" smtClean="0"/>
              <a:t> Entrepreneur?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49424"/>
            <a:ext cx="4762872" cy="4325112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en-GB" dirty="0" smtClean="0"/>
              <a:t>“ </a:t>
            </a:r>
            <a:r>
              <a:rPr lang="en-GB" sz="2800" i="1" dirty="0" smtClean="0"/>
              <a:t>a person who sets up a business or businesses, taking on greater financial risks in order to do so”.</a:t>
            </a:r>
            <a:endParaRPr lang="en-GB" sz="2800" dirty="0" smtClean="0"/>
          </a:p>
          <a:p>
            <a:pPr eaLnBrk="1" hangingPunct="1"/>
            <a:endParaRPr lang="en-GB" sz="2800" dirty="0" smtClean="0"/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en-GB" sz="2800" dirty="0" smtClean="0"/>
              <a:t>New Oxford Dictionary of English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44824"/>
            <a:ext cx="3710735" cy="3727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335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8229600" cy="91440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 smtClean="0"/>
              <a:t>Mae entrepreneur </a:t>
            </a:r>
            <a:r>
              <a:rPr lang="en-US" sz="3200" b="1" dirty="0" err="1" smtClean="0"/>
              <a:t>yn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gallu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golygu</a:t>
            </a:r>
            <a:r>
              <a:rPr lang="en-US" sz="3200" b="1" dirty="0" smtClean="0"/>
              <a:t>:</a:t>
            </a:r>
            <a:endParaRPr lang="en-GB" sz="3200" b="1" dirty="0" smtClean="0"/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676400"/>
            <a:ext cx="8640960" cy="44196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b="1" dirty="0" err="1" smtClean="0"/>
              <a:t>r</a:t>
            </a:r>
            <a:r>
              <a:rPr lang="en-US" sz="2800" b="1" dirty="0" err="1" smtClean="0"/>
              <a:t>heolwr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sy’n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cyflawni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gweithgaredd</a:t>
            </a:r>
            <a:r>
              <a:rPr lang="en-US" sz="2800" dirty="0" smtClean="0"/>
              <a:t> - o ran </a:t>
            </a:r>
            <a:r>
              <a:rPr lang="en-US" sz="2800" dirty="0" err="1" smtClean="0"/>
              <a:t>tasgau</a:t>
            </a:r>
            <a:r>
              <a:rPr lang="en-US" sz="2800" dirty="0" smtClean="0"/>
              <a:t> </a:t>
            </a:r>
            <a:r>
              <a:rPr lang="en-US" sz="2800" dirty="0" err="1" smtClean="0"/>
              <a:t>penodol</a:t>
            </a:r>
            <a:r>
              <a:rPr lang="en-US" sz="2800" dirty="0" smtClean="0"/>
              <a:t> </a:t>
            </a:r>
            <a:r>
              <a:rPr lang="en-US" sz="2800" dirty="0" err="1" smtClean="0"/>
              <a:t>a’r</a:t>
            </a:r>
            <a:r>
              <a:rPr lang="en-US" sz="2800" dirty="0" smtClean="0"/>
              <a:t> dull </a:t>
            </a:r>
            <a:r>
              <a:rPr lang="en-US" sz="2800" dirty="0" err="1" smtClean="0"/>
              <a:t>cyflawni</a:t>
            </a:r>
            <a:r>
              <a:rPr lang="en-US" sz="2800" dirty="0" smtClean="0"/>
              <a:t>;</a:t>
            </a:r>
          </a:p>
          <a:p>
            <a:pPr eaLnBrk="1" hangingPunct="1">
              <a:lnSpc>
                <a:spcPct val="80000"/>
              </a:lnSpc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US" b="1" dirty="0" err="1" smtClean="0"/>
              <a:t>g</a:t>
            </a:r>
            <a:r>
              <a:rPr lang="en-US" sz="2800" b="1" dirty="0" err="1" smtClean="0"/>
              <a:t>weithredwr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newid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economaidd</a:t>
            </a:r>
            <a:r>
              <a:rPr lang="en-US" sz="2800" dirty="0" smtClean="0"/>
              <a:t> - o ran </a:t>
            </a:r>
            <a:r>
              <a:rPr lang="en-US" sz="2800" dirty="0" err="1" smtClean="0"/>
              <a:t>effaith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 smtClean="0"/>
              <a:t>systemau</a:t>
            </a:r>
            <a:r>
              <a:rPr lang="en-US" sz="2800" dirty="0" smtClean="0"/>
              <a:t> </a:t>
            </a:r>
            <a:r>
              <a:rPr lang="en-US" sz="2800" dirty="0" err="1" smtClean="0"/>
              <a:t>economaidd</a:t>
            </a:r>
            <a:r>
              <a:rPr lang="en-US" sz="2800" dirty="0" smtClean="0"/>
              <a:t> </a:t>
            </a:r>
            <a:r>
              <a:rPr lang="en-US" sz="2800" dirty="0" err="1" smtClean="0"/>
              <a:t>a’r</a:t>
            </a:r>
            <a:r>
              <a:rPr lang="en-US" sz="2800" dirty="0" smtClean="0"/>
              <a:t> </a:t>
            </a:r>
            <a:r>
              <a:rPr lang="en-US" sz="2800" dirty="0" err="1" smtClean="0"/>
              <a:t>newidiadau</a:t>
            </a:r>
            <a:r>
              <a:rPr lang="en-US" sz="2800" dirty="0" smtClean="0"/>
              <a:t> </a:t>
            </a:r>
            <a:r>
              <a:rPr lang="en-US" sz="2800" dirty="0" err="1" smtClean="0"/>
              <a:t>sy’n</a:t>
            </a:r>
            <a:r>
              <a:rPr lang="en-US" sz="2800" dirty="0" smtClean="0"/>
              <a:t> </a:t>
            </a:r>
            <a:r>
              <a:rPr lang="en-US" sz="2800" dirty="0" err="1" smtClean="0"/>
              <a:t>eu</a:t>
            </a:r>
            <a:r>
              <a:rPr lang="en-US" sz="2800" dirty="0" smtClean="0"/>
              <a:t> </a:t>
            </a:r>
            <a:r>
              <a:rPr lang="en-US" sz="2800" dirty="0" err="1" smtClean="0"/>
              <a:t>gyrru</a:t>
            </a:r>
            <a:r>
              <a:rPr lang="en-US" sz="2800" dirty="0" smtClean="0"/>
              <a:t>;  </a:t>
            </a:r>
          </a:p>
          <a:p>
            <a:pPr eaLnBrk="1" hangingPunct="1">
              <a:lnSpc>
                <a:spcPct val="80000"/>
              </a:lnSpc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US" b="1" dirty="0" err="1" smtClean="0"/>
              <a:t>u</a:t>
            </a:r>
            <a:r>
              <a:rPr lang="en-US" sz="2800" b="1" dirty="0" err="1" smtClean="0"/>
              <a:t>nigolyn</a:t>
            </a:r>
            <a:r>
              <a:rPr lang="en-US" sz="2800" b="1" dirty="0" smtClean="0"/>
              <a:t> </a:t>
            </a:r>
            <a:r>
              <a:rPr lang="en-US" sz="2800" dirty="0" smtClean="0"/>
              <a:t>- o ran 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seicoleg</a:t>
            </a:r>
            <a:r>
              <a:rPr lang="en-US" sz="2800" dirty="0" smtClean="0"/>
              <a:t>, </a:t>
            </a:r>
            <a:r>
              <a:rPr lang="en-US" sz="2800" dirty="0" err="1" smtClean="0"/>
              <a:t>personoliaeth</a:t>
            </a:r>
            <a:r>
              <a:rPr lang="en-US" sz="2800" dirty="0" smtClean="0"/>
              <a:t> a </a:t>
            </a:r>
            <a:r>
              <a:rPr lang="en-US" sz="2800" dirty="0" err="1" smtClean="0"/>
              <a:t>nodweddion</a:t>
            </a:r>
            <a:r>
              <a:rPr lang="en-US" sz="2800" dirty="0" smtClean="0"/>
              <a:t> </a:t>
            </a:r>
            <a:r>
              <a:rPr lang="en-US" sz="2800" dirty="0" err="1" smtClean="0"/>
              <a:t>personol</a:t>
            </a:r>
            <a:r>
              <a:rPr lang="en-US" sz="2800" dirty="0" smtClean="0"/>
              <a:t>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dirty="0" smtClean="0"/>
              <a:t>                                                               </a:t>
            </a:r>
            <a:r>
              <a:rPr lang="en-US" sz="2400" dirty="0" smtClean="0"/>
              <a:t>Wickham (1998)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898989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676400"/>
            <a:ext cx="8640960" cy="441960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aml</a:t>
            </a:r>
            <a:r>
              <a:rPr lang="en-US" sz="2800" dirty="0" smtClean="0"/>
              <a:t> </a:t>
            </a:r>
            <a:r>
              <a:rPr lang="en-US" sz="2800" dirty="0" err="1" smtClean="0"/>
              <a:t>mae</a:t>
            </a:r>
            <a:r>
              <a:rPr lang="en-US" dirty="0" err="1" smtClean="0"/>
              <a:t>’r</a:t>
            </a:r>
            <a:r>
              <a:rPr lang="en-US" sz="2800" dirty="0" smtClean="0"/>
              <a:t> the term </a:t>
            </a:r>
            <a:r>
              <a:rPr lang="en-US" sz="2800" dirty="0" err="1" smtClean="0"/>
              <a:t>entrepreneuriaeth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gysylltiedig</a:t>
            </a:r>
            <a:r>
              <a:rPr lang="en-US" sz="2800" dirty="0" smtClean="0"/>
              <a:t> â </a:t>
            </a:r>
            <a:r>
              <a:rPr lang="en-US" sz="2800" dirty="0" err="1" smtClean="0"/>
              <a:t>chreu</a:t>
            </a:r>
            <a:r>
              <a:rPr lang="en-US" sz="2800" dirty="0" smtClean="0"/>
              <a:t> </a:t>
            </a:r>
            <a:r>
              <a:rPr lang="en-US" sz="2800" dirty="0" err="1" smtClean="0"/>
              <a:t>menter</a:t>
            </a:r>
            <a:r>
              <a:rPr lang="en-US" sz="2800" dirty="0" smtClean="0"/>
              <a:t> </a:t>
            </a:r>
            <a:r>
              <a:rPr lang="en-US" sz="2800" dirty="0" err="1" smtClean="0"/>
              <a:t>newydd</a:t>
            </a:r>
            <a:r>
              <a:rPr lang="en-US" sz="2800" dirty="0" smtClean="0"/>
              <a:t> a </a:t>
            </a:r>
            <a:r>
              <a:rPr lang="en-US" dirty="0" err="1" smtClean="0"/>
              <a:t>rheoli</a:t>
            </a:r>
            <a:r>
              <a:rPr lang="en-US" dirty="0" smtClean="0"/>
              <a:t> </a:t>
            </a:r>
            <a:r>
              <a:rPr lang="en-US" dirty="0" err="1" smtClean="0"/>
              <a:t>busnes</a:t>
            </a:r>
            <a:r>
              <a:rPr lang="en-US" dirty="0" smtClean="0"/>
              <a:t> </a:t>
            </a:r>
            <a:r>
              <a:rPr lang="en-US" dirty="0" err="1" smtClean="0"/>
              <a:t>bach</a:t>
            </a:r>
            <a:r>
              <a:rPr lang="en-US" sz="2800" dirty="0" smtClean="0"/>
              <a:t> 						Gibb (1996) </a:t>
            </a:r>
          </a:p>
          <a:p>
            <a:pPr marL="109728" indent="0" eaLnBrk="1" hangingPunct="1">
              <a:buNone/>
            </a:pPr>
            <a:r>
              <a:rPr lang="en-US" i="1" dirty="0" err="1" smtClean="0">
                <a:solidFill>
                  <a:srgbClr val="FF0000"/>
                </a:solidFill>
              </a:rPr>
              <a:t>a</a:t>
            </a:r>
            <a:r>
              <a:rPr lang="en-US" sz="2800" i="1" dirty="0" err="1" smtClean="0">
                <a:solidFill>
                  <a:srgbClr val="FF0000"/>
                </a:solidFill>
              </a:rPr>
              <a:t>’r</a:t>
            </a:r>
            <a:r>
              <a:rPr lang="en-US" sz="2800" i="1" dirty="0" smtClean="0"/>
              <a:t> </a:t>
            </a:r>
          </a:p>
          <a:p>
            <a:pPr eaLnBrk="1" hangingPunct="1"/>
            <a:r>
              <a:rPr lang="en-US" sz="2800" dirty="0" err="1" smtClean="0"/>
              <a:t>cysyniad</a:t>
            </a:r>
            <a:r>
              <a:rPr lang="en-US" sz="2800" dirty="0" smtClean="0"/>
              <a:t> o </a:t>
            </a:r>
            <a:r>
              <a:rPr lang="en-US" sz="2800" dirty="0" err="1" smtClean="0"/>
              <a:t>hunan-reolaeth</a:t>
            </a:r>
            <a:r>
              <a:rPr lang="en-US" sz="2800" dirty="0" smtClean="0"/>
              <a:t> a </a:t>
            </a:r>
            <a:r>
              <a:rPr lang="en-US" sz="2800" dirty="0" err="1" smtClean="0"/>
              <a:t>hunan</a:t>
            </a:r>
            <a:r>
              <a:rPr lang="en-US" dirty="0" err="1" smtClean="0"/>
              <a:t>-gyflogaeth</a:t>
            </a:r>
            <a:r>
              <a:rPr lang="en-US" sz="2800" dirty="0" smtClean="0"/>
              <a:t> </a:t>
            </a:r>
          </a:p>
          <a:p>
            <a:pPr algn="r" eaLnBrk="1" hangingPunct="1">
              <a:buNone/>
            </a:pPr>
            <a:r>
              <a:rPr lang="en-US" sz="2800" dirty="0" smtClean="0"/>
              <a:t>Kirby (2001)</a:t>
            </a:r>
          </a:p>
          <a:p>
            <a:pPr marL="109728" indent="0" eaLnBrk="1" hangingPunct="1">
              <a:buNone/>
            </a:pPr>
            <a:r>
              <a:rPr lang="en-US" i="1" dirty="0" err="1" smtClean="0">
                <a:solidFill>
                  <a:srgbClr val="FF0000"/>
                </a:solidFill>
              </a:rPr>
              <a:t>ond</a:t>
            </a:r>
            <a:endParaRPr lang="en-US" sz="2800" i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en-US" sz="2800" dirty="0" err="1" smtClean="0"/>
              <a:t>ni</a:t>
            </a:r>
            <a:r>
              <a:rPr lang="en-US" sz="2800" dirty="0" smtClean="0"/>
              <a:t> all </a:t>
            </a:r>
            <a:r>
              <a:rPr lang="en-US" sz="2800" dirty="0" err="1" smtClean="0"/>
              <a:t>pob</a:t>
            </a:r>
            <a:r>
              <a:rPr lang="en-US" sz="2800" dirty="0" smtClean="0"/>
              <a:t> </a:t>
            </a:r>
            <a:r>
              <a:rPr lang="en-US" sz="2800" dirty="0" err="1" smtClean="0"/>
              <a:t>hunan</a:t>
            </a:r>
            <a:r>
              <a:rPr lang="en-US" dirty="0" err="1" smtClean="0"/>
              <a:t>-reolwr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entrepreneur.</a:t>
            </a:r>
            <a:r>
              <a:rPr lang="en-US" sz="2800" dirty="0" smtClean="0"/>
              <a:t>                                                     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427151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692696"/>
            <a:ext cx="8928992" cy="9144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200" b="1" dirty="0" err="1" smtClean="0"/>
              <a:t>Nodweddion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busnesau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bach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di-entrepreneuraidd</a:t>
            </a:r>
            <a:r>
              <a:rPr lang="en-US" sz="3200" b="1" dirty="0" smtClean="0"/>
              <a:t>:</a:t>
            </a:r>
            <a:endParaRPr lang="en-GB" sz="3200" b="1" dirty="0" smtClean="0"/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76400"/>
            <a:ext cx="8812088" cy="4419600"/>
          </a:xfrm>
        </p:spPr>
        <p:txBody>
          <a:bodyPr>
            <a:normAutofit fontScale="92500" lnSpcReduction="20000"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sz="2600" dirty="0" smtClean="0"/>
              <a:t>y </a:t>
            </a:r>
            <a:r>
              <a:rPr lang="en-US" sz="2600" dirty="0" err="1" smtClean="0"/>
              <a:t>prif</a:t>
            </a:r>
            <a:r>
              <a:rPr lang="en-US" sz="2600" dirty="0" smtClean="0"/>
              <a:t> </a:t>
            </a:r>
            <a:r>
              <a:rPr lang="en-US" sz="2600" dirty="0" err="1" smtClean="0"/>
              <a:t>bwrpas</a:t>
            </a:r>
            <a:r>
              <a:rPr lang="en-US" sz="2600" dirty="0" smtClean="0"/>
              <a:t> </a:t>
            </a:r>
            <a:r>
              <a:rPr lang="en-US" sz="2600" dirty="0" err="1" smtClean="0"/>
              <a:t>yw</a:t>
            </a:r>
            <a:r>
              <a:rPr lang="en-US" sz="2600" dirty="0" smtClean="0"/>
              <a:t> </a:t>
            </a:r>
            <a:r>
              <a:rPr lang="en-US" sz="2600" dirty="0" err="1" smtClean="0"/>
              <a:t>hybu</a:t>
            </a:r>
            <a:r>
              <a:rPr lang="en-US" sz="2600" dirty="0" smtClean="0"/>
              <a:t> </a:t>
            </a:r>
            <a:r>
              <a:rPr lang="en-US" sz="2600" dirty="0" err="1" smtClean="0"/>
              <a:t>nodau</a:t>
            </a:r>
            <a:r>
              <a:rPr lang="en-US" sz="2600" dirty="0" smtClean="0"/>
              <a:t> </a:t>
            </a:r>
            <a:r>
              <a:rPr lang="en-US" sz="2600" dirty="0" err="1" smtClean="0"/>
              <a:t>personol</a:t>
            </a:r>
            <a:r>
              <a:rPr lang="en-US" sz="2600" dirty="0" smtClean="0"/>
              <a:t>;</a:t>
            </a:r>
          </a:p>
          <a:p>
            <a:pPr algn="just" eaLnBrk="1" hangingPunct="1">
              <a:lnSpc>
                <a:spcPct val="90000"/>
              </a:lnSpc>
            </a:pPr>
            <a:endParaRPr lang="en-US" sz="2600" dirty="0" smtClean="0"/>
          </a:p>
          <a:p>
            <a:pPr algn="just" eaLnBrk="1" hangingPunct="1">
              <a:lnSpc>
                <a:spcPct val="90000"/>
              </a:lnSpc>
            </a:pPr>
            <a:r>
              <a:rPr lang="en-US" sz="2600" dirty="0" smtClean="0"/>
              <a:t>y </a:t>
            </a:r>
            <a:r>
              <a:rPr lang="en-US" sz="2600" dirty="0" err="1" smtClean="0"/>
              <a:t>busnes</a:t>
            </a:r>
            <a:r>
              <a:rPr lang="en-US" sz="2600" dirty="0" smtClean="0"/>
              <a:t> </a:t>
            </a:r>
            <a:r>
              <a:rPr lang="en-US" sz="2600" dirty="0" err="1" smtClean="0"/>
              <a:t>yw’r</a:t>
            </a:r>
            <a:r>
              <a:rPr lang="en-US" sz="2600" dirty="0" smtClean="0"/>
              <a:t> </a:t>
            </a:r>
            <a:r>
              <a:rPr lang="en-US" sz="2600" dirty="0" err="1" smtClean="0"/>
              <a:t>prif</a:t>
            </a:r>
            <a:r>
              <a:rPr lang="en-US" sz="2600" dirty="0" smtClean="0"/>
              <a:t> </a:t>
            </a:r>
            <a:r>
              <a:rPr lang="en-US" sz="2600" dirty="0" err="1" smtClean="0"/>
              <a:t>ffynhonnell</a:t>
            </a:r>
            <a:r>
              <a:rPr lang="en-US" sz="2600" dirty="0" smtClean="0"/>
              <a:t> </a:t>
            </a:r>
            <a:r>
              <a:rPr lang="en-US" sz="2600" dirty="0" err="1" smtClean="0"/>
              <a:t>incwm</a:t>
            </a:r>
            <a:r>
              <a:rPr lang="en-US" sz="2600" dirty="0" smtClean="0"/>
              <a:t>; </a:t>
            </a:r>
          </a:p>
          <a:p>
            <a:pPr algn="just" eaLnBrk="1" hangingPunct="1">
              <a:lnSpc>
                <a:spcPct val="90000"/>
              </a:lnSpc>
            </a:pPr>
            <a:endParaRPr lang="en-US" sz="2600" dirty="0" smtClean="0"/>
          </a:p>
          <a:p>
            <a:pPr algn="just" eaLnBrk="1" hangingPunct="1">
              <a:lnSpc>
                <a:spcPct val="90000"/>
              </a:lnSpc>
            </a:pPr>
            <a:r>
              <a:rPr lang="en-US" sz="2600" dirty="0" err="1" smtClean="0"/>
              <a:t>mae’r</a:t>
            </a:r>
            <a:r>
              <a:rPr lang="en-US" sz="2600" dirty="0" smtClean="0"/>
              <a:t> </a:t>
            </a:r>
            <a:r>
              <a:rPr lang="en-US" sz="2600" dirty="0" err="1" smtClean="0"/>
              <a:t>perchennog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ystyried</a:t>
            </a:r>
            <a:r>
              <a:rPr lang="en-US" sz="2600" dirty="0" smtClean="0"/>
              <a:t> y </a:t>
            </a:r>
            <a:r>
              <a:rPr lang="en-US" sz="2600" dirty="0" err="1" smtClean="0"/>
              <a:t>busnes</a:t>
            </a:r>
            <a:r>
              <a:rPr lang="en-US" sz="2600" dirty="0" smtClean="0"/>
              <a:t> </a:t>
            </a:r>
            <a:r>
              <a:rPr lang="en-US" sz="2600" dirty="0" err="1" smtClean="0"/>
              <a:t>i</a:t>
            </a:r>
            <a:r>
              <a:rPr lang="en-US" sz="2600" dirty="0" smtClean="0"/>
              <a:t> </a:t>
            </a:r>
            <a:r>
              <a:rPr lang="en-US" sz="2600" dirty="0" err="1" smtClean="0"/>
              <a:t>fod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ehangiad</a:t>
            </a:r>
            <a:r>
              <a:rPr lang="en-US" sz="2600" dirty="0" smtClean="0"/>
              <a:t> </a:t>
            </a:r>
            <a:r>
              <a:rPr lang="en-US" sz="2600" dirty="0" err="1" smtClean="0"/>
              <a:t>o’i</a:t>
            </a:r>
            <a:r>
              <a:rPr lang="en-US" sz="2600" dirty="0" smtClean="0"/>
              <a:t> </a:t>
            </a:r>
            <a:r>
              <a:rPr lang="en-US" sz="2600" dirty="0" err="1" smtClean="0"/>
              <a:t>bersonoliaeth</a:t>
            </a:r>
            <a:r>
              <a:rPr lang="en-US" sz="2600" dirty="0" smtClean="0"/>
              <a:t>, </a:t>
            </a:r>
            <a:r>
              <a:rPr lang="en-US" sz="2600" dirty="0" err="1" smtClean="0"/>
              <a:t>wedi’i</a:t>
            </a:r>
            <a:r>
              <a:rPr lang="en-US" sz="2600" dirty="0" smtClean="0"/>
              <a:t> </a:t>
            </a:r>
            <a:r>
              <a:rPr lang="en-US" sz="2600" dirty="0" err="1" smtClean="0"/>
              <a:t>blethu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gymhleth</a:t>
            </a:r>
            <a:r>
              <a:rPr lang="en-US" sz="2600" dirty="0" smtClean="0"/>
              <a:t> </a:t>
            </a:r>
            <a:r>
              <a:rPr lang="en-US" sz="2600" dirty="0" err="1" smtClean="0"/>
              <a:t>i</a:t>
            </a:r>
            <a:r>
              <a:rPr lang="en-US" sz="2600" dirty="0" smtClean="0"/>
              <a:t> </a:t>
            </a:r>
            <a:r>
              <a:rPr lang="en-US" sz="2600" dirty="0" err="1" smtClean="0"/>
              <a:t>mewn</a:t>
            </a:r>
            <a:r>
              <a:rPr lang="en-US" sz="2600" dirty="0" smtClean="0"/>
              <a:t> </a:t>
            </a:r>
            <a:r>
              <a:rPr lang="en-US" sz="2600" dirty="0" err="1" smtClean="0"/>
              <a:t>i</a:t>
            </a:r>
            <a:r>
              <a:rPr lang="en-US" sz="2600" dirty="0" smtClean="0"/>
              <a:t> </a:t>
            </a:r>
            <a:r>
              <a:rPr lang="en-US" sz="2600" dirty="0" err="1" smtClean="0"/>
              <a:t>anghenion</a:t>
            </a:r>
            <a:r>
              <a:rPr lang="en-US" sz="2600" dirty="0" smtClean="0"/>
              <a:t> a </a:t>
            </a:r>
            <a:r>
              <a:rPr lang="en-US" sz="2600" dirty="0" err="1" smtClean="0"/>
              <a:t>dymuniadau’r</a:t>
            </a:r>
            <a:r>
              <a:rPr lang="en-US" sz="2600" dirty="0" smtClean="0"/>
              <a:t> </a:t>
            </a:r>
            <a:r>
              <a:rPr lang="en-US" sz="2600" dirty="0" err="1" smtClean="0"/>
              <a:t>teulu</a:t>
            </a:r>
            <a:r>
              <a:rPr lang="en-US" sz="2600" dirty="0" smtClean="0"/>
              <a:t>;</a:t>
            </a:r>
          </a:p>
          <a:p>
            <a:pPr algn="just" eaLnBrk="1" hangingPunct="1">
              <a:lnSpc>
                <a:spcPct val="90000"/>
              </a:lnSpc>
            </a:pPr>
            <a:endParaRPr lang="en-US" sz="2600" dirty="0" smtClean="0"/>
          </a:p>
          <a:p>
            <a:pPr algn="just" eaLnBrk="1" hangingPunct="1">
              <a:lnSpc>
                <a:spcPct val="90000"/>
              </a:lnSpc>
            </a:pPr>
            <a:r>
              <a:rPr lang="en-US" sz="2600" dirty="0" err="1" smtClean="0"/>
              <a:t>mae’r</a:t>
            </a:r>
            <a:r>
              <a:rPr lang="en-US" sz="2600" dirty="0" smtClean="0"/>
              <a:t> </a:t>
            </a:r>
            <a:r>
              <a:rPr lang="en-US" sz="2600" dirty="0" err="1" smtClean="0"/>
              <a:t>busnes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gweithredu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annibynnol</a:t>
            </a:r>
            <a:r>
              <a:rPr lang="en-US" sz="2600" dirty="0" smtClean="0"/>
              <a:t>;</a:t>
            </a:r>
          </a:p>
          <a:p>
            <a:pPr algn="just" eaLnBrk="1" hangingPunct="1">
              <a:lnSpc>
                <a:spcPct val="90000"/>
              </a:lnSpc>
            </a:pPr>
            <a:endParaRPr lang="en-US" sz="2600" dirty="0" smtClean="0"/>
          </a:p>
          <a:p>
            <a:pPr algn="just" eaLnBrk="1" hangingPunct="1">
              <a:lnSpc>
                <a:spcPct val="90000"/>
              </a:lnSpc>
            </a:pPr>
            <a:r>
              <a:rPr lang="en-US" sz="2600" dirty="0" err="1" smtClean="0"/>
              <a:t>nid</a:t>
            </a:r>
            <a:r>
              <a:rPr lang="en-US" sz="2600" dirty="0" smtClean="0"/>
              <a:t> </a:t>
            </a:r>
            <a:r>
              <a:rPr lang="en-US" sz="2600" dirty="0" err="1" smtClean="0"/>
              <a:t>yw’n</a:t>
            </a:r>
            <a:r>
              <a:rPr lang="en-US" sz="2600" dirty="0" smtClean="0"/>
              <a:t> </a:t>
            </a:r>
            <a:r>
              <a:rPr lang="en-US" sz="2600" dirty="0" err="1" smtClean="0"/>
              <a:t>dominyddu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ei</a:t>
            </a:r>
            <a:r>
              <a:rPr lang="en-US" sz="2600" dirty="0" smtClean="0"/>
              <a:t> </a:t>
            </a:r>
            <a:r>
              <a:rPr lang="en-US" sz="2600" dirty="0" err="1" smtClean="0"/>
              <a:t>faes</a:t>
            </a:r>
            <a:r>
              <a:rPr lang="en-US" sz="2600" dirty="0" smtClean="0"/>
              <a:t>;</a:t>
            </a:r>
          </a:p>
          <a:p>
            <a:pPr algn="just" eaLnBrk="1" hangingPunct="1">
              <a:lnSpc>
                <a:spcPct val="90000"/>
              </a:lnSpc>
            </a:pPr>
            <a:endParaRPr lang="en-US" sz="2600" dirty="0" smtClean="0"/>
          </a:p>
          <a:p>
            <a:pPr algn="just" eaLnBrk="1" hangingPunct="1">
              <a:lnSpc>
                <a:spcPct val="90000"/>
              </a:lnSpc>
            </a:pPr>
            <a:r>
              <a:rPr lang="en-US" sz="2600" dirty="0" err="1" smtClean="0"/>
              <a:t>nid</a:t>
            </a:r>
            <a:r>
              <a:rPr lang="en-US" sz="2600" dirty="0" smtClean="0"/>
              <a:t> </a:t>
            </a:r>
            <a:r>
              <a:rPr lang="en-US" sz="2600" dirty="0" err="1" smtClean="0"/>
              <a:t>yw’r</a:t>
            </a:r>
            <a:r>
              <a:rPr lang="en-US" sz="2600" dirty="0" smtClean="0"/>
              <a:t> </a:t>
            </a:r>
            <a:r>
              <a:rPr lang="en-US" sz="2600" dirty="0" err="1" smtClean="0"/>
              <a:t>perchennog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ymgymryd</a:t>
            </a:r>
            <a:r>
              <a:rPr lang="en-US" sz="2600" dirty="0" smtClean="0"/>
              <a:t> </a:t>
            </a:r>
            <a:r>
              <a:rPr lang="en-US" sz="2600" dirty="0" err="1" smtClean="0"/>
              <a:t>ag</a:t>
            </a:r>
            <a:r>
              <a:rPr lang="en-US" sz="2600" dirty="0" smtClean="0"/>
              <a:t> </a:t>
            </a:r>
            <a:r>
              <a:rPr lang="en-US" sz="2600" dirty="0" err="1" smtClean="0"/>
              <a:t>unrhyw</a:t>
            </a:r>
            <a:r>
              <a:rPr lang="en-US" sz="2600" dirty="0" smtClean="0"/>
              <a:t> </a:t>
            </a:r>
            <a:r>
              <a:rPr lang="en-US" sz="2600" dirty="0" err="1" smtClean="0"/>
              <a:t>farchnata</a:t>
            </a:r>
            <a:r>
              <a:rPr lang="en-US" sz="2600" dirty="0" smtClean="0"/>
              <a:t> </a:t>
            </a:r>
            <a:r>
              <a:rPr lang="en-US" sz="2600" dirty="0" err="1" smtClean="0"/>
              <a:t>neu</a:t>
            </a:r>
            <a:r>
              <a:rPr lang="en-US" sz="2600" dirty="0" smtClean="0"/>
              <a:t> </a:t>
            </a:r>
            <a:r>
              <a:rPr lang="en-US" sz="2600" dirty="0" err="1" smtClean="0"/>
              <a:t>arferion</a:t>
            </a:r>
            <a:r>
              <a:rPr lang="en-US" sz="2600" dirty="0" smtClean="0"/>
              <a:t> </a:t>
            </a:r>
            <a:r>
              <a:rPr lang="en-US" sz="2600" dirty="0" err="1" smtClean="0"/>
              <a:t>arloesol</a:t>
            </a:r>
            <a:r>
              <a:rPr lang="en-US" sz="2600" dirty="0" smtClean="0"/>
              <a:t>. </a:t>
            </a:r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600" dirty="0" smtClean="0"/>
              <a:t>                                                                      </a:t>
            </a:r>
            <a:r>
              <a:rPr lang="en-US" sz="2600" dirty="0" err="1" smtClean="0"/>
              <a:t>Carland</a:t>
            </a:r>
            <a:r>
              <a:rPr lang="en-US" sz="2600" dirty="0" smtClean="0"/>
              <a:t> et al (1984)</a:t>
            </a:r>
            <a:endParaRPr lang="en-GB" sz="2600" dirty="0" smtClean="0"/>
          </a:p>
        </p:txBody>
      </p:sp>
    </p:spTree>
    <p:extLst>
      <p:ext uri="{BB962C8B-B14F-4D97-AF65-F5344CB8AC3E}">
        <p14:creationId xmlns:p14="http://schemas.microsoft.com/office/powerpoint/2010/main" val="337475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692696"/>
            <a:ext cx="8640960" cy="864096"/>
          </a:xfrm>
        </p:spPr>
        <p:txBody>
          <a:bodyPr>
            <a:normAutofit fontScale="90000"/>
          </a:bodyPr>
          <a:lstStyle/>
          <a:p>
            <a:r>
              <a:rPr lang="en-US" sz="3200" b="1" dirty="0" err="1" smtClean="0"/>
              <a:t>Nodweddion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busnesau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bach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entrepreneuraidd</a:t>
            </a:r>
            <a:r>
              <a:rPr lang="en-US" sz="3200" b="1" dirty="0" smtClean="0"/>
              <a:t>:</a:t>
            </a:r>
            <a:endParaRPr lang="en-GB" sz="3200" b="1" dirty="0" smtClean="0"/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1" y="1676400"/>
            <a:ext cx="8640959" cy="4419600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 smtClean="0"/>
              <a:t>y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bwrpas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elw</a:t>
            </a:r>
            <a:r>
              <a:rPr lang="en-US" dirty="0" smtClean="0"/>
              <a:t> a </a:t>
            </a:r>
            <a:r>
              <a:rPr lang="en-US" dirty="0" err="1" smtClean="0"/>
              <a:t>thwf</a:t>
            </a:r>
            <a:r>
              <a:rPr lang="en-US" dirty="0" smtClean="0"/>
              <a:t>; </a:t>
            </a:r>
          </a:p>
          <a:p>
            <a:pPr eaLnBrk="1" hangingPunct="1"/>
            <a:endParaRPr lang="en-US" dirty="0" smtClean="0"/>
          </a:p>
          <a:p>
            <a:pPr eaLnBrk="1" hangingPunct="1"/>
            <a:r>
              <a:rPr lang="en-US" dirty="0" err="1" smtClean="0"/>
              <a:t>gweithredir</a:t>
            </a:r>
            <a:r>
              <a:rPr lang="en-US" dirty="0" smtClean="0"/>
              <a:t> </a:t>
            </a:r>
            <a:r>
              <a:rPr lang="en-US" dirty="0" err="1" smtClean="0"/>
              <a:t>arferion</a:t>
            </a:r>
            <a:r>
              <a:rPr lang="en-US" dirty="0" smtClean="0"/>
              <a:t> </a:t>
            </a:r>
            <a:r>
              <a:rPr lang="en-US" dirty="0" err="1" smtClean="0"/>
              <a:t>rheoli</a:t>
            </a:r>
            <a:r>
              <a:rPr lang="en-US" dirty="0" smtClean="0"/>
              <a:t> </a:t>
            </a:r>
            <a:r>
              <a:rPr lang="en-US" dirty="0" err="1" smtClean="0"/>
              <a:t>strategol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y </a:t>
            </a:r>
            <a:r>
              <a:rPr lang="en-US" dirty="0" err="1" smtClean="0"/>
              <a:t>busnes</a:t>
            </a:r>
            <a:r>
              <a:rPr lang="en-US" dirty="0" smtClean="0"/>
              <a:t>;</a:t>
            </a:r>
          </a:p>
          <a:p>
            <a:pPr eaLnBrk="1" hangingPunct="1"/>
            <a:endParaRPr lang="en-US" dirty="0" smtClean="0"/>
          </a:p>
          <a:p>
            <a:pPr eaLnBrk="1" hangingPunct="1"/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arloesedd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.</a:t>
            </a:r>
          </a:p>
          <a:p>
            <a:pPr eaLnBrk="1" hangingPunct="1"/>
            <a:endParaRPr lang="en-US" dirty="0" smtClean="0"/>
          </a:p>
          <a:p>
            <a:pPr marL="109728" indent="0" algn="r" eaLnBrk="1" hangingPunct="1">
              <a:buNone/>
            </a:pPr>
            <a:r>
              <a:rPr lang="en-US" dirty="0" err="1" smtClean="0"/>
              <a:t>Carland</a:t>
            </a:r>
            <a:r>
              <a:rPr lang="en-US" dirty="0" smtClean="0"/>
              <a:t> et al (1984)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85373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9144000" cy="671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122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51520" y="548680"/>
            <a:ext cx="8640960" cy="864096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 err="1" smtClean="0"/>
              <a:t>R</a:t>
            </a:r>
            <a:r>
              <a:rPr lang="en-US" sz="3200" b="1" dirty="0" err="1" smtClean="0">
                <a:latin typeface="Calibri"/>
              </a:rPr>
              <a:t>ôl</a:t>
            </a:r>
            <a:r>
              <a:rPr lang="en-US" sz="3200" b="1" dirty="0" smtClean="0">
                <a:latin typeface="Calibri"/>
              </a:rPr>
              <a:t> yr </a:t>
            </a:r>
            <a:r>
              <a:rPr lang="en-US" sz="3200" b="1" dirty="0" smtClean="0"/>
              <a:t>Entrepreneur:</a:t>
            </a:r>
            <a:endParaRPr lang="en-GB" sz="3200" b="1" dirty="0" smtClean="0"/>
          </a:p>
        </p:txBody>
      </p:sp>
      <p:sp>
        <p:nvSpPr>
          <p:cNvPr id="14340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67544" y="1268760"/>
            <a:ext cx="8136904" cy="5760640"/>
          </a:xfrm>
        </p:spPr>
        <p:txBody>
          <a:bodyPr>
            <a:normAutofit/>
          </a:bodyPr>
          <a:lstStyle/>
          <a:p>
            <a:pPr marL="109728" indent="0" algn="just" eaLnBrk="1" hangingPunct="1">
              <a:buNone/>
            </a:pPr>
            <a:endParaRPr lang="en-US" sz="2800" dirty="0" smtClean="0"/>
          </a:p>
          <a:p>
            <a:pPr marL="180000" lvl="1" indent="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smtClean="0"/>
              <a:t> </a:t>
            </a:r>
            <a:r>
              <a:rPr lang="en-US" dirty="0" err="1" smtClean="0">
                <a:solidFill>
                  <a:schemeClr val="tx1"/>
                </a:solidFill>
              </a:rPr>
              <a:t>perchen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sefydliadau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marL="180000" lvl="1" indent="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creu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sefydliadau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newydd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marL="180000" lvl="1" indent="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dod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ag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arloesedd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farchnad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marL="180000" lvl="1" indent="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adnabod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cyfleoedd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marchnata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marL="180000" lvl="1" indent="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cymhwyso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ei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arbenigedd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marL="180000" lvl="1" indent="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darparu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arweiniad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marL="180000" lvl="1" indent="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rheoli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25144"/>
            <a:ext cx="3327388" cy="19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725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640960" cy="4419600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err="1" smtClean="0"/>
              <a:t>defnyddiwyd</a:t>
            </a:r>
            <a:r>
              <a:rPr lang="en-US" dirty="0" smtClean="0"/>
              <a:t> y term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yr </a:t>
            </a:r>
            <a:r>
              <a:rPr lang="en-US" dirty="0" err="1" smtClean="0"/>
              <a:t>economegydd</a:t>
            </a:r>
            <a:r>
              <a:rPr lang="en-US" dirty="0" smtClean="0"/>
              <a:t> </a:t>
            </a:r>
            <a:r>
              <a:rPr lang="en-US" dirty="0" err="1" smtClean="0"/>
              <a:t>Ffrengig</a:t>
            </a:r>
            <a:r>
              <a:rPr lang="en-US" dirty="0" smtClean="0"/>
              <a:t> </a:t>
            </a:r>
            <a:r>
              <a:rPr lang="en-GB" b="1" dirty="0" smtClean="0"/>
              <a:t>Richard </a:t>
            </a:r>
            <a:r>
              <a:rPr lang="en-GB" b="1" dirty="0" err="1"/>
              <a:t>Cantillon</a:t>
            </a:r>
            <a:r>
              <a:rPr lang="en-GB" b="1" dirty="0"/>
              <a:t> </a:t>
            </a:r>
            <a:r>
              <a:rPr lang="en-GB" dirty="0"/>
              <a:t>(1680-1734</a:t>
            </a:r>
            <a:r>
              <a:rPr lang="en-GB" dirty="0" smtClean="0"/>
              <a:t>); 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err="1" smtClean="0"/>
              <a:t>pwysleisiodd</a:t>
            </a:r>
            <a:r>
              <a:rPr lang="en-GB" dirty="0" smtClean="0"/>
              <a:t> </a:t>
            </a:r>
            <a:r>
              <a:rPr lang="en-GB" dirty="0" err="1" smtClean="0"/>
              <a:t>fodlonrwydd</a:t>
            </a:r>
            <a:r>
              <a:rPr lang="en-GB" dirty="0" smtClean="0"/>
              <a:t> yr </a:t>
            </a:r>
            <a:r>
              <a:rPr lang="en-GB" dirty="0"/>
              <a:t>entrepreneur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ymgymryd</a:t>
            </a:r>
            <a:r>
              <a:rPr lang="en-GB" dirty="0" smtClean="0"/>
              <a:t> </a:t>
            </a:r>
            <a:r>
              <a:rPr lang="en-GB" dirty="0" smtClean="0">
                <a:latin typeface="Calibri"/>
              </a:rPr>
              <a:t>â </a:t>
            </a:r>
            <a:r>
              <a:rPr lang="en-GB" dirty="0" err="1" smtClean="0"/>
              <a:t>risg</a:t>
            </a:r>
            <a:r>
              <a:rPr lang="en-GB" dirty="0" smtClean="0"/>
              <a:t> ac </a:t>
            </a:r>
            <a:r>
              <a:rPr lang="en-GB" dirty="0" err="1" smtClean="0"/>
              <a:t>ansicrwydd</a:t>
            </a:r>
            <a:r>
              <a:rPr lang="en-GB" dirty="0" smtClean="0"/>
              <a:t>;</a:t>
            </a:r>
          </a:p>
          <a:p>
            <a:pPr marL="109728" indent="0">
              <a:buNone/>
            </a:pPr>
            <a:endParaRPr lang="en-US" dirty="0"/>
          </a:p>
          <a:p>
            <a:r>
              <a:rPr lang="en-US" sz="2800" dirty="0" err="1" smtClean="0"/>
              <a:t>pwrpas</a:t>
            </a:r>
            <a:r>
              <a:rPr lang="en-US" sz="2800" dirty="0" smtClean="0"/>
              <a:t> </a:t>
            </a:r>
            <a:r>
              <a:rPr lang="en-US" sz="2800" dirty="0" err="1" smtClean="0"/>
              <a:t>ymgymryd</a:t>
            </a:r>
            <a:r>
              <a:rPr lang="en-US" sz="2800" dirty="0" smtClean="0"/>
              <a:t> </a:t>
            </a:r>
            <a:r>
              <a:rPr lang="en-US" sz="2800" dirty="0" smtClean="0">
                <a:latin typeface="Calibri"/>
              </a:rPr>
              <a:t>â</a:t>
            </a:r>
            <a:r>
              <a:rPr lang="en-US" sz="2800" dirty="0" smtClean="0"/>
              <a:t> </a:t>
            </a:r>
            <a:r>
              <a:rPr lang="en-US" sz="2800" dirty="0" err="1" smtClean="0"/>
              <a:t>risg</a:t>
            </a:r>
            <a:r>
              <a:rPr lang="en-US" sz="2800" dirty="0" smtClean="0"/>
              <a:t> </a:t>
            </a:r>
            <a:r>
              <a:rPr lang="en-US" sz="2800" dirty="0" err="1" smtClean="0"/>
              <a:t>yw</a:t>
            </a:r>
            <a:r>
              <a:rPr lang="en-US" sz="2800" dirty="0" smtClean="0"/>
              <a:t> </a:t>
            </a:r>
            <a:r>
              <a:rPr lang="en-US" sz="2800" dirty="0" err="1" smtClean="0"/>
              <a:t>i</a:t>
            </a:r>
            <a:r>
              <a:rPr lang="en-US" sz="2800" dirty="0" smtClean="0"/>
              <a:t> </a:t>
            </a:r>
            <a:r>
              <a:rPr lang="en-US" sz="2800" dirty="0" err="1" smtClean="0"/>
              <a:t>ennill</a:t>
            </a:r>
            <a:r>
              <a:rPr lang="en-US" sz="2800" dirty="0" smtClean="0"/>
              <a:t> yr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elw</a:t>
            </a:r>
            <a:r>
              <a:rPr lang="en-US" dirty="0" smtClean="0"/>
              <a:t> </a:t>
            </a:r>
            <a:r>
              <a:rPr lang="en-US" sz="2800" dirty="0" err="1" smtClean="0"/>
              <a:t>mwyaf</a:t>
            </a:r>
            <a:r>
              <a:rPr lang="en-US" dirty="0" smtClean="0"/>
              <a:t>.</a:t>
            </a:r>
            <a:endParaRPr lang="en-US" sz="28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717032"/>
            <a:ext cx="1920213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251520" y="764704"/>
            <a:ext cx="864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err="1" smtClean="0">
                <a:solidFill>
                  <a:schemeClr val="tx2"/>
                </a:solidFill>
                <a:latin typeface="+mj-lt"/>
              </a:rPr>
              <a:t>Cefndir</a:t>
            </a:r>
            <a:r>
              <a:rPr lang="en-US" sz="3200" b="1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en-US" sz="3200" b="1" dirty="0" err="1" smtClean="0">
                <a:solidFill>
                  <a:schemeClr val="tx2"/>
                </a:solidFill>
                <a:latin typeface="+mj-lt"/>
              </a:rPr>
              <a:t>hanesyddol</a:t>
            </a:r>
            <a:r>
              <a:rPr lang="en-US" sz="3200" b="1" dirty="0" smtClean="0">
                <a:solidFill>
                  <a:schemeClr val="tx2"/>
                </a:solidFill>
                <a:latin typeface="+mj-lt"/>
              </a:rPr>
              <a:t>:</a:t>
            </a:r>
            <a:endParaRPr lang="cy-GB" sz="3200" dirty="0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0460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4464496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Joseph Schumpeter </a:t>
            </a:r>
            <a:r>
              <a:rPr lang="en-GB" dirty="0" smtClean="0"/>
              <a:t>(1883-1950) </a:t>
            </a:r>
            <a:r>
              <a:rPr lang="en-GB" dirty="0" err="1" smtClean="0"/>
              <a:t>oedd</a:t>
            </a:r>
            <a:r>
              <a:rPr lang="en-GB" dirty="0" smtClean="0"/>
              <a:t> yr </a:t>
            </a:r>
            <a:r>
              <a:rPr lang="en-GB" dirty="0" err="1" smtClean="0"/>
              <a:t>ysgolhaig</a:t>
            </a:r>
            <a:r>
              <a:rPr lang="en-GB" dirty="0" smtClean="0"/>
              <a:t> </a:t>
            </a:r>
            <a:r>
              <a:rPr lang="en-GB" dirty="0" err="1" smtClean="0"/>
              <a:t>cyntaf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ddamcaniaethu</a:t>
            </a:r>
            <a:r>
              <a:rPr lang="en-GB" dirty="0" smtClean="0"/>
              <a:t> am </a:t>
            </a:r>
            <a:r>
              <a:rPr lang="en-GB" dirty="0" err="1" smtClean="0"/>
              <a:t>entrepreneuriaeth</a:t>
            </a:r>
            <a:r>
              <a:rPr lang="en-GB" dirty="0" smtClean="0"/>
              <a:t>;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err="1" smtClean="0"/>
              <a:t>awgrymodd</a:t>
            </a:r>
            <a:r>
              <a:rPr lang="en-GB" dirty="0" smtClean="0"/>
              <a:t> </a:t>
            </a:r>
            <a:r>
              <a:rPr lang="en-GB" dirty="0" err="1" smtClean="0"/>
              <a:t>bod</a:t>
            </a:r>
            <a:r>
              <a:rPr lang="en-GB" dirty="0" smtClean="0"/>
              <a:t> </a:t>
            </a:r>
            <a:r>
              <a:rPr lang="en-GB" dirty="0" err="1" smtClean="0"/>
              <a:t>arloesedd</a:t>
            </a:r>
            <a:r>
              <a:rPr lang="en-GB" dirty="0" smtClean="0"/>
              <a:t> a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technolegol</a:t>
            </a:r>
            <a:r>
              <a:rPr lang="en-GB" dirty="0" smtClean="0"/>
              <a:t> </a:t>
            </a:r>
            <a:r>
              <a:rPr lang="en-GB" dirty="0" err="1" smtClean="0"/>
              <a:t>cenedl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tarddu</a:t>
            </a:r>
            <a:r>
              <a:rPr lang="en-GB" dirty="0" smtClean="0"/>
              <a:t> </a:t>
            </a:r>
            <a:r>
              <a:rPr lang="en-GB" dirty="0" err="1" smtClean="0"/>
              <a:t>o’i</a:t>
            </a:r>
            <a:r>
              <a:rPr lang="en-GB" dirty="0" smtClean="0"/>
              <a:t>  </a:t>
            </a:r>
            <a:r>
              <a:rPr lang="en-GB" dirty="0" err="1" smtClean="0"/>
              <a:t>entrepreneuriaid</a:t>
            </a:r>
            <a:r>
              <a:rPr lang="en-GB" dirty="0" smtClean="0"/>
              <a:t>;</a:t>
            </a:r>
          </a:p>
          <a:p>
            <a:endParaRPr lang="en-GB" dirty="0" smtClean="0"/>
          </a:p>
          <a:p>
            <a:r>
              <a:rPr lang="en-GB" dirty="0" err="1" smtClean="0"/>
              <a:t>cyfeiriodd</a:t>
            </a:r>
            <a:r>
              <a:rPr lang="en-GB" dirty="0" smtClean="0"/>
              <a:t> at </a:t>
            </a:r>
            <a:r>
              <a:rPr lang="en-GB" dirty="0" err="1" smtClean="0"/>
              <a:t>entrepreneuriaeth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‘</a:t>
            </a:r>
            <a:r>
              <a:rPr lang="en-GB" i="1" dirty="0" smtClean="0"/>
              <a:t>gale </a:t>
            </a:r>
            <a:r>
              <a:rPr lang="en-GB" i="1" dirty="0"/>
              <a:t>of creative </a:t>
            </a:r>
            <a:r>
              <a:rPr lang="en-GB" i="1" dirty="0" smtClean="0"/>
              <a:t>destruction</a:t>
            </a:r>
            <a:r>
              <a:rPr lang="en-GB" dirty="0" smtClean="0"/>
              <a:t>’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gyfrifol</a:t>
            </a:r>
            <a:r>
              <a:rPr lang="en-GB" dirty="0" smtClean="0"/>
              <a:t> am </a:t>
            </a:r>
            <a:r>
              <a:rPr lang="en-GB" dirty="0" err="1" smtClean="0"/>
              <a:t>dwf</a:t>
            </a:r>
            <a:r>
              <a:rPr lang="en-GB" dirty="0" smtClean="0"/>
              <a:t> </a:t>
            </a:r>
            <a:r>
              <a:rPr lang="en-GB" dirty="0" err="1" smtClean="0"/>
              <a:t>economaidd</a:t>
            </a:r>
            <a:r>
              <a:rPr lang="en-GB" dirty="0" smtClean="0"/>
              <a:t> </a:t>
            </a:r>
            <a:r>
              <a:rPr lang="en-GB" dirty="0" err="1" smtClean="0"/>
              <a:t>hir-dymor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09120"/>
            <a:ext cx="1566174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700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51520" y="980728"/>
            <a:ext cx="8640960" cy="4525963"/>
          </a:xfrm>
        </p:spPr>
        <p:txBody>
          <a:bodyPr>
            <a:normAutofit/>
          </a:bodyPr>
          <a:lstStyle/>
          <a:p>
            <a:r>
              <a:rPr lang="en-GB" sz="2800" dirty="0" err="1" smtClean="0"/>
              <a:t>Gellir</a:t>
            </a:r>
            <a:r>
              <a:rPr lang="en-GB" sz="2800" dirty="0" smtClean="0"/>
              <a:t> </a:t>
            </a:r>
            <a:r>
              <a:rPr lang="en-GB" sz="2800" dirty="0" err="1" smtClean="0"/>
              <a:t>olrhain</a:t>
            </a:r>
            <a:r>
              <a:rPr lang="en-GB" sz="2800" dirty="0" smtClean="0"/>
              <a:t> </a:t>
            </a:r>
            <a:r>
              <a:rPr lang="en-GB" sz="2800" dirty="0" err="1" smtClean="0"/>
              <a:t>hanes</a:t>
            </a:r>
            <a:r>
              <a:rPr lang="en-GB" sz="2800" dirty="0" smtClean="0"/>
              <a:t> </a:t>
            </a:r>
            <a:r>
              <a:rPr lang="en-GB" sz="2800" dirty="0" err="1" smtClean="0"/>
              <a:t>entrepreneuriaeth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>
                <a:latin typeface="Calibri"/>
              </a:rPr>
              <a:t>ôl</a:t>
            </a:r>
            <a:r>
              <a:rPr lang="en-GB" sz="2800" dirty="0" smtClean="0">
                <a:latin typeface="Calibri"/>
              </a:rPr>
              <a:t> </a:t>
            </a:r>
            <a:r>
              <a:rPr lang="en-GB" sz="2800" dirty="0" err="1" smtClean="0">
                <a:latin typeface="Calibri"/>
              </a:rPr>
              <a:t>i’r</a:t>
            </a:r>
            <a:r>
              <a:rPr lang="en-GB" sz="2800" dirty="0" smtClean="0">
                <a:latin typeface="Calibri"/>
              </a:rPr>
              <a:t> </a:t>
            </a:r>
            <a:r>
              <a:rPr lang="en-GB" sz="2800" dirty="0" smtClean="0"/>
              <a:t>8</a:t>
            </a:r>
            <a:r>
              <a:rPr lang="en-GB" sz="2800" baseline="30000" dirty="0" smtClean="0"/>
              <a:t>fed</a:t>
            </a:r>
            <a:r>
              <a:rPr lang="en-GB" sz="2800" dirty="0" smtClean="0"/>
              <a:t> </a:t>
            </a:r>
            <a:r>
              <a:rPr lang="en-GB" sz="2800" dirty="0" err="1" smtClean="0"/>
              <a:t>ganrif</a:t>
            </a:r>
            <a:r>
              <a:rPr lang="en-GB" sz="2800" dirty="0" smtClean="0"/>
              <a:t> C.C. ;</a:t>
            </a:r>
          </a:p>
          <a:p>
            <a:endParaRPr lang="en-GB" sz="2800" dirty="0" smtClean="0"/>
          </a:p>
          <a:p>
            <a:r>
              <a:rPr lang="en-GB" sz="2800" dirty="0" err="1" smtClean="0"/>
              <a:t>bu</a:t>
            </a:r>
            <a:r>
              <a:rPr lang="en-GB" sz="2800" dirty="0" smtClean="0"/>
              <a:t> </a:t>
            </a:r>
            <a:r>
              <a:rPr lang="en-GB" sz="2800" dirty="0" err="1" smtClean="0"/>
              <a:t>morwyr</a:t>
            </a:r>
            <a:r>
              <a:rPr lang="en-GB" sz="2800" dirty="0" smtClean="0"/>
              <a:t> a </a:t>
            </a:r>
            <a:r>
              <a:rPr lang="en-GB" sz="2800" dirty="0" err="1" smtClean="0"/>
              <a:t>fforwyr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chwilio</a:t>
            </a:r>
            <a:r>
              <a:rPr lang="en-GB" sz="2800" dirty="0" smtClean="0"/>
              <a:t> am </a:t>
            </a:r>
            <a:r>
              <a:rPr lang="en-GB" sz="2800" dirty="0" err="1" smtClean="0"/>
              <a:t>arian</a:t>
            </a:r>
            <a:r>
              <a:rPr lang="en-GB" sz="2800" dirty="0" smtClean="0"/>
              <a:t>, </a:t>
            </a:r>
            <a:r>
              <a:rPr lang="en-GB" sz="2800" dirty="0" err="1" smtClean="0"/>
              <a:t>tun</a:t>
            </a:r>
            <a:r>
              <a:rPr lang="en-GB" sz="2800" dirty="0" smtClean="0"/>
              <a:t> a </a:t>
            </a:r>
            <a:r>
              <a:rPr lang="en-GB" sz="2800" dirty="0" err="1" smtClean="0"/>
              <a:t>nwyddau</a:t>
            </a:r>
            <a:r>
              <a:rPr lang="en-GB" sz="2800" dirty="0" smtClean="0"/>
              <a:t> - </a:t>
            </a:r>
            <a:r>
              <a:rPr lang="en-GB" sz="2800" dirty="0" err="1" smtClean="0"/>
              <a:t>o’r</a:t>
            </a:r>
            <a:r>
              <a:rPr lang="en-GB" sz="2800" dirty="0" smtClean="0"/>
              <a:t> Lebanon </a:t>
            </a:r>
            <a:r>
              <a:rPr lang="en-GB" sz="2800" dirty="0" err="1" smtClean="0"/>
              <a:t>hyd</a:t>
            </a:r>
            <a:r>
              <a:rPr lang="en-GB" sz="2800" dirty="0" smtClean="0"/>
              <a:t> at </a:t>
            </a:r>
            <a:r>
              <a:rPr lang="en-GB" sz="2800" dirty="0" err="1" smtClean="0"/>
              <a:t>Sbaen</a:t>
            </a:r>
            <a:r>
              <a:rPr lang="en-GB" sz="2800" dirty="0" smtClean="0"/>
              <a:t> a </a:t>
            </a:r>
            <a:r>
              <a:rPr lang="en-GB" sz="2800" dirty="0" err="1" smtClean="0"/>
              <a:t>Lloegr</a:t>
            </a:r>
            <a:r>
              <a:rPr lang="en-GB" sz="2800" dirty="0" smtClean="0"/>
              <a:t>.</a:t>
            </a:r>
          </a:p>
          <a:p>
            <a:pPr>
              <a:buNone/>
            </a:pPr>
            <a:endParaRPr lang="en-GB" sz="2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49080"/>
            <a:ext cx="2846499" cy="2210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086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1520" y="980728"/>
            <a:ext cx="8640960" cy="5794659"/>
          </a:xfrm>
        </p:spPr>
        <p:txBody>
          <a:bodyPr/>
          <a:lstStyle/>
          <a:p>
            <a:endParaRPr lang="en-GB" sz="2400" dirty="0" smtClean="0"/>
          </a:p>
          <a:p>
            <a:r>
              <a:rPr lang="en-GB" sz="2800" dirty="0" err="1" smtClean="0"/>
              <a:t>Cafwyd</a:t>
            </a:r>
            <a:r>
              <a:rPr lang="en-GB" sz="2800" dirty="0" smtClean="0"/>
              <a:t> </a:t>
            </a:r>
            <a:r>
              <a:rPr lang="en-GB" sz="2800" dirty="0" err="1" smtClean="0"/>
              <a:t>chwyldro</a:t>
            </a:r>
            <a:r>
              <a:rPr lang="en-GB" sz="2800" dirty="0" smtClean="0"/>
              <a:t> </a:t>
            </a:r>
            <a:r>
              <a:rPr lang="en-GB" sz="2800" dirty="0" err="1" smtClean="0"/>
              <a:t>arloesedd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ystod</a:t>
            </a:r>
            <a:r>
              <a:rPr lang="en-GB" sz="2800" dirty="0" smtClean="0"/>
              <a:t> </a:t>
            </a:r>
            <a:r>
              <a:rPr lang="en-GB" sz="2800" dirty="0" err="1" smtClean="0"/>
              <a:t>cyfnod</a:t>
            </a:r>
            <a:r>
              <a:rPr lang="en-GB" sz="2800" dirty="0" smtClean="0"/>
              <a:t> y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Dadeni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Dysg</a:t>
            </a:r>
            <a:r>
              <a:rPr lang="en-GB" sz="2800" dirty="0" smtClean="0"/>
              <a:t>;</a:t>
            </a:r>
          </a:p>
          <a:p>
            <a:endParaRPr lang="en-GB" sz="2800" dirty="0" smtClean="0"/>
          </a:p>
          <a:p>
            <a:r>
              <a:rPr lang="en-GB" sz="2800" dirty="0" err="1" smtClean="0"/>
              <a:t>er</a:t>
            </a:r>
            <a:r>
              <a:rPr lang="en-GB" sz="2800" dirty="0" smtClean="0"/>
              <a:t> </a:t>
            </a:r>
            <a:r>
              <a:rPr lang="en-GB" sz="2800" dirty="0" err="1" smtClean="0"/>
              <a:t>enghraifft</a:t>
            </a:r>
            <a:r>
              <a:rPr lang="en-GB" sz="2800" dirty="0" smtClean="0"/>
              <a:t>, </a:t>
            </a:r>
            <a:r>
              <a:rPr lang="en-GB" sz="2800" dirty="0" err="1" smtClean="0"/>
              <a:t>dyfeisiodd</a:t>
            </a:r>
            <a:r>
              <a:rPr lang="en-GB" sz="2800" dirty="0" smtClean="0"/>
              <a:t> Johannes Gutenberg y </a:t>
            </a:r>
            <a:r>
              <a:rPr lang="en-GB" sz="2800" dirty="0" err="1" smtClean="0"/>
              <a:t>wasg</a:t>
            </a:r>
            <a:r>
              <a:rPr lang="en-GB" sz="2800" dirty="0" smtClean="0"/>
              <a:t> </a:t>
            </a:r>
            <a:r>
              <a:rPr lang="en-GB" sz="2800" dirty="0" err="1" smtClean="0"/>
              <a:t>argraffu</a:t>
            </a:r>
            <a:r>
              <a:rPr lang="en-GB" sz="2800" dirty="0" smtClean="0"/>
              <a:t> </a:t>
            </a:r>
            <a:r>
              <a:rPr lang="en-GB" sz="2800" dirty="0" err="1" smtClean="0"/>
              <a:t>ym</a:t>
            </a:r>
            <a:r>
              <a:rPr lang="en-GB" sz="2800" dirty="0" smtClean="0"/>
              <a:t> 1493.</a:t>
            </a:r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338918"/>
            <a:ext cx="1728192" cy="2215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09120"/>
            <a:ext cx="3456384" cy="2073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923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908720"/>
            <a:ext cx="8640960" cy="5866667"/>
          </a:xfrm>
        </p:spPr>
        <p:txBody>
          <a:bodyPr>
            <a:normAutofit/>
          </a:bodyPr>
          <a:lstStyle/>
          <a:p>
            <a:endParaRPr lang="en-GB" sz="2400" dirty="0" smtClean="0"/>
          </a:p>
          <a:p>
            <a:r>
              <a:rPr lang="en-GB" sz="2800" dirty="0" err="1" smtClean="0"/>
              <a:t>Hefyd</a:t>
            </a:r>
            <a:r>
              <a:rPr lang="en-GB" sz="2800" dirty="0" smtClean="0"/>
              <a:t>, </a:t>
            </a:r>
            <a:r>
              <a:rPr lang="en-GB" sz="2800" dirty="0" err="1" smtClean="0"/>
              <a:t>cafwyd</a:t>
            </a:r>
            <a:r>
              <a:rPr lang="en-GB" sz="2800" dirty="0" smtClean="0"/>
              <a:t> </a:t>
            </a:r>
            <a:r>
              <a:rPr lang="en-GB" sz="2800" dirty="0" err="1" smtClean="0"/>
              <a:t>chwyldro</a:t>
            </a:r>
            <a:r>
              <a:rPr lang="en-GB" sz="2800" dirty="0" smtClean="0"/>
              <a:t> </a:t>
            </a:r>
            <a:r>
              <a:rPr lang="en-GB" sz="2800" dirty="0" err="1" smtClean="0"/>
              <a:t>arloesedd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ystod</a:t>
            </a:r>
            <a:r>
              <a:rPr lang="en-GB" sz="2800" dirty="0" smtClean="0"/>
              <a:t> </a:t>
            </a:r>
            <a:r>
              <a:rPr lang="en-GB" sz="2800" dirty="0" err="1" smtClean="0"/>
              <a:t>cyfnod</a:t>
            </a:r>
            <a:r>
              <a:rPr lang="en-GB" sz="2800" dirty="0" smtClean="0"/>
              <a:t> y </a:t>
            </a:r>
            <a:r>
              <a:rPr lang="en-GB" sz="2800" b="1" dirty="0" err="1" smtClean="0"/>
              <a:t>Chwyldro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Diwydiannol</a:t>
            </a:r>
            <a:r>
              <a:rPr lang="en-GB" sz="2800" dirty="0" smtClean="0"/>
              <a:t>;</a:t>
            </a:r>
          </a:p>
          <a:p>
            <a:endParaRPr lang="en-GB" sz="2800" dirty="0" smtClean="0"/>
          </a:p>
          <a:p>
            <a:r>
              <a:rPr lang="en-GB" sz="2800" dirty="0" err="1" smtClean="0"/>
              <a:t>er</a:t>
            </a:r>
            <a:r>
              <a:rPr lang="en-GB" sz="2800" dirty="0" smtClean="0"/>
              <a:t> </a:t>
            </a:r>
            <a:r>
              <a:rPr lang="en-GB" sz="2800" dirty="0" err="1" smtClean="0"/>
              <a:t>enghraifft</a:t>
            </a:r>
            <a:r>
              <a:rPr lang="en-GB" sz="2800" dirty="0" smtClean="0"/>
              <a:t>, </a:t>
            </a:r>
            <a:r>
              <a:rPr lang="en-GB" sz="2800" dirty="0" err="1" smtClean="0"/>
              <a:t>adeiladodd</a:t>
            </a:r>
            <a:r>
              <a:rPr lang="en-GB" sz="2800" dirty="0" smtClean="0"/>
              <a:t> </a:t>
            </a:r>
            <a:r>
              <a:rPr lang="en-GB" sz="2800" dirty="0" err="1" smtClean="0"/>
              <a:t>Isambard</a:t>
            </a:r>
            <a:r>
              <a:rPr lang="en-GB" sz="2800" dirty="0" smtClean="0"/>
              <a:t> Kingdom Brunel </a:t>
            </a:r>
            <a:r>
              <a:rPr lang="en-GB" sz="2800" dirty="0"/>
              <a:t>(1806 - 1859</a:t>
            </a:r>
            <a:r>
              <a:rPr lang="en-GB" sz="2800" dirty="0" smtClean="0"/>
              <a:t>) Great Western Railway, </a:t>
            </a:r>
            <a:r>
              <a:rPr lang="en-GB" sz="2800" dirty="0" err="1" smtClean="0"/>
              <a:t>pont</a:t>
            </a:r>
            <a:r>
              <a:rPr lang="en-GB" sz="2800" dirty="0" smtClean="0"/>
              <a:t> </a:t>
            </a:r>
            <a:r>
              <a:rPr lang="en-GB" sz="2800" dirty="0" err="1" smtClean="0"/>
              <a:t>crog</a:t>
            </a:r>
            <a:r>
              <a:rPr lang="en-GB" sz="2800" dirty="0" smtClean="0"/>
              <a:t> Clifton </a:t>
            </a:r>
            <a:r>
              <a:rPr lang="en-GB" sz="2800" dirty="0" err="1" smtClean="0"/>
              <a:t>a’r</a:t>
            </a:r>
            <a:r>
              <a:rPr lang="en-GB" sz="2800" dirty="0" smtClean="0"/>
              <a:t> SS Great Britain.</a:t>
            </a:r>
          </a:p>
          <a:p>
            <a:endParaRPr lang="en-GB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37112"/>
            <a:ext cx="1407103" cy="1947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09120"/>
            <a:ext cx="3562448" cy="1682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287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1520" y="908720"/>
            <a:ext cx="8640960" cy="4525963"/>
          </a:xfrm>
        </p:spPr>
        <p:txBody>
          <a:bodyPr>
            <a:normAutofit/>
          </a:bodyPr>
          <a:lstStyle/>
          <a:p>
            <a:endParaRPr lang="en-GB" sz="2400" dirty="0" smtClean="0"/>
          </a:p>
          <a:p>
            <a:r>
              <a:rPr lang="en-GB" sz="2800" dirty="0" err="1" smtClean="0"/>
              <a:t>Dyfeisiodd</a:t>
            </a:r>
            <a:r>
              <a:rPr lang="en-GB" sz="2800" dirty="0" smtClean="0"/>
              <a:t> Henry Ford y </a:t>
            </a:r>
            <a:r>
              <a:rPr lang="en-GB" sz="2800" dirty="0" err="1" smtClean="0"/>
              <a:t>llinell</a:t>
            </a:r>
            <a:r>
              <a:rPr lang="en-GB" sz="2800" dirty="0" smtClean="0"/>
              <a:t> </a:t>
            </a:r>
            <a:r>
              <a:rPr lang="en-GB" sz="2800" dirty="0" err="1" smtClean="0"/>
              <a:t>gydosod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Highland </a:t>
            </a:r>
            <a:r>
              <a:rPr lang="en-GB" sz="2800" dirty="0"/>
              <a:t>Park </a:t>
            </a:r>
            <a:r>
              <a:rPr lang="en-GB" sz="2800" dirty="0" err="1" smtClean="0"/>
              <a:t>ym</a:t>
            </a:r>
            <a:r>
              <a:rPr lang="en-GB" sz="2800" dirty="0" smtClean="0"/>
              <a:t> 1913</a:t>
            </a:r>
            <a:r>
              <a:rPr lang="en-GB" sz="2800" dirty="0"/>
              <a:t>, </a:t>
            </a:r>
            <a:r>
              <a:rPr lang="en-GB" sz="2800" dirty="0" smtClean="0"/>
              <a:t>a </a:t>
            </a:r>
            <a:r>
              <a:rPr lang="en-GB" sz="2800" dirty="0" err="1" smtClean="0"/>
              <a:t>oedd</a:t>
            </a:r>
            <a:r>
              <a:rPr lang="en-GB" sz="2800" dirty="0" smtClean="0"/>
              <a:t> </a:t>
            </a:r>
            <a:r>
              <a:rPr lang="en-GB" sz="2800" dirty="0" err="1" smtClean="0"/>
              <a:t>wedi</a:t>
            </a:r>
            <a:r>
              <a:rPr lang="en-GB" sz="2800" dirty="0" smtClean="0"/>
              <a:t> </a:t>
            </a:r>
            <a:r>
              <a:rPr lang="en-GB" sz="2800" dirty="0" err="1" smtClean="0"/>
              <a:t>chwyldroi’r</a:t>
            </a:r>
            <a:r>
              <a:rPr lang="en-GB" sz="2800" dirty="0" smtClean="0"/>
              <a:t> </a:t>
            </a:r>
            <a:r>
              <a:rPr lang="en-GB" sz="2800" dirty="0" err="1" smtClean="0"/>
              <a:t>diwyddiant</a:t>
            </a:r>
            <a:r>
              <a:rPr lang="en-GB" sz="2800" dirty="0" smtClean="0"/>
              <a:t> </a:t>
            </a:r>
            <a:r>
              <a:rPr lang="en-GB" sz="2800" dirty="0" err="1" smtClean="0"/>
              <a:t>ceir</a:t>
            </a:r>
            <a:r>
              <a:rPr lang="en-GB" sz="2800" dirty="0" smtClean="0"/>
              <a:t> </a:t>
            </a:r>
            <a:r>
              <a:rPr lang="en-GB" sz="2800" dirty="0" err="1" smtClean="0"/>
              <a:t>a’r</a:t>
            </a:r>
            <a:r>
              <a:rPr lang="en-GB" sz="2800" dirty="0" smtClean="0"/>
              <a:t> </a:t>
            </a:r>
            <a:r>
              <a:rPr lang="en-GB" sz="2800" dirty="0" err="1" smtClean="0"/>
              <a:t>cysyniad</a:t>
            </a:r>
            <a:r>
              <a:rPr lang="en-GB" sz="2800" dirty="0" smtClean="0"/>
              <a:t> o </a:t>
            </a:r>
            <a:r>
              <a:rPr lang="en-GB" sz="2800" dirty="0" err="1" smtClean="0"/>
              <a:t>gynhyrchu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draws y </a:t>
            </a:r>
            <a:r>
              <a:rPr lang="en-GB" sz="2800" dirty="0" err="1" smtClean="0"/>
              <a:t>byd</a:t>
            </a:r>
            <a:r>
              <a:rPr lang="en-GB" sz="2800" dirty="0" smtClean="0"/>
              <a:t>. </a:t>
            </a:r>
            <a:endParaRPr lang="en-GB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84984"/>
            <a:ext cx="1872208" cy="2389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356992"/>
            <a:ext cx="3384376" cy="1919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59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908720"/>
            <a:ext cx="8640960" cy="4525963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ddiweddar</a:t>
            </a:r>
            <a:r>
              <a:rPr lang="en-GB" sz="2800" dirty="0" smtClean="0"/>
              <a:t>,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dyfeisiadau</a:t>
            </a:r>
            <a:r>
              <a:rPr lang="en-GB" sz="2800" dirty="0" smtClean="0"/>
              <a:t> Steve Jobs  a </a:t>
            </a:r>
            <a:r>
              <a:rPr lang="en-GB" sz="2800" dirty="0" err="1" smtClean="0"/>
              <a:t>chwmni</a:t>
            </a:r>
            <a:r>
              <a:rPr lang="en-GB" sz="2800" dirty="0" smtClean="0"/>
              <a:t> Apple </a:t>
            </a:r>
            <a:r>
              <a:rPr lang="en-GB" sz="2800" dirty="0" err="1" smtClean="0"/>
              <a:t>wedi</a:t>
            </a:r>
            <a:r>
              <a:rPr lang="en-GB" sz="2800" dirty="0" smtClean="0"/>
              <a:t> </a:t>
            </a:r>
            <a:r>
              <a:rPr lang="en-GB" sz="2800" dirty="0" err="1" smtClean="0"/>
              <a:t>chwyldroi</a:t>
            </a:r>
            <a:r>
              <a:rPr lang="en-GB" sz="2800" dirty="0" smtClean="0"/>
              <a:t> </a:t>
            </a:r>
            <a:r>
              <a:rPr lang="en-GB" sz="2800" dirty="0" err="1" smtClean="0"/>
              <a:t>dulliau</a:t>
            </a:r>
            <a:r>
              <a:rPr lang="en-GB" sz="2800" dirty="0" smtClean="0"/>
              <a:t> </a:t>
            </a:r>
            <a:r>
              <a:rPr lang="en-GB" sz="2800" dirty="0" err="1" smtClean="0"/>
              <a:t>cyfathrebu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fyd-eang</a:t>
            </a:r>
            <a:r>
              <a:rPr lang="en-GB" sz="2800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933056"/>
            <a:ext cx="3326147" cy="1732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89040"/>
            <a:ext cx="1745475" cy="2160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056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08720"/>
            <a:ext cx="8229600" cy="1066800"/>
          </a:xfrm>
          <a:noFill/>
        </p:spPr>
        <p:txBody>
          <a:bodyPr lIns="92075" tIns="46038" rIns="92075" bIns="46038">
            <a:normAutofit/>
          </a:bodyPr>
          <a:lstStyle/>
          <a:p>
            <a:pPr eaLnBrk="1" hangingPunct="1"/>
            <a:r>
              <a:rPr lang="en-GB" b="1" dirty="0" err="1" smtClean="0"/>
              <a:t>Diffiniadau’n</a:t>
            </a:r>
            <a:r>
              <a:rPr lang="en-GB" b="1" dirty="0" smtClean="0"/>
              <a:t> </a:t>
            </a:r>
            <a:r>
              <a:rPr lang="en-GB" b="1" dirty="0" err="1" smtClean="0"/>
              <a:t>newid</a:t>
            </a:r>
            <a:r>
              <a:rPr lang="en-GB" b="1" dirty="0" smtClean="0"/>
              <a:t>: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916832"/>
            <a:ext cx="8640960" cy="4657704"/>
          </a:xfrm>
          <a:noFill/>
        </p:spPr>
        <p:txBody>
          <a:bodyPr lIns="92075" tIns="46038" rIns="92075" bIns="46038"/>
          <a:lstStyle/>
          <a:p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entrepreneuriaeth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ymateb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gyfleoedd</a:t>
            </a:r>
            <a:r>
              <a:rPr lang="en-GB" sz="2800" dirty="0" smtClean="0"/>
              <a:t> </a:t>
            </a:r>
            <a:r>
              <a:rPr lang="en-GB" sz="2800" dirty="0" err="1" smtClean="0"/>
              <a:t>newydd</a:t>
            </a:r>
            <a:r>
              <a:rPr lang="en-GB" sz="2800" dirty="0" smtClean="0"/>
              <a:t>; </a:t>
            </a:r>
          </a:p>
          <a:p>
            <a:endParaRPr lang="en-GB" sz="2800" dirty="0" smtClean="0"/>
          </a:p>
          <a:p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bod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anatod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ysbryd</a:t>
            </a:r>
            <a:r>
              <a:rPr lang="en-GB" dirty="0" smtClean="0"/>
              <a:t> </a:t>
            </a:r>
            <a:r>
              <a:rPr lang="en-GB" dirty="0" err="1" smtClean="0"/>
              <a:t>dynol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gydol</a:t>
            </a:r>
            <a:r>
              <a:rPr lang="en-GB" dirty="0" smtClean="0"/>
              <a:t> </a:t>
            </a:r>
            <a:r>
              <a:rPr lang="en-GB" dirty="0" err="1" smtClean="0"/>
              <a:t>hanes</a:t>
            </a:r>
            <a:r>
              <a:rPr lang="en-GB" dirty="0" smtClean="0"/>
              <a:t>;</a:t>
            </a:r>
          </a:p>
          <a:p>
            <a:endParaRPr lang="en-GB" dirty="0" smtClean="0"/>
          </a:p>
          <a:p>
            <a:r>
              <a:rPr lang="en-GB" dirty="0" err="1" smtClean="0"/>
              <a:t>g</a:t>
            </a:r>
            <a:r>
              <a:rPr lang="en-GB" sz="2800" dirty="0" err="1" smtClean="0"/>
              <a:t>ellir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gysylltu</a:t>
            </a:r>
            <a:r>
              <a:rPr lang="en-GB" sz="2800" dirty="0" smtClean="0"/>
              <a:t> </a:t>
            </a:r>
            <a:r>
              <a:rPr lang="en-GB" sz="2800" dirty="0" err="1" smtClean="0"/>
              <a:t>gyda</a:t>
            </a:r>
            <a:r>
              <a:rPr lang="en-GB" sz="2800" dirty="0" smtClean="0"/>
              <a:t> </a:t>
            </a:r>
            <a:r>
              <a:rPr lang="en-GB" sz="2800" dirty="0" err="1" smtClean="0"/>
              <a:t>chysyniad</a:t>
            </a:r>
            <a:r>
              <a:rPr lang="en-GB" sz="2800" dirty="0" smtClean="0"/>
              <a:t> </a:t>
            </a:r>
            <a:r>
              <a:rPr lang="en-GB" sz="2800" dirty="0" err="1" smtClean="0"/>
              <a:t>goroesiad</a:t>
            </a:r>
            <a:r>
              <a:rPr lang="en-GB" sz="2800" dirty="0" smtClean="0"/>
              <a:t> y </a:t>
            </a:r>
            <a:r>
              <a:rPr lang="en-GB" sz="2800" dirty="0" err="1" smtClean="0"/>
              <a:t>cymhwysaf</a:t>
            </a:r>
            <a:r>
              <a:rPr lang="en-GB" dirty="0" smtClean="0"/>
              <a:t>.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420401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>
            <a:normAutofit fontScale="90000"/>
          </a:bodyPr>
          <a:lstStyle/>
          <a:p>
            <a:r>
              <a:rPr lang="en-GB" b="1" dirty="0" err="1" smtClean="0"/>
              <a:t>Tueddiadau</a:t>
            </a:r>
            <a:r>
              <a:rPr lang="en-GB" b="1" dirty="0" smtClean="0"/>
              <a:t>:</a:t>
            </a:r>
            <a:r>
              <a:rPr lang="en-GB" b="1" dirty="0"/>
              <a:t/>
            </a:r>
            <a:br>
              <a:rPr lang="en-GB" b="1" dirty="0"/>
            </a:br>
            <a:endParaRPr lang="en-GB" b="1" dirty="0" smtClean="0"/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916832"/>
            <a:ext cx="8640960" cy="4657704"/>
          </a:xfrm>
          <a:noFill/>
        </p:spPr>
        <p:txBody>
          <a:bodyPr lIns="92075" tIns="46038" rIns="92075" bIns="46038"/>
          <a:lstStyle/>
          <a:p>
            <a:pPr lvl="1" eaLnBrk="1" hangingPunct="1">
              <a:lnSpc>
                <a:spcPct val="90000"/>
              </a:lnSpc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</a:rPr>
              <a:t>pwyslais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gyfrifoldeb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cymdeithasol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lvl="1" eaLnBrk="1" hangingPunct="1">
              <a:lnSpc>
                <a:spcPct val="90000"/>
              </a:lnSpc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</a:rPr>
              <a:t>ffocws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ar</a:t>
            </a:r>
            <a:r>
              <a:rPr lang="en-US" dirty="0" smtClean="0">
                <a:solidFill>
                  <a:schemeClr val="tx1"/>
                </a:solidFill>
              </a:rPr>
              <a:t> yr </a:t>
            </a:r>
            <a:r>
              <a:rPr lang="en-US" dirty="0" err="1" smtClean="0">
                <a:solidFill>
                  <a:schemeClr val="tx1"/>
                </a:solidFill>
              </a:rPr>
              <a:t>amgylchedd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lvl="1" eaLnBrk="1" hangingPunct="1">
              <a:lnSpc>
                <a:spcPct val="90000"/>
              </a:lnSpc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</a:rPr>
              <a:t>gogwydd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byd-eang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lvl="1" eaLnBrk="1" hangingPunct="1">
              <a:lnSpc>
                <a:spcPct val="90000"/>
              </a:lnSpc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</a:rPr>
              <a:t>ffitrwydd</a:t>
            </a:r>
            <a:r>
              <a:rPr lang="en-US" dirty="0" smtClean="0">
                <a:solidFill>
                  <a:schemeClr val="tx1"/>
                </a:solidFill>
              </a:rPr>
              <a:t> ac </a:t>
            </a:r>
            <a:r>
              <a:rPr lang="en-US" dirty="0" err="1" smtClean="0">
                <a:solidFill>
                  <a:schemeClr val="tx1"/>
                </a:solidFill>
              </a:rPr>
              <a:t>iechyd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lvl="1" eaLnBrk="1" hangingPunct="1">
              <a:lnSpc>
                <a:spcPct val="90000"/>
              </a:lnSpc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</a:rPr>
              <a:t>poblogaeth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sy’n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heneiddio</a:t>
            </a:r>
            <a:r>
              <a:rPr lang="en-US" dirty="0" smtClean="0">
                <a:solidFill>
                  <a:schemeClr val="tx1"/>
                </a:solidFill>
              </a:rPr>
              <a:t>;</a:t>
            </a:r>
          </a:p>
          <a:p>
            <a:pPr lvl="1" eaLnBrk="1" hangingPunct="1">
              <a:lnSpc>
                <a:spcPct val="90000"/>
              </a:lnSpc>
              <a:buClr>
                <a:schemeClr val="accent3"/>
              </a:buClr>
              <a:buFont typeface="Arial" pitchFamily="34" charset="0"/>
              <a:buChar char="•"/>
            </a:pPr>
            <a:r>
              <a:rPr lang="en-US" dirty="0" err="1" smtClean="0">
                <a:solidFill>
                  <a:schemeClr val="tx1"/>
                </a:solidFill>
              </a:rPr>
              <a:t>cyfnerthu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diwydiannau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</a:p>
          <a:p>
            <a:pPr lvl="1" algn="just" eaLnBrk="1" hangingPunct="1">
              <a:lnSpc>
                <a:spcPct val="90000"/>
              </a:lnSpc>
              <a:buNone/>
            </a:pPr>
            <a:r>
              <a:rPr lang="en-US" dirty="0" smtClean="0">
                <a:solidFill>
                  <a:schemeClr val="tx1"/>
                </a:solidFill>
              </a:rPr>
              <a:t>							Kathleen (1999)</a:t>
            </a:r>
            <a:endParaRPr lang="en-GB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3378601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b="1" dirty="0" err="1" smtClean="0"/>
              <a:t>Diffiniadau</a:t>
            </a:r>
            <a:r>
              <a:rPr lang="en-GB" sz="3200" b="1" dirty="0" smtClean="0"/>
              <a:t>:</a:t>
            </a:r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365125" indent="-3175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en-GB" sz="2800" i="1" dirty="0" smtClean="0"/>
              <a:t>‘Entrepreneurship, rigorously defined, refers to the creation of a new economic entity centred on a novel product or service or, at the very least, one which differs significantly from products or services offered elsewhere in the market place</a:t>
            </a:r>
            <a:r>
              <a:rPr lang="en-GB" sz="2800" dirty="0" smtClean="0"/>
              <a:t>.’ 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en-GB" sz="2800" dirty="0" smtClean="0"/>
              <a:t>				</a:t>
            </a:r>
            <a:r>
              <a:rPr lang="en-GB" dirty="0" smtClean="0"/>
              <a:t>	</a:t>
            </a:r>
            <a:r>
              <a:rPr lang="en-GB" sz="2800" dirty="0" smtClean="0"/>
              <a:t>Curran and </a:t>
            </a:r>
            <a:r>
              <a:rPr lang="en-GB" sz="2800" dirty="0" err="1" smtClean="0"/>
              <a:t>Stanworth</a:t>
            </a:r>
            <a:r>
              <a:rPr lang="en-GB" sz="2800" dirty="0" smtClean="0"/>
              <a:t> </a:t>
            </a:r>
          </a:p>
          <a:p>
            <a:pPr eaLnBrk="1" hangingPunct="1"/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07009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0" indent="-457200" eaLnBrk="1" hangingPunct="1">
              <a:lnSpc>
                <a:spcPct val="90000"/>
              </a:lnSpc>
            </a:pPr>
            <a:r>
              <a:rPr lang="en-US" dirty="0" smtClean="0"/>
              <a:t>‘Entrepreneurship—a way of thinking, reasoning, and acting that is opportunity obsessed, holistic in approach, and leadership balanced.’</a:t>
            </a:r>
          </a:p>
          <a:p>
            <a:pPr marL="457200" indent="-457200" eaLnBrk="1" hangingPunct="1">
              <a:lnSpc>
                <a:spcPct val="90000"/>
              </a:lnSpc>
            </a:pPr>
            <a:endParaRPr lang="en-US" dirty="0" smtClean="0"/>
          </a:p>
          <a:p>
            <a:pPr marL="457200" indent="-4572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000" dirty="0" smtClean="0"/>
              <a:t>	(</a:t>
            </a:r>
            <a:r>
              <a:rPr lang="en-US" sz="2000" dirty="0" err="1" smtClean="0"/>
              <a:t>Esblygwyd</a:t>
            </a:r>
            <a:r>
              <a:rPr lang="en-US" sz="2000" dirty="0" smtClean="0"/>
              <a:t> y </a:t>
            </a:r>
            <a:r>
              <a:rPr lang="en-US" sz="2000" dirty="0" err="1" smtClean="0"/>
              <a:t>dffiniad</a:t>
            </a:r>
            <a:r>
              <a:rPr lang="en-US" sz="2000" dirty="0" smtClean="0"/>
              <a:t> </a:t>
            </a:r>
            <a:r>
              <a:rPr lang="en-US" sz="2000" dirty="0" err="1" smtClean="0"/>
              <a:t>yma</a:t>
            </a:r>
            <a:r>
              <a:rPr lang="en-US" sz="2000" dirty="0" smtClean="0"/>
              <a:t> o </a:t>
            </a:r>
            <a:r>
              <a:rPr lang="en-US" sz="2000" dirty="0" err="1" smtClean="0"/>
              <a:t>ganlyniad</a:t>
            </a:r>
            <a:r>
              <a:rPr lang="en-US" sz="2000" dirty="0" smtClean="0"/>
              <a:t> </a:t>
            </a:r>
            <a:r>
              <a:rPr lang="en-US" sz="2000" dirty="0" err="1" smtClean="0"/>
              <a:t>i</a:t>
            </a:r>
            <a:r>
              <a:rPr lang="en-US" sz="2000" dirty="0" smtClean="0"/>
              <a:t> </a:t>
            </a:r>
            <a:r>
              <a:rPr lang="en-US" sz="2000" dirty="0" err="1" smtClean="0"/>
              <a:t>ymchwil</a:t>
            </a:r>
            <a:r>
              <a:rPr lang="en-US" sz="2000" dirty="0" smtClean="0"/>
              <a:t> </a:t>
            </a:r>
            <a:r>
              <a:rPr lang="en-US" sz="2000" dirty="0" err="1" smtClean="0"/>
              <a:t>gan</a:t>
            </a:r>
            <a:r>
              <a:rPr lang="en-US" sz="2000" dirty="0" smtClean="0"/>
              <a:t> </a:t>
            </a:r>
            <a:r>
              <a:rPr lang="en-US" sz="2000" dirty="0" err="1" smtClean="0"/>
              <a:t>Goleg</a:t>
            </a:r>
            <a:r>
              <a:rPr lang="en-US" sz="2000" dirty="0" smtClean="0"/>
              <a:t> Babson ac </a:t>
            </a:r>
            <a:r>
              <a:rPr lang="en-US" sz="2000" dirty="0" err="1" smtClean="0"/>
              <a:t>Ysgol</a:t>
            </a:r>
            <a:r>
              <a:rPr lang="en-US" sz="2000" dirty="0" smtClean="0"/>
              <a:t> </a:t>
            </a:r>
            <a:r>
              <a:rPr lang="en-US" sz="2000" dirty="0" err="1" smtClean="0"/>
              <a:t>Busnes</a:t>
            </a:r>
            <a:r>
              <a:rPr lang="en-US" sz="2000" dirty="0" smtClean="0"/>
              <a:t>  Harvard.)</a:t>
            </a:r>
          </a:p>
          <a:p>
            <a:pPr marL="457200" indent="-457200" eaLnBrk="1" hangingPunct="1">
              <a:lnSpc>
                <a:spcPct val="90000"/>
              </a:lnSpc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838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595688" y="2820988"/>
            <a:ext cx="2770187" cy="2673350"/>
            <a:chOff x="2265" y="2038"/>
            <a:chExt cx="1745" cy="1684"/>
          </a:xfrm>
        </p:grpSpPr>
        <p:grpSp>
          <p:nvGrpSpPr>
            <p:cNvPr id="20497" name="Group 3"/>
            <p:cNvGrpSpPr>
              <a:grpSpLocks/>
            </p:cNvGrpSpPr>
            <p:nvPr/>
          </p:nvGrpSpPr>
          <p:grpSpPr bwMode="auto">
            <a:xfrm>
              <a:off x="2265" y="2038"/>
              <a:ext cx="1745" cy="1684"/>
              <a:chOff x="2265" y="2038"/>
              <a:chExt cx="1745" cy="1684"/>
            </a:xfrm>
          </p:grpSpPr>
          <p:sp>
            <p:nvSpPr>
              <p:cNvPr id="20499" name="Freeform 4"/>
              <p:cNvSpPr>
                <a:spLocks/>
              </p:cNvSpPr>
              <p:nvPr/>
            </p:nvSpPr>
            <p:spPr bwMode="auto">
              <a:xfrm>
                <a:off x="2265" y="2765"/>
                <a:ext cx="530" cy="955"/>
              </a:xfrm>
              <a:custGeom>
                <a:avLst/>
                <a:gdLst>
                  <a:gd name="T0" fmla="*/ 466 w 530"/>
                  <a:gd name="T1" fmla="*/ 0 h 955"/>
                  <a:gd name="T2" fmla="*/ 530 w 530"/>
                  <a:gd name="T3" fmla="*/ 115 h 955"/>
                  <a:gd name="T4" fmla="*/ 62 w 530"/>
                  <a:gd name="T5" fmla="*/ 955 h 955"/>
                  <a:gd name="T6" fmla="*/ 0 w 530"/>
                  <a:gd name="T7" fmla="*/ 842 h 955"/>
                  <a:gd name="T8" fmla="*/ 466 w 530"/>
                  <a:gd name="T9" fmla="*/ 0 h 9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30"/>
                  <a:gd name="T16" fmla="*/ 0 h 955"/>
                  <a:gd name="T17" fmla="*/ 530 w 530"/>
                  <a:gd name="T18" fmla="*/ 955 h 95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30" h="955">
                    <a:moveTo>
                      <a:pt x="466" y="0"/>
                    </a:moveTo>
                    <a:lnTo>
                      <a:pt x="530" y="115"/>
                    </a:lnTo>
                    <a:lnTo>
                      <a:pt x="62" y="955"/>
                    </a:lnTo>
                    <a:lnTo>
                      <a:pt x="0" y="842"/>
                    </a:lnTo>
                    <a:lnTo>
                      <a:pt x="466" y="0"/>
                    </a:lnTo>
                    <a:close/>
                  </a:path>
                </a:pathLst>
              </a:custGeom>
              <a:solidFill>
                <a:srgbClr val="005F7F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0" name="Freeform 5"/>
              <p:cNvSpPr>
                <a:spLocks/>
              </p:cNvSpPr>
              <p:nvPr/>
            </p:nvSpPr>
            <p:spPr bwMode="auto">
              <a:xfrm>
                <a:off x="2326" y="2150"/>
                <a:ext cx="1684" cy="1572"/>
              </a:xfrm>
              <a:custGeom>
                <a:avLst/>
                <a:gdLst>
                  <a:gd name="T0" fmla="*/ 62 w 1684"/>
                  <a:gd name="T1" fmla="*/ 0 h 1572"/>
                  <a:gd name="T2" fmla="*/ 1247 w 1684"/>
                  <a:gd name="T3" fmla="*/ 0 h 1572"/>
                  <a:gd name="T4" fmla="*/ 1684 w 1684"/>
                  <a:gd name="T5" fmla="*/ 786 h 1572"/>
                  <a:gd name="T6" fmla="*/ 1247 w 1684"/>
                  <a:gd name="T7" fmla="*/ 1572 h 1572"/>
                  <a:gd name="T8" fmla="*/ 0 w 1684"/>
                  <a:gd name="T9" fmla="*/ 1572 h 1572"/>
                  <a:gd name="T10" fmla="*/ 467 w 1684"/>
                  <a:gd name="T11" fmla="*/ 730 h 1572"/>
                  <a:gd name="T12" fmla="*/ 62 w 1684"/>
                  <a:gd name="T13" fmla="*/ 0 h 157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684"/>
                  <a:gd name="T22" fmla="*/ 0 h 1572"/>
                  <a:gd name="T23" fmla="*/ 1684 w 1684"/>
                  <a:gd name="T24" fmla="*/ 1572 h 1572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684" h="1572">
                    <a:moveTo>
                      <a:pt x="62" y="0"/>
                    </a:moveTo>
                    <a:lnTo>
                      <a:pt x="1247" y="0"/>
                    </a:lnTo>
                    <a:lnTo>
                      <a:pt x="1684" y="786"/>
                    </a:lnTo>
                    <a:lnTo>
                      <a:pt x="1247" y="1572"/>
                    </a:lnTo>
                    <a:lnTo>
                      <a:pt x="0" y="1572"/>
                    </a:lnTo>
                    <a:lnTo>
                      <a:pt x="467" y="730"/>
                    </a:lnTo>
                    <a:lnTo>
                      <a:pt x="62" y="0"/>
                    </a:lnTo>
                    <a:close/>
                  </a:path>
                </a:pathLst>
              </a:custGeom>
              <a:solidFill>
                <a:srgbClr val="3FBFBF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1" name="Freeform 6"/>
              <p:cNvSpPr>
                <a:spLocks/>
              </p:cNvSpPr>
              <p:nvPr/>
            </p:nvSpPr>
            <p:spPr bwMode="auto">
              <a:xfrm>
                <a:off x="2326" y="2038"/>
                <a:ext cx="1247" cy="112"/>
              </a:xfrm>
              <a:custGeom>
                <a:avLst/>
                <a:gdLst>
                  <a:gd name="T0" fmla="*/ 1247 w 1247"/>
                  <a:gd name="T1" fmla="*/ 112 h 112"/>
                  <a:gd name="T2" fmla="*/ 1185 w 1247"/>
                  <a:gd name="T3" fmla="*/ 0 h 112"/>
                  <a:gd name="T4" fmla="*/ 0 w 1247"/>
                  <a:gd name="T5" fmla="*/ 0 h 112"/>
                  <a:gd name="T6" fmla="*/ 62 w 1247"/>
                  <a:gd name="T7" fmla="*/ 112 h 112"/>
                  <a:gd name="T8" fmla="*/ 1247 w 1247"/>
                  <a:gd name="T9" fmla="*/ 112 h 11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47"/>
                  <a:gd name="T16" fmla="*/ 0 h 112"/>
                  <a:gd name="T17" fmla="*/ 1247 w 1247"/>
                  <a:gd name="T18" fmla="*/ 112 h 11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47" h="112">
                    <a:moveTo>
                      <a:pt x="1247" y="112"/>
                    </a:moveTo>
                    <a:lnTo>
                      <a:pt x="1185" y="0"/>
                    </a:lnTo>
                    <a:lnTo>
                      <a:pt x="0" y="0"/>
                    </a:lnTo>
                    <a:lnTo>
                      <a:pt x="62" y="112"/>
                    </a:lnTo>
                    <a:lnTo>
                      <a:pt x="1247" y="112"/>
                    </a:lnTo>
                    <a:close/>
                  </a:path>
                </a:pathLst>
              </a:custGeom>
              <a:solidFill>
                <a:srgbClr val="00FFFF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498" name="Rectangle 7"/>
            <p:cNvSpPr>
              <a:spLocks noChangeArrowheads="1"/>
            </p:cNvSpPr>
            <p:nvPr/>
          </p:nvSpPr>
          <p:spPr bwMode="auto">
            <a:xfrm>
              <a:off x="2744" y="2512"/>
              <a:ext cx="1064" cy="6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508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algn="ctr" eaLnBrk="0" hangingPunct="0">
                <a:lnSpc>
                  <a:spcPct val="90000"/>
                </a:lnSpc>
              </a:pPr>
              <a:r>
                <a:rPr lang="en-US" sz="1700" b="1" dirty="0" err="1" smtClean="0">
                  <a:solidFill>
                    <a:srgbClr val="000000"/>
                  </a:solidFill>
                  <a:latin typeface="Trebuchet MS" pitchFamily="34" charset="0"/>
                </a:rPr>
                <a:t>Credu</a:t>
              </a:r>
              <a:r>
                <a:rPr lang="en-US" sz="1700" b="1" dirty="0" smtClean="0">
                  <a:solidFill>
                    <a:srgbClr val="000000"/>
                  </a:solidFill>
                  <a:latin typeface="Trebuchet MS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Trebuchet MS" pitchFamily="34" charset="0"/>
                </a:rPr>
                <a:t>bod</a:t>
              </a:r>
              <a:r>
                <a:rPr lang="en-US" sz="1700" b="1" dirty="0" smtClean="0">
                  <a:solidFill>
                    <a:srgbClr val="000000"/>
                  </a:solidFill>
                  <a:latin typeface="Trebuchet MS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Trebuchet MS" pitchFamily="34" charset="0"/>
                </a:rPr>
                <a:t>cyflawni’r</a:t>
              </a:r>
              <a:r>
                <a:rPr lang="en-US" sz="1700" b="1" dirty="0" smtClean="0">
                  <a:solidFill>
                    <a:srgbClr val="000000"/>
                  </a:solidFill>
                  <a:latin typeface="Trebuchet MS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Trebuchet MS" pitchFamily="34" charset="0"/>
                </a:rPr>
                <a:t>cyflwr</a:t>
              </a:r>
              <a:r>
                <a:rPr lang="en-US" sz="1700" b="1" dirty="0" smtClean="0">
                  <a:solidFill>
                    <a:srgbClr val="000000"/>
                  </a:solidFill>
                  <a:latin typeface="Trebuchet MS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Trebuchet MS" pitchFamily="34" charset="0"/>
                </a:rPr>
                <a:t>yna’n</a:t>
              </a:r>
              <a:r>
                <a:rPr lang="en-US" sz="1700" b="1" dirty="0" smtClean="0">
                  <a:solidFill>
                    <a:srgbClr val="000000"/>
                  </a:solidFill>
                  <a:latin typeface="Trebuchet MS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Trebuchet MS" pitchFamily="34" charset="0"/>
                </a:rPr>
                <a:t>bosib</a:t>
              </a:r>
              <a:endParaRPr lang="en-US" sz="1700" b="1" dirty="0">
                <a:solidFill>
                  <a:srgbClr val="000000"/>
                </a:solidFill>
                <a:latin typeface="Trebuchet MS" pitchFamily="34" charset="0"/>
              </a:endParaRPr>
            </a:p>
          </p:txBody>
        </p:sp>
      </p:grpSp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1612900" y="2820988"/>
            <a:ext cx="2673350" cy="2673350"/>
            <a:chOff x="1016" y="2038"/>
            <a:chExt cx="1684" cy="1684"/>
          </a:xfrm>
        </p:grpSpPr>
        <p:grpSp>
          <p:nvGrpSpPr>
            <p:cNvPr id="20492" name="Group 9"/>
            <p:cNvGrpSpPr>
              <a:grpSpLocks/>
            </p:cNvGrpSpPr>
            <p:nvPr/>
          </p:nvGrpSpPr>
          <p:grpSpPr bwMode="auto">
            <a:xfrm>
              <a:off x="1016" y="2038"/>
              <a:ext cx="1684" cy="1684"/>
              <a:chOff x="1016" y="2038"/>
              <a:chExt cx="1684" cy="1684"/>
            </a:xfrm>
          </p:grpSpPr>
          <p:sp>
            <p:nvSpPr>
              <p:cNvPr id="20494" name="Freeform 10"/>
              <p:cNvSpPr>
                <a:spLocks/>
              </p:cNvSpPr>
              <p:nvPr/>
            </p:nvSpPr>
            <p:spPr bwMode="auto">
              <a:xfrm>
                <a:off x="1078" y="2150"/>
                <a:ext cx="1622" cy="1572"/>
              </a:xfrm>
              <a:custGeom>
                <a:avLst/>
                <a:gdLst>
                  <a:gd name="T0" fmla="*/ 0 w 1622"/>
                  <a:gd name="T1" fmla="*/ 0 h 1572"/>
                  <a:gd name="T2" fmla="*/ 1185 w 1622"/>
                  <a:gd name="T3" fmla="*/ 0 h 1572"/>
                  <a:gd name="T4" fmla="*/ 1622 w 1622"/>
                  <a:gd name="T5" fmla="*/ 786 h 1572"/>
                  <a:gd name="T6" fmla="*/ 1185 w 1622"/>
                  <a:gd name="T7" fmla="*/ 1572 h 1572"/>
                  <a:gd name="T8" fmla="*/ 0 w 1622"/>
                  <a:gd name="T9" fmla="*/ 1572 h 1572"/>
                  <a:gd name="T10" fmla="*/ 0 w 1622"/>
                  <a:gd name="T11" fmla="*/ 0 h 157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622"/>
                  <a:gd name="T19" fmla="*/ 0 h 1572"/>
                  <a:gd name="T20" fmla="*/ 1622 w 1622"/>
                  <a:gd name="T21" fmla="*/ 1572 h 1572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622" h="1572">
                    <a:moveTo>
                      <a:pt x="0" y="0"/>
                    </a:moveTo>
                    <a:lnTo>
                      <a:pt x="1185" y="0"/>
                    </a:lnTo>
                    <a:lnTo>
                      <a:pt x="1622" y="786"/>
                    </a:lnTo>
                    <a:lnTo>
                      <a:pt x="1185" y="1572"/>
                    </a:lnTo>
                    <a:lnTo>
                      <a:pt x="0" y="157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FF00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95" name="Freeform 11"/>
              <p:cNvSpPr>
                <a:spLocks/>
              </p:cNvSpPr>
              <p:nvPr/>
            </p:nvSpPr>
            <p:spPr bwMode="auto">
              <a:xfrm>
                <a:off x="1016" y="2038"/>
                <a:ext cx="1247" cy="112"/>
              </a:xfrm>
              <a:custGeom>
                <a:avLst/>
                <a:gdLst>
                  <a:gd name="T0" fmla="*/ 1247 w 1247"/>
                  <a:gd name="T1" fmla="*/ 112 h 112"/>
                  <a:gd name="T2" fmla="*/ 1185 w 1247"/>
                  <a:gd name="T3" fmla="*/ 0 h 112"/>
                  <a:gd name="T4" fmla="*/ 0 w 1247"/>
                  <a:gd name="T5" fmla="*/ 0 h 112"/>
                  <a:gd name="T6" fmla="*/ 62 w 1247"/>
                  <a:gd name="T7" fmla="*/ 112 h 112"/>
                  <a:gd name="T8" fmla="*/ 1247 w 1247"/>
                  <a:gd name="T9" fmla="*/ 112 h 11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47"/>
                  <a:gd name="T16" fmla="*/ 0 h 112"/>
                  <a:gd name="T17" fmla="*/ 1247 w 1247"/>
                  <a:gd name="T18" fmla="*/ 112 h 11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47" h="112">
                    <a:moveTo>
                      <a:pt x="1247" y="112"/>
                    </a:moveTo>
                    <a:lnTo>
                      <a:pt x="1185" y="0"/>
                    </a:lnTo>
                    <a:lnTo>
                      <a:pt x="0" y="0"/>
                    </a:lnTo>
                    <a:lnTo>
                      <a:pt x="62" y="112"/>
                    </a:lnTo>
                    <a:lnTo>
                      <a:pt x="1247" y="112"/>
                    </a:lnTo>
                    <a:close/>
                  </a:path>
                </a:pathLst>
              </a:custGeom>
              <a:solidFill>
                <a:srgbClr val="9FFF5F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96" name="Freeform 12"/>
              <p:cNvSpPr>
                <a:spLocks/>
              </p:cNvSpPr>
              <p:nvPr/>
            </p:nvSpPr>
            <p:spPr bwMode="auto">
              <a:xfrm>
                <a:off x="1016" y="2038"/>
                <a:ext cx="62" cy="1684"/>
              </a:xfrm>
              <a:custGeom>
                <a:avLst/>
                <a:gdLst>
                  <a:gd name="T0" fmla="*/ 0 w 62"/>
                  <a:gd name="T1" fmla="*/ 0 h 1684"/>
                  <a:gd name="T2" fmla="*/ 62 w 62"/>
                  <a:gd name="T3" fmla="*/ 112 h 1684"/>
                  <a:gd name="T4" fmla="*/ 62 w 62"/>
                  <a:gd name="T5" fmla="*/ 1684 h 1684"/>
                  <a:gd name="T6" fmla="*/ 0 w 62"/>
                  <a:gd name="T7" fmla="*/ 1572 h 1684"/>
                  <a:gd name="T8" fmla="*/ 0 w 62"/>
                  <a:gd name="T9" fmla="*/ 0 h 16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2"/>
                  <a:gd name="T16" fmla="*/ 0 h 1684"/>
                  <a:gd name="T17" fmla="*/ 62 w 62"/>
                  <a:gd name="T18" fmla="*/ 1684 h 168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2" h="1684">
                    <a:moveTo>
                      <a:pt x="0" y="0"/>
                    </a:moveTo>
                    <a:lnTo>
                      <a:pt x="62" y="112"/>
                    </a:lnTo>
                    <a:lnTo>
                      <a:pt x="62" y="1684"/>
                    </a:lnTo>
                    <a:lnTo>
                      <a:pt x="0" y="157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8000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493" name="Rectangle 13"/>
            <p:cNvSpPr>
              <a:spLocks noChangeArrowheads="1"/>
            </p:cNvSpPr>
            <p:nvPr/>
          </p:nvSpPr>
          <p:spPr bwMode="auto">
            <a:xfrm>
              <a:off x="1143" y="2530"/>
              <a:ext cx="1304" cy="6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508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 eaLnBrk="0" hangingPunct="0">
                <a:lnSpc>
                  <a:spcPct val="90000"/>
                </a:lnSpc>
              </a:pPr>
              <a:r>
                <a:rPr lang="en-US" sz="1700" b="1" dirty="0" err="1" smtClean="0">
                  <a:solidFill>
                    <a:srgbClr val="000000"/>
                  </a:solidFill>
                  <a:latin typeface="Verdana" pitchFamily="34" charset="0"/>
                </a:rPr>
                <a:t>Adnabod</a:t>
              </a:r>
              <a:r>
                <a:rPr lang="en-US" sz="1700" b="1" dirty="0" smtClean="0">
                  <a:solidFill>
                    <a:srgbClr val="000000"/>
                  </a:solidFill>
                  <a:latin typeface="Verdana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Verdana" pitchFamily="34" charset="0"/>
                </a:rPr>
                <a:t>cyflwr</a:t>
              </a:r>
              <a:r>
                <a:rPr lang="en-US" sz="1700" b="1" dirty="0" smtClean="0">
                  <a:solidFill>
                    <a:srgbClr val="000000"/>
                  </a:solidFill>
                  <a:latin typeface="Verdana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Verdana" pitchFamily="34" charset="0"/>
                </a:rPr>
                <a:t>i</a:t>
              </a:r>
              <a:r>
                <a:rPr lang="en-US" sz="1700" b="1" dirty="0" smtClean="0">
                  <a:solidFill>
                    <a:srgbClr val="000000"/>
                  </a:solidFill>
                  <a:latin typeface="Verdana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Verdana" pitchFamily="34" charset="0"/>
                </a:rPr>
                <a:t>ddod</a:t>
              </a:r>
              <a:r>
                <a:rPr lang="en-US" sz="1700" b="1" dirty="0" smtClean="0">
                  <a:solidFill>
                    <a:srgbClr val="000000"/>
                  </a:solidFill>
                  <a:latin typeface="Verdana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Verdana" pitchFamily="34" charset="0"/>
                </a:rPr>
                <a:t>sy’n</a:t>
              </a:r>
              <a:r>
                <a:rPr lang="en-US" sz="1700" b="1" dirty="0" smtClean="0">
                  <a:solidFill>
                    <a:srgbClr val="000000"/>
                  </a:solidFill>
                  <a:latin typeface="Verdana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Verdana" pitchFamily="34" charset="0"/>
                </a:rPr>
                <a:t>arwain</a:t>
              </a:r>
              <a:r>
                <a:rPr lang="en-US" sz="1700" b="1" dirty="0" smtClean="0">
                  <a:solidFill>
                    <a:srgbClr val="000000"/>
                  </a:solidFill>
                  <a:latin typeface="Verdana" pitchFamily="34" charset="0"/>
                </a:rPr>
                <a:t> at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Verdana" pitchFamily="34" charset="0"/>
                </a:rPr>
                <a:t>dwf</a:t>
              </a:r>
              <a:r>
                <a:rPr lang="en-US" sz="1700" b="1" dirty="0" smtClean="0">
                  <a:solidFill>
                    <a:srgbClr val="000000"/>
                  </a:solidFill>
                  <a:latin typeface="Verdana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Verdana" pitchFamily="34" charset="0"/>
                </a:rPr>
                <a:t>neu</a:t>
              </a:r>
              <a:r>
                <a:rPr lang="en-US" sz="1700" b="1" dirty="0" smtClean="0">
                  <a:solidFill>
                    <a:srgbClr val="000000"/>
                  </a:solidFill>
                  <a:latin typeface="Verdana" pitchFamily="34" charset="0"/>
                </a:rPr>
                <a:t> </a:t>
              </a:r>
              <a:r>
                <a:rPr lang="en-US" sz="1700" b="1" dirty="0" err="1" smtClean="0">
                  <a:solidFill>
                    <a:srgbClr val="000000"/>
                  </a:solidFill>
                  <a:latin typeface="Verdana" pitchFamily="34" charset="0"/>
                </a:rPr>
                <a:t>newid</a:t>
              </a:r>
              <a:endParaRPr lang="en-US" sz="1700" b="1" dirty="0">
                <a:solidFill>
                  <a:srgbClr val="000000"/>
                </a:solidFill>
                <a:latin typeface="Verdana" pitchFamily="34" charset="0"/>
              </a:endParaRPr>
            </a:p>
          </p:txBody>
        </p:sp>
      </p:grpSp>
      <p:sp>
        <p:nvSpPr>
          <p:cNvPr id="20485" name="Rectangle 1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dirty="0" smtClean="0">
                <a:latin typeface="Trebuchet MS" pitchFamily="34" charset="0"/>
              </a:rPr>
              <a:t>Beth </a:t>
            </a:r>
            <a:r>
              <a:rPr lang="en-US" dirty="0" err="1" smtClean="0">
                <a:latin typeface="Trebuchet MS" pitchFamily="34" charset="0"/>
              </a:rPr>
              <a:t>yw</a:t>
            </a:r>
            <a:r>
              <a:rPr lang="en-US" dirty="0" smtClean="0">
                <a:latin typeface="Trebuchet MS" pitchFamily="34" charset="0"/>
              </a:rPr>
              <a:t> </a:t>
            </a:r>
            <a:r>
              <a:rPr lang="en-US" dirty="0" err="1" smtClean="0">
                <a:latin typeface="Trebuchet MS" pitchFamily="34" charset="0"/>
              </a:rPr>
              <a:t>Cyfle</a:t>
            </a:r>
            <a:r>
              <a:rPr lang="en-US" dirty="0" smtClean="0">
                <a:latin typeface="Trebuchet MS" pitchFamily="34" charset="0"/>
              </a:rPr>
              <a:t>?</a:t>
            </a:r>
          </a:p>
        </p:txBody>
      </p:sp>
      <p:grpSp>
        <p:nvGrpSpPr>
          <p:cNvPr id="6" name="Group 15"/>
          <p:cNvGrpSpPr>
            <a:grpSpLocks/>
          </p:cNvGrpSpPr>
          <p:nvPr/>
        </p:nvGrpSpPr>
        <p:grpSpPr bwMode="auto">
          <a:xfrm>
            <a:off x="6400800" y="2362200"/>
            <a:ext cx="1584325" cy="3743325"/>
            <a:chOff x="3986" y="1701"/>
            <a:chExt cx="998" cy="2358"/>
          </a:xfrm>
        </p:grpSpPr>
        <p:grpSp>
          <p:nvGrpSpPr>
            <p:cNvPr id="20487" name="Group 16"/>
            <p:cNvGrpSpPr>
              <a:grpSpLocks/>
            </p:cNvGrpSpPr>
            <p:nvPr/>
          </p:nvGrpSpPr>
          <p:grpSpPr bwMode="auto">
            <a:xfrm>
              <a:off x="3986" y="1701"/>
              <a:ext cx="998" cy="2358"/>
              <a:chOff x="3986" y="1701"/>
              <a:chExt cx="998" cy="2358"/>
            </a:xfrm>
          </p:grpSpPr>
          <p:sp>
            <p:nvSpPr>
              <p:cNvPr id="20489" name="Rectangle 17"/>
              <p:cNvSpPr>
                <a:spLocks noChangeArrowheads="1"/>
              </p:cNvSpPr>
              <p:nvPr/>
            </p:nvSpPr>
            <p:spPr bwMode="auto">
              <a:xfrm>
                <a:off x="4048" y="1809"/>
                <a:ext cx="926" cy="2236"/>
              </a:xfrm>
              <a:prstGeom prst="rect">
                <a:avLst/>
              </a:prstGeom>
              <a:solidFill>
                <a:srgbClr val="FF0000"/>
              </a:solidFill>
              <a:ln w="1587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0" name="Freeform 18"/>
              <p:cNvSpPr>
                <a:spLocks/>
              </p:cNvSpPr>
              <p:nvPr/>
            </p:nvSpPr>
            <p:spPr bwMode="auto">
              <a:xfrm>
                <a:off x="3986" y="1701"/>
                <a:ext cx="998" cy="112"/>
              </a:xfrm>
              <a:custGeom>
                <a:avLst/>
                <a:gdLst>
                  <a:gd name="T0" fmla="*/ 63 w 998"/>
                  <a:gd name="T1" fmla="*/ 112 h 112"/>
                  <a:gd name="T2" fmla="*/ 998 w 998"/>
                  <a:gd name="T3" fmla="*/ 112 h 112"/>
                  <a:gd name="T4" fmla="*/ 936 w 998"/>
                  <a:gd name="T5" fmla="*/ 0 h 112"/>
                  <a:gd name="T6" fmla="*/ 0 w 998"/>
                  <a:gd name="T7" fmla="*/ 0 h 112"/>
                  <a:gd name="T8" fmla="*/ 63 w 998"/>
                  <a:gd name="T9" fmla="*/ 112 h 11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98"/>
                  <a:gd name="T16" fmla="*/ 0 h 112"/>
                  <a:gd name="T17" fmla="*/ 998 w 998"/>
                  <a:gd name="T18" fmla="*/ 112 h 11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98" h="112">
                    <a:moveTo>
                      <a:pt x="63" y="112"/>
                    </a:moveTo>
                    <a:lnTo>
                      <a:pt x="998" y="112"/>
                    </a:lnTo>
                    <a:lnTo>
                      <a:pt x="936" y="0"/>
                    </a:lnTo>
                    <a:lnTo>
                      <a:pt x="0" y="0"/>
                    </a:lnTo>
                    <a:lnTo>
                      <a:pt x="63" y="112"/>
                    </a:lnTo>
                    <a:close/>
                  </a:path>
                </a:pathLst>
              </a:custGeom>
              <a:solidFill>
                <a:srgbClr val="FF5F7F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91" name="Freeform 19"/>
              <p:cNvSpPr>
                <a:spLocks/>
              </p:cNvSpPr>
              <p:nvPr/>
            </p:nvSpPr>
            <p:spPr bwMode="auto">
              <a:xfrm>
                <a:off x="3986" y="1701"/>
                <a:ext cx="63" cy="2358"/>
              </a:xfrm>
              <a:custGeom>
                <a:avLst/>
                <a:gdLst>
                  <a:gd name="T0" fmla="*/ 0 w 63"/>
                  <a:gd name="T1" fmla="*/ 0 h 2358"/>
                  <a:gd name="T2" fmla="*/ 63 w 63"/>
                  <a:gd name="T3" fmla="*/ 112 h 2358"/>
                  <a:gd name="T4" fmla="*/ 63 w 63"/>
                  <a:gd name="T5" fmla="*/ 2358 h 2358"/>
                  <a:gd name="T6" fmla="*/ 0 w 63"/>
                  <a:gd name="T7" fmla="*/ 2246 h 2358"/>
                  <a:gd name="T8" fmla="*/ 0 w 63"/>
                  <a:gd name="T9" fmla="*/ 0 h 235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3"/>
                  <a:gd name="T16" fmla="*/ 0 h 2358"/>
                  <a:gd name="T17" fmla="*/ 63 w 63"/>
                  <a:gd name="T18" fmla="*/ 2358 h 235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3" h="2358">
                    <a:moveTo>
                      <a:pt x="0" y="0"/>
                    </a:moveTo>
                    <a:lnTo>
                      <a:pt x="63" y="112"/>
                    </a:lnTo>
                    <a:lnTo>
                      <a:pt x="63" y="2358"/>
                    </a:lnTo>
                    <a:lnTo>
                      <a:pt x="0" y="224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00000"/>
              </a:solidFill>
              <a:ln w="158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488" name="Rectangle 20"/>
            <p:cNvSpPr>
              <a:spLocks noChangeArrowheads="1"/>
            </p:cNvSpPr>
            <p:nvPr/>
          </p:nvSpPr>
          <p:spPr bwMode="auto">
            <a:xfrm>
              <a:off x="4422" y="2464"/>
              <a:ext cx="227" cy="9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508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488" tIns="44450" rIns="90488" bIns="44450">
              <a:spAutoFit/>
            </a:bodyPr>
            <a:lstStyle/>
            <a:p>
              <a:pPr algn="ctr" eaLnBrk="0" hangingPunct="0">
                <a:lnSpc>
                  <a:spcPct val="90000"/>
                </a:lnSpc>
              </a:pPr>
              <a:r>
                <a:rPr lang="en-US" sz="2000" b="1" dirty="0" err="1" smtClean="0">
                  <a:solidFill>
                    <a:srgbClr val="FFFFFF"/>
                  </a:solidFill>
                </a:rPr>
                <a:t>Cyfle</a:t>
              </a:r>
              <a:endParaRPr lang="en-US" sz="2000" b="1" dirty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5183627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914400"/>
            <a:ext cx="8640960" cy="11430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</a:pPr>
            <a:r>
              <a:rPr lang="en-US" sz="3200" dirty="0" smtClean="0"/>
              <a:t>Model Timmons </a:t>
            </a:r>
            <a:r>
              <a:rPr lang="en-US" sz="3200" dirty="0" err="1" smtClean="0"/>
              <a:t>o’r</a:t>
            </a:r>
            <a:r>
              <a:rPr lang="en-US" sz="3200" dirty="0" smtClean="0"/>
              <a:t> Broses </a:t>
            </a:r>
            <a:r>
              <a:rPr lang="en-US" sz="3200" dirty="0" err="1" smtClean="0"/>
              <a:t>Entrepreneuraidd</a:t>
            </a:r>
            <a:endParaRPr lang="en-US" sz="3200" dirty="0" smtClean="0"/>
          </a:p>
        </p:txBody>
      </p:sp>
      <p:sp>
        <p:nvSpPr>
          <p:cNvPr id="139267" name="Oval 3"/>
          <p:cNvSpPr>
            <a:spLocks noChangeArrowheads="1"/>
          </p:cNvSpPr>
          <p:nvPr/>
        </p:nvSpPr>
        <p:spPr bwMode="auto">
          <a:xfrm>
            <a:off x="1752600" y="2514600"/>
            <a:ext cx="1524000" cy="990600"/>
          </a:xfrm>
          <a:prstGeom prst="ellipse">
            <a:avLst/>
          </a:prstGeom>
          <a:solidFill>
            <a:schemeClr val="tx2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1" lang="en-US" b="1" dirty="0" err="1" smtClean="0">
                <a:solidFill>
                  <a:srgbClr val="ECBD12"/>
                </a:solidFill>
                <a:latin typeface="Arial Narrow" pitchFamily="34" charset="0"/>
              </a:rPr>
              <a:t>Cyfle</a:t>
            </a:r>
            <a:endParaRPr kumimoji="1" lang="en-US" b="1" dirty="0">
              <a:solidFill>
                <a:srgbClr val="ECBD12"/>
              </a:solidFill>
              <a:latin typeface="Arial Narrow" pitchFamily="34" charset="0"/>
            </a:endParaRPr>
          </a:p>
          <a:p>
            <a:pPr algn="ctr"/>
            <a:r>
              <a:rPr kumimoji="1" lang="en-US" b="1" dirty="0">
                <a:solidFill>
                  <a:srgbClr val="ECBD12"/>
                </a:solidFill>
                <a:latin typeface="Arial Narrow" pitchFamily="34" charset="0"/>
              </a:rPr>
              <a:t>(2)</a:t>
            </a:r>
          </a:p>
        </p:txBody>
      </p:sp>
      <p:sp>
        <p:nvSpPr>
          <p:cNvPr id="139268" name="Oval 4"/>
          <p:cNvSpPr>
            <a:spLocks noChangeArrowheads="1"/>
          </p:cNvSpPr>
          <p:nvPr/>
        </p:nvSpPr>
        <p:spPr bwMode="auto">
          <a:xfrm>
            <a:off x="5867400" y="2514600"/>
            <a:ext cx="1524000" cy="990600"/>
          </a:xfrm>
          <a:prstGeom prst="ellipse">
            <a:avLst/>
          </a:prstGeom>
          <a:solidFill>
            <a:schemeClr val="tx2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1" lang="en-US" b="1" dirty="0" err="1" smtClean="0">
                <a:solidFill>
                  <a:srgbClr val="ECBD12"/>
                </a:solidFill>
                <a:latin typeface="Arial Narrow" pitchFamily="34" charset="0"/>
              </a:rPr>
              <a:t>Adnoddau</a:t>
            </a:r>
            <a:endParaRPr kumimoji="1" lang="en-US" b="1" dirty="0">
              <a:solidFill>
                <a:srgbClr val="ECBD12"/>
              </a:solidFill>
              <a:latin typeface="Arial Narrow" pitchFamily="34" charset="0"/>
            </a:endParaRPr>
          </a:p>
          <a:p>
            <a:pPr algn="ctr"/>
            <a:r>
              <a:rPr kumimoji="1" lang="en-US" b="1" dirty="0">
                <a:solidFill>
                  <a:srgbClr val="ECBD12"/>
                </a:solidFill>
                <a:latin typeface="Arial Narrow" pitchFamily="34" charset="0"/>
              </a:rPr>
              <a:t>(4)</a:t>
            </a:r>
          </a:p>
        </p:txBody>
      </p:sp>
      <p:sp>
        <p:nvSpPr>
          <p:cNvPr id="139269" name="Oval 5"/>
          <p:cNvSpPr>
            <a:spLocks noChangeArrowheads="1"/>
          </p:cNvSpPr>
          <p:nvPr/>
        </p:nvSpPr>
        <p:spPr bwMode="auto">
          <a:xfrm>
            <a:off x="3810000" y="4114800"/>
            <a:ext cx="1524000" cy="990600"/>
          </a:xfrm>
          <a:prstGeom prst="ellipse">
            <a:avLst/>
          </a:prstGeom>
          <a:solidFill>
            <a:schemeClr val="tx2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kumimoji="1" lang="en-US" b="1" dirty="0" smtClean="0">
                <a:solidFill>
                  <a:srgbClr val="ECBD12"/>
                </a:solidFill>
                <a:latin typeface="Arial Narrow" pitchFamily="34" charset="0"/>
              </a:rPr>
              <a:t>Tim</a:t>
            </a:r>
            <a:endParaRPr kumimoji="1" lang="en-US" b="1" dirty="0">
              <a:solidFill>
                <a:srgbClr val="ECBD12"/>
              </a:solidFill>
              <a:latin typeface="Arial Narrow" pitchFamily="34" charset="0"/>
            </a:endParaRPr>
          </a:p>
          <a:p>
            <a:pPr algn="ctr"/>
            <a:r>
              <a:rPr kumimoji="1" lang="en-US" b="1" dirty="0">
                <a:solidFill>
                  <a:srgbClr val="ECBD12"/>
                </a:solidFill>
                <a:latin typeface="Arial Narrow" pitchFamily="34" charset="0"/>
              </a:rPr>
              <a:t>(3)</a:t>
            </a: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2819400" y="2971800"/>
            <a:ext cx="3505200" cy="1371600"/>
            <a:chOff x="1776" y="1872"/>
            <a:chExt cx="2208" cy="864"/>
          </a:xfrm>
        </p:grpSpPr>
        <p:sp>
          <p:nvSpPr>
            <p:cNvPr id="19486" name="Line 7"/>
            <p:cNvSpPr>
              <a:spLocks noChangeShapeType="1"/>
            </p:cNvSpPr>
            <p:nvPr/>
          </p:nvSpPr>
          <p:spPr bwMode="auto">
            <a:xfrm>
              <a:off x="2208" y="1872"/>
              <a:ext cx="1344" cy="0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prstDash val="lgDash"/>
              <a:miter lim="800000"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7" name="Line 8"/>
            <p:cNvSpPr>
              <a:spLocks noChangeShapeType="1"/>
            </p:cNvSpPr>
            <p:nvPr/>
          </p:nvSpPr>
          <p:spPr bwMode="auto">
            <a:xfrm>
              <a:off x="1776" y="2256"/>
              <a:ext cx="576" cy="432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prstDash val="lgDash"/>
              <a:miter lim="800000"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8" name="Line 9"/>
            <p:cNvSpPr>
              <a:spLocks noChangeShapeType="1"/>
            </p:cNvSpPr>
            <p:nvPr/>
          </p:nvSpPr>
          <p:spPr bwMode="auto">
            <a:xfrm flipV="1">
              <a:off x="3360" y="2304"/>
              <a:ext cx="624" cy="432"/>
            </a:xfrm>
            <a:prstGeom prst="line">
              <a:avLst/>
            </a:prstGeom>
            <a:noFill/>
            <a:ln w="9525">
              <a:solidFill>
                <a:schemeClr val="accent2"/>
              </a:solidFill>
              <a:prstDash val="lgDash"/>
              <a:miter lim="800000"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" name="Group 10"/>
          <p:cNvGrpSpPr>
            <a:grpSpLocks/>
          </p:cNvGrpSpPr>
          <p:nvPr/>
        </p:nvGrpSpPr>
        <p:grpSpPr bwMode="auto">
          <a:xfrm>
            <a:off x="1258888" y="2060575"/>
            <a:ext cx="6232529" cy="2459038"/>
            <a:chOff x="793" y="1298"/>
            <a:chExt cx="3926" cy="1549"/>
          </a:xfrm>
        </p:grpSpPr>
        <p:sp>
          <p:nvSpPr>
            <p:cNvPr id="19480" name="AutoShape 11"/>
            <p:cNvSpPr>
              <a:spLocks noChangeArrowheads="1"/>
            </p:cNvSpPr>
            <p:nvPr/>
          </p:nvSpPr>
          <p:spPr bwMode="auto">
            <a:xfrm>
              <a:off x="1728" y="2592"/>
              <a:ext cx="240" cy="240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81" name="AutoShape 12"/>
            <p:cNvSpPr>
              <a:spLocks noChangeArrowheads="1"/>
            </p:cNvSpPr>
            <p:nvPr/>
          </p:nvSpPr>
          <p:spPr bwMode="auto">
            <a:xfrm>
              <a:off x="3744" y="2592"/>
              <a:ext cx="240" cy="240"/>
            </a:xfrm>
            <a:prstGeom prst="left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82" name="AutoShape 13"/>
            <p:cNvSpPr>
              <a:spLocks noChangeArrowheads="1"/>
            </p:cNvSpPr>
            <p:nvPr/>
          </p:nvSpPr>
          <p:spPr bwMode="auto">
            <a:xfrm>
              <a:off x="2736" y="1536"/>
              <a:ext cx="240" cy="240"/>
            </a:xfrm>
            <a:prstGeom prst="downArrow">
              <a:avLst>
                <a:gd name="adj1" fmla="val 50000"/>
                <a:gd name="adj2" fmla="val 25000"/>
              </a:avLst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83" name="Text Box 14"/>
            <p:cNvSpPr txBox="1">
              <a:spLocks noChangeArrowheads="1"/>
            </p:cNvSpPr>
            <p:nvPr/>
          </p:nvSpPr>
          <p:spPr bwMode="auto">
            <a:xfrm>
              <a:off x="793" y="2614"/>
              <a:ext cx="912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kumimoji="1" lang="en-US" b="1" dirty="0" err="1" smtClean="0">
                  <a:solidFill>
                    <a:srgbClr val="FF3300"/>
                  </a:solidFill>
                  <a:latin typeface="Arial Narrow" pitchFamily="34" charset="0"/>
                </a:rPr>
                <a:t>Creadigrwydd</a:t>
              </a:r>
              <a:endParaRPr kumimoji="1" lang="en-US" b="1" dirty="0">
                <a:solidFill>
                  <a:srgbClr val="FF3300"/>
                </a:solidFill>
                <a:latin typeface="Arial Narrow" pitchFamily="34" charset="0"/>
              </a:endParaRPr>
            </a:p>
          </p:txBody>
        </p:sp>
        <p:sp>
          <p:nvSpPr>
            <p:cNvPr id="19484" name="Text Box 15"/>
            <p:cNvSpPr txBox="1">
              <a:spLocks noChangeArrowheads="1"/>
            </p:cNvSpPr>
            <p:nvPr/>
          </p:nvSpPr>
          <p:spPr bwMode="auto">
            <a:xfrm>
              <a:off x="4032" y="2592"/>
              <a:ext cx="687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kumimoji="1" lang="en-US" b="1" dirty="0" err="1" smtClean="0">
                  <a:solidFill>
                    <a:srgbClr val="FF3300"/>
                  </a:solidFill>
                  <a:latin typeface="Arial Narrow" pitchFamily="34" charset="0"/>
                </a:rPr>
                <a:t>Arweiniad</a:t>
              </a:r>
              <a:endParaRPr kumimoji="1" lang="en-US" b="1" dirty="0">
                <a:solidFill>
                  <a:srgbClr val="FF3300"/>
                </a:solidFill>
                <a:latin typeface="Arial Narrow" pitchFamily="34" charset="0"/>
              </a:endParaRPr>
            </a:p>
          </p:txBody>
        </p:sp>
        <p:sp>
          <p:nvSpPr>
            <p:cNvPr id="19485" name="Text Box 16"/>
            <p:cNvSpPr txBox="1">
              <a:spLocks noChangeArrowheads="1"/>
            </p:cNvSpPr>
            <p:nvPr/>
          </p:nvSpPr>
          <p:spPr bwMode="auto">
            <a:xfrm>
              <a:off x="2472" y="1298"/>
              <a:ext cx="745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kumimoji="1" lang="en-US" b="1" dirty="0" err="1" smtClean="0">
                  <a:solidFill>
                    <a:srgbClr val="FF3300"/>
                  </a:solidFill>
                  <a:latin typeface="Arial Narrow" pitchFamily="34" charset="0"/>
                </a:rPr>
                <a:t>Cyfathrebu</a:t>
              </a:r>
              <a:endParaRPr kumimoji="1" lang="en-US" b="1" dirty="0">
                <a:solidFill>
                  <a:srgbClr val="FF3300"/>
                </a:solidFill>
                <a:latin typeface="Arial Narrow" pitchFamily="34" charset="0"/>
              </a:endParaRPr>
            </a:p>
          </p:txBody>
        </p:sp>
      </p:grpSp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3749676" y="3124200"/>
            <a:ext cx="1676401" cy="688975"/>
            <a:chOff x="2362" y="1968"/>
            <a:chExt cx="1056" cy="434"/>
          </a:xfrm>
        </p:grpSpPr>
        <p:sp>
          <p:nvSpPr>
            <p:cNvPr id="19478" name="Text Box 18"/>
            <p:cNvSpPr txBox="1">
              <a:spLocks noChangeArrowheads="1"/>
            </p:cNvSpPr>
            <p:nvPr/>
          </p:nvSpPr>
          <p:spPr bwMode="auto">
            <a:xfrm>
              <a:off x="2400" y="1968"/>
              <a:ext cx="1018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kumimoji="1" lang="en-US" b="1" dirty="0" err="1" smtClean="0">
                  <a:solidFill>
                    <a:srgbClr val="00FF00"/>
                  </a:solidFill>
                  <a:latin typeface="Arial Narrow" pitchFamily="34" charset="0"/>
                </a:rPr>
                <a:t>Cynllun</a:t>
              </a:r>
              <a:r>
                <a:rPr kumimoji="1" lang="en-US" b="1" dirty="0" smtClean="0">
                  <a:solidFill>
                    <a:srgbClr val="00FF00"/>
                  </a:solidFill>
                  <a:latin typeface="Arial Narrow" pitchFamily="34" charset="0"/>
                </a:rPr>
                <a:t> </a:t>
              </a:r>
              <a:r>
                <a:rPr kumimoji="1" lang="en-US" b="1" dirty="0" err="1" smtClean="0">
                  <a:solidFill>
                    <a:srgbClr val="00FF00"/>
                  </a:solidFill>
                  <a:latin typeface="Arial Narrow" pitchFamily="34" charset="0"/>
                </a:rPr>
                <a:t>Busnes</a:t>
              </a:r>
              <a:endParaRPr kumimoji="1" lang="en-US" b="1" dirty="0">
                <a:solidFill>
                  <a:srgbClr val="00FF00"/>
                </a:solidFill>
                <a:latin typeface="Arial Narrow" pitchFamily="34" charset="0"/>
              </a:endParaRPr>
            </a:p>
          </p:txBody>
        </p:sp>
        <p:sp>
          <p:nvSpPr>
            <p:cNvPr id="19479" name="Text Box 19"/>
            <p:cNvSpPr txBox="1">
              <a:spLocks noChangeArrowheads="1"/>
            </p:cNvSpPr>
            <p:nvPr/>
          </p:nvSpPr>
          <p:spPr bwMode="auto">
            <a:xfrm>
              <a:off x="2362" y="2169"/>
              <a:ext cx="1000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kumimoji="1" lang="en-US" dirty="0" err="1" smtClean="0">
                  <a:solidFill>
                    <a:srgbClr val="00FF00"/>
                  </a:solidFill>
                  <a:latin typeface="Arial Narrow" pitchFamily="34" charset="0"/>
                </a:rPr>
                <a:t>Ffitiau</a:t>
              </a:r>
              <a:r>
                <a:rPr kumimoji="1" lang="en-US" dirty="0" smtClean="0">
                  <a:solidFill>
                    <a:srgbClr val="00FF00"/>
                  </a:solidFill>
                  <a:latin typeface="Arial Narrow" pitchFamily="34" charset="0"/>
                </a:rPr>
                <a:t> a </a:t>
              </a:r>
              <a:r>
                <a:rPr kumimoji="1" lang="en-US" dirty="0" err="1" smtClean="0">
                  <a:solidFill>
                    <a:srgbClr val="00FF00"/>
                  </a:solidFill>
                  <a:latin typeface="Arial Narrow" pitchFamily="34" charset="0"/>
                </a:rPr>
                <a:t>Bylchau</a:t>
              </a:r>
              <a:endParaRPr kumimoji="1" lang="en-US" dirty="0">
                <a:solidFill>
                  <a:srgbClr val="00FF00"/>
                </a:solidFill>
                <a:latin typeface="Arial Narrow" pitchFamily="34" charset="0"/>
              </a:endParaRPr>
            </a:p>
          </p:txBody>
        </p:sp>
      </p:grpSp>
      <p:grpSp>
        <p:nvGrpSpPr>
          <p:cNvPr id="5" name="Group 20"/>
          <p:cNvGrpSpPr>
            <a:grpSpLocks/>
          </p:cNvGrpSpPr>
          <p:nvPr/>
        </p:nvGrpSpPr>
        <p:grpSpPr bwMode="auto">
          <a:xfrm>
            <a:off x="1474788" y="3657601"/>
            <a:ext cx="6892922" cy="1654176"/>
            <a:chOff x="929" y="2304"/>
            <a:chExt cx="4342" cy="1042"/>
          </a:xfrm>
        </p:grpSpPr>
        <p:sp>
          <p:nvSpPr>
            <p:cNvPr id="19474" name="Text Box 21"/>
            <p:cNvSpPr txBox="1">
              <a:spLocks noChangeArrowheads="1"/>
            </p:cNvSpPr>
            <p:nvPr/>
          </p:nvSpPr>
          <p:spPr bwMode="auto">
            <a:xfrm>
              <a:off x="929" y="2304"/>
              <a:ext cx="700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kumimoji="1" lang="en-US" dirty="0" err="1" smtClean="0">
                  <a:solidFill>
                    <a:schemeClr val="tx2"/>
                  </a:solidFill>
                  <a:latin typeface="Arial Narrow" pitchFamily="34" charset="0"/>
                </a:rPr>
                <a:t>Amwysedd</a:t>
              </a:r>
              <a:endParaRPr kumimoji="1" lang="en-US" dirty="0">
                <a:solidFill>
                  <a:schemeClr val="tx2"/>
                </a:solidFill>
                <a:latin typeface="Arial Narrow" pitchFamily="34" charset="0"/>
              </a:endParaRPr>
            </a:p>
          </p:txBody>
        </p:sp>
        <p:sp>
          <p:nvSpPr>
            <p:cNvPr id="19475" name="Text Box 22"/>
            <p:cNvSpPr txBox="1">
              <a:spLocks noChangeArrowheads="1"/>
            </p:cNvSpPr>
            <p:nvPr/>
          </p:nvSpPr>
          <p:spPr bwMode="auto">
            <a:xfrm>
              <a:off x="4015" y="2304"/>
              <a:ext cx="1098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kumimoji="1" lang="en-US" dirty="0" err="1" smtClean="0">
                  <a:solidFill>
                    <a:schemeClr val="tx2"/>
                  </a:solidFill>
                  <a:latin typeface="Arial Narrow" pitchFamily="34" charset="0"/>
                </a:rPr>
                <a:t>Grymoedd</a:t>
              </a:r>
              <a:r>
                <a:rPr kumimoji="1" lang="en-US" dirty="0" smtClean="0">
                  <a:solidFill>
                    <a:schemeClr val="tx2"/>
                  </a:solidFill>
                  <a:latin typeface="Arial Narrow" pitchFamily="34" charset="0"/>
                </a:rPr>
                <a:t> </a:t>
              </a:r>
              <a:r>
                <a:rPr kumimoji="1" lang="en-US" dirty="0" err="1" smtClean="0">
                  <a:solidFill>
                    <a:schemeClr val="tx2"/>
                  </a:solidFill>
                  <a:latin typeface="Arial Narrow" pitchFamily="34" charset="0"/>
                </a:rPr>
                <a:t>Alldarol</a:t>
              </a:r>
              <a:endParaRPr kumimoji="1" lang="en-US" dirty="0">
                <a:solidFill>
                  <a:schemeClr val="tx2"/>
                </a:solidFill>
                <a:latin typeface="Arial Narrow" pitchFamily="34" charset="0"/>
              </a:endParaRPr>
            </a:p>
          </p:txBody>
        </p:sp>
        <p:sp>
          <p:nvSpPr>
            <p:cNvPr id="19476" name="Text Box 23"/>
            <p:cNvSpPr txBox="1">
              <a:spLocks noChangeArrowheads="1"/>
            </p:cNvSpPr>
            <p:nvPr/>
          </p:nvSpPr>
          <p:spPr bwMode="auto">
            <a:xfrm>
              <a:off x="3742" y="3113"/>
              <a:ext cx="1529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kumimoji="1" lang="en-US" dirty="0" err="1" smtClean="0">
                  <a:solidFill>
                    <a:schemeClr val="tx2"/>
                  </a:solidFill>
                  <a:latin typeface="Arial Narrow" pitchFamily="34" charset="0"/>
                </a:rPr>
                <a:t>Cyswllt</a:t>
              </a:r>
              <a:r>
                <a:rPr kumimoji="1" lang="en-US" dirty="0" smtClean="0">
                  <a:solidFill>
                    <a:schemeClr val="tx2"/>
                  </a:solidFill>
                  <a:latin typeface="Arial Narrow" pitchFamily="34" charset="0"/>
                </a:rPr>
                <a:t> y </a:t>
              </a:r>
              <a:r>
                <a:rPr kumimoji="1" lang="en-US" dirty="0" err="1" smtClean="0">
                  <a:solidFill>
                    <a:schemeClr val="tx2"/>
                  </a:solidFill>
                  <a:latin typeface="Arial Narrow" pitchFamily="34" charset="0"/>
                </a:rPr>
                <a:t>Farchnad</a:t>
              </a:r>
              <a:r>
                <a:rPr kumimoji="1" lang="en-US" dirty="0" smtClean="0">
                  <a:solidFill>
                    <a:schemeClr val="tx2"/>
                  </a:solidFill>
                  <a:latin typeface="Arial Narrow" pitchFamily="34" charset="0"/>
                </a:rPr>
                <a:t> </a:t>
              </a:r>
              <a:r>
                <a:rPr kumimoji="1" lang="en-US" dirty="0" err="1" smtClean="0">
                  <a:solidFill>
                    <a:schemeClr val="tx2"/>
                  </a:solidFill>
                  <a:latin typeface="Arial Narrow" pitchFamily="34" charset="0"/>
                </a:rPr>
                <a:t>Cyfalaf</a:t>
              </a:r>
              <a:endParaRPr kumimoji="1" lang="en-US" dirty="0">
                <a:solidFill>
                  <a:srgbClr val="ECBD12"/>
                </a:solidFill>
                <a:latin typeface="Arial Narrow" pitchFamily="34" charset="0"/>
              </a:endParaRPr>
            </a:p>
          </p:txBody>
        </p:sp>
        <p:sp>
          <p:nvSpPr>
            <p:cNvPr id="19477" name="Text Box 24"/>
            <p:cNvSpPr txBox="1">
              <a:spLocks noChangeArrowheads="1"/>
            </p:cNvSpPr>
            <p:nvPr/>
          </p:nvSpPr>
          <p:spPr bwMode="auto">
            <a:xfrm>
              <a:off x="1342" y="3072"/>
              <a:ext cx="726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kumimoji="1" lang="en-US" dirty="0" err="1" smtClean="0">
                  <a:solidFill>
                    <a:schemeClr val="tx2"/>
                  </a:solidFill>
                  <a:latin typeface="Arial Narrow" pitchFamily="34" charset="0"/>
                </a:rPr>
                <a:t>Ansicrwydd</a:t>
              </a:r>
              <a:endParaRPr kumimoji="1" lang="en-US" dirty="0">
                <a:solidFill>
                  <a:schemeClr val="tx2"/>
                </a:solidFill>
                <a:latin typeface="Arial Narrow" pitchFamily="34" charset="0"/>
              </a:endParaRPr>
            </a:p>
          </p:txBody>
        </p:sp>
      </p:grpSp>
      <p:grpSp>
        <p:nvGrpSpPr>
          <p:cNvPr id="6" name="Group 25"/>
          <p:cNvGrpSpPr>
            <a:grpSpLocks/>
          </p:cNvGrpSpPr>
          <p:nvPr/>
        </p:nvGrpSpPr>
        <p:grpSpPr bwMode="auto">
          <a:xfrm>
            <a:off x="2667000" y="5410200"/>
            <a:ext cx="3886200" cy="750888"/>
            <a:chOff x="1680" y="3408"/>
            <a:chExt cx="2448" cy="473"/>
          </a:xfrm>
        </p:grpSpPr>
        <p:sp>
          <p:nvSpPr>
            <p:cNvPr id="19471" name="Line 26"/>
            <p:cNvSpPr>
              <a:spLocks noChangeShapeType="1"/>
            </p:cNvSpPr>
            <p:nvPr/>
          </p:nvSpPr>
          <p:spPr bwMode="auto">
            <a:xfrm>
              <a:off x="1680" y="3408"/>
              <a:ext cx="2448" cy="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2" name="AutoShape 27"/>
            <p:cNvSpPr>
              <a:spLocks noChangeArrowheads="1"/>
            </p:cNvSpPr>
            <p:nvPr/>
          </p:nvSpPr>
          <p:spPr bwMode="auto">
            <a:xfrm>
              <a:off x="2688" y="3456"/>
              <a:ext cx="384" cy="240"/>
            </a:xfrm>
            <a:prstGeom prst="triangle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9473" name="Text Box 28"/>
            <p:cNvSpPr txBox="1">
              <a:spLocks noChangeArrowheads="1"/>
            </p:cNvSpPr>
            <p:nvPr/>
          </p:nvSpPr>
          <p:spPr bwMode="auto">
            <a:xfrm>
              <a:off x="2499" y="3648"/>
              <a:ext cx="899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kumimoji="1" lang="en-US" b="1" dirty="0" err="1" smtClean="0">
                  <a:solidFill>
                    <a:srgbClr val="ECBD12"/>
                  </a:solidFill>
                  <a:latin typeface="Arial Narrow" pitchFamily="34" charset="0"/>
                </a:rPr>
                <a:t>Sylfaenydd</a:t>
              </a:r>
              <a:r>
                <a:rPr kumimoji="1" lang="en-US" b="1" dirty="0" smtClean="0">
                  <a:solidFill>
                    <a:srgbClr val="ECBD12"/>
                  </a:solidFill>
                  <a:latin typeface="Arial Narrow" pitchFamily="34" charset="0"/>
                </a:rPr>
                <a:t>(1</a:t>
              </a:r>
              <a:r>
                <a:rPr kumimoji="1" lang="en-US" b="1" dirty="0">
                  <a:solidFill>
                    <a:srgbClr val="ECBD12"/>
                  </a:solidFill>
                  <a:latin typeface="Arial Narrow" pitchFamily="34" charset="0"/>
                </a:rPr>
                <a:t>)</a:t>
              </a:r>
              <a:endParaRPr kumimoji="1" lang="en-US" b="1" dirty="0">
                <a:solidFill>
                  <a:schemeClr val="accent1"/>
                </a:solidFill>
                <a:latin typeface="Arial Narrow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405014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02564" presetClass="entr" presetSubtype="431267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0" presetClass="entr" presetSubtype="4304732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0" presetClass="entr" presetSubtype="4304879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4" presetID="0" presetClass="entr" presetSubtype="4304828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7" presetID="0" presetClass="entr" presetSubtype="4305008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0" presetID="0" presetClass="entr" presetSubtype="4305049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3" presetID="0" presetClass="entr" presetSubtype="4305597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26" presetID="0" presetClass="entr" presetSubtype="430538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 animBg="1" autoUpdateAnimBg="0"/>
      <p:bldP spid="139268" grpId="0" animBg="1" autoUpdateAnimBg="0"/>
      <p:bldP spid="139269" grpId="0" animBg="1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692696"/>
            <a:ext cx="8928992" cy="985838"/>
          </a:xfrm>
        </p:spPr>
        <p:txBody>
          <a:bodyPr>
            <a:noAutofit/>
          </a:bodyPr>
          <a:lstStyle/>
          <a:p>
            <a:r>
              <a:rPr lang="en-GB" sz="2800" b="1" dirty="0" smtClean="0"/>
              <a:t>Mae </a:t>
            </a:r>
            <a:r>
              <a:rPr lang="en-GB" sz="2800" b="1" dirty="0" err="1" smtClean="0"/>
              <a:t>arweinwyr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entrepreneuraidd</a:t>
            </a:r>
            <a:r>
              <a:rPr lang="en-GB" sz="2800" b="1" dirty="0" smtClean="0"/>
              <a:t>  </a:t>
            </a:r>
            <a:r>
              <a:rPr lang="en-GB" sz="2800" b="1" dirty="0" err="1" smtClean="0"/>
              <a:t>llwyddiannus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yn</a:t>
            </a:r>
            <a:r>
              <a:rPr lang="en-GB" sz="2800" b="1" dirty="0" smtClean="0"/>
              <a:t>: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676400"/>
            <a:ext cx="8640960" cy="4495800"/>
          </a:xfrm>
        </p:spPr>
        <p:txBody>
          <a:bodyPr>
            <a:normAutofit/>
          </a:bodyPr>
          <a:lstStyle/>
          <a:p>
            <a:pPr marL="542925" lvl="2" indent="-180975">
              <a:buClr>
                <a:schemeClr val="accent3"/>
              </a:buClr>
            </a:pPr>
            <a:r>
              <a:rPr lang="en-GB" dirty="0" err="1" smtClean="0">
                <a:solidFill>
                  <a:schemeClr val="tx1"/>
                </a:solidFill>
              </a:rPr>
              <a:t>datblygu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hawdurdod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trwy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awdurdodi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eraill</a:t>
            </a:r>
            <a:r>
              <a:rPr lang="en-GB" dirty="0" smtClean="0">
                <a:solidFill>
                  <a:schemeClr val="tx1"/>
                </a:solidFill>
              </a:rPr>
              <a:t>;</a:t>
            </a:r>
          </a:p>
          <a:p>
            <a:pPr marL="542925" lvl="2" indent="-180975">
              <a:buClr>
                <a:schemeClr val="accent3"/>
              </a:buClr>
            </a:pPr>
            <a:r>
              <a:rPr lang="en-GB" dirty="0" err="1" smtClean="0">
                <a:solidFill>
                  <a:schemeClr val="tx1"/>
                </a:solidFill>
              </a:rPr>
              <a:t>geirwir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ddiffuant</a:t>
            </a:r>
            <a:r>
              <a:rPr lang="en-GB" dirty="0" smtClean="0">
                <a:solidFill>
                  <a:schemeClr val="tx1"/>
                </a:solidFill>
              </a:rPr>
              <a:t>;</a:t>
            </a:r>
          </a:p>
          <a:p>
            <a:pPr marL="542925" lvl="2" indent="-180975">
              <a:buClr>
                <a:schemeClr val="accent3"/>
              </a:buClr>
            </a:pPr>
            <a:r>
              <a:rPr lang="en-GB" dirty="0" err="1" smtClean="0">
                <a:solidFill>
                  <a:schemeClr val="tx1"/>
                </a:solidFill>
              </a:rPr>
              <a:t>rhoi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cyfarwyddid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ond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nid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cyfarwyddo</a:t>
            </a:r>
            <a:r>
              <a:rPr lang="en-GB" dirty="0" smtClean="0">
                <a:solidFill>
                  <a:schemeClr val="tx1"/>
                </a:solidFill>
              </a:rPr>
              <a:t>; </a:t>
            </a:r>
          </a:p>
          <a:p>
            <a:pPr marL="542925" lvl="2" indent="-180975">
              <a:buClr>
                <a:schemeClr val="accent3"/>
              </a:buClr>
            </a:pPr>
            <a:r>
              <a:rPr lang="en-GB" dirty="0" err="1" smtClean="0">
                <a:solidFill>
                  <a:schemeClr val="tx1"/>
                </a:solidFill>
              </a:rPr>
              <a:t>cefnogi</a:t>
            </a:r>
            <a:r>
              <a:rPr lang="en-GB" dirty="0" smtClean="0">
                <a:solidFill>
                  <a:schemeClr val="tx1"/>
                </a:solidFill>
              </a:rPr>
              <a:t> staff pan </a:t>
            </a:r>
            <a:r>
              <a:rPr lang="en-GB" dirty="0" err="1" smtClean="0">
                <a:solidFill>
                  <a:schemeClr val="tx1"/>
                </a:solidFill>
              </a:rPr>
              <a:t>maent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methu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dathlu</a:t>
            </a:r>
            <a:r>
              <a:rPr lang="en-GB" dirty="0" smtClean="0">
                <a:solidFill>
                  <a:schemeClr val="tx1"/>
                </a:solidFill>
              </a:rPr>
              <a:t> pan </a:t>
            </a:r>
            <a:r>
              <a:rPr lang="en-GB" dirty="0" err="1" smtClean="0">
                <a:solidFill>
                  <a:schemeClr val="tx1"/>
                </a:solidFill>
              </a:rPr>
              <a:t>maent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llwyddo</a:t>
            </a:r>
            <a:r>
              <a:rPr lang="en-GB" dirty="0" smtClean="0">
                <a:solidFill>
                  <a:schemeClr val="tx1"/>
                </a:solidFill>
              </a:rPr>
              <a:t>;</a:t>
            </a:r>
          </a:p>
          <a:p>
            <a:pPr marL="542925" lvl="2" indent="-180975">
              <a:buClr>
                <a:schemeClr val="accent3"/>
              </a:buClr>
            </a:pPr>
            <a:r>
              <a:rPr lang="en-GB" dirty="0" err="1" smtClean="0">
                <a:solidFill>
                  <a:schemeClr val="tx1"/>
                </a:solidFill>
              </a:rPr>
              <a:t>dysgu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wrth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fethu</a:t>
            </a:r>
            <a:r>
              <a:rPr lang="en-GB" dirty="0" smtClean="0">
                <a:solidFill>
                  <a:schemeClr val="tx1"/>
                </a:solidFill>
              </a:rPr>
              <a:t>;</a:t>
            </a:r>
          </a:p>
          <a:p>
            <a:pPr marL="542925" lvl="2" indent="-180975">
              <a:buClr>
                <a:schemeClr val="accent3"/>
              </a:buClr>
            </a:pPr>
            <a:r>
              <a:rPr lang="en-GB" dirty="0" err="1" smtClean="0">
                <a:solidFill>
                  <a:schemeClr val="tx1"/>
                </a:solidFill>
              </a:rPr>
              <a:t>hwyluso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newid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ond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amddiffyn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gwerthoedd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sylfaenol</a:t>
            </a:r>
            <a:r>
              <a:rPr lang="en-GB" dirty="0" smtClean="0">
                <a:solidFill>
                  <a:schemeClr val="tx1"/>
                </a:solidFill>
              </a:rPr>
              <a:t>;</a:t>
            </a:r>
          </a:p>
          <a:p>
            <a:pPr marL="542925" lvl="2" indent="-180975">
              <a:buClr>
                <a:schemeClr val="accent3"/>
              </a:buClr>
            </a:pPr>
            <a:r>
              <a:rPr lang="en-GB" dirty="0" err="1" smtClean="0">
                <a:solidFill>
                  <a:schemeClr val="tx1"/>
                </a:solidFill>
              </a:rPr>
              <a:t>adeiladu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perthnasau</a:t>
            </a:r>
            <a:r>
              <a:rPr lang="en-GB" dirty="0" smtClean="0">
                <a:solidFill>
                  <a:schemeClr val="tx1"/>
                </a:solidFill>
              </a:rPr>
              <a:t>;</a:t>
            </a:r>
          </a:p>
          <a:p>
            <a:pPr marL="542925" lvl="2" indent="-180975">
              <a:buClr>
                <a:schemeClr val="accent3"/>
              </a:buClr>
            </a:pPr>
            <a:r>
              <a:rPr lang="en-GB" dirty="0" err="1" smtClean="0">
                <a:solidFill>
                  <a:schemeClr val="tx1"/>
                </a:solidFill>
              </a:rPr>
              <a:t>realistig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amddiffyn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eu</a:t>
            </a:r>
            <a:r>
              <a:rPr lang="en-GB" dirty="0" smtClean="0">
                <a:solidFill>
                  <a:schemeClr val="tx1"/>
                </a:solidFill>
              </a:rPr>
              <a:t> staff </a:t>
            </a:r>
            <a:r>
              <a:rPr lang="en-GB" dirty="0" err="1" smtClean="0">
                <a:solidFill>
                  <a:schemeClr val="tx1"/>
                </a:solidFill>
              </a:rPr>
              <a:t>rhag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peryg</a:t>
            </a:r>
            <a:r>
              <a:rPr lang="en-GB" dirty="0" smtClean="0">
                <a:solidFill>
                  <a:schemeClr val="tx1"/>
                </a:solidFill>
              </a:rPr>
              <a:t>;</a:t>
            </a:r>
          </a:p>
          <a:p>
            <a:pPr marL="542925" lvl="2" indent="-180975">
              <a:buClr>
                <a:schemeClr val="accent3"/>
              </a:buClr>
            </a:pPr>
            <a:r>
              <a:rPr lang="en-GB" dirty="0" err="1" smtClean="0">
                <a:solidFill>
                  <a:schemeClr val="tx1"/>
                </a:solidFill>
              </a:rPr>
              <a:t>arwain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trwy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esiampl</a:t>
            </a:r>
            <a:r>
              <a:rPr lang="en-GB" dirty="0" smtClean="0">
                <a:solidFill>
                  <a:schemeClr val="tx1"/>
                </a:solidFill>
              </a:rPr>
              <a:t> ac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creu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mwy</a:t>
            </a:r>
            <a:r>
              <a:rPr lang="en-GB" dirty="0" smtClean="0">
                <a:solidFill>
                  <a:schemeClr val="tx1"/>
                </a:solidFill>
              </a:rPr>
              <a:t> o </a:t>
            </a:r>
            <a:r>
              <a:rPr lang="en-GB" dirty="0" err="1" smtClean="0">
                <a:solidFill>
                  <a:schemeClr val="tx1"/>
                </a:solidFill>
              </a:rPr>
              <a:t>arweinwyr</a:t>
            </a:r>
            <a:r>
              <a:rPr lang="en-GB" dirty="0" smtClean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7465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0648"/>
            <a:ext cx="9252520" cy="6597352"/>
          </a:xfrm>
          <a:solidFill>
            <a:schemeClr val="tx1"/>
          </a:solidFill>
        </p:spPr>
        <p:txBody>
          <a:bodyPr/>
          <a:lstStyle/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252520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431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1086</TotalTime>
  <Words>745</Words>
  <Application>Microsoft Office PowerPoint</Application>
  <PresentationFormat>On-screen Show (4:3)</PresentationFormat>
  <Paragraphs>146</Paragraphs>
  <Slides>23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Urban</vt:lpstr>
      <vt:lpstr>SBUS5109C Entrepreneuriaeth </vt:lpstr>
      <vt:lpstr>Beth yw / Pwy sydd yn Entrepreneur?</vt:lpstr>
      <vt:lpstr>Mae entrepreneur yn gallu golygu:</vt:lpstr>
      <vt:lpstr>PowerPoint Presentation</vt:lpstr>
      <vt:lpstr>Nodweddion busnesau bach di-entrepreneuraidd:</vt:lpstr>
      <vt:lpstr>Nodweddion busnesau bach entrepreneuraidd:</vt:lpstr>
      <vt:lpstr>PowerPoint Presentation</vt:lpstr>
      <vt:lpstr>Rôl yr Entrepreneur: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Diffiniadau’n newid:</vt:lpstr>
      <vt:lpstr>Tueddiadau: </vt:lpstr>
      <vt:lpstr>Diffiniadau:</vt:lpstr>
      <vt:lpstr>PowerPoint Presentation</vt:lpstr>
      <vt:lpstr>Beth yw Cyfle?</vt:lpstr>
      <vt:lpstr>Model Timmons o’r Broses Entrepreneuraidd</vt:lpstr>
      <vt:lpstr>Mae arweinwyr entrepreneuraidd  llwyddiannus yn: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Administrator</cp:lastModifiedBy>
  <cp:revision>60</cp:revision>
  <dcterms:created xsi:type="dcterms:W3CDTF">2014-12-18T11:36:24Z</dcterms:created>
  <dcterms:modified xsi:type="dcterms:W3CDTF">2015-11-16T12:39:05Z</dcterms:modified>
</cp:coreProperties>
</file>