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31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8" autoAdjust="0"/>
    <p:restoredTop sz="94660"/>
  </p:normalViewPr>
  <p:slideViewPr>
    <p:cSldViewPr snapToGrid="0">
      <p:cViewPr varScale="1">
        <p:scale>
          <a:sx n="57" d="100"/>
          <a:sy n="57" d="100"/>
        </p:scale>
        <p:origin x="78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BA5548-6A39-407A-B6D1-68D596268BFB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69CB22-4D57-444F-9D75-2831BD70B5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0553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7F857B7-3F5C-441F-B169-E78EFFFBF0B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388232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7F857B7-3F5C-441F-B169-E78EFFFBF0B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85727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7F857B7-3F5C-441F-B169-E78EFFFBF0B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43219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7F857B7-3F5C-441F-B169-E78EFFFBF0B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646207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7F857B7-3F5C-441F-B169-E78EFFFBF0B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303955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7F857B7-3F5C-441F-B169-E78EFFFBF0B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878194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7F857B7-3F5C-441F-B169-E78EFFFBF0B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271489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7F857B7-3F5C-441F-B169-E78EFFFBF0B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841115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9BEE6-D57E-490D-97A6-7125E5FEE104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814B-5E71-4D94-9207-D6B26A6EC7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2314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9BEE6-D57E-490D-97A6-7125E5FEE104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814B-5E71-4D94-9207-D6B26A6EC7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4865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9BEE6-D57E-490D-97A6-7125E5FEE104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814B-5E71-4D94-9207-D6B26A6EC7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7440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9BEE6-D57E-490D-97A6-7125E5FEE104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814B-5E71-4D94-9207-D6B26A6EC7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206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9BEE6-D57E-490D-97A6-7125E5FEE104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814B-5E71-4D94-9207-D6B26A6EC7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5523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9BEE6-D57E-490D-97A6-7125E5FEE104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814B-5E71-4D94-9207-D6B26A6EC7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6627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9BEE6-D57E-490D-97A6-7125E5FEE104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814B-5E71-4D94-9207-D6B26A6EC7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1270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9BEE6-D57E-490D-97A6-7125E5FEE104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814B-5E71-4D94-9207-D6B26A6EC7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5448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9BEE6-D57E-490D-97A6-7125E5FEE104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814B-5E71-4D94-9207-D6B26A6EC7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838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9BEE6-D57E-490D-97A6-7125E5FEE104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814B-5E71-4D94-9207-D6B26A6EC7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6466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9BEE6-D57E-490D-97A6-7125E5FEE104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814B-5E71-4D94-9207-D6B26A6EC7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8133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9BEE6-D57E-490D-97A6-7125E5FEE104}" type="datetimeFigureOut">
              <a:rPr lang="en-GB">
                <a:solidFill>
                  <a:prstClr val="black">
                    <a:tint val="75000"/>
                  </a:prstClr>
                </a:solidFill>
              </a:rPr>
              <a:pPr/>
              <a:t>01/11/2018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814B-5E71-4D94-9207-D6B26A6EC732}" type="slidenum">
              <a:rPr lang="en-GB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08114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9BEE6-D57E-490D-97A6-7125E5FEE104}" type="datetimeFigureOut">
              <a:rPr lang="en-GB">
                <a:solidFill>
                  <a:prstClr val="black">
                    <a:tint val="75000"/>
                  </a:prstClr>
                </a:solidFill>
              </a:rPr>
              <a:pPr/>
              <a:t>01/11/2018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814B-5E71-4D94-9207-D6B26A6EC732}" type="slidenum">
              <a:rPr lang="en-GB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22492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9BEE6-D57E-490D-97A6-7125E5FEE104}" type="datetimeFigureOut">
              <a:rPr lang="en-GB">
                <a:solidFill>
                  <a:prstClr val="black">
                    <a:tint val="75000"/>
                  </a:prstClr>
                </a:solidFill>
              </a:rPr>
              <a:pPr/>
              <a:t>01/11/2018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814B-5E71-4D94-9207-D6B26A6EC732}" type="slidenum">
              <a:rPr lang="en-GB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74399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9BEE6-D57E-490D-97A6-7125E5FEE104}" type="datetimeFigureOut">
              <a:rPr lang="en-GB">
                <a:solidFill>
                  <a:prstClr val="black">
                    <a:tint val="75000"/>
                  </a:prstClr>
                </a:solidFill>
              </a:rPr>
              <a:pPr/>
              <a:t>01/11/2018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814B-5E71-4D94-9207-D6B26A6EC732}" type="slidenum">
              <a:rPr lang="en-GB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78370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9BEE6-D57E-490D-97A6-7125E5FEE104}" type="datetimeFigureOut">
              <a:rPr lang="en-GB">
                <a:solidFill>
                  <a:prstClr val="black">
                    <a:tint val="75000"/>
                  </a:prstClr>
                </a:solidFill>
              </a:rPr>
              <a:pPr/>
              <a:t>01/11/2018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814B-5E71-4D94-9207-D6B26A6EC732}" type="slidenum">
              <a:rPr lang="en-GB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63428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9BEE6-D57E-490D-97A6-7125E5FEE104}" type="datetimeFigureOut">
              <a:rPr lang="en-GB">
                <a:solidFill>
                  <a:prstClr val="black">
                    <a:tint val="75000"/>
                  </a:prstClr>
                </a:solidFill>
              </a:rPr>
              <a:pPr/>
              <a:t>01/11/2018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814B-5E71-4D94-9207-D6B26A6EC732}" type="slidenum">
              <a:rPr lang="en-GB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75856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9BEE6-D57E-490D-97A6-7125E5FEE104}" type="datetimeFigureOut">
              <a:rPr lang="en-GB">
                <a:solidFill>
                  <a:prstClr val="black">
                    <a:tint val="75000"/>
                  </a:prstClr>
                </a:solidFill>
              </a:rPr>
              <a:pPr/>
              <a:t>01/11/2018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814B-5E71-4D94-9207-D6B26A6EC732}" type="slidenum">
              <a:rPr lang="en-GB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918415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9BEE6-D57E-490D-97A6-7125E5FEE104}" type="datetimeFigureOut">
              <a:rPr lang="en-GB">
                <a:solidFill>
                  <a:prstClr val="black">
                    <a:tint val="75000"/>
                  </a:prstClr>
                </a:solidFill>
              </a:rPr>
              <a:pPr/>
              <a:t>01/11/2018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814B-5E71-4D94-9207-D6B26A6EC732}" type="slidenum">
              <a:rPr lang="en-GB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475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9BEE6-D57E-490D-97A6-7125E5FEE104}" type="datetimeFigureOut">
              <a:rPr lang="en-GB">
                <a:solidFill>
                  <a:prstClr val="black">
                    <a:tint val="75000"/>
                  </a:prstClr>
                </a:solidFill>
              </a:rPr>
              <a:pPr/>
              <a:t>01/11/2018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814B-5E71-4D94-9207-D6B26A6EC732}" type="slidenum">
              <a:rPr lang="en-GB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13073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9BEE6-D57E-490D-97A6-7125E5FEE104}" type="datetimeFigureOut">
              <a:rPr lang="en-GB">
                <a:solidFill>
                  <a:prstClr val="black">
                    <a:tint val="75000"/>
                  </a:prstClr>
                </a:solidFill>
              </a:rPr>
              <a:pPr/>
              <a:t>01/11/2018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814B-5E71-4D94-9207-D6B26A6EC732}" type="slidenum">
              <a:rPr lang="en-GB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61140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9BEE6-D57E-490D-97A6-7125E5FEE104}" type="datetimeFigureOut">
              <a:rPr lang="en-GB">
                <a:solidFill>
                  <a:prstClr val="black">
                    <a:tint val="75000"/>
                  </a:prstClr>
                </a:solidFill>
              </a:rPr>
              <a:pPr/>
              <a:t>01/11/2018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814B-5E71-4D94-9207-D6B26A6EC732}" type="slidenum">
              <a:rPr lang="en-GB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23388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D9BEE6-D57E-490D-97A6-7125E5FEE104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EA814B-5E71-4D94-9207-D6B26A6EC7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839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D9BEE6-D57E-490D-97A6-7125E5FEE104}" type="datetimeFigureOut">
              <a:rPr lang="en-GB">
                <a:solidFill>
                  <a:prstClr val="black">
                    <a:tint val="75000"/>
                  </a:prstClr>
                </a:solidFill>
              </a:rPr>
              <a:pPr/>
              <a:t>01/11/2018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EA814B-5E71-4D94-9207-D6B26A6EC732}" type="slidenum">
              <a:rPr lang="en-GB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46973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s://www.youtube.com/watch?v=BwkdGr9JYmE" TargetMode="Externa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35560" y="2132857"/>
            <a:ext cx="7772400" cy="1470025"/>
          </a:xfrm>
        </p:spPr>
        <p:txBody>
          <a:bodyPr>
            <a:noAutofit/>
          </a:bodyPr>
          <a:lstStyle/>
          <a:p>
            <a:r>
              <a:rPr lang="en-GB" sz="4000" dirty="0"/>
              <a:t/>
            </a:r>
            <a:br>
              <a:rPr lang="en-GB" sz="4000" dirty="0"/>
            </a:br>
            <a:r>
              <a:rPr lang="en-GB" sz="3600" dirty="0"/>
              <a:t/>
            </a:r>
            <a:br>
              <a:rPr lang="en-GB" sz="3600" dirty="0"/>
            </a:br>
            <a:r>
              <a:rPr lang="en-GB" sz="3600" dirty="0" smtClean="0"/>
              <a:t>Study Skills </a:t>
            </a:r>
            <a:r>
              <a:rPr lang="en-GB" sz="6600" dirty="0" smtClean="0"/>
              <a:t/>
            </a:r>
            <a:br>
              <a:rPr lang="en-GB" sz="6600" dirty="0" smtClean="0"/>
            </a:br>
            <a:r>
              <a:rPr lang="en-GB" sz="10000" dirty="0" smtClean="0"/>
              <a:t>READING</a:t>
            </a:r>
            <a:r>
              <a:rPr lang="en-GB" sz="6600" dirty="0"/>
              <a:t/>
            </a:r>
            <a:br>
              <a:rPr lang="en-GB" sz="6600" dirty="0"/>
            </a:br>
            <a:r>
              <a:rPr lang="en-GB" sz="3200" dirty="0"/>
              <a:t>What, Why, How</a:t>
            </a:r>
            <a:br>
              <a:rPr lang="en-GB" sz="3200" dirty="0"/>
            </a:br>
            <a:r>
              <a:rPr lang="en-GB" sz="3200" i="1" dirty="0">
                <a:latin typeface="Harlow Solid Italic" panose="04030604020F02020D02" pitchFamily="82" charset="0"/>
              </a:rPr>
              <a:t>or;</a:t>
            </a:r>
            <a:br>
              <a:rPr lang="en-GB" sz="3200" i="1" dirty="0">
                <a:latin typeface="Harlow Solid Italic" panose="04030604020F02020D02" pitchFamily="82" charset="0"/>
              </a:rPr>
            </a:br>
            <a:r>
              <a:rPr lang="en-GB" sz="3200" i="1" dirty="0">
                <a:latin typeface="Harlow Solid Italic" panose="04030604020F02020D02" pitchFamily="82" charset="0"/>
              </a:rPr>
              <a:t>The Last Will and Testament of a Bibliophile</a:t>
            </a:r>
            <a:r>
              <a:rPr lang="en-GB" sz="3200" dirty="0">
                <a:latin typeface="Harlow Solid Italic" panose="04030604020F02020D02" pitchFamily="82" charset="0"/>
              </a:rPr>
              <a:t> </a:t>
            </a:r>
            <a:endParaRPr lang="en-GB" sz="3200" dirty="0">
              <a:latin typeface="Harlow Solid Italic" panose="04030604020F02020D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6184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1" y="188640"/>
            <a:ext cx="9143999" cy="63728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Straight Connector 4"/>
          <p:cNvCxnSpPr/>
          <p:nvPr/>
        </p:nvCxnSpPr>
        <p:spPr>
          <a:xfrm>
            <a:off x="8184232" y="4941168"/>
            <a:ext cx="1152128" cy="1368152"/>
          </a:xfrm>
          <a:prstGeom prst="line">
            <a:avLst/>
          </a:prstGeom>
          <a:ln w="793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V="1">
            <a:off x="7932204" y="4941168"/>
            <a:ext cx="1548172" cy="1224254"/>
          </a:xfrm>
          <a:prstGeom prst="line">
            <a:avLst/>
          </a:prstGeom>
          <a:ln w="793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6528048" y="4032794"/>
            <a:ext cx="40324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prstClr val="black"/>
                </a:solidFill>
                <a:latin typeface="Harlow Solid Italic" panose="04030604020F02020D02" pitchFamily="82" charset="0"/>
              </a:rPr>
              <a:t>PowerPoin</a:t>
            </a:r>
            <a:r>
              <a:rPr lang="en-GB" sz="5400" dirty="0">
                <a:solidFill>
                  <a:prstClr val="black"/>
                </a:solidFill>
                <a:latin typeface="Harlow Solid Italic" panose="04030604020F02020D02" pitchFamily="82" charset="0"/>
              </a:rPr>
              <a:t>t</a:t>
            </a:r>
            <a:endParaRPr lang="en-GB" sz="5400" dirty="0">
              <a:solidFill>
                <a:prstClr val="black"/>
              </a:solidFill>
              <a:latin typeface="Harlow Solid Italic" panose="04030604020F02020D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6309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ctrTitle"/>
          </p:nvPr>
        </p:nvSpPr>
        <p:spPr>
          <a:xfrm>
            <a:off x="1991544" y="2276873"/>
            <a:ext cx="7772400" cy="1470025"/>
          </a:xfrm>
        </p:spPr>
        <p:txBody>
          <a:bodyPr>
            <a:noAutofit/>
          </a:bodyPr>
          <a:lstStyle/>
          <a:p>
            <a:r>
              <a:rPr lang="en-GB" sz="6600" dirty="0"/>
              <a:t>PowerPoint launched by Microsoft, 1990</a:t>
            </a:r>
            <a:br>
              <a:rPr lang="en-GB" sz="6600" dirty="0"/>
            </a:br>
            <a:r>
              <a:rPr lang="en-GB" sz="6600" dirty="0"/>
              <a:t/>
            </a:r>
            <a:br>
              <a:rPr lang="en-GB" sz="6600" dirty="0"/>
            </a:br>
            <a:endParaRPr lang="en-GB" sz="66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528" y="3429000"/>
            <a:ext cx="4035666" cy="2736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4113" y="3429001"/>
            <a:ext cx="2356525" cy="29782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34421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878626"/>
            <a:ext cx="4261754" cy="3196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1524001" y="1"/>
            <a:ext cx="4703675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dirty="0">
                <a:solidFill>
                  <a:prstClr val="black"/>
                </a:solidFill>
                <a:latin typeface="Calibri"/>
              </a:rPr>
              <a:t>University of Al </a:t>
            </a:r>
            <a:r>
              <a:rPr lang="en-GB" sz="2200" dirty="0" err="1">
                <a:solidFill>
                  <a:prstClr val="black"/>
                </a:solidFill>
                <a:latin typeface="Calibri"/>
              </a:rPr>
              <a:t>Quaraouiyine</a:t>
            </a:r>
            <a:r>
              <a:rPr lang="en-GB" sz="2200" dirty="0">
                <a:solidFill>
                  <a:prstClr val="black"/>
                </a:solidFill>
                <a:latin typeface="Calibri"/>
              </a:rPr>
              <a:t>, Fes, Morocco, est. 859 AD</a:t>
            </a:r>
            <a:endParaRPr lang="en-GB" sz="2200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1" y="4085381"/>
            <a:ext cx="4238625" cy="2809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6" descr="Seal of the University of Bologna.sv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0297" y="193367"/>
            <a:ext cx="1679693" cy="1675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2625" y="2571524"/>
            <a:ext cx="4836114" cy="42799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6201811" y="0"/>
            <a:ext cx="2351837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dirty="0">
                <a:solidFill>
                  <a:prstClr val="black"/>
                </a:solidFill>
                <a:latin typeface="Calibri"/>
              </a:rPr>
              <a:t>University of Bologna, Italy, est. 1088</a:t>
            </a:r>
            <a:endParaRPr lang="en-GB" sz="22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5858677" y="2100156"/>
            <a:ext cx="4917843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dirty="0">
                <a:solidFill>
                  <a:prstClr val="black"/>
                </a:solidFill>
                <a:latin typeface="Calibri"/>
              </a:rPr>
              <a:t>St David's College, </a:t>
            </a:r>
            <a:r>
              <a:rPr lang="en-GB" sz="2200" dirty="0" err="1">
                <a:solidFill>
                  <a:prstClr val="black"/>
                </a:solidFill>
                <a:latin typeface="Calibri"/>
              </a:rPr>
              <a:t>Lampeter</a:t>
            </a:r>
            <a:r>
              <a:rPr lang="en-GB" sz="2200" dirty="0">
                <a:solidFill>
                  <a:prstClr val="black"/>
                </a:solidFill>
                <a:latin typeface="Calibri"/>
              </a:rPr>
              <a:t>, est. 1822</a:t>
            </a:r>
            <a:endParaRPr lang="en-GB" sz="2200" dirty="0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65931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5840" y="274638"/>
            <a:ext cx="3240360" cy="312715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Gutenberg Bible; printing press invented, c. 1440s</a:t>
            </a:r>
            <a:endParaRPr lang="en-GB" dirty="0"/>
          </a:p>
        </p:txBody>
      </p:sp>
      <p:pic>
        <p:nvPicPr>
          <p:cNvPr id="6148" name="Picture 4" descr="Image result for gutenberg press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043" b="3911"/>
          <a:stretch/>
        </p:blipFill>
        <p:spPr bwMode="auto">
          <a:xfrm>
            <a:off x="1415480" y="5262"/>
            <a:ext cx="3267356" cy="3596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Image result for gutenberg press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0086" y="3762748"/>
            <a:ext cx="2417920" cy="3095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6200" y="12902"/>
            <a:ext cx="2665998" cy="33888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5447" y="3762748"/>
            <a:ext cx="3384223" cy="24682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52415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24000" y="-27384"/>
            <a:ext cx="5796136" cy="6778597"/>
          </a:xfrm>
          <a:prstGeom prst="rect">
            <a:avLst/>
          </a:prstGeom>
          <a:noFill/>
        </p:spPr>
        <p:txBody>
          <a:bodyPr wrap="square" lIns="684000" tIns="720000" rIns="720000" bIns="720000" rtlCol="0">
            <a:spAutoFit/>
          </a:bodyPr>
          <a:lstStyle/>
          <a:p>
            <a:r>
              <a:rPr lang="en-GB" sz="2600" dirty="0">
                <a:solidFill>
                  <a:prstClr val="black"/>
                </a:solidFill>
                <a:latin typeface="Calibri"/>
              </a:rPr>
              <a:t>“The invention of typography confirmed and extended the new visual stress of applied knowledge, providing the first uniformly repeatable ‘commodity,’ the first assembly-line, and the first mass-production.”</a:t>
            </a:r>
          </a:p>
          <a:p>
            <a:pPr marL="457200" indent="-457200" algn="r">
              <a:buFontTx/>
              <a:buChar char="-"/>
            </a:pPr>
            <a:r>
              <a:rPr lang="en-GB" sz="2600" dirty="0">
                <a:solidFill>
                  <a:prstClr val="black"/>
                </a:solidFill>
                <a:latin typeface="Calibri"/>
              </a:rPr>
              <a:t>Marshall McLuhan, </a:t>
            </a:r>
            <a:r>
              <a:rPr lang="en-GB" sz="2600" i="1" dirty="0">
                <a:solidFill>
                  <a:prstClr val="black"/>
                </a:solidFill>
                <a:latin typeface="Calibri"/>
              </a:rPr>
              <a:t>The Gutenberg Galaxy</a:t>
            </a:r>
            <a:r>
              <a:rPr lang="en-GB" sz="2600" dirty="0">
                <a:solidFill>
                  <a:prstClr val="black"/>
                </a:solidFill>
                <a:latin typeface="Calibri"/>
              </a:rPr>
              <a:t> (1962</a:t>
            </a:r>
            <a:r>
              <a:rPr lang="en-GB" sz="2800" dirty="0">
                <a:solidFill>
                  <a:prstClr val="black"/>
                </a:solidFill>
                <a:latin typeface="Calibri"/>
              </a:rPr>
              <a:t>)</a:t>
            </a:r>
          </a:p>
          <a:p>
            <a:endParaRPr lang="en-GB" sz="2800" dirty="0">
              <a:solidFill>
                <a:prstClr val="black"/>
              </a:solidFill>
              <a:latin typeface="Calibri"/>
            </a:endParaRPr>
          </a:p>
          <a:p>
            <a:endParaRPr lang="en-GB" sz="2800" b="1" dirty="0">
              <a:solidFill>
                <a:prstClr val="black"/>
              </a:solidFill>
              <a:latin typeface="Calibri"/>
            </a:endParaRPr>
          </a:p>
          <a:p>
            <a:endParaRPr lang="en-GB" sz="2800" i="1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9732" y="188641"/>
            <a:ext cx="3123054" cy="39818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4" name="Picture 2" descr="Image result for gutenberg galax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8991" y="3106083"/>
            <a:ext cx="2438400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1864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24000" y="-27384"/>
            <a:ext cx="5885732" cy="6932485"/>
          </a:xfrm>
          <a:prstGeom prst="rect">
            <a:avLst/>
          </a:prstGeom>
          <a:noFill/>
        </p:spPr>
        <p:txBody>
          <a:bodyPr wrap="square" lIns="684000" tIns="720000" rIns="720000" bIns="720000" rtlCol="0">
            <a:spAutoFit/>
          </a:bodyPr>
          <a:lstStyle/>
          <a:p>
            <a:r>
              <a:rPr lang="en-GB" sz="2400" dirty="0">
                <a:solidFill>
                  <a:prstClr val="black"/>
                </a:solidFill>
                <a:latin typeface="Calibri"/>
              </a:rPr>
              <a:t>“In </a:t>
            </a:r>
            <a:r>
              <a:rPr lang="en-GB" sz="2400" dirty="0">
                <a:solidFill>
                  <a:prstClr val="black"/>
                </a:solidFill>
                <a:latin typeface="Calibri"/>
              </a:rPr>
              <a:t>a culture like </a:t>
            </a:r>
            <a:r>
              <a:rPr lang="en-GB" sz="2400" dirty="0">
                <a:solidFill>
                  <a:prstClr val="black"/>
                </a:solidFill>
                <a:latin typeface="Calibri"/>
              </a:rPr>
              <a:t>ours it </a:t>
            </a:r>
            <a:r>
              <a:rPr lang="en-GB" sz="2400" dirty="0">
                <a:solidFill>
                  <a:prstClr val="black"/>
                </a:solidFill>
                <a:latin typeface="Calibri"/>
              </a:rPr>
              <a:t>is sometimes a bit of a shock to be reminded that, in </a:t>
            </a:r>
            <a:r>
              <a:rPr lang="en-GB" sz="2400" dirty="0">
                <a:solidFill>
                  <a:prstClr val="black"/>
                </a:solidFill>
                <a:latin typeface="Calibri"/>
              </a:rPr>
              <a:t>operational and </a:t>
            </a:r>
            <a:r>
              <a:rPr lang="en-GB" sz="2400" dirty="0">
                <a:solidFill>
                  <a:prstClr val="black"/>
                </a:solidFill>
                <a:latin typeface="Calibri"/>
              </a:rPr>
              <a:t>practical fact, </a:t>
            </a:r>
            <a:r>
              <a:rPr lang="en-GB" sz="3600" b="1" dirty="0">
                <a:solidFill>
                  <a:srgbClr val="FF0000"/>
                </a:solidFill>
                <a:latin typeface="Calibri"/>
              </a:rPr>
              <a:t>the medium is the message</a:t>
            </a:r>
            <a:r>
              <a:rPr lang="en-GB" sz="2400" dirty="0">
                <a:solidFill>
                  <a:prstClr val="black"/>
                </a:solidFill>
                <a:latin typeface="Calibri"/>
              </a:rPr>
              <a:t>. This is merely to say that </a:t>
            </a:r>
            <a:r>
              <a:rPr lang="en-GB" sz="2400" dirty="0">
                <a:solidFill>
                  <a:prstClr val="black"/>
                </a:solidFill>
                <a:latin typeface="Calibri"/>
              </a:rPr>
              <a:t>the </a:t>
            </a:r>
            <a:r>
              <a:rPr lang="en-GB" sz="2400" i="1" dirty="0">
                <a:solidFill>
                  <a:prstClr val="black"/>
                </a:solidFill>
                <a:latin typeface="Calibri"/>
              </a:rPr>
              <a:t>personal </a:t>
            </a:r>
            <a:r>
              <a:rPr lang="en-GB" sz="2400" i="1" dirty="0">
                <a:solidFill>
                  <a:prstClr val="black"/>
                </a:solidFill>
                <a:latin typeface="Calibri"/>
              </a:rPr>
              <a:t>and social consequences of any medium</a:t>
            </a:r>
            <a:r>
              <a:rPr lang="en-GB" sz="2400" dirty="0">
                <a:solidFill>
                  <a:prstClr val="black"/>
                </a:solidFill>
                <a:latin typeface="Calibri"/>
              </a:rPr>
              <a:t>—that is, of any extension of ourselves</a:t>
            </a:r>
            <a:r>
              <a:rPr lang="en-GB" sz="2400" dirty="0">
                <a:solidFill>
                  <a:prstClr val="black"/>
                </a:solidFill>
                <a:latin typeface="Calibri"/>
              </a:rPr>
              <a:t>— </a:t>
            </a:r>
            <a:r>
              <a:rPr lang="en-GB" sz="2400" i="1" dirty="0">
                <a:solidFill>
                  <a:prstClr val="black"/>
                </a:solidFill>
                <a:latin typeface="Calibri"/>
              </a:rPr>
              <a:t>result </a:t>
            </a:r>
            <a:r>
              <a:rPr lang="en-GB" sz="2400" i="1" dirty="0">
                <a:solidFill>
                  <a:prstClr val="black"/>
                </a:solidFill>
                <a:latin typeface="Calibri"/>
              </a:rPr>
              <a:t>from the new scale that is introduced into our affairs by each </a:t>
            </a:r>
            <a:r>
              <a:rPr lang="en-GB" sz="2400" i="1" dirty="0">
                <a:solidFill>
                  <a:prstClr val="black"/>
                </a:solidFill>
                <a:latin typeface="Calibri"/>
              </a:rPr>
              <a:t>extension of </a:t>
            </a:r>
            <a:r>
              <a:rPr lang="en-GB" sz="2400" i="1" dirty="0">
                <a:solidFill>
                  <a:prstClr val="black"/>
                </a:solidFill>
                <a:latin typeface="Calibri"/>
              </a:rPr>
              <a:t>ourselves, </a:t>
            </a:r>
            <a:r>
              <a:rPr lang="en-GB" sz="2400" i="1" dirty="0">
                <a:solidFill>
                  <a:srgbClr val="FF0000"/>
                </a:solidFill>
                <a:latin typeface="Calibri"/>
              </a:rPr>
              <a:t>or by any new technology</a:t>
            </a:r>
            <a:r>
              <a:rPr lang="en-GB" sz="2400" dirty="0">
                <a:solidFill>
                  <a:prstClr val="black"/>
                </a:solidFill>
                <a:latin typeface="Calibri"/>
              </a:rPr>
              <a:t>.”</a:t>
            </a:r>
          </a:p>
          <a:p>
            <a:pPr marL="342900" indent="-342900" algn="r">
              <a:buFontTx/>
              <a:buChar char="-"/>
            </a:pPr>
            <a:r>
              <a:rPr lang="en-GB" sz="2200" dirty="0">
                <a:solidFill>
                  <a:prstClr val="black"/>
                </a:solidFill>
                <a:latin typeface="Calibri"/>
              </a:rPr>
              <a:t>Marshall McLuhan, </a:t>
            </a:r>
            <a:r>
              <a:rPr lang="en-GB" sz="2200" i="1" dirty="0">
                <a:solidFill>
                  <a:prstClr val="black"/>
                </a:solidFill>
                <a:latin typeface="Calibri"/>
              </a:rPr>
              <a:t>Understanding Media</a:t>
            </a:r>
            <a:r>
              <a:rPr lang="en-GB" sz="2200" dirty="0">
                <a:solidFill>
                  <a:prstClr val="black"/>
                </a:solidFill>
                <a:latin typeface="Calibri"/>
              </a:rPr>
              <a:t> (1964)</a:t>
            </a:r>
            <a:endParaRPr lang="en-GB" sz="1600" i="1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9732" y="188641"/>
            <a:ext cx="3123054" cy="39818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7346" y="3717032"/>
            <a:ext cx="1987550" cy="289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763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24000" y="-27384"/>
            <a:ext cx="9144000" cy="8286702"/>
          </a:xfrm>
          <a:prstGeom prst="rect">
            <a:avLst/>
          </a:prstGeom>
          <a:noFill/>
        </p:spPr>
        <p:txBody>
          <a:bodyPr wrap="square" lIns="684000" tIns="720000" rIns="720000" bIns="720000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>
              <a:solidFill>
                <a:prstClr val="black"/>
              </a:solidFill>
              <a:latin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>
              <a:solidFill>
                <a:prstClr val="black"/>
              </a:solidFill>
              <a:latin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>
              <a:solidFill>
                <a:prstClr val="black"/>
              </a:solidFill>
              <a:latin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>
              <a:solidFill>
                <a:prstClr val="black"/>
              </a:solidFill>
              <a:latin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>
              <a:solidFill>
                <a:prstClr val="black"/>
              </a:solidFill>
              <a:latin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prstClr val="black"/>
                </a:solidFill>
                <a:latin typeface="Calibri"/>
              </a:rPr>
              <a:t>So book-reading is itself an historical artefact; the product of particular social, economic, cultural and technological phenomena – just as are PowerPoint, the Kindle, iPad, etc. …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 dirty="0">
              <a:solidFill>
                <a:prstClr val="black"/>
              </a:solidFill>
              <a:latin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prstClr val="black"/>
                </a:solidFill>
                <a:latin typeface="Calibri"/>
              </a:rPr>
              <a:t>Book-reading necessitates a certain mode of perception which is the product of (and is predetermined by) the book’s status as a medium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 b="1" dirty="0">
              <a:solidFill>
                <a:prstClr val="black"/>
              </a:solidFill>
              <a:latin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prstClr val="black"/>
                </a:solidFill>
                <a:latin typeface="Calibri"/>
              </a:rPr>
              <a:t>The assumption that book-reading is immanently virtuousness and valuable in-and-of-itself is untenable </a:t>
            </a:r>
          </a:p>
          <a:p>
            <a:pPr algn="r"/>
            <a:r>
              <a:rPr lang="en-GB" sz="4800" i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arlow Solid Italic" panose="04030604020F02020D02" pitchFamily="82" charset="0"/>
              </a:rPr>
              <a:t>And yet…</a:t>
            </a:r>
            <a:endParaRPr lang="en-GB" sz="4800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arlow Solid Italic" panose="04030604020F02020D02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b="1" dirty="0">
              <a:solidFill>
                <a:prstClr val="black"/>
              </a:solidFill>
              <a:latin typeface="Calibri"/>
            </a:endParaRPr>
          </a:p>
          <a:p>
            <a:endParaRPr lang="en-GB" sz="2800" i="1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3792" y="116632"/>
            <a:ext cx="3661420" cy="21968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86797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4000" dirty="0"/>
              <a:t/>
            </a:r>
            <a:br>
              <a:rPr lang="en-GB" sz="4000" dirty="0"/>
            </a:br>
            <a:r>
              <a:rPr lang="en-GB" sz="4000" dirty="0"/>
              <a:t/>
            </a:r>
            <a:br>
              <a:rPr lang="en-GB" sz="4000" dirty="0"/>
            </a:br>
            <a:r>
              <a:rPr lang="en-GB" sz="8800" dirty="0"/>
              <a:t>READING</a:t>
            </a:r>
            <a:r>
              <a:rPr lang="en-GB" sz="6600" dirty="0"/>
              <a:t/>
            </a:r>
            <a:br>
              <a:rPr lang="en-GB" sz="6600" dirty="0"/>
            </a:br>
            <a:r>
              <a:rPr lang="en-GB" sz="6600" dirty="0"/>
              <a:t>is incredibly important (duh)!</a:t>
            </a:r>
            <a:br>
              <a:rPr lang="en-GB" sz="6600" dirty="0"/>
            </a:br>
            <a:r>
              <a:rPr lang="en-GB" sz="6600" dirty="0">
                <a:latin typeface="Harlow Solid Italic" panose="04030604020F02020D02" pitchFamily="82" charset="0"/>
              </a:rPr>
              <a:t>One </a:t>
            </a:r>
            <a:r>
              <a:rPr lang="en-GB" sz="6600" u="sng" dirty="0">
                <a:latin typeface="Harlow Solid Italic" panose="04030604020F02020D02" pitchFamily="82" charset="0"/>
              </a:rPr>
              <a:t>reads </a:t>
            </a:r>
            <a:r>
              <a:rPr lang="en-GB" sz="6600" dirty="0">
                <a:latin typeface="Harlow Solid Italic" panose="04030604020F02020D02" pitchFamily="82" charset="0"/>
              </a:rPr>
              <a:t>one’s degree </a:t>
            </a:r>
            <a:endParaRPr lang="en-GB" dirty="0"/>
          </a:p>
        </p:txBody>
      </p:sp>
      <p:pic>
        <p:nvPicPr>
          <p:cNvPr id="15362" name="Picture 2" descr="C:\Users\Alex\AppData\Local\Microsoft\Windows\Temporary Internet Files\Content.IE5\QJAV8O2U\0_-mdJbY69L1Dob7bD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8288" y="5733256"/>
            <a:ext cx="171450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9426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58368" y="997662"/>
            <a:ext cx="7772400" cy="1470025"/>
          </a:xfrm>
        </p:spPr>
        <p:txBody>
          <a:bodyPr>
            <a:noAutofit/>
          </a:bodyPr>
          <a:lstStyle/>
          <a:p>
            <a:r>
              <a:rPr lang="en-GB" sz="3200" b="1" dirty="0" smtClean="0"/>
              <a:t>Be prepared </a:t>
            </a:r>
            <a:r>
              <a:rPr lang="en-GB" sz="3200" b="1" dirty="0"/>
              <a:t>to read broadly and to follow your own (informed) intuition. </a:t>
            </a:r>
            <a:br>
              <a:rPr lang="en-GB" sz="3200" b="1" dirty="0"/>
            </a:br>
            <a:r>
              <a:rPr lang="en-GB" sz="3200" b="1" dirty="0"/>
              <a:t>Be creative. Be persistent. Be intrepid.</a:t>
            </a:r>
            <a:r>
              <a:rPr lang="en-GB" sz="3200" b="1" i="1" dirty="0"/>
              <a:t> </a:t>
            </a:r>
            <a:r>
              <a:rPr lang="en-GB" sz="3200" b="1" i="1" dirty="0"/>
              <a:t/>
            </a:r>
            <a:br>
              <a:rPr lang="en-GB" sz="3200" b="1" i="1" dirty="0"/>
            </a:br>
            <a:r>
              <a:rPr lang="en-GB" sz="3200" b="1" i="1" dirty="0"/>
              <a:t>GO TO THE  ****</a:t>
            </a:r>
            <a:r>
              <a:rPr lang="en-GB" sz="3200" b="1" i="1" dirty="0" err="1"/>
              <a:t>ing</a:t>
            </a:r>
            <a:r>
              <a:rPr lang="en-GB" sz="3200" b="1" i="1" dirty="0"/>
              <a:t>  LIBRARY. </a:t>
            </a:r>
            <a:endParaRPr lang="en-GB" sz="3200" b="1" dirty="0"/>
          </a:p>
        </p:txBody>
      </p:sp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9736" y="3212977"/>
            <a:ext cx="4762500" cy="3305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98994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What to read for …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 smtClean="0">
                <a:hlinkClick r:id="rId2"/>
              </a:rPr>
              <a:t>https://www.youtube.com/watch?v=BwkdGr9JYmE</a:t>
            </a:r>
            <a:endParaRPr lang="en-GB" b="1" dirty="0" smtClean="0"/>
          </a:p>
          <a:p>
            <a:endParaRPr lang="en-GB" b="1" dirty="0"/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9776" y="404664"/>
            <a:ext cx="3960440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5500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What to read for …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But Bill Hicks is (partly) wrong … at least at least for university-level study</a:t>
            </a:r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9776" y="404664"/>
            <a:ext cx="3960440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31034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What to read for …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501008"/>
            <a:ext cx="9144000" cy="2880320"/>
          </a:xfrm>
        </p:spPr>
        <p:txBody>
          <a:bodyPr vert="horz" lIns="360000" tIns="45720" rIns="360000" bIns="45720" rtlCol="0">
            <a:normAutofit fontScale="32500" lnSpcReduction="20000"/>
          </a:bodyPr>
          <a:lstStyle/>
          <a:p>
            <a:r>
              <a:rPr lang="en-GB" sz="9000" b="1" i="1" dirty="0">
                <a:solidFill>
                  <a:schemeClr val="tx1"/>
                </a:solidFill>
              </a:rPr>
              <a:t>Yes, </a:t>
            </a:r>
            <a:r>
              <a:rPr lang="en-GB" sz="9000" b="1" dirty="0">
                <a:solidFill>
                  <a:schemeClr val="tx1"/>
                </a:solidFill>
              </a:rPr>
              <a:t>read for pleasure.</a:t>
            </a:r>
          </a:p>
          <a:p>
            <a:r>
              <a:rPr lang="en-GB" sz="9000" b="1" dirty="0">
                <a:solidFill>
                  <a:schemeClr val="tx1"/>
                </a:solidFill>
              </a:rPr>
              <a:t>But also read </a:t>
            </a:r>
            <a:r>
              <a:rPr lang="en-GB" sz="9000" b="1" u="sng" dirty="0">
                <a:solidFill>
                  <a:srgbClr val="FF0000"/>
                </a:solidFill>
              </a:rPr>
              <a:t>strategically</a:t>
            </a:r>
            <a:r>
              <a:rPr lang="en-GB" sz="5800" dirty="0">
                <a:solidFill>
                  <a:schemeClr val="tx1"/>
                </a:solidFill>
              </a:rPr>
              <a:t>.</a:t>
            </a:r>
            <a:endParaRPr lang="en-GB" sz="5800" b="1" u="sng" dirty="0">
              <a:solidFill>
                <a:srgbClr val="FF0000"/>
              </a:solidFill>
            </a:endParaRPr>
          </a:p>
          <a:p>
            <a:r>
              <a:rPr lang="en-GB" sz="5800" b="1" dirty="0">
                <a:solidFill>
                  <a:schemeClr val="tx1"/>
                </a:solidFill>
              </a:rPr>
              <a:t>Why are you reading a particular book? </a:t>
            </a:r>
          </a:p>
          <a:p>
            <a:r>
              <a:rPr lang="en-GB" sz="5800" b="1" dirty="0">
                <a:solidFill>
                  <a:schemeClr val="tx1"/>
                </a:solidFill>
              </a:rPr>
              <a:t>Do you need to read it all? </a:t>
            </a:r>
          </a:p>
          <a:p>
            <a:r>
              <a:rPr lang="en-GB" sz="5800" b="1" dirty="0">
                <a:solidFill>
                  <a:schemeClr val="tx1"/>
                </a:solidFill>
              </a:rPr>
              <a:t>What do you want to achieve by doing so? </a:t>
            </a:r>
          </a:p>
          <a:p>
            <a:r>
              <a:rPr lang="en-GB" sz="5800" b="1" dirty="0">
                <a:solidFill>
                  <a:schemeClr val="tx1"/>
                </a:solidFill>
              </a:rPr>
              <a:t>What information do you hope to extricate? </a:t>
            </a:r>
          </a:p>
          <a:p>
            <a:r>
              <a:rPr lang="en-GB" sz="5800" b="1" dirty="0">
                <a:solidFill>
                  <a:schemeClr val="tx1"/>
                </a:solidFill>
              </a:rPr>
              <a:t>How is reading this particular book, article, essay, page, paragraph, sentence going to help you with your studies?</a:t>
            </a:r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9776" y="404664"/>
            <a:ext cx="3960440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1039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What to read for …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886200"/>
            <a:ext cx="9144000" cy="2495128"/>
          </a:xfrm>
        </p:spPr>
        <p:txBody>
          <a:bodyPr>
            <a:normAutofit/>
          </a:bodyPr>
          <a:lstStyle/>
          <a:p>
            <a:r>
              <a:rPr lang="en-GB" sz="5900" b="1" i="1" dirty="0">
                <a:solidFill>
                  <a:schemeClr val="tx1"/>
                </a:solidFill>
              </a:rPr>
              <a:t>That is to say:</a:t>
            </a:r>
          </a:p>
          <a:p>
            <a:r>
              <a:rPr lang="en-GB" sz="5900" b="1" i="1" dirty="0">
                <a:solidFill>
                  <a:schemeClr val="tx1"/>
                </a:solidFill>
              </a:rPr>
              <a:t>Know what </a:t>
            </a:r>
            <a:r>
              <a:rPr lang="en-GB" sz="5900" b="1" i="1" dirty="0" err="1">
                <a:solidFill>
                  <a:schemeClr val="tx1"/>
                </a:solidFill>
              </a:rPr>
              <a:t>yo</a:t>
            </a:r>
            <a:r>
              <a:rPr lang="en-GB" sz="5900" b="1" i="1" dirty="0">
                <a:solidFill>
                  <a:schemeClr val="tx1"/>
                </a:solidFill>
              </a:rPr>
              <a:t>’ reading for</a:t>
            </a:r>
            <a:endParaRPr lang="en-GB" sz="5800" b="1" i="1" dirty="0">
              <a:solidFill>
                <a:schemeClr val="tx1"/>
              </a:solidFill>
            </a:endParaRPr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9776" y="404664"/>
            <a:ext cx="3960440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4987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hangingPunct="0"/>
            <a:r>
              <a:rPr lang="en-GB" b="1" dirty="0" smtClean="0"/>
              <a:t>What to Read For: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0"/>
            <a:ext cx="8229600" cy="4709120"/>
          </a:xfrm>
        </p:spPr>
        <p:txBody>
          <a:bodyPr>
            <a:normAutofit fontScale="92500" lnSpcReduction="20000"/>
          </a:bodyPr>
          <a:lstStyle/>
          <a:p>
            <a:pPr marL="0" indent="0" hangingPunct="0">
              <a:buNone/>
            </a:pPr>
            <a:r>
              <a:rPr lang="en-GB" dirty="0" smtClean="0"/>
              <a:t>Some important things to be conscious of when reading:</a:t>
            </a:r>
          </a:p>
          <a:p>
            <a:pPr lvl="0" hangingPunct="0"/>
            <a:endParaRPr lang="en-GB" dirty="0" smtClean="0"/>
          </a:p>
          <a:p>
            <a:pPr lvl="0" hangingPunct="0"/>
            <a:r>
              <a:rPr lang="en-GB" b="1" dirty="0" smtClean="0"/>
              <a:t>Who</a:t>
            </a:r>
            <a:r>
              <a:rPr lang="en-GB" dirty="0" smtClean="0"/>
              <a:t> </a:t>
            </a:r>
            <a:r>
              <a:rPr lang="en-GB" dirty="0"/>
              <a:t>wrote this book?  </a:t>
            </a:r>
            <a:r>
              <a:rPr lang="en-GB" b="1" dirty="0"/>
              <a:t>When, where and by whom was it published</a:t>
            </a:r>
            <a:r>
              <a:rPr lang="en-GB" dirty="0"/>
              <a:t>?  Has this writer published anything else?  Are there contextual issues which might help to understand </a:t>
            </a:r>
            <a:r>
              <a:rPr lang="en-GB" dirty="0" smtClean="0"/>
              <a:t>and interpret the book? What insights can you glean about the author’s </a:t>
            </a:r>
            <a:r>
              <a:rPr lang="en-GB" b="1" dirty="0" smtClean="0"/>
              <a:t>subjectivity </a:t>
            </a:r>
            <a:r>
              <a:rPr lang="en-GB" dirty="0" smtClean="0"/>
              <a:t>or </a:t>
            </a:r>
            <a:r>
              <a:rPr lang="en-GB" b="1" dirty="0" err="1" smtClean="0"/>
              <a:t>positionality</a:t>
            </a:r>
            <a:r>
              <a:rPr lang="en-GB" b="1" dirty="0" smtClean="0"/>
              <a:t>? </a:t>
            </a:r>
            <a:r>
              <a:rPr lang="en-GB" dirty="0" smtClean="0"/>
              <a:t>(Try to think in these terms rather than an author’s ‘bias’)</a:t>
            </a:r>
            <a:endParaRPr lang="en-GB" dirty="0"/>
          </a:p>
          <a:p>
            <a:pPr lvl="0" hangingPunct="0"/>
            <a:endParaRPr lang="en-GB" dirty="0" smtClean="0"/>
          </a:p>
          <a:p>
            <a:pPr lvl="0" hangingPunct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7637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hangingPunct="0"/>
            <a:r>
              <a:rPr lang="en-GB" b="1" dirty="0" smtClean="0"/>
              <a:t>What to Read For: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hangingPunct="0"/>
            <a:r>
              <a:rPr lang="en-GB" dirty="0" smtClean="0"/>
              <a:t>What </a:t>
            </a:r>
            <a:r>
              <a:rPr lang="en-GB" dirty="0"/>
              <a:t>is </a:t>
            </a:r>
            <a:r>
              <a:rPr lang="en-GB" dirty="0" smtClean="0"/>
              <a:t>the book’s general </a:t>
            </a:r>
            <a:r>
              <a:rPr lang="en-GB" b="1" dirty="0"/>
              <a:t>argument</a:t>
            </a:r>
            <a:r>
              <a:rPr lang="en-GB" dirty="0"/>
              <a:t>?  Can you locate a thesis statement for the </a:t>
            </a:r>
            <a:r>
              <a:rPr lang="en-GB" dirty="0" smtClean="0"/>
              <a:t>book (“this book will argue,” “my key contention is,” etc.)?  </a:t>
            </a:r>
            <a:r>
              <a:rPr lang="en-GB" dirty="0"/>
              <a:t>The thesis statement (which may require several sentences) can usually be found in the introduction or in the first chapter.  Try to put the argument into your own </a:t>
            </a:r>
            <a:r>
              <a:rPr lang="en-GB" dirty="0" smtClean="0"/>
              <a:t>words – doing so may help you make sense of the book.</a:t>
            </a:r>
          </a:p>
          <a:p>
            <a:pPr lvl="0" hangingPunct="0"/>
            <a:endParaRPr lang="en-GB" dirty="0"/>
          </a:p>
          <a:p>
            <a:pPr lvl="0" hangingPunct="0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3616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hangingPunct="0"/>
            <a:r>
              <a:rPr lang="en-GB" b="1" dirty="0" smtClean="0"/>
              <a:t>What to Read For: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417639"/>
            <a:ext cx="8229600" cy="5097165"/>
          </a:xfrm>
        </p:spPr>
        <p:txBody>
          <a:bodyPr>
            <a:normAutofit fontScale="77500" lnSpcReduction="20000"/>
          </a:bodyPr>
          <a:lstStyle/>
          <a:p>
            <a:pPr lvl="0" hangingPunct="0"/>
            <a:r>
              <a:rPr lang="en-GB" dirty="0"/>
              <a:t>Each </a:t>
            </a:r>
            <a:r>
              <a:rPr lang="en-GB" dirty="0" smtClean="0"/>
              <a:t>chapter of a book will likely make </a:t>
            </a:r>
            <a:r>
              <a:rPr lang="en-GB" dirty="0"/>
              <a:t>a clear point concerning the book</a:t>
            </a:r>
            <a:r>
              <a:rPr lang="en-US" dirty="0"/>
              <a:t>’</a:t>
            </a:r>
            <a:r>
              <a:rPr lang="en-GB" dirty="0"/>
              <a:t>s general argument.  Can you list those points? </a:t>
            </a:r>
            <a:r>
              <a:rPr lang="en-GB" dirty="0" smtClean="0"/>
              <a:t>How does the chapter advance the author’s key points? </a:t>
            </a:r>
          </a:p>
          <a:p>
            <a:pPr lvl="0" hangingPunct="0"/>
            <a:endParaRPr lang="en-GB" dirty="0" smtClean="0"/>
          </a:p>
          <a:p>
            <a:pPr lvl="0" hangingPunct="0"/>
            <a:r>
              <a:rPr lang="en-GB" dirty="0" smtClean="0"/>
              <a:t>If </a:t>
            </a:r>
            <a:r>
              <a:rPr lang="en-GB" dirty="0"/>
              <a:t>you can</a:t>
            </a:r>
            <a:r>
              <a:rPr lang="en-US" dirty="0"/>
              <a:t>’</a:t>
            </a:r>
            <a:r>
              <a:rPr lang="en-GB" dirty="0" smtClean="0"/>
              <a:t>t identify the key points, and </a:t>
            </a:r>
            <a:r>
              <a:rPr lang="en-GB" dirty="0"/>
              <a:t>you have really tried to get behind what may be a difficult piece of writing, it may be a sign of a poorly written book.  </a:t>
            </a:r>
            <a:endParaRPr lang="en-GB" dirty="0" smtClean="0"/>
          </a:p>
          <a:p>
            <a:pPr lvl="0" hangingPunct="0"/>
            <a:endParaRPr lang="en-GB" dirty="0"/>
          </a:p>
          <a:p>
            <a:pPr lvl="0" hangingPunct="0"/>
            <a:r>
              <a:rPr lang="en-GB" dirty="0" smtClean="0"/>
              <a:t>If </a:t>
            </a:r>
            <a:r>
              <a:rPr lang="en-GB" dirty="0"/>
              <a:t>you don</a:t>
            </a:r>
            <a:r>
              <a:rPr lang="en-US" dirty="0"/>
              <a:t>’</a:t>
            </a:r>
            <a:r>
              <a:rPr lang="en-GB" dirty="0"/>
              <a:t>t </a:t>
            </a:r>
            <a:r>
              <a:rPr lang="en-GB" dirty="0" smtClean="0"/>
              <a:t>understand a book</a:t>
            </a:r>
            <a:r>
              <a:rPr lang="en-GB" dirty="0"/>
              <a:t>, </a:t>
            </a:r>
            <a:r>
              <a:rPr lang="en-GB" dirty="0" smtClean="0"/>
              <a:t>be prepared to say </a:t>
            </a:r>
            <a:r>
              <a:rPr lang="en-GB" dirty="0"/>
              <a:t>so, but be prepared to explain </a:t>
            </a:r>
            <a:r>
              <a:rPr lang="en-GB" i="1" dirty="0"/>
              <a:t>why</a:t>
            </a:r>
            <a:r>
              <a:rPr lang="en-GB" dirty="0"/>
              <a:t> you don</a:t>
            </a:r>
            <a:r>
              <a:rPr lang="en-US" dirty="0"/>
              <a:t>’</a:t>
            </a:r>
            <a:r>
              <a:rPr lang="en-GB" dirty="0"/>
              <a:t>t </a:t>
            </a:r>
            <a:r>
              <a:rPr lang="en-GB" dirty="0" smtClean="0"/>
              <a:t>understand it.</a:t>
            </a:r>
          </a:p>
          <a:p>
            <a:pPr lvl="0" hangingPunct="0"/>
            <a:endParaRPr lang="en-GB" dirty="0"/>
          </a:p>
          <a:p>
            <a:pPr hangingPunct="0"/>
            <a:r>
              <a:rPr lang="en-GB" dirty="0" smtClean="0"/>
              <a:t>If you don</a:t>
            </a:r>
            <a:r>
              <a:rPr lang="en-US" dirty="0" smtClean="0"/>
              <a:t>’</a:t>
            </a:r>
            <a:r>
              <a:rPr lang="en-GB" dirty="0" smtClean="0"/>
              <a:t>t like a book, be prepared to say so, but be prepared to explain and substantiate </a:t>
            </a:r>
            <a:r>
              <a:rPr lang="en-GB" i="1" dirty="0" smtClean="0"/>
              <a:t>why</a:t>
            </a:r>
            <a:r>
              <a:rPr lang="en-GB" dirty="0" smtClean="0"/>
              <a:t> you don</a:t>
            </a:r>
            <a:r>
              <a:rPr lang="en-US" dirty="0" smtClean="0"/>
              <a:t>’</a:t>
            </a:r>
            <a:r>
              <a:rPr lang="en-GB" dirty="0" smtClean="0"/>
              <a:t>t like it.</a:t>
            </a:r>
          </a:p>
          <a:p>
            <a:pPr lvl="0" hangingPunct="0"/>
            <a:endParaRPr lang="en-GB" dirty="0"/>
          </a:p>
          <a:p>
            <a:pPr lvl="0" hangingPunct="0"/>
            <a:endParaRPr lang="en-GB" dirty="0"/>
          </a:p>
          <a:p>
            <a:pPr lvl="0" hangingPunct="0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7064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hangingPunct="0"/>
            <a:r>
              <a:rPr lang="en-GB" b="1" dirty="0" smtClean="0"/>
              <a:t>What to Read For: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en-GB" dirty="0"/>
              <a:t>What kind of evidence does the author use?  How does </a:t>
            </a:r>
            <a:r>
              <a:rPr lang="en-GB" dirty="0" smtClean="0"/>
              <a:t>s/he </a:t>
            </a:r>
            <a:r>
              <a:rPr lang="en-GB" dirty="0"/>
              <a:t>interpret and use that evidence in order to support the larger points of the book</a:t>
            </a:r>
            <a:r>
              <a:rPr lang="en-US" dirty="0"/>
              <a:t>’</a:t>
            </a:r>
            <a:r>
              <a:rPr lang="en-GB" dirty="0"/>
              <a:t>s </a:t>
            </a:r>
            <a:r>
              <a:rPr lang="en-GB" dirty="0" smtClean="0"/>
              <a:t>argument?  </a:t>
            </a:r>
            <a:r>
              <a:rPr lang="en-GB" dirty="0"/>
              <a:t>Do you find her use of evidence convincing, or is she making (in your assessment) unjustified claims based on insufficient or </a:t>
            </a:r>
            <a:r>
              <a:rPr lang="en-GB" dirty="0" smtClean="0"/>
              <a:t>misleadingly-analysed evidence?  </a:t>
            </a:r>
            <a:r>
              <a:rPr lang="en-GB" dirty="0"/>
              <a:t>Has she left anything out?</a:t>
            </a:r>
          </a:p>
          <a:p>
            <a:pPr lvl="0" hangingPunct="0"/>
            <a:endParaRPr lang="en-GB" dirty="0"/>
          </a:p>
          <a:p>
            <a:pPr lvl="0" hangingPunct="0"/>
            <a:endParaRPr lang="en-GB" dirty="0"/>
          </a:p>
          <a:p>
            <a:pPr lvl="0" hangingPunct="0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7405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hangingPunct="0"/>
            <a:r>
              <a:rPr lang="en-GB" b="1" dirty="0" smtClean="0"/>
              <a:t>What to Read For: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hangingPunct="0"/>
            <a:r>
              <a:rPr lang="en-GB" dirty="0" smtClean="0"/>
              <a:t>Has the book attracted reviews, and if so how has it been received? How has the book </a:t>
            </a:r>
            <a:r>
              <a:rPr lang="en-GB" dirty="0"/>
              <a:t>been received by the broader academic world?  What do the reviewers have to say about this book</a:t>
            </a:r>
            <a:r>
              <a:rPr lang="en-GB" dirty="0" smtClean="0"/>
              <a:t>? Has the book influenced other authors? Do reviewers or other authors take issue with the book’s key claims, and if so, how?</a:t>
            </a:r>
            <a:endParaRPr lang="en-GB" dirty="0"/>
          </a:p>
          <a:p>
            <a:pPr hangingPunct="0"/>
            <a:endParaRPr lang="en-GB" dirty="0"/>
          </a:p>
          <a:p>
            <a:pPr lvl="0" hangingPunct="0"/>
            <a:endParaRPr lang="en-GB" dirty="0"/>
          </a:p>
          <a:p>
            <a:pPr lvl="0" hangingPunct="0"/>
            <a:endParaRPr lang="en-GB" dirty="0"/>
          </a:p>
          <a:p>
            <a:pPr lvl="0" hangingPunct="0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657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hangingPunct="0"/>
            <a:r>
              <a:rPr lang="en-GB" b="1" dirty="0" smtClean="0"/>
              <a:t>Strategic reading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0"/>
            <a:ext cx="8219256" cy="5257800"/>
          </a:xfrm>
        </p:spPr>
        <p:txBody>
          <a:bodyPr>
            <a:normAutofit/>
          </a:bodyPr>
          <a:lstStyle/>
          <a:p>
            <a:pPr algn="just" hangingPunct="0"/>
            <a:r>
              <a:rPr lang="en-GB" dirty="0"/>
              <a:t>When confronted by a large quantity of </a:t>
            </a:r>
            <a:r>
              <a:rPr lang="en-GB" dirty="0" smtClean="0"/>
              <a:t>reading material</a:t>
            </a:r>
            <a:r>
              <a:rPr lang="en-GB" dirty="0"/>
              <a:t>, as one always is at university, it is important to think about a </a:t>
            </a:r>
            <a:r>
              <a:rPr lang="en-GB" i="1" dirty="0"/>
              <a:t>reading strategy</a:t>
            </a:r>
            <a:r>
              <a:rPr lang="en-GB" dirty="0"/>
              <a:t>.  </a:t>
            </a:r>
            <a:r>
              <a:rPr lang="en-GB" dirty="0" smtClean="0"/>
              <a:t>What follows are some tips for practices </a:t>
            </a:r>
            <a:r>
              <a:rPr lang="en-GB" dirty="0"/>
              <a:t>below can </a:t>
            </a:r>
            <a:r>
              <a:rPr lang="en-GB" dirty="0" smtClean="0"/>
              <a:t>help you </a:t>
            </a:r>
            <a:r>
              <a:rPr lang="en-GB" dirty="0"/>
              <a:t>to disassemble and reassemble any text that you confront in </a:t>
            </a:r>
            <a:r>
              <a:rPr lang="en-GB" dirty="0" smtClean="0"/>
              <a:t>your studies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8068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hangingPunct="0"/>
            <a:r>
              <a:rPr lang="en-GB" b="1" dirty="0" smtClean="0"/>
              <a:t>Previewing</a:t>
            </a:r>
            <a:r>
              <a:rPr lang="en-GB" dirty="0" smtClean="0"/>
              <a:t> </a:t>
            </a:r>
            <a:r>
              <a:rPr lang="en-GB" b="1" dirty="0" smtClean="0"/>
              <a:t>a book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91544" y="1196752"/>
            <a:ext cx="8219256" cy="5257800"/>
          </a:xfrm>
        </p:spPr>
        <p:txBody>
          <a:bodyPr>
            <a:normAutofit fontScale="40000" lnSpcReduction="20000"/>
          </a:bodyPr>
          <a:lstStyle/>
          <a:p>
            <a:pPr marL="0" indent="0" hangingPunct="0">
              <a:buNone/>
            </a:pPr>
            <a:r>
              <a:rPr lang="en-GB" sz="4200" dirty="0"/>
              <a:t> </a:t>
            </a:r>
            <a:endParaRPr lang="en-GB" sz="4800" dirty="0"/>
          </a:p>
          <a:p>
            <a:pPr marL="0" indent="0" hangingPunct="0">
              <a:buNone/>
            </a:pPr>
            <a:r>
              <a:rPr lang="en-GB" sz="4800" dirty="0"/>
              <a:t>An </a:t>
            </a:r>
            <a:r>
              <a:rPr lang="en-GB" sz="4800" dirty="0"/>
              <a:t>active reader has a </a:t>
            </a:r>
            <a:r>
              <a:rPr lang="en-GB" sz="4800" b="1" dirty="0"/>
              <a:t>purpose</a:t>
            </a:r>
            <a:r>
              <a:rPr lang="en-GB" sz="4800" dirty="0"/>
              <a:t> when s/he reads, always reading </a:t>
            </a:r>
            <a:r>
              <a:rPr lang="en-GB" sz="4800" i="1" dirty="0"/>
              <a:t>from </a:t>
            </a:r>
            <a:r>
              <a:rPr lang="en-GB" sz="4800" i="1" dirty="0"/>
              <a:t>an angle or perspective</a:t>
            </a:r>
            <a:r>
              <a:rPr lang="en-US" sz="4800" dirty="0"/>
              <a:t>—</a:t>
            </a:r>
            <a:r>
              <a:rPr lang="en-GB" sz="4800" b="1" dirty="0"/>
              <a:t>previewing</a:t>
            </a:r>
            <a:r>
              <a:rPr lang="en-GB" sz="4800" dirty="0"/>
              <a:t> a book helps to attain that perspective</a:t>
            </a:r>
            <a:r>
              <a:rPr lang="en-GB" sz="4800" dirty="0"/>
              <a:t>.</a:t>
            </a:r>
            <a:endParaRPr lang="en-GB" sz="4800" dirty="0"/>
          </a:p>
          <a:p>
            <a:pPr marL="0" indent="0" hangingPunct="0">
              <a:buNone/>
            </a:pPr>
            <a:endParaRPr lang="en-GB" sz="4800" dirty="0"/>
          </a:p>
          <a:p>
            <a:pPr marL="0" indent="0" hangingPunct="0">
              <a:buNone/>
            </a:pPr>
            <a:r>
              <a:rPr lang="en-GB" sz="4800" dirty="0"/>
              <a:t>A)  Four steps for </a:t>
            </a:r>
            <a:r>
              <a:rPr lang="en-GB" sz="4800" dirty="0"/>
              <a:t>comprehensively previewing </a:t>
            </a:r>
            <a:r>
              <a:rPr lang="en-GB" sz="4800" dirty="0"/>
              <a:t>non-fiction </a:t>
            </a:r>
            <a:r>
              <a:rPr lang="en-GB" sz="4800" dirty="0"/>
              <a:t>materials: </a:t>
            </a:r>
            <a:endParaRPr lang="en-GB" sz="4800" dirty="0"/>
          </a:p>
          <a:p>
            <a:pPr marL="400050" lvl="1" indent="0" hangingPunct="0">
              <a:buNone/>
            </a:pPr>
            <a:r>
              <a:rPr lang="en-GB" sz="4800" dirty="0"/>
              <a:t>1)  Read </a:t>
            </a:r>
            <a:r>
              <a:rPr lang="en-GB" sz="4800" dirty="0"/>
              <a:t>the front and back covers, flaps, inside covers</a:t>
            </a:r>
            <a:r>
              <a:rPr lang="en-GB" sz="4800" dirty="0"/>
              <a:t>.</a:t>
            </a:r>
          </a:p>
          <a:p>
            <a:pPr marL="400050" lvl="1" indent="0" hangingPunct="0">
              <a:buNone/>
            </a:pPr>
            <a:r>
              <a:rPr lang="en-GB" sz="4800" dirty="0"/>
              <a:t>2)  Read everything before chapter 1 (Introduction, Preface, Contents, etc.).</a:t>
            </a:r>
          </a:p>
          <a:p>
            <a:pPr marL="400050" lvl="1" indent="0" hangingPunct="0">
              <a:buNone/>
            </a:pPr>
            <a:r>
              <a:rPr lang="en-GB" sz="4800" dirty="0"/>
              <a:t>3</a:t>
            </a:r>
            <a:r>
              <a:rPr lang="en-GB" sz="4800" dirty="0"/>
              <a:t>)  Read the conclusion </a:t>
            </a:r>
            <a:r>
              <a:rPr lang="en-GB" sz="4800" dirty="0"/>
              <a:t>(epilogue</a:t>
            </a:r>
            <a:r>
              <a:rPr lang="en-GB" sz="4800" dirty="0"/>
              <a:t>, author</a:t>
            </a:r>
            <a:r>
              <a:rPr lang="en-US" sz="4800" dirty="0"/>
              <a:t>’</a:t>
            </a:r>
            <a:r>
              <a:rPr lang="en-GB" sz="4800" dirty="0"/>
              <a:t>s notes, etc.).</a:t>
            </a:r>
          </a:p>
          <a:p>
            <a:pPr marL="400050" lvl="1" indent="0" hangingPunct="0">
              <a:buNone/>
            </a:pPr>
            <a:r>
              <a:rPr lang="en-GB" sz="4800" dirty="0"/>
              <a:t>4)  Read chapter 1.</a:t>
            </a:r>
          </a:p>
          <a:p>
            <a:pPr marL="400050" lvl="1" indent="0" hangingPunct="0">
              <a:buNone/>
            </a:pPr>
            <a:r>
              <a:rPr lang="en-GB" sz="4800" dirty="0"/>
              <a:t> </a:t>
            </a:r>
          </a:p>
          <a:p>
            <a:pPr marL="0" indent="0" hangingPunct="0">
              <a:buNone/>
            </a:pPr>
            <a:r>
              <a:rPr lang="en-GB" sz="4800" dirty="0"/>
              <a:t>B)  While you preview look for any information about: </a:t>
            </a:r>
          </a:p>
          <a:p>
            <a:pPr marL="914400" lvl="1" indent="-514350" hangingPunct="0">
              <a:buAutoNum type="arabicParenR"/>
            </a:pPr>
            <a:r>
              <a:rPr lang="en-GB" sz="4800" dirty="0"/>
              <a:t>The </a:t>
            </a:r>
            <a:r>
              <a:rPr lang="en-GB" sz="4800" dirty="0"/>
              <a:t>author (what else they have written, when did they write, what were their </a:t>
            </a:r>
            <a:r>
              <a:rPr lang="en-GB" sz="4800" dirty="0"/>
              <a:t>influences, e.g. social</a:t>
            </a:r>
            <a:r>
              <a:rPr lang="en-GB" sz="4800" dirty="0"/>
              <a:t>, cultural and political</a:t>
            </a:r>
            <a:r>
              <a:rPr lang="en-GB" sz="4800" dirty="0"/>
              <a:t>?)</a:t>
            </a:r>
          </a:p>
          <a:p>
            <a:pPr marL="914400" lvl="1" indent="-514350" hangingPunct="0">
              <a:buAutoNum type="arabicParenR"/>
            </a:pPr>
            <a:r>
              <a:rPr lang="en-GB" sz="4800" dirty="0"/>
              <a:t>The </a:t>
            </a:r>
            <a:r>
              <a:rPr lang="en-GB" sz="4800" dirty="0"/>
              <a:t>book</a:t>
            </a:r>
            <a:r>
              <a:rPr lang="en-US" sz="4800" dirty="0"/>
              <a:t>’</a:t>
            </a:r>
            <a:r>
              <a:rPr lang="en-GB" sz="4800" dirty="0"/>
              <a:t>s subject (topic, problem/question, thesis/</a:t>
            </a:r>
            <a:r>
              <a:rPr lang="en-GB" sz="4800" dirty="0" err="1"/>
              <a:t>es</a:t>
            </a:r>
            <a:r>
              <a:rPr lang="en-GB" sz="4800" dirty="0"/>
              <a:t> of the </a:t>
            </a:r>
            <a:r>
              <a:rPr lang="en-GB" sz="4800" dirty="0"/>
              <a:t>book)</a:t>
            </a:r>
          </a:p>
          <a:p>
            <a:pPr marL="914400" lvl="1" indent="-514350" hangingPunct="0">
              <a:buAutoNum type="arabicParenR"/>
            </a:pPr>
            <a:r>
              <a:rPr lang="en-GB" sz="4800" dirty="0"/>
              <a:t>The </a:t>
            </a:r>
            <a:r>
              <a:rPr lang="en-GB" sz="4800" dirty="0"/>
              <a:t>book</a:t>
            </a:r>
            <a:r>
              <a:rPr lang="en-US" sz="4800" dirty="0"/>
              <a:t>’</a:t>
            </a:r>
            <a:r>
              <a:rPr lang="en-GB" sz="4800" dirty="0"/>
              <a:t>s purpose (why did they write the book, what did the author want to demonstrate</a:t>
            </a:r>
            <a:r>
              <a:rPr lang="en-GB" sz="4800" dirty="0"/>
              <a:t>?)</a:t>
            </a:r>
          </a:p>
          <a:p>
            <a:pPr marL="914400" lvl="1" indent="-514350" hangingPunct="0">
              <a:buAutoNum type="arabicParenR"/>
            </a:pPr>
            <a:r>
              <a:rPr lang="en-GB" sz="4800" dirty="0"/>
              <a:t>The </a:t>
            </a:r>
            <a:r>
              <a:rPr lang="en-GB" sz="4800" dirty="0"/>
              <a:t>book</a:t>
            </a:r>
            <a:r>
              <a:rPr lang="en-US" sz="4800" dirty="0"/>
              <a:t>’</a:t>
            </a:r>
            <a:r>
              <a:rPr lang="en-GB" sz="4800" dirty="0"/>
              <a:t>s evidence (on what is the book</a:t>
            </a:r>
            <a:r>
              <a:rPr lang="en-US" sz="4800" dirty="0"/>
              <a:t>’</a:t>
            </a:r>
            <a:r>
              <a:rPr lang="en-GB" sz="4800" dirty="0"/>
              <a:t>s argument based</a:t>
            </a:r>
            <a:r>
              <a:rPr lang="en-GB" sz="4800" dirty="0"/>
              <a:t>?)</a:t>
            </a:r>
          </a:p>
          <a:p>
            <a:pPr marL="914400" lvl="1" indent="-514350" hangingPunct="0">
              <a:buAutoNum type="arabicParenR"/>
            </a:pPr>
            <a:r>
              <a:rPr lang="en-GB" sz="4800" dirty="0"/>
              <a:t>Anything else?</a:t>
            </a:r>
            <a:endParaRPr lang="en-GB" sz="4800" dirty="0"/>
          </a:p>
          <a:p>
            <a:pPr lvl="0" hangingPunct="0"/>
            <a:endParaRPr lang="en-GB" dirty="0"/>
          </a:p>
          <a:p>
            <a:pPr lvl="0" hangingPunct="0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5699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hangingPunct="0"/>
            <a:r>
              <a:rPr lang="en-GB" b="1" dirty="0" smtClean="0"/>
              <a:t>Marking texts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91544" y="1196752"/>
            <a:ext cx="8219256" cy="5257800"/>
          </a:xfrm>
        </p:spPr>
        <p:txBody>
          <a:bodyPr>
            <a:noAutofit/>
          </a:bodyPr>
          <a:lstStyle/>
          <a:p>
            <a:pPr marL="0" indent="0" algn="just" hangingPunct="0">
              <a:buNone/>
            </a:pPr>
            <a:r>
              <a:rPr lang="en-GB" sz="1900" dirty="0"/>
              <a:t>Now that you are </a:t>
            </a:r>
            <a:r>
              <a:rPr lang="en-GB" sz="1900" u="sng" dirty="0"/>
              <a:t>reading with a purpose</a:t>
            </a:r>
            <a:r>
              <a:rPr lang="en-GB" sz="1900" dirty="0"/>
              <a:t> (i.e. refinement about what you think the book</a:t>
            </a:r>
            <a:r>
              <a:rPr lang="en-US" sz="1900" dirty="0"/>
              <a:t>’</a:t>
            </a:r>
            <a:r>
              <a:rPr lang="en-GB" sz="1900" dirty="0"/>
              <a:t>s point is) marking the text will be more directed and therefore more useful.</a:t>
            </a:r>
          </a:p>
          <a:p>
            <a:pPr marL="0" indent="0" algn="just" hangingPunct="0">
              <a:buNone/>
            </a:pPr>
            <a:r>
              <a:rPr lang="en-GB" sz="1900" b="1" dirty="0"/>
              <a:t>	</a:t>
            </a:r>
            <a:r>
              <a:rPr lang="en-GB" sz="1900" dirty="0"/>
              <a:t>The </a:t>
            </a:r>
            <a:r>
              <a:rPr lang="en-GB" sz="1900" dirty="0"/>
              <a:t>purpose of marking a text is to give yourself </a:t>
            </a:r>
            <a:r>
              <a:rPr lang="en-GB" sz="1900" b="1" dirty="0"/>
              <a:t>visual reminders </a:t>
            </a:r>
            <a:r>
              <a:rPr lang="en-GB" sz="1900" dirty="0"/>
              <a:t>on the page that help you remember important points in the text. </a:t>
            </a:r>
            <a:r>
              <a:rPr lang="en-GB" sz="1900" dirty="0"/>
              <a:t> Your </a:t>
            </a:r>
            <a:r>
              <a:rPr lang="en-GB" sz="1900" dirty="0"/>
              <a:t>markings will also help you to </a:t>
            </a:r>
            <a:r>
              <a:rPr lang="en-GB" sz="1900" dirty="0"/>
              <a:t>find information to discuss in lectures or to find quotations </a:t>
            </a:r>
            <a:r>
              <a:rPr lang="en-GB" sz="1900" dirty="0"/>
              <a:t>that you would like to write </a:t>
            </a:r>
            <a:r>
              <a:rPr lang="en-GB" sz="1900" dirty="0"/>
              <a:t>about in an essay. </a:t>
            </a:r>
            <a:r>
              <a:rPr lang="en-GB" sz="1900" b="1" dirty="0"/>
              <a:t>Don’t mark everything; </a:t>
            </a:r>
            <a:r>
              <a:rPr lang="en-GB" sz="1900" dirty="0"/>
              <a:t>doing so defeats the objective of acting as an </a:t>
            </a:r>
            <a:r>
              <a:rPr lang="en-GB" sz="1900" i="1" dirty="0"/>
              <a:t>aide-memoire </a:t>
            </a:r>
            <a:r>
              <a:rPr lang="en-GB" sz="1900" dirty="0"/>
              <a:t>for key points.</a:t>
            </a:r>
          </a:p>
          <a:p>
            <a:pPr marL="0" indent="0" hangingPunct="0">
              <a:buNone/>
            </a:pPr>
            <a:r>
              <a:rPr lang="en-GB" sz="1900" dirty="0"/>
              <a:t>	 </a:t>
            </a:r>
          </a:p>
          <a:p>
            <a:pPr hangingPunct="0"/>
            <a:r>
              <a:rPr lang="en-GB" sz="1900" dirty="0"/>
              <a:t>U</a:t>
            </a:r>
            <a:r>
              <a:rPr lang="en-GB" sz="1900" dirty="0"/>
              <a:t>se </a:t>
            </a:r>
            <a:r>
              <a:rPr lang="en-GB" sz="1900" dirty="0"/>
              <a:t>both a </a:t>
            </a:r>
            <a:r>
              <a:rPr lang="en-GB" sz="1900" dirty="0"/>
              <a:t>pen/pencil </a:t>
            </a:r>
            <a:r>
              <a:rPr lang="en-GB" sz="1900" i="1" dirty="0"/>
              <a:t>and</a:t>
            </a:r>
            <a:r>
              <a:rPr lang="en-GB" sz="1900" dirty="0"/>
              <a:t> </a:t>
            </a:r>
            <a:r>
              <a:rPr lang="en-GB" sz="1900" dirty="0"/>
              <a:t>a highlighter</a:t>
            </a:r>
            <a:r>
              <a:rPr lang="en-GB" sz="1900" dirty="0"/>
              <a:t>.</a:t>
            </a:r>
          </a:p>
          <a:p>
            <a:pPr hangingPunct="0"/>
            <a:r>
              <a:rPr lang="en-GB" sz="1900" dirty="0"/>
              <a:t>Use a ruler to underline key points, phrases, etc.</a:t>
            </a:r>
            <a:endParaRPr lang="en-GB" sz="1900" dirty="0"/>
          </a:p>
          <a:p>
            <a:pPr hangingPunct="0"/>
            <a:r>
              <a:rPr lang="en-GB" sz="1900" dirty="0"/>
              <a:t>Use </a:t>
            </a:r>
            <a:r>
              <a:rPr lang="en-GB" sz="1900" dirty="0"/>
              <a:t>your own words to summarize the text's most important points in the margins (or, on sticky notes that are pasted in the margins).</a:t>
            </a:r>
          </a:p>
          <a:p>
            <a:pPr lvl="0" hangingPunct="0"/>
            <a:endParaRPr lang="en-GB" sz="1900" dirty="0"/>
          </a:p>
          <a:p>
            <a:pPr marL="0" indent="0" hangingPunct="0">
              <a:buNone/>
            </a:pPr>
            <a:r>
              <a:rPr lang="en-GB" sz="1900" b="1" dirty="0" err="1"/>
              <a:t>Plese</a:t>
            </a:r>
            <a:r>
              <a:rPr lang="en-GB" sz="1900" b="1" dirty="0"/>
              <a:t> don’t do the above for library books. </a:t>
            </a:r>
            <a:r>
              <a:rPr lang="en-GB" sz="1900" dirty="0"/>
              <a:t>Keep a detailed notebook at hand when using borrowed materials. </a:t>
            </a:r>
            <a:r>
              <a:rPr lang="en-GB" sz="1900" b="1" dirty="0"/>
              <a:t>(And try not to get distracted by other peoples’ marginalia!)</a:t>
            </a: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3271808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Notetaking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hangingPunct="0">
              <a:buNone/>
            </a:pPr>
            <a:r>
              <a:rPr lang="en-GB" b="1" dirty="0" smtClean="0"/>
              <a:t>Tips for taking notes.</a:t>
            </a:r>
            <a:r>
              <a:rPr lang="en-GB" dirty="0" smtClean="0"/>
              <a:t> </a:t>
            </a:r>
          </a:p>
          <a:p>
            <a:pPr marL="514350" indent="-514350" hangingPunct="0">
              <a:buAutoNum type="alphaUcParenR"/>
            </a:pPr>
            <a:r>
              <a:rPr lang="en-GB" dirty="0" smtClean="0"/>
              <a:t>Pick out key words, quotes, arguments, neat turns of phrase </a:t>
            </a:r>
          </a:p>
          <a:p>
            <a:pPr marL="514350" indent="-514350" hangingPunct="0">
              <a:buAutoNum type="alphaUcParenR"/>
            </a:pPr>
            <a:r>
              <a:rPr lang="en-GB" dirty="0" smtClean="0"/>
              <a:t>Try to put key words, quotes, arguments into your own words – how do </a:t>
            </a:r>
            <a:r>
              <a:rPr lang="en-GB" b="1" i="1" u="sng" dirty="0" smtClean="0"/>
              <a:t>you</a:t>
            </a:r>
            <a:r>
              <a:rPr lang="en-GB" dirty="0" smtClean="0"/>
              <a:t> make sense of them?</a:t>
            </a:r>
          </a:p>
          <a:p>
            <a:pPr marL="514350" indent="-514350" hangingPunct="0">
              <a:buAutoNum type="alphaUcParenR"/>
            </a:pPr>
            <a:r>
              <a:rPr lang="en-GB" dirty="0" smtClean="0"/>
              <a:t>Begin </a:t>
            </a:r>
            <a:r>
              <a:rPr lang="en-GB" dirty="0"/>
              <a:t>each note with the page number </a:t>
            </a:r>
            <a:r>
              <a:rPr lang="en-GB" dirty="0" smtClean="0"/>
              <a:t>– </a:t>
            </a:r>
            <a:r>
              <a:rPr lang="en-GB" b="1" dirty="0" smtClean="0"/>
              <a:t>this helps locate quotes and information later down the line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0399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Skimming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dirty="0" smtClean="0"/>
              <a:t>As your academic career, you will find that knowing what</a:t>
            </a:r>
            <a:r>
              <a:rPr lang="en-GB" b="1" dirty="0"/>
              <a:t> </a:t>
            </a:r>
            <a:r>
              <a:rPr lang="en-GB" b="1" dirty="0" smtClean="0"/>
              <a:t>not to </a:t>
            </a:r>
            <a:r>
              <a:rPr lang="en-GB" dirty="0" smtClean="0"/>
              <a:t>read can be as important as knowing what to read. Likewise, knowing how to </a:t>
            </a:r>
            <a:r>
              <a:rPr lang="en-GB" b="1" dirty="0" smtClean="0"/>
              <a:t>navigate</a:t>
            </a:r>
            <a:r>
              <a:rPr lang="en-GB" dirty="0" smtClean="0"/>
              <a:t> a book is a skill.</a:t>
            </a:r>
          </a:p>
          <a:p>
            <a:pPr marL="0" indent="0" algn="just">
              <a:buNone/>
            </a:pPr>
            <a:r>
              <a:rPr lang="en-GB" dirty="0"/>
              <a:t>	</a:t>
            </a:r>
            <a:r>
              <a:rPr lang="en-GB" dirty="0" smtClean="0"/>
              <a:t>Skimming – or less pejoratively, </a:t>
            </a:r>
            <a:r>
              <a:rPr lang="en-GB" i="1" dirty="0" smtClean="0"/>
              <a:t>surveying</a:t>
            </a:r>
            <a:r>
              <a:rPr lang="en-GB" dirty="0" smtClean="0"/>
              <a:t> – is not (always) cheating, but represents an important element of active reading; of </a:t>
            </a:r>
            <a:r>
              <a:rPr lang="en-GB" i="1" dirty="0" smtClean="0"/>
              <a:t>knowing what </a:t>
            </a:r>
            <a:r>
              <a:rPr lang="en-GB" i="1" dirty="0" err="1" smtClean="0"/>
              <a:t>yo</a:t>
            </a:r>
            <a:r>
              <a:rPr lang="en-GB" i="1" dirty="0" smtClean="0"/>
              <a:t>’ reading for</a:t>
            </a:r>
            <a:r>
              <a:rPr lang="en-GB" dirty="0" smtClean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2146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Skimming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0"/>
            <a:ext cx="8147248" cy="4997152"/>
          </a:xfrm>
        </p:spPr>
        <p:txBody>
          <a:bodyPr>
            <a:normAutofit fontScale="32500" lnSpcReduction="20000"/>
          </a:bodyPr>
          <a:lstStyle/>
          <a:p>
            <a:pPr marL="0" indent="0" hangingPunct="0">
              <a:buNone/>
            </a:pPr>
            <a:r>
              <a:rPr lang="en-GB" sz="4900" dirty="0"/>
              <a:t>As you read through a text, don</a:t>
            </a:r>
            <a:r>
              <a:rPr lang="en-US" sz="4900" dirty="0"/>
              <a:t>’</a:t>
            </a:r>
            <a:r>
              <a:rPr lang="en-GB" sz="4900" dirty="0"/>
              <a:t>t forget your previewing practice.  You can do a brief preview of each chapter and even of each </a:t>
            </a:r>
            <a:r>
              <a:rPr lang="en-GB" sz="4900" dirty="0"/>
              <a:t>section, or a </a:t>
            </a:r>
            <a:r>
              <a:rPr lang="en-GB" sz="4900" i="1" dirty="0"/>
              <a:t>survey</a:t>
            </a:r>
            <a:r>
              <a:rPr lang="en-GB" sz="4900" dirty="0"/>
              <a:t>.</a:t>
            </a:r>
          </a:p>
          <a:p>
            <a:pPr marL="0" indent="0" hangingPunct="0">
              <a:buNone/>
            </a:pPr>
            <a:r>
              <a:rPr lang="en-GB" sz="4900" dirty="0"/>
              <a:t> </a:t>
            </a:r>
          </a:p>
          <a:p>
            <a:pPr marL="0" indent="0" hangingPunct="0">
              <a:buNone/>
            </a:pPr>
            <a:r>
              <a:rPr lang="en-GB" sz="4900" b="1" dirty="0"/>
              <a:t>A)  Chapter survey</a:t>
            </a:r>
          </a:p>
          <a:p>
            <a:pPr marL="914400" lvl="1" indent="-514350" hangingPunct="0">
              <a:buAutoNum type="arabicParenR"/>
            </a:pPr>
            <a:r>
              <a:rPr lang="en-GB" sz="4900" dirty="0"/>
              <a:t>Read </a:t>
            </a:r>
            <a:r>
              <a:rPr lang="en-GB" sz="4900" dirty="0"/>
              <a:t>the introduction or the first couple of paragraphs of the </a:t>
            </a:r>
            <a:r>
              <a:rPr lang="en-GB" sz="4900" dirty="0"/>
              <a:t>chapter.</a:t>
            </a:r>
          </a:p>
          <a:p>
            <a:pPr marL="914400" lvl="1" indent="-514350" hangingPunct="0">
              <a:buAutoNum type="arabicParenR"/>
            </a:pPr>
            <a:r>
              <a:rPr lang="en-GB" sz="4900" dirty="0"/>
              <a:t>Thumb </a:t>
            </a:r>
            <a:r>
              <a:rPr lang="en-GB" sz="4900" dirty="0"/>
              <a:t>through the chapter looking at any charts, graphs, illustrations, bold headings, </a:t>
            </a:r>
            <a:r>
              <a:rPr lang="en-GB" sz="4900" dirty="0"/>
              <a:t>etc.</a:t>
            </a:r>
          </a:p>
          <a:p>
            <a:pPr marL="914400" lvl="1" indent="-514350" hangingPunct="0">
              <a:buAutoNum type="arabicParenR"/>
            </a:pPr>
            <a:r>
              <a:rPr lang="en-GB" sz="4900" dirty="0"/>
              <a:t>Read </a:t>
            </a:r>
            <a:r>
              <a:rPr lang="en-GB" sz="4900" dirty="0"/>
              <a:t>the conclusion or the last few paragraphs of the chapter.</a:t>
            </a:r>
          </a:p>
          <a:p>
            <a:pPr marL="0" indent="0" hangingPunct="0">
              <a:buNone/>
            </a:pPr>
            <a:endParaRPr lang="en-GB" sz="4900" dirty="0"/>
          </a:p>
          <a:p>
            <a:pPr marL="0" indent="0" hangingPunct="0">
              <a:buNone/>
            </a:pPr>
            <a:r>
              <a:rPr lang="en-GB" sz="4900" b="1" dirty="0"/>
              <a:t>B</a:t>
            </a:r>
            <a:r>
              <a:rPr lang="en-GB" sz="4900" b="1" dirty="0"/>
              <a:t>)  Section survey</a:t>
            </a:r>
          </a:p>
          <a:p>
            <a:pPr marL="914400" lvl="1" indent="-514350" hangingPunct="0">
              <a:buAutoNum type="arabicParenR"/>
            </a:pPr>
            <a:r>
              <a:rPr lang="en-GB" sz="4900" dirty="0"/>
              <a:t>Read </a:t>
            </a:r>
            <a:r>
              <a:rPr lang="en-GB" sz="4900" dirty="0"/>
              <a:t>the first </a:t>
            </a:r>
            <a:r>
              <a:rPr lang="en-GB" sz="4900" dirty="0"/>
              <a:t>paragraph.</a:t>
            </a:r>
          </a:p>
          <a:p>
            <a:pPr marL="914400" lvl="1" indent="-514350" hangingPunct="0">
              <a:buAutoNum type="arabicParenR"/>
            </a:pPr>
            <a:r>
              <a:rPr lang="en-GB" sz="4900" dirty="0"/>
              <a:t>Read </a:t>
            </a:r>
            <a:r>
              <a:rPr lang="en-GB" sz="4900" dirty="0"/>
              <a:t>the first sentence of each of the following paragraphs.</a:t>
            </a:r>
          </a:p>
          <a:p>
            <a:pPr marL="914400" lvl="1" indent="-514350" hangingPunct="0">
              <a:buAutoNum type="arabicParenR"/>
            </a:pPr>
            <a:r>
              <a:rPr lang="en-GB" sz="4900" dirty="0"/>
              <a:t>Read </a:t>
            </a:r>
            <a:r>
              <a:rPr lang="en-GB" sz="4900" dirty="0"/>
              <a:t>the last paragraph</a:t>
            </a:r>
            <a:r>
              <a:rPr lang="en-GB" sz="4900" dirty="0"/>
              <a:t>.</a:t>
            </a:r>
          </a:p>
          <a:p>
            <a:pPr marL="0" indent="0" hangingPunct="0">
              <a:buNone/>
            </a:pPr>
            <a:endParaRPr lang="en-GB" sz="4900" dirty="0"/>
          </a:p>
          <a:p>
            <a:pPr marL="0" indent="0" hangingPunct="0">
              <a:buNone/>
            </a:pPr>
            <a:r>
              <a:rPr lang="en-GB" sz="4900" b="1" dirty="0"/>
              <a:t>C) Paragraph survey</a:t>
            </a:r>
          </a:p>
          <a:p>
            <a:pPr marL="914400" lvl="1" indent="-514350" hangingPunct="0">
              <a:buAutoNum type="arabicParenR"/>
            </a:pPr>
            <a:r>
              <a:rPr lang="en-GB" sz="4900" dirty="0"/>
              <a:t>Read the first sentence</a:t>
            </a:r>
          </a:p>
          <a:p>
            <a:pPr marL="914400" lvl="1" indent="-514350" hangingPunct="0">
              <a:buAutoNum type="arabicParenR"/>
            </a:pPr>
            <a:r>
              <a:rPr lang="en-GB" sz="4900" dirty="0"/>
              <a:t>Read the last sentence</a:t>
            </a:r>
          </a:p>
          <a:p>
            <a:pPr marL="914400" lvl="1" indent="-514350" hangingPunct="0">
              <a:buAutoNum type="arabicParenR"/>
            </a:pPr>
            <a:r>
              <a:rPr lang="en-GB" sz="4900" dirty="0"/>
              <a:t>Are the above interesting/important? Do they make sense or can you skip forwards?</a:t>
            </a:r>
            <a:endParaRPr lang="en-GB" sz="4900" dirty="0"/>
          </a:p>
          <a:p>
            <a:pPr marL="0" indent="0" hangingPunct="0">
              <a:buNone/>
            </a:pPr>
            <a:endParaRPr lang="en-GB" dirty="0"/>
          </a:p>
          <a:p>
            <a:pPr marL="0" indent="0" hangingPunct="0">
              <a:buNone/>
            </a:pP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798493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Indexes and Contents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0"/>
            <a:ext cx="8147248" cy="4997152"/>
          </a:xfrm>
        </p:spPr>
        <p:txBody>
          <a:bodyPr>
            <a:normAutofit/>
          </a:bodyPr>
          <a:lstStyle/>
          <a:p>
            <a:pPr marL="0" indent="0" algn="just" hangingPunct="0">
              <a:buNone/>
            </a:pPr>
            <a:r>
              <a:rPr lang="en-GB" dirty="0" smtClean="0"/>
              <a:t>Checking indexes (aka indices) and contents sections may also help you locate information more speedily.</a:t>
            </a:r>
          </a:p>
          <a:p>
            <a:pPr marL="0" indent="0" algn="just" hangingPunct="0">
              <a:buNone/>
            </a:pPr>
            <a:r>
              <a:rPr lang="en-GB" dirty="0"/>
              <a:t>	</a:t>
            </a:r>
            <a:r>
              <a:rPr lang="en-GB" i="1" dirty="0" smtClean="0"/>
              <a:t>Using the index of a general textbook or reference work to locate relevant information about a theme, person, topic, etc. can be a useful way to kick of your research or essay preparation.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4562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Footnotes and bibliographies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0"/>
            <a:ext cx="8147248" cy="4997152"/>
          </a:xfrm>
        </p:spPr>
        <p:txBody>
          <a:bodyPr>
            <a:normAutofit lnSpcReduction="10000"/>
          </a:bodyPr>
          <a:lstStyle/>
          <a:p>
            <a:pPr marL="0" indent="0" algn="just" hangingPunct="0">
              <a:buNone/>
            </a:pPr>
            <a:r>
              <a:rPr lang="en-GB" dirty="0" smtClean="0"/>
              <a:t>Footnotes and bibliographies are not just encumbrances sent to befuddle and infuriate undergraduates. They have a utility to you as a writer </a:t>
            </a:r>
            <a:r>
              <a:rPr lang="en-GB" b="1" i="1" dirty="0" smtClean="0"/>
              <a:t>and as a reader</a:t>
            </a:r>
            <a:r>
              <a:rPr lang="en-GB" i="1" dirty="0" smtClean="0"/>
              <a:t>. </a:t>
            </a:r>
            <a:r>
              <a:rPr lang="en-GB" dirty="0" smtClean="0"/>
              <a:t>Checking authors’ footnotes and bibliography let’s you know where information is sourced (and thus if it’s ‘reliable’) and can provide insights into how authors’ ideas are formulated.</a:t>
            </a:r>
          </a:p>
          <a:p>
            <a:pPr marL="0" indent="0" algn="just" hangingPunct="0">
              <a:buNone/>
            </a:pPr>
            <a:r>
              <a:rPr lang="en-GB" dirty="0"/>
              <a:t>	</a:t>
            </a:r>
            <a:r>
              <a:rPr lang="en-GB" b="1" dirty="0" smtClean="0"/>
              <a:t>They can also act as a guide to further reading and research.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673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Summary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0"/>
            <a:ext cx="8147248" cy="4997152"/>
          </a:xfrm>
        </p:spPr>
        <p:txBody>
          <a:bodyPr>
            <a:normAutofit/>
          </a:bodyPr>
          <a:lstStyle/>
          <a:p>
            <a:pPr marL="0" indent="0" algn="just" hangingPunct="0">
              <a:buNone/>
            </a:pPr>
            <a:r>
              <a:rPr lang="en-GB" dirty="0" smtClean="0"/>
              <a:t>Adopting some </a:t>
            </a:r>
            <a:r>
              <a:rPr lang="en-GB" dirty="0"/>
              <a:t>or all of these strategies, which are much simpler in practice than in explanation, </a:t>
            </a:r>
            <a:r>
              <a:rPr lang="en-GB" dirty="0" smtClean="0"/>
              <a:t>will improve the speed </a:t>
            </a:r>
            <a:r>
              <a:rPr lang="en-GB" dirty="0"/>
              <a:t>and efficiency at which you </a:t>
            </a:r>
            <a:r>
              <a:rPr lang="en-GB" dirty="0" smtClean="0"/>
              <a:t>read. You may also </a:t>
            </a:r>
            <a:r>
              <a:rPr lang="en-GB" dirty="0"/>
              <a:t>find that your memory and comprehension will improve</a:t>
            </a:r>
            <a:r>
              <a:rPr lang="en-GB" dirty="0" smtClean="0"/>
              <a:t>.</a:t>
            </a:r>
          </a:p>
          <a:p>
            <a:pPr marL="0" indent="0" algn="just" hangingPunct="0">
              <a:buNone/>
            </a:pPr>
            <a:r>
              <a:rPr lang="en-GB" dirty="0"/>
              <a:t>	</a:t>
            </a:r>
            <a:r>
              <a:rPr lang="en-GB" dirty="0" smtClean="0"/>
              <a:t>They aren’t hard-and-fast rules, or guarantees for success, but can hopefully point you in the right direction.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7406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Office Theme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Office Theme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1149</Words>
  <Application>Microsoft Office PowerPoint</Application>
  <PresentationFormat>Widescreen</PresentationFormat>
  <Paragraphs>138</Paragraphs>
  <Slides>28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Calibri</vt:lpstr>
      <vt:lpstr>Harlow Solid Italic</vt:lpstr>
      <vt:lpstr>1_Office Theme</vt:lpstr>
      <vt:lpstr>2_Office Theme</vt:lpstr>
      <vt:lpstr>  Study Skills  READING What, Why, How or; The Last Will and Testament of a Bibliophile </vt:lpstr>
      <vt:lpstr>PowerPoint Presentation</vt:lpstr>
      <vt:lpstr>PowerPoint launched by Microsoft, 1990  </vt:lpstr>
      <vt:lpstr>PowerPoint Presentation</vt:lpstr>
      <vt:lpstr>Gutenberg Bible; printing press invented, c. 1440s</vt:lpstr>
      <vt:lpstr>PowerPoint Presentation</vt:lpstr>
      <vt:lpstr>PowerPoint Presentation</vt:lpstr>
      <vt:lpstr>PowerPoint Presentation</vt:lpstr>
      <vt:lpstr>  READING is incredibly important (duh)! One reads one’s degree </vt:lpstr>
      <vt:lpstr>Be prepared to read broadly and to follow your own (informed) intuition.  Be creative. Be persistent. Be intrepid.  GO TO THE  ****ing  LIBRARY. </vt:lpstr>
      <vt:lpstr> What to read for …</vt:lpstr>
      <vt:lpstr> What to read for …</vt:lpstr>
      <vt:lpstr> What to read for …</vt:lpstr>
      <vt:lpstr> What to read for …</vt:lpstr>
      <vt:lpstr>What to Read For: </vt:lpstr>
      <vt:lpstr>What to Read For: </vt:lpstr>
      <vt:lpstr>What to Read For: </vt:lpstr>
      <vt:lpstr>What to Read For: </vt:lpstr>
      <vt:lpstr>What to Read For: </vt:lpstr>
      <vt:lpstr>Strategic reading</vt:lpstr>
      <vt:lpstr>Previewing a book</vt:lpstr>
      <vt:lpstr>Marking texts</vt:lpstr>
      <vt:lpstr>Notetaking </vt:lpstr>
      <vt:lpstr>Skimming</vt:lpstr>
      <vt:lpstr>Skimming</vt:lpstr>
      <vt:lpstr>Indexes and Contents</vt:lpstr>
      <vt:lpstr>Footnotes and bibliographies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Study Skills  READING What, Why, How or; The Last Will and Testament of a Bibliophile</dc:title>
  <dc:creator>Alexander Scott</dc:creator>
  <cp:lastModifiedBy>Alexander Scott</cp:lastModifiedBy>
  <cp:revision>3</cp:revision>
  <dcterms:created xsi:type="dcterms:W3CDTF">2018-11-01T11:30:50Z</dcterms:created>
  <dcterms:modified xsi:type="dcterms:W3CDTF">2018-11-01T12:35:59Z</dcterms:modified>
</cp:coreProperties>
</file>